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70" r:id="rId2"/>
    <p:sldId id="271" r:id="rId3"/>
    <p:sldId id="256" r:id="rId4"/>
    <p:sldId id="280" r:id="rId5"/>
    <p:sldId id="262" r:id="rId6"/>
    <p:sldId id="264" r:id="rId7"/>
    <p:sldId id="265" r:id="rId8"/>
    <p:sldId id="267" r:id="rId9"/>
    <p:sldId id="268" r:id="rId10"/>
    <p:sldId id="273" r:id="rId11"/>
    <p:sldId id="274" r:id="rId12"/>
    <p:sldId id="277" r:id="rId13"/>
    <p:sldId id="279" r:id="rId14"/>
    <p:sldId id="275" r:id="rId15"/>
    <p:sldId id="278" r:id="rId16"/>
    <p:sldId id="281" r:id="rId17"/>
    <p:sldId id="282" r:id="rId1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Средний стиль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D7AC3CCA-C797-4891-BE02-D94E43425B78}" styleName="Средний стиль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87" autoAdjust="0"/>
    <p:restoredTop sz="94713" autoAdjust="0"/>
  </p:normalViewPr>
  <p:slideViewPr>
    <p:cSldViewPr>
      <p:cViewPr varScale="1">
        <p:scale>
          <a:sx n="106" d="100"/>
          <a:sy n="106" d="100"/>
        </p:scale>
        <p:origin x="-1680"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I:\&#1058;&#1072;&#1073;&#1083;&#1080;&#1094;&#1099;%20&#1040;&#1085;&#1072;&#1083;&#1080;&#1079;%20&#1082;&#1072;&#1076;&#1088;&#1086;&#1074;&#1086;&#1075;&#1086;%20&#1089;&#1086;&#1089;&#1090;&#1072;&#1074;&#1072;\&#1058;&#1072;&#1073;&#1083;&#1080;&#1094;&#1099;%20&#1092;&#1080;&#1085;&#1072;&#1083;.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User\AppData\Local\Microsoft\Windows\INetCache\Content.Outlook\ZD9P3EA3\&#1044;&#1080;&#1072;&#1075;&#1088;&#1072;&#1084;&#1084;&#1099;%20(2).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ru-RU"/>
  <c:chart>
    <c:plotArea>
      <c:layout>
        <c:manualLayout>
          <c:layoutTarget val="inner"/>
          <c:xMode val="edge"/>
          <c:yMode val="edge"/>
          <c:x val="3.1700789173018498E-4"/>
          <c:y val="9.3658244322059964E-2"/>
          <c:w val="0.59398191660554378"/>
          <c:h val="0.62402524058173625"/>
        </c:manualLayout>
      </c:layout>
      <c:lineChart>
        <c:grouping val="standard"/>
        <c:ser>
          <c:idx val="0"/>
          <c:order val="0"/>
          <c:tx>
            <c:v>Работники до 30 лет</c:v>
          </c:tx>
          <c:marker>
            <c:symbol val="none"/>
          </c:marker>
          <c:dLbls>
            <c:dLbl>
              <c:idx val="0"/>
              <c:layout>
                <c:manualLayout>
                  <c:x val="-1.3780470698210756E-17"/>
                  <c:y val="5.2031422956994144E-2"/>
                </c:manualLayout>
              </c:layout>
              <c:showVal val="1"/>
            </c:dLbl>
            <c:dLbl>
              <c:idx val="1"/>
              <c:layout>
                <c:manualLayout>
                  <c:x val="6.0133657707856737E-3"/>
                  <c:y val="-9.4602587194534248E-3"/>
                </c:manualLayout>
              </c:layout>
              <c:showVal val="1"/>
            </c:dLbl>
            <c:dLbl>
              <c:idx val="2"/>
              <c:layout>
                <c:manualLayout>
                  <c:x val="1.0523390098874884E-2"/>
                  <c:y val="-9.4602587194534248E-3"/>
                </c:manualLayout>
              </c:layout>
              <c:showVal val="1"/>
            </c:dLbl>
            <c:dLbl>
              <c:idx val="3"/>
              <c:layout>
                <c:manualLayout>
                  <c:x val="-3.0066828853928251E-3"/>
                  <c:y val="-3.7841034877813963E-2"/>
                </c:manualLayout>
              </c:layout>
              <c:showVal val="1"/>
            </c:dLbl>
            <c:showVal val="1"/>
          </c:dLbls>
          <c:cat>
            <c:numRef>
              <c:f>'Возраст ППС за временной период'!$B$4:$B$8</c:f>
              <c:numCache>
                <c:formatCode>General</c:formatCode>
                <c:ptCount val="5"/>
                <c:pt idx="0">
                  <c:v>2013</c:v>
                </c:pt>
                <c:pt idx="1">
                  <c:v>2015</c:v>
                </c:pt>
                <c:pt idx="2">
                  <c:v>2017</c:v>
                </c:pt>
                <c:pt idx="3">
                  <c:v>2019</c:v>
                </c:pt>
                <c:pt idx="4">
                  <c:v>2021</c:v>
                </c:pt>
              </c:numCache>
            </c:numRef>
          </c:cat>
          <c:val>
            <c:numRef>
              <c:f>'Возраст ППС за временной период'!$C$4:$C$8</c:f>
              <c:numCache>
                <c:formatCode>General</c:formatCode>
                <c:ptCount val="5"/>
                <c:pt idx="0">
                  <c:v>191</c:v>
                </c:pt>
                <c:pt idx="1">
                  <c:v>196</c:v>
                </c:pt>
                <c:pt idx="2">
                  <c:v>146</c:v>
                </c:pt>
                <c:pt idx="3">
                  <c:v>102</c:v>
                </c:pt>
                <c:pt idx="4">
                  <c:v>104</c:v>
                </c:pt>
              </c:numCache>
            </c:numRef>
          </c:val>
        </c:ser>
        <c:ser>
          <c:idx val="1"/>
          <c:order val="1"/>
          <c:tx>
            <c:v>Работники-пенсионеры</c:v>
          </c:tx>
          <c:marker>
            <c:symbol val="none"/>
          </c:marker>
          <c:dLbls>
            <c:dLbl>
              <c:idx val="0"/>
              <c:layout>
                <c:manualLayout>
                  <c:x val="1.5033414426964009E-3"/>
                  <c:y val="3.7841034877813914E-2"/>
                </c:manualLayout>
              </c:layout>
              <c:showVal val="1"/>
            </c:dLbl>
            <c:dLbl>
              <c:idx val="1"/>
              <c:layout>
                <c:manualLayout>
                  <c:x val="0"/>
                  <c:y val="3.7841034877813963E-2"/>
                </c:manualLayout>
              </c:layout>
              <c:showVal val="1"/>
            </c:dLbl>
            <c:dLbl>
              <c:idx val="2"/>
              <c:layout>
                <c:manualLayout>
                  <c:x val="-1.6536755869660639E-2"/>
                  <c:y val="-5.6761552316720525E-2"/>
                </c:manualLayout>
              </c:layout>
              <c:showVal val="1"/>
            </c:dLbl>
            <c:dLbl>
              <c:idx val="3"/>
              <c:layout>
                <c:manualLayout>
                  <c:x val="0"/>
                  <c:y val="2.3650646798633542E-2"/>
                </c:manualLayout>
              </c:layout>
              <c:showVal val="1"/>
            </c:dLbl>
            <c:showVal val="1"/>
          </c:dLbls>
          <c:val>
            <c:numRef>
              <c:f>'Возраст ППС за временной период'!$G$4:$G$8</c:f>
              <c:numCache>
                <c:formatCode>General</c:formatCode>
                <c:ptCount val="5"/>
                <c:pt idx="0">
                  <c:v>139</c:v>
                </c:pt>
                <c:pt idx="1">
                  <c:v>153</c:v>
                </c:pt>
                <c:pt idx="2">
                  <c:v>176</c:v>
                </c:pt>
                <c:pt idx="3">
                  <c:v>179</c:v>
                </c:pt>
                <c:pt idx="4">
                  <c:v>198</c:v>
                </c:pt>
              </c:numCache>
            </c:numRef>
          </c:val>
        </c:ser>
        <c:marker val="1"/>
        <c:axId val="124218752"/>
        <c:axId val="124221696"/>
      </c:lineChart>
      <c:catAx>
        <c:axId val="124218752"/>
        <c:scaling>
          <c:orientation val="minMax"/>
        </c:scaling>
        <c:axPos val="b"/>
        <c:numFmt formatCode="General" sourceLinked="1"/>
        <c:tickLblPos val="nextTo"/>
        <c:txPr>
          <a:bodyPr/>
          <a:lstStyle/>
          <a:p>
            <a:pPr>
              <a:defRPr sz="1100" i="0"/>
            </a:pPr>
            <a:endParaRPr lang="ru-RU"/>
          </a:p>
        </c:txPr>
        <c:crossAx val="124221696"/>
        <c:crosses val="autoZero"/>
        <c:auto val="1"/>
        <c:lblAlgn val="ctr"/>
        <c:lblOffset val="100"/>
      </c:catAx>
      <c:valAx>
        <c:axId val="124221696"/>
        <c:scaling>
          <c:orientation val="minMax"/>
        </c:scaling>
        <c:delete val="1"/>
        <c:axPos val="l"/>
        <c:majorGridlines/>
        <c:numFmt formatCode="General" sourceLinked="1"/>
        <c:tickLblPos val="none"/>
        <c:crossAx val="124218752"/>
        <c:crosses val="autoZero"/>
        <c:crossBetween val="between"/>
        <c:majorUnit val="20"/>
      </c:valAx>
    </c:plotArea>
    <c:legend>
      <c:legendPos val="r"/>
      <c:layout>
        <c:manualLayout>
          <c:xMode val="edge"/>
          <c:yMode val="edge"/>
          <c:x val="0.64275906563550944"/>
          <c:y val="0.29148211713141337"/>
          <c:w val="0.32567075988000255"/>
          <c:h val="0.36027421342045884"/>
        </c:manualLayout>
      </c:layout>
      <c:txPr>
        <a:bodyPr/>
        <a:lstStyle/>
        <a:p>
          <a:pPr>
            <a:defRPr i="1"/>
          </a:pPr>
          <a:endParaRPr lang="ru-RU"/>
        </a:p>
      </c:txPr>
    </c:legend>
    <c:plotVisOnly val="1"/>
  </c:chart>
  <c:txPr>
    <a:bodyPr/>
    <a:lstStyle/>
    <a:p>
      <a:pPr>
        <a:defRPr sz="1200">
          <a:latin typeface="Times New Roman" pitchFamily="18" charset="0"/>
          <a:cs typeface="Times New Roman" pitchFamily="18" charset="0"/>
        </a:defRPr>
      </a:pPr>
      <a:endParaRPr lang="ru-RU"/>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ru-RU"/>
  <c:style val="10"/>
  <c:chart>
    <c:title>
      <c:tx>
        <c:rich>
          <a:bodyPr/>
          <a:lstStyle/>
          <a:p>
            <a:pPr>
              <a:defRPr sz="1400" i="0">
                <a:latin typeface="Times New Roman" pitchFamily="18" charset="0"/>
                <a:cs typeface="Times New Roman" pitchFamily="18" charset="0"/>
              </a:defRPr>
            </a:pPr>
            <a:r>
              <a:rPr lang="ru-RU" sz="1400" b="1" i="0" baseline="0" dirty="0">
                <a:latin typeface="Times New Roman" pitchFamily="18" charset="0"/>
                <a:cs typeface="Times New Roman" pitchFamily="18" charset="0"/>
              </a:rPr>
              <a:t>Возрастной критерий ППС 2021-2023 </a:t>
            </a:r>
            <a:r>
              <a:rPr lang="ru-RU" sz="1400" b="1" i="0" baseline="0" dirty="0" smtClean="0">
                <a:latin typeface="Times New Roman" pitchFamily="18" charset="0"/>
                <a:cs typeface="Times New Roman" pitchFamily="18" charset="0"/>
              </a:rPr>
              <a:t>годы</a:t>
            </a:r>
            <a:endParaRPr lang="ru-RU" sz="1400" i="0" dirty="0">
              <a:latin typeface="Times New Roman" pitchFamily="18" charset="0"/>
              <a:cs typeface="Times New Roman" pitchFamily="18" charset="0"/>
            </a:endParaRPr>
          </a:p>
        </c:rich>
      </c:tx>
      <c:layout>
        <c:manualLayout>
          <c:xMode val="edge"/>
          <c:yMode val="edge"/>
          <c:x val="0.11939801050297894"/>
          <c:y val="0"/>
        </c:manualLayout>
      </c:layout>
    </c:title>
    <c:view3D>
      <c:rotX val="0"/>
      <c:rotY val="0"/>
      <c:perspective val="0"/>
    </c:view3D>
    <c:plotArea>
      <c:layout>
        <c:manualLayout>
          <c:layoutTarget val="inner"/>
          <c:xMode val="edge"/>
          <c:yMode val="edge"/>
          <c:x val="0"/>
          <c:y val="0.22689899534972321"/>
          <c:w val="0.94798853767205971"/>
          <c:h val="0.66890067770247874"/>
        </c:manualLayout>
      </c:layout>
      <c:bar3DChart>
        <c:barDir val="col"/>
        <c:grouping val="clustered"/>
        <c:ser>
          <c:idx val="0"/>
          <c:order val="0"/>
          <c:tx>
            <c:v>2021 год</c:v>
          </c:tx>
          <c:spPr>
            <a:solidFill>
              <a:schemeClr val="tx2">
                <a:lumMod val="50000"/>
                <a:lumOff val="50000"/>
              </a:schemeClr>
            </a:solidFill>
          </c:spPr>
          <c:dLbls>
            <c:txPr>
              <a:bodyPr/>
              <a:lstStyle/>
              <a:p>
                <a:pPr>
                  <a:defRPr b="1">
                    <a:latin typeface="Times New Roman" pitchFamily="18" charset="0"/>
                    <a:cs typeface="Times New Roman" pitchFamily="18" charset="0"/>
                  </a:defRPr>
                </a:pPr>
                <a:endParaRPr lang="ru-RU"/>
              </a:p>
            </c:txPr>
            <c:showVal val="1"/>
          </c:dLbls>
          <c:cat>
            <c:strRef>
              <c:f>Лист1!$B$2:$F$2</c:f>
              <c:strCache>
                <c:ptCount val="5"/>
                <c:pt idx="0">
                  <c:v>менее 30 </c:v>
                </c:pt>
                <c:pt idx="1">
                  <c:v>31-40 </c:v>
                </c:pt>
                <c:pt idx="2">
                  <c:v>41-50 </c:v>
                </c:pt>
                <c:pt idx="3">
                  <c:v>51-60 </c:v>
                </c:pt>
                <c:pt idx="4">
                  <c:v>61 и более </c:v>
                </c:pt>
              </c:strCache>
            </c:strRef>
          </c:cat>
          <c:val>
            <c:numRef>
              <c:f>Лист1!$B$7:$F$7</c:f>
              <c:numCache>
                <c:formatCode>General</c:formatCode>
                <c:ptCount val="5"/>
                <c:pt idx="0">
                  <c:v>107</c:v>
                </c:pt>
                <c:pt idx="1">
                  <c:v>253</c:v>
                </c:pt>
                <c:pt idx="2">
                  <c:v>286</c:v>
                </c:pt>
                <c:pt idx="3">
                  <c:v>206</c:v>
                </c:pt>
                <c:pt idx="4">
                  <c:v>198</c:v>
                </c:pt>
              </c:numCache>
            </c:numRef>
          </c:val>
        </c:ser>
        <c:ser>
          <c:idx val="1"/>
          <c:order val="1"/>
          <c:tx>
            <c:v>2023 год</c:v>
          </c:tx>
          <c:spPr>
            <a:solidFill>
              <a:srgbClr val="FF0000"/>
            </a:solidFill>
          </c:spPr>
          <c:dLbls>
            <c:txPr>
              <a:bodyPr/>
              <a:lstStyle/>
              <a:p>
                <a:pPr>
                  <a:defRPr b="1">
                    <a:latin typeface="Times New Roman" pitchFamily="18" charset="0"/>
                    <a:cs typeface="Times New Roman" pitchFamily="18" charset="0"/>
                  </a:defRPr>
                </a:pPr>
                <a:endParaRPr lang="ru-RU"/>
              </a:p>
            </c:txPr>
            <c:showVal val="1"/>
          </c:dLbls>
          <c:val>
            <c:numRef>
              <c:f>Лист1!$B$9:$F$9</c:f>
              <c:numCache>
                <c:formatCode>General</c:formatCode>
                <c:ptCount val="5"/>
                <c:pt idx="0">
                  <c:v>122</c:v>
                </c:pt>
                <c:pt idx="1">
                  <c:v>264</c:v>
                </c:pt>
                <c:pt idx="2">
                  <c:v>319</c:v>
                </c:pt>
                <c:pt idx="3">
                  <c:v>237</c:v>
                </c:pt>
                <c:pt idx="4">
                  <c:v>208</c:v>
                </c:pt>
              </c:numCache>
            </c:numRef>
          </c:val>
        </c:ser>
        <c:dLbls>
          <c:showVal val="1"/>
        </c:dLbls>
        <c:gapWidth val="95"/>
        <c:gapDepth val="95"/>
        <c:shape val="box"/>
        <c:axId val="133323008"/>
        <c:axId val="133623808"/>
        <c:axId val="0"/>
      </c:bar3DChart>
      <c:catAx>
        <c:axId val="133323008"/>
        <c:scaling>
          <c:orientation val="minMax"/>
        </c:scaling>
        <c:axPos val="b"/>
        <c:majorTickMark val="none"/>
        <c:tickLblPos val="nextTo"/>
        <c:txPr>
          <a:bodyPr/>
          <a:lstStyle/>
          <a:p>
            <a:pPr>
              <a:defRPr sz="1100" b="1">
                <a:latin typeface="Times New Roman" pitchFamily="18" charset="0"/>
                <a:cs typeface="Times New Roman" pitchFamily="18" charset="0"/>
              </a:defRPr>
            </a:pPr>
            <a:endParaRPr lang="ru-RU"/>
          </a:p>
        </c:txPr>
        <c:crossAx val="133623808"/>
        <c:crosses val="autoZero"/>
        <c:auto val="1"/>
        <c:lblAlgn val="ctr"/>
        <c:lblOffset val="100"/>
      </c:catAx>
      <c:valAx>
        <c:axId val="133623808"/>
        <c:scaling>
          <c:orientation val="minMax"/>
        </c:scaling>
        <c:delete val="1"/>
        <c:axPos val="l"/>
        <c:numFmt formatCode="General" sourceLinked="1"/>
        <c:majorTickMark val="none"/>
        <c:tickLblPos val="none"/>
        <c:crossAx val="133323008"/>
        <c:crosses val="autoZero"/>
        <c:crossBetween val="between"/>
      </c:valAx>
    </c:plotArea>
    <c:legend>
      <c:legendPos val="t"/>
      <c:layout>
        <c:manualLayout>
          <c:xMode val="edge"/>
          <c:yMode val="edge"/>
          <c:x val="4.7941983518586112E-2"/>
          <c:y val="0.13122708587934695"/>
          <c:w val="0.90131629995256068"/>
          <c:h val="9.6582787097729772E-2"/>
        </c:manualLayout>
      </c:layout>
      <c:txPr>
        <a:bodyPr/>
        <a:lstStyle/>
        <a:p>
          <a:pPr>
            <a:defRPr sz="1400" i="0">
              <a:latin typeface="Times New Roman" pitchFamily="18" charset="0"/>
              <a:cs typeface="Times New Roman" pitchFamily="18" charset="0"/>
            </a:defRPr>
          </a:pPr>
          <a:endParaRPr lang="ru-RU"/>
        </a:p>
      </c:txPr>
    </c:legend>
  </c:chart>
  <c:externalData r:id="rId1"/>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5" name="Скругленный прямоугольник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Скругленный прямоугольник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Заголовок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ru-RU" smtClean="0"/>
              <a:t>Образец заголовка</a:t>
            </a:r>
            <a:endParaRPr kumimoji="0" lang="en-US"/>
          </a:p>
        </p:txBody>
      </p:sp>
      <p:sp>
        <p:nvSpPr>
          <p:cNvPr id="20" name="Подзаголовок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19" name="Дата 18"/>
          <p:cNvSpPr>
            <a:spLocks noGrp="1"/>
          </p:cNvSpPr>
          <p:nvPr>
            <p:ph type="dt" sz="half" idx="10"/>
          </p:nvPr>
        </p:nvSpPr>
        <p:spPr/>
        <p:txBody>
          <a:bodyPr/>
          <a:lstStyle>
            <a:extLst/>
          </a:lstStyle>
          <a:p>
            <a:fld id="{5B106E36-FD25-4E2D-B0AA-010F637433A0}" type="datetimeFigureOut">
              <a:rPr lang="ru-RU" smtClean="0"/>
              <a:pPr/>
              <a:t>21.09.2023</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11" name="Номер слайда 10"/>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983480"/>
            <a:ext cx="8183880" cy="1051560"/>
          </a:xfrm>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502920" y="530352"/>
            <a:ext cx="8183880" cy="4187952"/>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B106E36-FD25-4E2D-B0AA-010F637433A0}" type="datetimeFigureOut">
              <a:rPr lang="ru-RU" smtClean="0"/>
              <a:pPr/>
              <a:t>21.09.2023</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533404"/>
            <a:ext cx="1981200" cy="5257799"/>
          </a:xfrm>
        </p:spPr>
        <p:txBody>
          <a:bodyPr vert="eaVe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533400" y="533402"/>
            <a:ext cx="5943600" cy="5257801"/>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B106E36-FD25-4E2D-B0AA-010F637433A0}" type="datetimeFigureOut">
              <a:rPr lang="ru-RU" smtClean="0"/>
              <a:pPr/>
              <a:t>21.09.2023</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983480"/>
            <a:ext cx="8183880" cy="1051560"/>
          </a:xfrm>
        </p:spPr>
        <p:txBody>
          <a:bodyPr/>
          <a:lstStyle>
            <a:extLst/>
          </a:lstStyle>
          <a:p>
            <a:r>
              <a:rPr kumimoji="0" lang="ru-RU" smtClean="0"/>
              <a:t>Образец заголовка</a:t>
            </a:r>
            <a:endParaRPr kumimoji="0" lang="en-US"/>
          </a:p>
        </p:txBody>
      </p:sp>
      <p:sp>
        <p:nvSpPr>
          <p:cNvPr id="3" name="Содержимое 2"/>
          <p:cNvSpPr>
            <a:spLocks noGrp="1"/>
          </p:cNvSpPr>
          <p:nvPr>
            <p:ph idx="1"/>
          </p:nvPr>
        </p:nvSpPr>
        <p:spPr>
          <a:xfrm>
            <a:off x="502920" y="530352"/>
            <a:ext cx="8183880" cy="4187952"/>
          </a:xfrm>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B106E36-FD25-4E2D-B0AA-010F637433A0}" type="datetimeFigureOut">
              <a:rPr lang="ru-RU" smtClean="0"/>
              <a:pPr/>
              <a:t>21.09.2023</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14" name="Скругленный прямоугольник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Скругленный прямоугольник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fld id="{5B106E36-FD25-4E2D-B0AA-010F637433A0}" type="datetimeFigureOut">
              <a:rPr lang="ru-RU" smtClean="0"/>
              <a:pPr/>
              <a:t>21.09.2023</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5B106E36-FD25-4E2D-B0AA-010F637433A0}" type="datetimeFigureOut">
              <a:rPr lang="ru-RU" smtClean="0"/>
              <a:pPr/>
              <a:t>21.09.2023</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983480"/>
            <a:ext cx="8183880" cy="1051560"/>
          </a:xfrm>
        </p:spPr>
        <p:txBody>
          <a:bodyPr anchor="b"/>
          <a:lstStyle>
            <a:lvl1pPr>
              <a:defRPr b="1"/>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5B106E36-FD25-4E2D-B0AA-010F637433A0}" type="datetimeFigureOut">
              <a:rPr lang="ru-RU" smtClean="0"/>
              <a:pPr/>
              <a:t>21.09.2023</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5B106E36-FD25-4E2D-B0AA-010F637433A0}" type="datetimeFigureOut">
              <a:rPr lang="ru-RU" smtClean="0"/>
              <a:pPr/>
              <a:t>21.09.2023</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7" name="Скругленный прямоугольник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Дата 1"/>
          <p:cNvSpPr>
            <a:spLocks noGrp="1"/>
          </p:cNvSpPr>
          <p:nvPr>
            <p:ph type="dt" sz="half" idx="10"/>
          </p:nvPr>
        </p:nvSpPr>
        <p:spPr/>
        <p:txBody>
          <a:bodyPr/>
          <a:lstStyle>
            <a:extLst/>
          </a:lstStyle>
          <a:p>
            <a:fld id="{5B106E36-FD25-4E2D-B0AA-010F637433A0}" type="datetimeFigureOut">
              <a:rPr lang="ru-RU" smtClean="0"/>
              <a:pPr/>
              <a:t>21.09.2023</a:t>
            </a:fld>
            <a:endParaRPr lang="ru-RU"/>
          </a:p>
        </p:txBody>
      </p:sp>
      <p:sp>
        <p:nvSpPr>
          <p:cNvPr id="3" name="Нижний колонтитул 2"/>
          <p:cNvSpPr>
            <a:spLocks noGrp="1"/>
          </p:cNvSpPr>
          <p:nvPr>
            <p:ph type="ftr" sz="quarter" idx="11"/>
          </p:nvPr>
        </p:nvSpPr>
        <p:spPr/>
        <p:txBody>
          <a:bodyPr/>
          <a:lstStyle>
            <a:extLst/>
          </a:lstStyle>
          <a:p>
            <a:endParaRPr lang="ru-RU"/>
          </a:p>
        </p:txBody>
      </p:sp>
      <p:sp>
        <p:nvSpPr>
          <p:cNvPr id="4" name="Номер слайда 3"/>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5B106E36-FD25-4E2D-B0AA-010F637433A0}" type="datetimeFigureOut">
              <a:rPr lang="ru-RU" smtClean="0"/>
              <a:pPr/>
              <a:t>21.09.2023</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5" name="Скругленный прямоугольник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Прямоугольник с одним скругленным углом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ru-RU" smtClean="0"/>
              <a:t>Образец заголовка</a:t>
            </a:r>
            <a:endParaRPr kumimoji="0" lang="en-US"/>
          </a:p>
        </p:txBody>
      </p:sp>
      <p:sp>
        <p:nvSpPr>
          <p:cNvPr id="4" name="Текст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5B106E36-FD25-4E2D-B0AA-010F637433A0}" type="datetimeFigureOut">
              <a:rPr lang="ru-RU" smtClean="0"/>
              <a:pPr/>
              <a:t>21.09.2023</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725C68B6-61C2-468F-89AB-4B9F7531AA68}" type="slidenum">
              <a:rPr lang="ru-RU" smtClean="0"/>
              <a:pPr/>
              <a:t>‹#›</a:t>
            </a:fld>
            <a:endParaRPr lang="ru-RU"/>
          </a:p>
        </p:txBody>
      </p:sp>
      <p:sp>
        <p:nvSpPr>
          <p:cNvPr id="3" name="Рисунок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ru-RU" smtClean="0"/>
              <a:t>Вставка рисунка</a:t>
            </a:r>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Скругленный прямоугольник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Скругленный прямоугольник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3" name="Заголовок 12"/>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ru-RU" smtClean="0"/>
              <a:t>Образец заголовка</a:t>
            </a:r>
            <a:endParaRPr kumimoji="0" lang="en-US"/>
          </a:p>
        </p:txBody>
      </p:sp>
      <p:sp>
        <p:nvSpPr>
          <p:cNvPr id="4" name="Текст 3"/>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5" name="Дата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5B106E36-FD25-4E2D-B0AA-010F637433A0}" type="datetimeFigureOut">
              <a:rPr lang="ru-RU" smtClean="0"/>
              <a:pPr/>
              <a:t>21.09.2023</a:t>
            </a:fld>
            <a:endParaRPr lang="ru-RU"/>
          </a:p>
        </p:txBody>
      </p:sp>
      <p:sp>
        <p:nvSpPr>
          <p:cNvPr id="18" name="Нижний колонтитул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ru-RU"/>
          </a:p>
        </p:txBody>
      </p:sp>
      <p:sp>
        <p:nvSpPr>
          <p:cNvPr id="5" name="Номер слайда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s://edu.rosminzdrav.ru/"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lumMod val="50000"/>
            <a:lumOff val="50000"/>
          </a:schemeClr>
        </a:solidFill>
        <a:effectLst/>
      </p:bgPr>
    </p:bg>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nvGraphicFramePr>
        <p:xfrm>
          <a:off x="1907704" y="1052737"/>
          <a:ext cx="6768751" cy="5257800"/>
        </p:xfrm>
        <a:graphic>
          <a:graphicData uri="http://schemas.openxmlformats.org/drawingml/2006/table">
            <a:tbl>
              <a:tblPr/>
              <a:tblGrid>
                <a:gridCol w="2205549"/>
                <a:gridCol w="1852028"/>
                <a:gridCol w="2711174"/>
              </a:tblGrid>
              <a:tr h="1578285">
                <a:tc>
                  <a:txBody>
                    <a:bodyPr/>
                    <a:lstStyle/>
                    <a:p>
                      <a:pPr algn="ctr">
                        <a:spcAft>
                          <a:spcPts val="0"/>
                        </a:spcAft>
                      </a:pPr>
                      <a:r>
                        <a:rPr lang="ru-RU" sz="1500" dirty="0">
                          <a:solidFill>
                            <a:srgbClr val="000000"/>
                          </a:solidFill>
                          <a:latin typeface="Times New Roman" pitchFamily="18" charset="0"/>
                          <a:ea typeface="Times New Roman"/>
                          <a:cs typeface="Times New Roman" pitchFamily="18" charset="0"/>
                        </a:rPr>
                        <a:t>Коллективный </a:t>
                      </a:r>
                      <a:r>
                        <a:rPr lang="ru-RU" sz="1500" dirty="0" smtClean="0">
                          <a:solidFill>
                            <a:srgbClr val="000000"/>
                          </a:solidFill>
                          <a:latin typeface="Times New Roman" pitchFamily="18" charset="0"/>
                          <a:ea typeface="Times New Roman"/>
                          <a:cs typeface="Times New Roman" pitchFamily="18" charset="0"/>
                        </a:rPr>
                        <a:t>договор ФГБОУ ВО ВолгГМУ</a:t>
                      </a:r>
                      <a:r>
                        <a:rPr lang="ru-RU" sz="1500" baseline="0" dirty="0" smtClean="0">
                          <a:solidFill>
                            <a:srgbClr val="000000"/>
                          </a:solidFill>
                          <a:latin typeface="Times New Roman" pitchFamily="18" charset="0"/>
                          <a:ea typeface="Times New Roman"/>
                          <a:cs typeface="Times New Roman" pitchFamily="18" charset="0"/>
                        </a:rPr>
                        <a:t> Минздрава России от 07.06.2022</a:t>
                      </a:r>
                      <a:endParaRPr lang="ru-RU" sz="1500" dirty="0">
                        <a:latin typeface="Times New Roman" pitchFamily="18" charset="0"/>
                        <a:ea typeface="Times New Roman"/>
                        <a:cs typeface="Times New Roman" pitchFamily="18" charset="0"/>
                      </a:endParaRPr>
                    </a:p>
                  </a:txBody>
                  <a:tcPr marL="62098" marR="620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500" dirty="0">
                          <a:solidFill>
                            <a:srgbClr val="000000"/>
                          </a:solidFill>
                          <a:latin typeface="Times New Roman" pitchFamily="18" charset="0"/>
                          <a:ea typeface="Times New Roman"/>
                          <a:cs typeface="Times New Roman" pitchFamily="18" charset="0"/>
                        </a:rPr>
                        <a:t>ч. 2 ст. 5, ст. 27, ст. 40 ТК РФ</a:t>
                      </a:r>
                      <a:endParaRPr lang="ru-RU" sz="1500" dirty="0">
                        <a:latin typeface="Times New Roman" pitchFamily="18" charset="0"/>
                        <a:ea typeface="Times New Roman"/>
                        <a:cs typeface="Times New Roman" pitchFamily="18" charset="0"/>
                      </a:endParaRPr>
                    </a:p>
                  </a:txBody>
                  <a:tcPr marL="62098" marR="620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500" dirty="0" smtClean="0">
                          <a:solidFill>
                            <a:srgbClr val="000000"/>
                          </a:solidFill>
                          <a:latin typeface="Times New Roman" pitchFamily="18" charset="0"/>
                          <a:ea typeface="Times New Roman"/>
                          <a:cs typeface="Times New Roman" pitchFamily="18" charset="0"/>
                        </a:rPr>
                        <a:t>Унифицированная форма</a:t>
                      </a:r>
                      <a:r>
                        <a:rPr lang="ru-RU" sz="1500" baseline="0" dirty="0" smtClean="0">
                          <a:solidFill>
                            <a:srgbClr val="000000"/>
                          </a:solidFill>
                          <a:latin typeface="Times New Roman" pitchFamily="18" charset="0"/>
                          <a:ea typeface="Times New Roman"/>
                          <a:cs typeface="Times New Roman" pitchFamily="18" charset="0"/>
                        </a:rPr>
                        <a:t> отсутствует</a:t>
                      </a:r>
                      <a:r>
                        <a:rPr lang="ru-RU" sz="1500" dirty="0" smtClean="0">
                          <a:solidFill>
                            <a:srgbClr val="000000"/>
                          </a:solidFill>
                          <a:latin typeface="Times New Roman" pitchFamily="18" charset="0"/>
                          <a:ea typeface="Times New Roman"/>
                          <a:cs typeface="Times New Roman" pitchFamily="18" charset="0"/>
                        </a:rPr>
                        <a:t>, при </a:t>
                      </a:r>
                      <a:r>
                        <a:rPr lang="ru-RU" sz="1500" dirty="0">
                          <a:solidFill>
                            <a:srgbClr val="000000"/>
                          </a:solidFill>
                          <a:latin typeface="Times New Roman" pitchFamily="18" charset="0"/>
                          <a:ea typeface="Times New Roman"/>
                          <a:cs typeface="Times New Roman" pitchFamily="18" charset="0"/>
                        </a:rPr>
                        <a:t>заключении можно ориентироваться  на отраслевые (межотраслевые) соглашения, я</a:t>
                      </a:r>
                      <a:r>
                        <a:rPr lang="ru-RU" sz="1500" dirty="0">
                          <a:solidFill>
                            <a:srgbClr val="040C28"/>
                          </a:solidFill>
                          <a:latin typeface="Times New Roman" pitchFamily="18" charset="0"/>
                          <a:ea typeface="Times New Roman"/>
                          <a:cs typeface="Times New Roman" pitchFamily="18" charset="0"/>
                        </a:rPr>
                        <a:t>вляется </a:t>
                      </a:r>
                      <a:r>
                        <a:rPr lang="ru-RU" sz="1500" dirty="0" smtClean="0">
                          <a:solidFill>
                            <a:srgbClr val="040C28"/>
                          </a:solidFill>
                          <a:latin typeface="Times New Roman" pitchFamily="18" charset="0"/>
                          <a:ea typeface="Times New Roman"/>
                          <a:cs typeface="Times New Roman" pitchFamily="18" charset="0"/>
                        </a:rPr>
                        <a:t>необязательным </a:t>
                      </a:r>
                      <a:r>
                        <a:rPr lang="ru-RU" sz="1500" baseline="0" dirty="0" smtClean="0">
                          <a:solidFill>
                            <a:srgbClr val="000000"/>
                          </a:solidFill>
                          <a:latin typeface="Times New Roman" pitchFamily="18" charset="0"/>
                          <a:ea typeface="Times New Roman"/>
                          <a:cs typeface="Times New Roman" pitchFamily="18" charset="0"/>
                        </a:rPr>
                        <a:t>к утверждению в организации</a:t>
                      </a:r>
                      <a:endParaRPr lang="ru-RU" sz="1500" dirty="0">
                        <a:latin typeface="Times New Roman" pitchFamily="18" charset="0"/>
                        <a:ea typeface="Times New Roman"/>
                        <a:cs typeface="Times New Roman" pitchFamily="18" charset="0"/>
                      </a:endParaRPr>
                    </a:p>
                  </a:txBody>
                  <a:tcPr marL="62098" marR="620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03754">
                <a:tc>
                  <a:txBody>
                    <a:bodyPr/>
                    <a:lstStyle/>
                    <a:p>
                      <a:pPr algn="ctr">
                        <a:spcAft>
                          <a:spcPts val="0"/>
                        </a:spcAft>
                      </a:pPr>
                      <a:r>
                        <a:rPr lang="ru-RU" sz="1500" dirty="0">
                          <a:solidFill>
                            <a:srgbClr val="000000"/>
                          </a:solidFill>
                          <a:latin typeface="Times New Roman" pitchFamily="18" charset="0"/>
                          <a:ea typeface="Times New Roman"/>
                          <a:cs typeface="Times New Roman" pitchFamily="18" charset="0"/>
                        </a:rPr>
                        <a:t>Положение об оплате труда и премировании </a:t>
                      </a:r>
                      <a:r>
                        <a:rPr lang="ru-RU" sz="1500" dirty="0" smtClean="0">
                          <a:solidFill>
                            <a:srgbClr val="000000"/>
                          </a:solidFill>
                          <a:latin typeface="Times New Roman" pitchFamily="18" charset="0"/>
                          <a:ea typeface="Times New Roman"/>
                          <a:cs typeface="Times New Roman" pitchFamily="18" charset="0"/>
                        </a:rPr>
                        <a:t>работников</a:t>
                      </a:r>
                      <a:r>
                        <a:rPr lang="ru-RU" sz="1500" baseline="0" dirty="0" smtClean="0">
                          <a:solidFill>
                            <a:srgbClr val="000000"/>
                          </a:solidFill>
                          <a:latin typeface="Times New Roman" pitchFamily="18" charset="0"/>
                          <a:ea typeface="Times New Roman"/>
                          <a:cs typeface="Times New Roman" pitchFamily="18" charset="0"/>
                        </a:rPr>
                        <a:t> </a:t>
                      </a:r>
                      <a:r>
                        <a:rPr lang="ru-RU" sz="1500" dirty="0" smtClean="0">
                          <a:solidFill>
                            <a:srgbClr val="000000"/>
                          </a:solidFill>
                          <a:latin typeface="Times New Roman" pitchFamily="18" charset="0"/>
                          <a:ea typeface="Times New Roman"/>
                          <a:cs typeface="Times New Roman" pitchFamily="18" charset="0"/>
                        </a:rPr>
                        <a:t>ФГБОУ ВО ВолгГМУ</a:t>
                      </a:r>
                      <a:r>
                        <a:rPr lang="ru-RU" sz="1500" baseline="0" dirty="0" smtClean="0">
                          <a:solidFill>
                            <a:srgbClr val="000000"/>
                          </a:solidFill>
                          <a:latin typeface="Times New Roman" pitchFamily="18" charset="0"/>
                          <a:ea typeface="Times New Roman"/>
                          <a:cs typeface="Times New Roman" pitchFamily="18" charset="0"/>
                        </a:rPr>
                        <a:t> Минздрава России № 536 КО от 29.04.2021 (изменения: 15.07.2021, 12.10.2022, 12.12.2022) </a:t>
                      </a:r>
                      <a:endParaRPr lang="ru-RU" sz="1500" dirty="0" smtClean="0">
                        <a:solidFill>
                          <a:srgbClr val="000000"/>
                        </a:solidFill>
                        <a:latin typeface="Times New Roman" pitchFamily="18" charset="0"/>
                        <a:ea typeface="Times New Roman"/>
                        <a:cs typeface="Times New Roman" pitchFamily="18" charset="0"/>
                      </a:endParaRPr>
                    </a:p>
                  </a:txBody>
                  <a:tcPr marL="62098" marR="620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500" dirty="0">
                          <a:solidFill>
                            <a:srgbClr val="464646"/>
                          </a:solidFill>
                          <a:latin typeface="Times New Roman" pitchFamily="18" charset="0"/>
                          <a:ea typeface="Times New Roman"/>
                          <a:cs typeface="Times New Roman" pitchFamily="18" charset="0"/>
                        </a:rPr>
                        <a:t> </a:t>
                      </a:r>
                      <a:r>
                        <a:rPr lang="ru-RU" sz="1500" dirty="0">
                          <a:solidFill>
                            <a:srgbClr val="000000"/>
                          </a:solidFill>
                          <a:latin typeface="Times New Roman" pitchFamily="18" charset="0"/>
                          <a:ea typeface="Times New Roman"/>
                          <a:cs typeface="Times New Roman" pitchFamily="18" charset="0"/>
                        </a:rPr>
                        <a:t>ст. 135, ч. 2 ст. 136 ТК РФ </a:t>
                      </a:r>
                      <a:endParaRPr lang="ru-RU" sz="1500" dirty="0">
                        <a:latin typeface="Times New Roman" pitchFamily="18" charset="0"/>
                        <a:ea typeface="Times New Roman"/>
                        <a:cs typeface="Times New Roman" pitchFamily="18" charset="0"/>
                      </a:endParaRPr>
                    </a:p>
                  </a:txBody>
                  <a:tcPr marL="62098" marR="620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500" dirty="0" smtClean="0">
                          <a:solidFill>
                            <a:srgbClr val="000000"/>
                          </a:solidFill>
                          <a:latin typeface="Times New Roman" pitchFamily="18" charset="0"/>
                          <a:ea typeface="Times New Roman"/>
                          <a:cs typeface="Times New Roman" pitchFamily="18" charset="0"/>
                        </a:rPr>
                        <a:t>Унифицированная форма</a:t>
                      </a:r>
                      <a:r>
                        <a:rPr lang="ru-RU" sz="1500" baseline="0" dirty="0" smtClean="0">
                          <a:solidFill>
                            <a:srgbClr val="000000"/>
                          </a:solidFill>
                          <a:latin typeface="Times New Roman" pitchFamily="18" charset="0"/>
                          <a:ea typeface="Times New Roman"/>
                          <a:cs typeface="Times New Roman" pitchFamily="18" charset="0"/>
                        </a:rPr>
                        <a:t> отсутствует</a:t>
                      </a:r>
                      <a:r>
                        <a:rPr lang="ru-RU" sz="1500" dirty="0" smtClean="0">
                          <a:solidFill>
                            <a:srgbClr val="000000"/>
                          </a:solidFill>
                          <a:latin typeface="Times New Roman" pitchFamily="18" charset="0"/>
                          <a:ea typeface="Times New Roman"/>
                          <a:cs typeface="Times New Roman" pitchFamily="18" charset="0"/>
                        </a:rPr>
                        <a:t>, </a:t>
                      </a:r>
                      <a:r>
                        <a:rPr lang="ru-RU" sz="1500" dirty="0">
                          <a:solidFill>
                            <a:srgbClr val="000000"/>
                          </a:solidFill>
                          <a:latin typeface="Times New Roman" pitchFamily="18" charset="0"/>
                          <a:ea typeface="Times New Roman"/>
                          <a:cs typeface="Times New Roman" pitchFamily="18" charset="0"/>
                        </a:rPr>
                        <a:t>я</a:t>
                      </a:r>
                      <a:r>
                        <a:rPr lang="ru-RU" sz="1500" dirty="0">
                          <a:solidFill>
                            <a:srgbClr val="040C28"/>
                          </a:solidFill>
                          <a:latin typeface="Times New Roman" pitchFamily="18" charset="0"/>
                          <a:ea typeface="Times New Roman"/>
                          <a:cs typeface="Times New Roman" pitchFamily="18" charset="0"/>
                        </a:rPr>
                        <a:t>вляется </a:t>
                      </a:r>
                      <a:r>
                        <a:rPr lang="ru-RU" sz="1500" dirty="0" smtClean="0">
                          <a:solidFill>
                            <a:srgbClr val="040C28"/>
                          </a:solidFill>
                          <a:latin typeface="Times New Roman" pitchFamily="18" charset="0"/>
                          <a:ea typeface="Times New Roman"/>
                          <a:cs typeface="Times New Roman" pitchFamily="18" charset="0"/>
                        </a:rPr>
                        <a:t>необязательным</a:t>
                      </a:r>
                      <a:r>
                        <a:rPr lang="ru-RU" sz="1500" dirty="0">
                          <a:solidFill>
                            <a:srgbClr val="040C28"/>
                          </a:solidFill>
                          <a:latin typeface="Times New Roman" pitchFamily="18" charset="0"/>
                          <a:ea typeface="Times New Roman"/>
                          <a:cs typeface="Times New Roman" pitchFamily="18" charset="0"/>
                        </a:rPr>
                        <a:t>, </a:t>
                      </a:r>
                      <a:r>
                        <a:rPr lang="ru-RU" sz="1500" dirty="0">
                          <a:solidFill>
                            <a:srgbClr val="000000"/>
                          </a:solidFill>
                          <a:latin typeface="Times New Roman" pitchFamily="18" charset="0"/>
                          <a:ea typeface="Times New Roman"/>
                          <a:cs typeface="Times New Roman" pitchFamily="18" charset="0"/>
                        </a:rPr>
                        <a:t> если вопросы оплаты труда и премирования </a:t>
                      </a:r>
                      <a:r>
                        <a:rPr lang="ru-RU" sz="1500" dirty="0" smtClean="0">
                          <a:solidFill>
                            <a:srgbClr val="000000"/>
                          </a:solidFill>
                          <a:latin typeface="Times New Roman" pitchFamily="18" charset="0"/>
                          <a:ea typeface="Times New Roman"/>
                          <a:cs typeface="Times New Roman" pitchFamily="18" charset="0"/>
                        </a:rPr>
                        <a:t> закреплены </a:t>
                      </a:r>
                      <a:r>
                        <a:rPr lang="ru-RU" sz="1500" dirty="0">
                          <a:solidFill>
                            <a:srgbClr val="000000"/>
                          </a:solidFill>
                          <a:latin typeface="Times New Roman" pitchFamily="18" charset="0"/>
                          <a:ea typeface="Times New Roman"/>
                          <a:cs typeface="Times New Roman" pitchFamily="18" charset="0"/>
                        </a:rPr>
                        <a:t>другим </a:t>
                      </a:r>
                      <a:r>
                        <a:rPr lang="ru-RU" sz="1500" dirty="0" smtClean="0">
                          <a:solidFill>
                            <a:srgbClr val="000000"/>
                          </a:solidFill>
                          <a:latin typeface="Times New Roman" pitchFamily="18" charset="0"/>
                          <a:ea typeface="Times New Roman"/>
                          <a:cs typeface="Times New Roman" pitchFamily="18" charset="0"/>
                        </a:rPr>
                        <a:t>ЛНА организации</a:t>
                      </a:r>
                      <a:endParaRPr lang="ru-RU" sz="1500" dirty="0">
                        <a:latin typeface="Times New Roman" pitchFamily="18" charset="0"/>
                        <a:ea typeface="Times New Roman"/>
                        <a:cs typeface="Times New Roman" pitchFamily="18" charset="0"/>
                      </a:endParaRPr>
                    </a:p>
                  </a:txBody>
                  <a:tcPr marL="62098" marR="620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03754">
                <a:tc>
                  <a:txBody>
                    <a:bodyPr/>
                    <a:lstStyle/>
                    <a:p>
                      <a:pPr algn="ctr">
                        <a:spcAft>
                          <a:spcPts val="0"/>
                        </a:spcAft>
                      </a:pPr>
                      <a:endParaRPr lang="ru-RU" sz="1500" dirty="0" smtClean="0">
                        <a:solidFill>
                          <a:srgbClr val="000000"/>
                        </a:solidFill>
                        <a:latin typeface="Times New Roman" pitchFamily="18" charset="0"/>
                        <a:ea typeface="Times New Roman"/>
                        <a:cs typeface="Times New Roman" pitchFamily="18" charset="0"/>
                      </a:endParaRPr>
                    </a:p>
                    <a:p>
                      <a:pPr algn="ctr">
                        <a:spcAft>
                          <a:spcPts val="0"/>
                        </a:spcAft>
                      </a:pPr>
                      <a:r>
                        <a:rPr lang="ru-RU" sz="1500" dirty="0" smtClean="0">
                          <a:solidFill>
                            <a:srgbClr val="000000"/>
                          </a:solidFill>
                          <a:latin typeface="Times New Roman" pitchFamily="18" charset="0"/>
                          <a:ea typeface="Times New Roman"/>
                          <a:cs typeface="Times New Roman" pitchFamily="18" charset="0"/>
                        </a:rPr>
                        <a:t>Положения </a:t>
                      </a:r>
                      <a:r>
                        <a:rPr lang="ru-RU" sz="1500" dirty="0">
                          <a:solidFill>
                            <a:srgbClr val="000000"/>
                          </a:solidFill>
                          <a:latin typeface="Times New Roman" pitchFamily="18" charset="0"/>
                          <a:ea typeface="Times New Roman"/>
                          <a:cs typeface="Times New Roman" pitchFamily="18" charset="0"/>
                        </a:rPr>
                        <a:t>о структурных подразделениях, должностные инструкции</a:t>
                      </a:r>
                      <a:endParaRPr lang="ru-RU" sz="1500" dirty="0">
                        <a:latin typeface="Times New Roman" pitchFamily="18" charset="0"/>
                        <a:ea typeface="Times New Roman"/>
                        <a:cs typeface="Times New Roman" pitchFamily="18" charset="0"/>
                      </a:endParaRPr>
                    </a:p>
                  </a:txBody>
                  <a:tcPr marL="62098" marR="620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500" dirty="0">
                          <a:solidFill>
                            <a:srgbClr val="000000"/>
                          </a:solidFill>
                          <a:latin typeface="Times New Roman" pitchFamily="18" charset="0"/>
                          <a:ea typeface="Times New Roman"/>
                          <a:cs typeface="Times New Roman" pitchFamily="18" charset="0"/>
                        </a:rPr>
                        <a:t>о</a:t>
                      </a:r>
                      <a:r>
                        <a:rPr lang="ru-RU" sz="1500" dirty="0" smtClean="0">
                          <a:solidFill>
                            <a:srgbClr val="000000"/>
                          </a:solidFill>
                          <a:latin typeface="Times New Roman" pitchFamily="18" charset="0"/>
                          <a:ea typeface="Times New Roman"/>
                          <a:cs typeface="Times New Roman" pitchFamily="18" charset="0"/>
                        </a:rPr>
                        <a:t>пираемся </a:t>
                      </a:r>
                      <a:r>
                        <a:rPr lang="ru-RU" sz="1500" dirty="0">
                          <a:solidFill>
                            <a:srgbClr val="000000"/>
                          </a:solidFill>
                          <a:latin typeface="Times New Roman" pitchFamily="18" charset="0"/>
                          <a:ea typeface="Times New Roman"/>
                          <a:cs typeface="Times New Roman" pitchFamily="18" charset="0"/>
                        </a:rPr>
                        <a:t>на действующие квалификационные требования, утвержденные профессиональные </a:t>
                      </a:r>
                      <a:r>
                        <a:rPr lang="ru-RU" sz="1500" dirty="0" smtClean="0">
                          <a:solidFill>
                            <a:srgbClr val="000000"/>
                          </a:solidFill>
                          <a:latin typeface="Times New Roman" pitchFamily="18" charset="0"/>
                          <a:ea typeface="Times New Roman"/>
                          <a:cs typeface="Times New Roman" pitchFamily="18" charset="0"/>
                        </a:rPr>
                        <a:t>стандарты</a:t>
                      </a:r>
                      <a:endParaRPr lang="ru-RU" sz="1500" dirty="0">
                        <a:latin typeface="Times New Roman" pitchFamily="18" charset="0"/>
                        <a:ea typeface="Times New Roman"/>
                        <a:cs typeface="Times New Roman" pitchFamily="18" charset="0"/>
                      </a:endParaRPr>
                    </a:p>
                  </a:txBody>
                  <a:tcPr marL="62098" marR="620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500" dirty="0">
                          <a:solidFill>
                            <a:srgbClr val="000000"/>
                          </a:solidFill>
                          <a:latin typeface="Times New Roman" pitchFamily="18" charset="0"/>
                          <a:ea typeface="Times New Roman"/>
                          <a:cs typeface="Times New Roman" pitchFamily="18" charset="0"/>
                        </a:rPr>
                        <a:t>Должностная инструкция может быть частью трудового </a:t>
                      </a:r>
                      <a:r>
                        <a:rPr lang="ru-RU" sz="1500" dirty="0" smtClean="0">
                          <a:solidFill>
                            <a:srgbClr val="000000"/>
                          </a:solidFill>
                          <a:latin typeface="Times New Roman" pitchFamily="18" charset="0"/>
                          <a:ea typeface="Times New Roman"/>
                          <a:cs typeface="Times New Roman" pitchFamily="18" charset="0"/>
                        </a:rPr>
                        <a:t>договора, </a:t>
                      </a:r>
                      <a:r>
                        <a:rPr lang="ru-RU" sz="1500" dirty="0">
                          <a:solidFill>
                            <a:srgbClr val="000000"/>
                          </a:solidFill>
                          <a:latin typeface="Times New Roman" pitchFamily="18" charset="0"/>
                          <a:ea typeface="Times New Roman"/>
                          <a:cs typeface="Times New Roman" pitchFamily="18" charset="0"/>
                        </a:rPr>
                        <a:t>Письмо Роструда от 31.10.2007 № 4412-6, </a:t>
                      </a:r>
                      <a:r>
                        <a:rPr lang="ru-RU" sz="1500" dirty="0" smtClean="0">
                          <a:solidFill>
                            <a:srgbClr val="000000"/>
                          </a:solidFill>
                          <a:latin typeface="Times New Roman" pitchFamily="18" charset="0"/>
                          <a:ea typeface="Times New Roman"/>
                          <a:cs typeface="Times New Roman" pitchFamily="18" charset="0"/>
                        </a:rPr>
                        <a:t>я</a:t>
                      </a:r>
                      <a:r>
                        <a:rPr lang="ru-RU" sz="1500" dirty="0" smtClean="0">
                          <a:solidFill>
                            <a:srgbClr val="040C28"/>
                          </a:solidFill>
                          <a:latin typeface="Times New Roman" pitchFamily="18" charset="0"/>
                          <a:ea typeface="Times New Roman"/>
                          <a:cs typeface="Times New Roman" pitchFamily="18" charset="0"/>
                        </a:rPr>
                        <a:t>вляется необязательным</a:t>
                      </a:r>
                      <a:r>
                        <a:rPr lang="ru-RU" sz="1500" baseline="0" dirty="0" smtClean="0">
                          <a:solidFill>
                            <a:srgbClr val="040C28"/>
                          </a:solidFill>
                          <a:latin typeface="Times New Roman" pitchFamily="18" charset="0"/>
                          <a:ea typeface="Times New Roman"/>
                          <a:cs typeface="Times New Roman" pitchFamily="18" charset="0"/>
                        </a:rPr>
                        <a:t> </a:t>
                      </a:r>
                      <a:r>
                        <a:rPr lang="ru-RU" sz="1500" baseline="0" dirty="0" smtClean="0">
                          <a:solidFill>
                            <a:srgbClr val="000000"/>
                          </a:solidFill>
                          <a:latin typeface="Times New Roman" pitchFamily="18" charset="0"/>
                          <a:ea typeface="Times New Roman"/>
                          <a:cs typeface="Times New Roman" pitchFamily="18" charset="0"/>
                        </a:rPr>
                        <a:t>к утверждению в организации</a:t>
                      </a:r>
                      <a:r>
                        <a:rPr lang="ru-RU" sz="1500" dirty="0">
                          <a:solidFill>
                            <a:srgbClr val="000000"/>
                          </a:solidFill>
                          <a:latin typeface="Times New Roman" pitchFamily="18" charset="0"/>
                          <a:ea typeface="Times New Roman"/>
                          <a:cs typeface="Times New Roman" pitchFamily="18" charset="0"/>
                        </a:rPr>
                        <a:t/>
                      </a:r>
                      <a:br>
                        <a:rPr lang="ru-RU" sz="1500" dirty="0">
                          <a:solidFill>
                            <a:srgbClr val="000000"/>
                          </a:solidFill>
                          <a:latin typeface="Times New Roman" pitchFamily="18" charset="0"/>
                          <a:ea typeface="Times New Roman"/>
                          <a:cs typeface="Times New Roman" pitchFamily="18" charset="0"/>
                        </a:rPr>
                      </a:br>
                      <a:r>
                        <a:rPr lang="ru-RU" sz="1500" dirty="0">
                          <a:solidFill>
                            <a:srgbClr val="000000"/>
                          </a:solidFill>
                          <a:latin typeface="Times New Roman" pitchFamily="18" charset="0"/>
                          <a:ea typeface="Times New Roman"/>
                          <a:cs typeface="Times New Roman" pitchFamily="18" charset="0"/>
                        </a:rPr>
                        <a:t/>
                      </a:r>
                      <a:br>
                        <a:rPr lang="ru-RU" sz="1500" dirty="0">
                          <a:solidFill>
                            <a:srgbClr val="000000"/>
                          </a:solidFill>
                          <a:latin typeface="Times New Roman" pitchFamily="18" charset="0"/>
                          <a:ea typeface="Times New Roman"/>
                          <a:cs typeface="Times New Roman" pitchFamily="18" charset="0"/>
                        </a:rPr>
                      </a:br>
                      <a:endParaRPr lang="ru-RU" sz="1500" dirty="0">
                        <a:latin typeface="Times New Roman" pitchFamily="18" charset="0"/>
                        <a:ea typeface="Times New Roman"/>
                        <a:cs typeface="Times New Roman" pitchFamily="18" charset="0"/>
                      </a:endParaRPr>
                    </a:p>
                  </a:txBody>
                  <a:tcPr marL="62098" marR="620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5" name="Picture 3" descr="C:\Users\User\Desktop\Тренинг\40.jpg"/>
          <p:cNvPicPr>
            <a:picLocks noChangeAspect="1" noChangeArrowheads="1"/>
          </p:cNvPicPr>
          <p:nvPr/>
        </p:nvPicPr>
        <p:blipFill>
          <a:blip r:embed="rId2" cstate="print"/>
          <a:srcRect/>
          <a:stretch>
            <a:fillRect/>
          </a:stretch>
        </p:blipFill>
        <p:spPr bwMode="auto">
          <a:xfrm>
            <a:off x="323528" y="4221088"/>
            <a:ext cx="1584176" cy="2160240"/>
          </a:xfrm>
          <a:prstGeom prst="rect">
            <a:avLst/>
          </a:prstGeom>
          <a:noFill/>
        </p:spPr>
      </p:pic>
      <p:sp>
        <p:nvSpPr>
          <p:cNvPr id="6" name="Прямоугольник 5"/>
          <p:cNvSpPr/>
          <p:nvPr/>
        </p:nvSpPr>
        <p:spPr>
          <a:xfrm>
            <a:off x="467544" y="404664"/>
            <a:ext cx="8352928" cy="646331"/>
          </a:xfrm>
          <a:prstGeom prst="rect">
            <a:avLst/>
          </a:prstGeom>
        </p:spPr>
        <p:txBody>
          <a:bodyPr wrap="square">
            <a:spAutoFit/>
          </a:bodyPr>
          <a:lstStyle/>
          <a:p>
            <a:pPr lvl="0" algn="ctr" fontAlgn="base">
              <a:spcBef>
                <a:spcPct val="0"/>
              </a:spcBef>
              <a:spcAft>
                <a:spcPct val="0"/>
              </a:spcAft>
            </a:pPr>
            <a:r>
              <a:rPr lang="ru-RU" b="1" dirty="0" smtClean="0">
                <a:solidFill>
                  <a:srgbClr val="000000"/>
                </a:solidFill>
                <a:latin typeface="Times New Roman" pitchFamily="18" charset="0"/>
                <a:ea typeface="Times New Roman" pitchFamily="18" charset="0"/>
                <a:cs typeface="Times New Roman" pitchFamily="18" charset="0"/>
              </a:rPr>
              <a:t>ЛОКАЛЬНЫЕ НОРМАТИВНЫЕ АКТЫ ОРГАНИЗАЦИИ (ЛНА) </a:t>
            </a:r>
          </a:p>
          <a:p>
            <a:pPr lvl="0" algn="ctr" fontAlgn="base">
              <a:spcBef>
                <a:spcPct val="0"/>
              </a:spcBef>
              <a:spcAft>
                <a:spcPct val="0"/>
              </a:spcAft>
            </a:pPr>
            <a:r>
              <a:rPr lang="ru-RU" b="1" dirty="0" smtClean="0">
                <a:solidFill>
                  <a:srgbClr val="000000"/>
                </a:solidFill>
                <a:latin typeface="Times New Roman" pitchFamily="18" charset="0"/>
                <a:ea typeface="Times New Roman" pitchFamily="18" charset="0"/>
                <a:cs typeface="Times New Roman" pitchFamily="18" charset="0"/>
              </a:rPr>
              <a:t>часть 3 статьи 68 ТК РФ</a:t>
            </a:r>
            <a:endParaRPr lang="ru-RU" dirty="0" smtClean="0">
              <a:latin typeface="Arial" pitchFamily="34" charset="0"/>
              <a:cs typeface="Arial"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nvGraphicFramePr>
        <p:xfrm>
          <a:off x="755577" y="1484782"/>
          <a:ext cx="5328591" cy="4320482"/>
        </p:xfrm>
        <a:graphic>
          <a:graphicData uri="http://schemas.openxmlformats.org/drawingml/2006/table">
            <a:tbl>
              <a:tblPr/>
              <a:tblGrid>
                <a:gridCol w="2628771"/>
                <a:gridCol w="2699820"/>
              </a:tblGrid>
              <a:tr h="1416319">
                <a:tc>
                  <a:txBody>
                    <a:bodyPr/>
                    <a:lstStyle/>
                    <a:p>
                      <a:pPr algn="ctr">
                        <a:spcAft>
                          <a:spcPts val="0"/>
                        </a:spcAft>
                      </a:pPr>
                      <a:endParaRPr kumimoji="0" lang="ru-RU" sz="1600" b="0" kern="1200" dirty="0" smtClean="0">
                        <a:solidFill>
                          <a:schemeClr val="tx1"/>
                        </a:solidFill>
                        <a:latin typeface="Times New Roman" pitchFamily="18" charset="0"/>
                        <a:ea typeface="+mn-ea"/>
                        <a:cs typeface="Times New Roman" pitchFamily="18" charset="0"/>
                      </a:endParaRPr>
                    </a:p>
                    <a:p>
                      <a:pPr algn="ctr">
                        <a:spcAft>
                          <a:spcPts val="0"/>
                        </a:spcAft>
                      </a:pPr>
                      <a:endParaRPr kumimoji="0" lang="ru-RU" sz="1600" b="0" kern="1200" dirty="0" smtClean="0">
                        <a:solidFill>
                          <a:schemeClr val="tx1"/>
                        </a:solidFill>
                        <a:latin typeface="Times New Roman" pitchFamily="18" charset="0"/>
                        <a:ea typeface="+mn-ea"/>
                        <a:cs typeface="Times New Roman" pitchFamily="18" charset="0"/>
                      </a:endParaRPr>
                    </a:p>
                    <a:p>
                      <a:pPr algn="ctr">
                        <a:spcAft>
                          <a:spcPts val="0"/>
                        </a:spcAft>
                      </a:pPr>
                      <a:endParaRPr kumimoji="0" lang="ru-RU" sz="1600" b="0" kern="1200" dirty="0" smtClean="0">
                        <a:solidFill>
                          <a:schemeClr val="tx1"/>
                        </a:solidFill>
                        <a:latin typeface="Times New Roman" pitchFamily="18" charset="0"/>
                        <a:ea typeface="+mn-ea"/>
                        <a:cs typeface="Times New Roman" pitchFamily="18" charset="0"/>
                      </a:endParaRPr>
                    </a:p>
                    <a:p>
                      <a:pPr algn="ctr">
                        <a:spcAft>
                          <a:spcPts val="0"/>
                        </a:spcAft>
                      </a:pPr>
                      <a:r>
                        <a:rPr kumimoji="0" lang="ru-RU" sz="1600" b="0" kern="1200" dirty="0" smtClean="0">
                          <a:solidFill>
                            <a:schemeClr val="tx1"/>
                          </a:solidFill>
                          <a:latin typeface="Times New Roman" pitchFamily="18" charset="0"/>
                          <a:ea typeface="+mn-ea"/>
                          <a:cs typeface="Times New Roman" pitchFamily="18" charset="0"/>
                        </a:rPr>
                        <a:t>Кадровый</a:t>
                      </a:r>
                      <a:r>
                        <a:rPr kumimoji="0" lang="ru-RU" sz="1600" b="0" kern="1200" baseline="0" dirty="0" smtClean="0">
                          <a:solidFill>
                            <a:schemeClr val="tx1"/>
                          </a:solidFill>
                          <a:latin typeface="Times New Roman" pitchFamily="18" charset="0"/>
                          <a:ea typeface="+mn-ea"/>
                          <a:cs typeface="Times New Roman" pitchFamily="18" charset="0"/>
                        </a:rPr>
                        <a:t> резерв </a:t>
                      </a:r>
                      <a:endParaRPr kumimoji="0" lang="ru-RU" sz="1600" b="0" kern="1200" dirty="0" smtClean="0">
                        <a:solidFill>
                          <a:schemeClr val="tx1"/>
                        </a:solidFill>
                        <a:latin typeface="Times New Roman" pitchFamily="18" charset="0"/>
                        <a:ea typeface="+mn-ea"/>
                        <a:cs typeface="Times New Roman" pitchFamily="18" charset="0"/>
                      </a:endParaRPr>
                    </a:p>
                  </a:txBody>
                  <a:tcPr marL="62098" marR="620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kumimoji="0" lang="ru-RU" sz="1600" b="0" i="0" kern="1200" dirty="0" smtClean="0">
                        <a:solidFill>
                          <a:schemeClr val="tx1"/>
                        </a:solidFill>
                        <a:latin typeface="Times New Roman" pitchFamily="18" charset="0"/>
                        <a:ea typeface="+mn-ea"/>
                        <a:cs typeface="Times New Roman" pitchFamily="18" charset="0"/>
                      </a:endParaRPr>
                    </a:p>
                    <a:p>
                      <a:pPr algn="ctr">
                        <a:spcAft>
                          <a:spcPts val="0"/>
                        </a:spcAft>
                      </a:pPr>
                      <a:endParaRPr kumimoji="0" lang="ru-RU" sz="1600" b="0" i="0" kern="1200" dirty="0" smtClean="0">
                        <a:solidFill>
                          <a:schemeClr val="tx1"/>
                        </a:solidFill>
                        <a:latin typeface="Times New Roman" pitchFamily="18" charset="0"/>
                        <a:ea typeface="+mn-ea"/>
                        <a:cs typeface="Times New Roman" pitchFamily="18" charset="0"/>
                      </a:endParaRPr>
                    </a:p>
                    <a:p>
                      <a:pPr algn="ctr">
                        <a:spcAft>
                          <a:spcPts val="0"/>
                        </a:spcAft>
                      </a:pPr>
                      <a:endParaRPr kumimoji="0" lang="ru-RU" sz="1600" b="0" i="0" kern="1200" dirty="0" smtClean="0">
                        <a:solidFill>
                          <a:schemeClr val="tx1"/>
                        </a:solidFill>
                        <a:latin typeface="Times New Roman" pitchFamily="18" charset="0"/>
                        <a:ea typeface="+mn-ea"/>
                        <a:cs typeface="Times New Roman" pitchFamily="18" charset="0"/>
                      </a:endParaRPr>
                    </a:p>
                    <a:p>
                      <a:pPr algn="ctr">
                        <a:spcAft>
                          <a:spcPts val="0"/>
                        </a:spcAft>
                      </a:pPr>
                      <a:r>
                        <a:rPr lang="ru-RU" sz="1600" b="0" dirty="0" smtClean="0">
                          <a:latin typeface="Times New Roman" pitchFamily="18" charset="0"/>
                          <a:ea typeface="Times New Roman"/>
                          <a:cs typeface="Times New Roman" pitchFamily="18" charset="0"/>
                        </a:rPr>
                        <a:t>Мотивация </a:t>
                      </a:r>
                      <a:endParaRPr lang="ru-RU" sz="1600" b="0" dirty="0">
                        <a:latin typeface="Times New Roman" pitchFamily="18" charset="0"/>
                        <a:ea typeface="Times New Roman"/>
                        <a:cs typeface="Times New Roman" pitchFamily="18" charset="0"/>
                      </a:endParaRPr>
                    </a:p>
                  </a:txBody>
                  <a:tcPr marL="62098" marR="620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21617">
                <a:tc>
                  <a:txBody>
                    <a:bodyPr/>
                    <a:lstStyle/>
                    <a:p>
                      <a:pPr algn="ctr">
                        <a:spcAft>
                          <a:spcPts val="0"/>
                        </a:spcAft>
                      </a:pPr>
                      <a:endParaRPr kumimoji="0" lang="ru-RU" sz="1600" b="0" kern="1200" dirty="0" smtClean="0">
                        <a:solidFill>
                          <a:schemeClr val="tx1"/>
                        </a:solidFill>
                        <a:latin typeface="Times New Roman" pitchFamily="18" charset="0"/>
                        <a:ea typeface="+mn-ea"/>
                        <a:cs typeface="Times New Roman" pitchFamily="18" charset="0"/>
                      </a:endParaRPr>
                    </a:p>
                    <a:p>
                      <a:pPr algn="ctr">
                        <a:spcAft>
                          <a:spcPts val="0"/>
                        </a:spcAft>
                      </a:pPr>
                      <a:r>
                        <a:rPr kumimoji="0" lang="ru-RU" sz="1600" b="0" kern="1200" dirty="0" smtClean="0">
                          <a:solidFill>
                            <a:schemeClr val="tx1"/>
                          </a:solidFill>
                          <a:latin typeface="Times New Roman" pitchFamily="18" charset="0"/>
                          <a:ea typeface="+mn-ea"/>
                          <a:cs typeface="Times New Roman" pitchFamily="18" charset="0"/>
                        </a:rPr>
                        <a:t>Перемещение</a:t>
                      </a:r>
                    </a:p>
                    <a:p>
                      <a:pPr algn="ctr">
                        <a:spcAft>
                          <a:spcPts val="0"/>
                        </a:spcAft>
                      </a:pPr>
                      <a:r>
                        <a:rPr kumimoji="0" lang="ru-RU" sz="1600" b="0" kern="1200" baseline="0" dirty="0" smtClean="0">
                          <a:solidFill>
                            <a:schemeClr val="tx1"/>
                          </a:solidFill>
                          <a:latin typeface="Times New Roman" pitchFamily="18" charset="0"/>
                          <a:ea typeface="+mn-ea"/>
                          <a:cs typeface="Times New Roman" pitchFamily="18" charset="0"/>
                        </a:rPr>
                        <a:t> по квалификационной </a:t>
                      </a:r>
                    </a:p>
                    <a:p>
                      <a:pPr algn="ctr">
                        <a:spcAft>
                          <a:spcPts val="0"/>
                        </a:spcAft>
                      </a:pPr>
                      <a:r>
                        <a:rPr kumimoji="0" lang="ru-RU" sz="1600" b="0" kern="1200" baseline="0" dirty="0" smtClean="0">
                          <a:solidFill>
                            <a:schemeClr val="tx1"/>
                          </a:solidFill>
                          <a:latin typeface="Times New Roman" pitchFamily="18" charset="0"/>
                          <a:ea typeface="+mn-ea"/>
                          <a:cs typeface="Times New Roman" pitchFamily="18" charset="0"/>
                        </a:rPr>
                        <a:t>лестнице</a:t>
                      </a:r>
                      <a:endParaRPr lang="ru-RU" sz="1600" b="0" dirty="0">
                        <a:latin typeface="Times New Roman" pitchFamily="18" charset="0"/>
                        <a:ea typeface="Times New Roman"/>
                        <a:cs typeface="Times New Roman" pitchFamily="18" charset="0"/>
                      </a:endParaRPr>
                    </a:p>
                  </a:txBody>
                  <a:tcPr marL="62098" marR="620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600" b="0" dirty="0" smtClean="0">
                          <a:latin typeface="Times New Roman" pitchFamily="18" charset="0"/>
                          <a:ea typeface="Times New Roman"/>
                          <a:cs typeface="Times New Roman" pitchFamily="18" charset="0"/>
                        </a:rPr>
                        <a:t> </a:t>
                      </a:r>
                    </a:p>
                    <a:p>
                      <a:pPr algn="ctr">
                        <a:spcAft>
                          <a:spcPts val="0"/>
                        </a:spcAft>
                      </a:pPr>
                      <a:r>
                        <a:rPr lang="ru-RU" sz="1600" b="0" dirty="0" smtClean="0">
                          <a:latin typeface="Times New Roman" pitchFamily="18" charset="0"/>
                          <a:ea typeface="Times New Roman"/>
                          <a:cs typeface="Times New Roman" pitchFamily="18" charset="0"/>
                        </a:rPr>
                        <a:t>Наставничество</a:t>
                      </a:r>
                    </a:p>
                  </a:txBody>
                  <a:tcPr marL="62098" marR="620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82546">
                <a:tc>
                  <a:txBody>
                    <a:bodyPr/>
                    <a:lstStyle/>
                    <a:p>
                      <a:pPr algn="ctr">
                        <a:spcAft>
                          <a:spcPts val="0"/>
                        </a:spcAft>
                      </a:pPr>
                      <a:endParaRPr lang="ru-RU" sz="1600" b="0" dirty="0" smtClean="0">
                        <a:latin typeface="Times New Roman" pitchFamily="18" charset="0"/>
                        <a:ea typeface="Times New Roman"/>
                        <a:cs typeface="Times New Roman" pitchFamily="18" charset="0"/>
                      </a:endParaRPr>
                    </a:p>
                    <a:p>
                      <a:pPr algn="ctr">
                        <a:spcAft>
                          <a:spcPts val="0"/>
                        </a:spcAft>
                      </a:pPr>
                      <a:r>
                        <a:rPr lang="ru-RU" sz="1600" b="0" dirty="0" smtClean="0">
                          <a:latin typeface="Times New Roman" pitchFamily="18" charset="0"/>
                          <a:ea typeface="Times New Roman"/>
                          <a:cs typeface="Times New Roman" pitchFamily="18" charset="0"/>
                        </a:rPr>
                        <a:t>Подбор персонала </a:t>
                      </a:r>
                    </a:p>
                    <a:p>
                      <a:pPr algn="ctr">
                        <a:spcAft>
                          <a:spcPts val="0"/>
                        </a:spcAft>
                      </a:pPr>
                      <a:r>
                        <a:rPr lang="ru-RU" sz="1600" b="0" dirty="0" smtClean="0">
                          <a:latin typeface="Times New Roman" pitchFamily="18" charset="0"/>
                          <a:ea typeface="Times New Roman"/>
                          <a:cs typeface="Times New Roman" pitchFamily="18" charset="0"/>
                        </a:rPr>
                        <a:t>(рекрутмент)</a:t>
                      </a:r>
                    </a:p>
                    <a:p>
                      <a:pPr algn="ctr">
                        <a:spcAft>
                          <a:spcPts val="0"/>
                        </a:spcAft>
                      </a:pPr>
                      <a:endParaRPr kumimoji="0" lang="ru-RU" sz="1600" b="0" kern="1200" dirty="0" smtClean="0">
                        <a:solidFill>
                          <a:schemeClr val="tx1"/>
                        </a:solidFill>
                        <a:latin typeface="Times New Roman" pitchFamily="18" charset="0"/>
                        <a:ea typeface="+mn-ea"/>
                        <a:cs typeface="Times New Roman" pitchFamily="18" charset="0"/>
                      </a:endParaRPr>
                    </a:p>
                  </a:txBody>
                  <a:tcPr marL="62098" marR="620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600" b="0" dirty="0">
                          <a:solidFill>
                            <a:srgbClr val="000000"/>
                          </a:solidFill>
                          <a:latin typeface="Times New Roman" pitchFamily="18" charset="0"/>
                          <a:ea typeface="Times New Roman"/>
                          <a:cs typeface="Times New Roman" pitchFamily="18" charset="0"/>
                        </a:rPr>
                        <a:t/>
                      </a:r>
                      <a:br>
                        <a:rPr lang="ru-RU" sz="1600" b="0" dirty="0">
                          <a:solidFill>
                            <a:srgbClr val="000000"/>
                          </a:solidFill>
                          <a:latin typeface="Times New Roman" pitchFamily="18" charset="0"/>
                          <a:ea typeface="Times New Roman"/>
                          <a:cs typeface="Times New Roman" pitchFamily="18" charset="0"/>
                        </a:rPr>
                      </a:br>
                      <a:r>
                        <a:rPr lang="ru-RU" sz="1600" b="0" dirty="0" smtClean="0">
                          <a:solidFill>
                            <a:srgbClr val="000000"/>
                          </a:solidFill>
                          <a:latin typeface="Times New Roman" pitchFamily="18" charset="0"/>
                          <a:ea typeface="Times New Roman"/>
                          <a:cs typeface="Times New Roman" pitchFamily="18" charset="0"/>
                        </a:rPr>
                        <a:t>Обучение</a:t>
                      </a:r>
                      <a:r>
                        <a:rPr lang="ru-RU" sz="1600" b="0" baseline="0" dirty="0" smtClean="0">
                          <a:solidFill>
                            <a:srgbClr val="000000"/>
                          </a:solidFill>
                          <a:latin typeface="Times New Roman" pitchFamily="18" charset="0"/>
                          <a:ea typeface="Times New Roman"/>
                          <a:cs typeface="Times New Roman" pitchFamily="18" charset="0"/>
                        </a:rPr>
                        <a:t> </a:t>
                      </a:r>
                    </a:p>
                    <a:p>
                      <a:pPr algn="ctr">
                        <a:spcAft>
                          <a:spcPts val="0"/>
                        </a:spcAft>
                      </a:pPr>
                      <a:r>
                        <a:rPr lang="ru-RU" sz="1600" b="0" baseline="0" dirty="0" smtClean="0">
                          <a:solidFill>
                            <a:srgbClr val="000000"/>
                          </a:solidFill>
                          <a:latin typeface="Times New Roman" pitchFamily="18" charset="0"/>
                          <a:ea typeface="Times New Roman"/>
                          <a:cs typeface="Times New Roman" pitchFamily="18" charset="0"/>
                        </a:rPr>
                        <a:t>сотрудников </a:t>
                      </a:r>
                      <a:endParaRPr lang="ru-RU" sz="1600" b="0" dirty="0">
                        <a:latin typeface="Times New Roman" pitchFamily="18" charset="0"/>
                        <a:ea typeface="Times New Roman"/>
                        <a:cs typeface="Times New Roman" pitchFamily="18" charset="0"/>
                      </a:endParaRPr>
                    </a:p>
                  </a:txBody>
                  <a:tcPr marL="62098" marR="620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0" name="Прямоугольник 9"/>
          <p:cNvSpPr/>
          <p:nvPr/>
        </p:nvSpPr>
        <p:spPr>
          <a:xfrm>
            <a:off x="467544" y="548680"/>
            <a:ext cx="8208912" cy="584775"/>
          </a:xfrm>
          <a:prstGeom prst="rect">
            <a:avLst/>
          </a:prstGeom>
        </p:spPr>
        <p:txBody>
          <a:bodyPr wrap="square">
            <a:spAutoFit/>
          </a:bodyPr>
          <a:lstStyle/>
          <a:p>
            <a:pPr indent="450850" algn="ctr" eaLnBrk="0" fontAlgn="base" hangingPunct="0">
              <a:spcBef>
                <a:spcPct val="0"/>
              </a:spcBef>
              <a:spcAft>
                <a:spcPct val="0"/>
              </a:spcAft>
            </a:pPr>
            <a:r>
              <a:rPr lang="ru-RU" sz="1600" b="1" dirty="0" smtClean="0">
                <a:solidFill>
                  <a:srgbClr val="000000"/>
                </a:solidFill>
                <a:latin typeface="Times New Roman" pitchFamily="18" charset="0"/>
                <a:cs typeface="Times New Roman" pitchFamily="18" charset="0"/>
              </a:rPr>
              <a:t>Основные </a:t>
            </a:r>
            <a:r>
              <a:rPr lang="ru-RU" sz="1600" b="1" dirty="0" smtClean="0">
                <a:solidFill>
                  <a:srgbClr val="000000"/>
                </a:solidFill>
                <a:latin typeface="Times New Roman" pitchFamily="18" charset="0"/>
                <a:cs typeface="Times New Roman" pitchFamily="18" charset="0"/>
              </a:rPr>
              <a:t>разделы</a:t>
            </a:r>
            <a:r>
              <a:rPr lang="ru-RU" sz="1600" b="1" dirty="0" smtClean="0">
                <a:solidFill>
                  <a:srgbClr val="000000"/>
                </a:solidFill>
                <a:latin typeface="Times New Roman" pitchFamily="18" charset="0"/>
                <a:cs typeface="Times New Roman" pitchFamily="18" charset="0"/>
              </a:rPr>
              <a:t> </a:t>
            </a:r>
            <a:r>
              <a:rPr lang="ru-RU" sz="1600" b="1" dirty="0" smtClean="0">
                <a:solidFill>
                  <a:srgbClr val="000000"/>
                </a:solidFill>
                <a:latin typeface="Times New Roman" pitchFamily="18" charset="0"/>
                <a:cs typeface="Times New Roman" pitchFamily="18" charset="0"/>
              </a:rPr>
              <a:t>кадровой политики </a:t>
            </a:r>
            <a:r>
              <a:rPr lang="ru-RU" sz="1600" b="1" dirty="0" smtClean="0">
                <a:latin typeface="Times New Roman" pitchFamily="18" charset="0"/>
                <a:cs typeface="Times New Roman" pitchFamily="18" charset="0"/>
              </a:rPr>
              <a:t>ФГБОУ ВО ВолгГМУ Минздрава </a:t>
            </a:r>
            <a:r>
              <a:rPr lang="ru-RU" sz="1600" b="1" dirty="0" smtClean="0">
                <a:latin typeface="Times New Roman" pitchFamily="18" charset="0"/>
                <a:cs typeface="Times New Roman" pitchFamily="18" charset="0"/>
              </a:rPr>
              <a:t>России на 2023 - 2026 годы  </a:t>
            </a:r>
            <a:endParaRPr lang="ru-RU" sz="1600" b="1" dirty="0" smtClean="0">
              <a:latin typeface="Times New Roman" pitchFamily="18" charset="0"/>
              <a:cs typeface="Times New Roman" pitchFamily="18" charset="0"/>
            </a:endParaRPr>
          </a:p>
        </p:txBody>
      </p:sp>
      <p:sp>
        <p:nvSpPr>
          <p:cNvPr id="1026" name="AutoShape 2" descr="https://top-fon.com/uploads/posts/2023-01/1675111924_top-fon-com-p-kartinka-chelovechek-dlya-prezentatsii-bez-84.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8" name="Picture 2" descr="C:\Users\User\Desktop\Тренинг\29.jpg"/>
          <p:cNvPicPr>
            <a:picLocks noChangeAspect="1" noChangeArrowheads="1"/>
          </p:cNvPicPr>
          <p:nvPr/>
        </p:nvPicPr>
        <p:blipFill>
          <a:blip r:embed="rId2" cstate="print"/>
          <a:srcRect/>
          <a:stretch>
            <a:fillRect/>
          </a:stretch>
        </p:blipFill>
        <p:spPr bwMode="auto">
          <a:xfrm>
            <a:off x="6228184" y="3284984"/>
            <a:ext cx="2520280" cy="2736304"/>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1"/>
          <p:cNvSpPr>
            <a:spLocks noChangeArrowheads="1"/>
          </p:cNvSpPr>
          <p:nvPr/>
        </p:nvSpPr>
        <p:spPr bwMode="auto">
          <a:xfrm>
            <a:off x="2483768" y="456492"/>
            <a:ext cx="6192688"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lang="ru-RU" sz="1400" b="1" dirty="0" smtClean="0">
                <a:solidFill>
                  <a:srgbClr val="000000"/>
                </a:solidFill>
                <a:latin typeface="Times New Roman" pitchFamily="18" charset="0"/>
                <a:ea typeface="Times New Roman" pitchFamily="18" charset="0"/>
                <a:cs typeface="Times New Roman" pitchFamily="18" charset="0"/>
              </a:rPr>
              <a:t>Кадровый резерв из числа выпускников </a:t>
            </a:r>
          </a:p>
          <a:p>
            <a:pPr marL="0" marR="0" lvl="0" indent="0" algn="ctr" defTabSz="914400" rtl="0" eaLnBrk="0" fontAlgn="base" latinLnBrk="0" hangingPunct="0">
              <a:lnSpc>
                <a:spcPct val="100000"/>
              </a:lnSpc>
              <a:spcBef>
                <a:spcPct val="0"/>
              </a:spcBef>
              <a:spcAft>
                <a:spcPct val="0"/>
              </a:spcAft>
              <a:buClrTx/>
              <a:buSzTx/>
              <a:buFontTx/>
              <a:buNone/>
              <a:tabLst/>
            </a:pPr>
            <a:r>
              <a:rPr lang="ru-RU" sz="1400" b="1" dirty="0" smtClean="0">
                <a:solidFill>
                  <a:srgbClr val="000000"/>
                </a:solidFill>
                <a:latin typeface="Times New Roman" pitchFamily="18" charset="0"/>
                <a:ea typeface="Times New Roman" pitchFamily="18" charset="0"/>
                <a:cs typeface="Times New Roman" pitchFamily="18" charset="0"/>
              </a:rPr>
              <a:t>«Начни карьеру в ВолгГМУ!»</a:t>
            </a:r>
            <a:r>
              <a:rPr kumimoji="0" lang="ru-RU" sz="1400" b="1" i="0" u="none" strike="noStrike" cap="none" normalizeH="0" dirty="0" smtClean="0">
                <a:ln>
                  <a:noFill/>
                </a:ln>
                <a:solidFill>
                  <a:srgbClr val="000000"/>
                </a:solidFill>
                <a:effectLst/>
                <a:latin typeface="Times New Roman" pitchFamily="18" charset="0"/>
                <a:ea typeface="Times New Roman" pitchFamily="18" charset="0"/>
                <a:cs typeface="Times New Roman" pitchFamily="18" charset="0"/>
              </a:rPr>
              <a:t> </a:t>
            </a:r>
            <a:endParaRPr kumimoji="0" lang="ru-RU" sz="1500" b="1"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6" name="Прямоугольник 5"/>
          <p:cNvSpPr/>
          <p:nvPr/>
        </p:nvSpPr>
        <p:spPr>
          <a:xfrm>
            <a:off x="2771800" y="908720"/>
            <a:ext cx="5904656" cy="3180551"/>
          </a:xfrm>
          <a:prstGeom prst="rect">
            <a:avLst/>
          </a:prstGeom>
        </p:spPr>
        <p:txBody>
          <a:bodyPr wrap="square">
            <a:spAutoFit/>
          </a:bodyPr>
          <a:lstStyle/>
          <a:p>
            <a:pPr algn="just"/>
            <a:r>
              <a:rPr lang="en-US" sz="1400" i="1" dirty="0" smtClean="0">
                <a:latin typeface="Times New Roman" pitchFamily="18" charset="0"/>
                <a:cs typeface="Times New Roman" pitchFamily="18" charset="0"/>
              </a:rPr>
              <a:t>     </a:t>
            </a:r>
            <a:r>
              <a:rPr lang="ru-RU" sz="1400" dirty="0" smtClean="0">
                <a:latin typeface="Times New Roman" pitchFamily="18" charset="0"/>
                <a:cs typeface="Times New Roman" pitchFamily="18" charset="0"/>
              </a:rPr>
              <a:t>В </a:t>
            </a:r>
            <a:r>
              <a:rPr lang="ru-RU" sz="1400" dirty="0" smtClean="0">
                <a:latin typeface="Times New Roman" pitchFamily="18" charset="0"/>
                <a:cs typeface="Times New Roman" pitchFamily="18" charset="0"/>
              </a:rPr>
              <a:t>2021 году </a:t>
            </a:r>
            <a:r>
              <a:rPr lang="ru-RU" sz="1400" dirty="0" smtClean="0">
                <a:latin typeface="Times New Roman" pitchFamily="18" charset="0"/>
                <a:cs typeface="Times New Roman" pitchFamily="18" charset="0"/>
              </a:rPr>
              <a:t>впервые проведен </a:t>
            </a:r>
            <a:r>
              <a:rPr lang="ru-RU" sz="1400" dirty="0" smtClean="0">
                <a:latin typeface="Times New Roman" pitchFamily="18" charset="0"/>
                <a:cs typeface="Times New Roman" pitchFamily="18" charset="0"/>
              </a:rPr>
              <a:t>детальный анализ</a:t>
            </a:r>
            <a:r>
              <a:rPr lang="ru-RU" sz="1400" dirty="0" smtClean="0">
                <a:solidFill>
                  <a:srgbClr val="000000"/>
                </a:solidFill>
                <a:latin typeface="Times New Roman" pitchFamily="18" charset="0"/>
                <a:ea typeface="Times New Roman"/>
                <a:cs typeface="Times New Roman" pitchFamily="18" charset="0"/>
              </a:rPr>
              <a:t> </a:t>
            </a:r>
            <a:r>
              <a:rPr lang="ru-RU" sz="1400" dirty="0" smtClean="0">
                <a:solidFill>
                  <a:srgbClr val="000000"/>
                </a:solidFill>
                <a:latin typeface="Times New Roman" pitchFamily="18" charset="0"/>
                <a:ea typeface="Times New Roman"/>
                <a:cs typeface="Times New Roman" pitchFamily="18" charset="0"/>
              </a:rPr>
              <a:t>кадрового состава ППС </a:t>
            </a:r>
            <a:r>
              <a:rPr lang="ru-RU" sz="1400" dirty="0" smtClean="0">
                <a:latin typeface="Times New Roman" pitchFamily="18" charset="0"/>
                <a:cs typeface="Times New Roman" pitchFamily="18" charset="0"/>
              </a:rPr>
              <a:t>по трем показателям (возраст, квалификация</a:t>
            </a:r>
            <a:r>
              <a:rPr lang="ru-RU" sz="1400" dirty="0" smtClean="0">
                <a:latin typeface="Times New Roman" pitchFamily="18" charset="0"/>
                <a:cs typeface="Times New Roman" pitchFamily="18" charset="0"/>
              </a:rPr>
              <a:t>, процент основных сотрудников). </a:t>
            </a:r>
            <a:endParaRPr lang="ru-RU" sz="1400" dirty="0" smtClean="0">
              <a:latin typeface="Times New Roman" pitchFamily="18" charset="0"/>
              <a:cs typeface="Times New Roman" pitchFamily="18" charset="0"/>
            </a:endParaRPr>
          </a:p>
          <a:p>
            <a:pPr algn="just"/>
            <a:r>
              <a:rPr lang="ru-RU" sz="1400" dirty="0" smtClean="0">
                <a:latin typeface="Times New Roman" pitchFamily="18" charset="0"/>
                <a:cs typeface="Times New Roman" pitchFamily="18" charset="0"/>
              </a:rPr>
              <a:t>      Распределение персонала по возрастному критерию имело критическое отклонение в разрезе «молодых» специалистов в возрасте до 30 лет. Показатель по данной категории  оказался в два раза меньше, чем показатель сотрудников пенсионного возраста, что свидетельствовало о необходимости выработки четкой стратегии  "омоложения" </a:t>
            </a:r>
            <a:r>
              <a:rPr lang="ru-RU" sz="1400" dirty="0" smtClean="0">
                <a:latin typeface="Times New Roman" pitchFamily="18" charset="0"/>
                <a:cs typeface="Times New Roman" pitchFamily="18" charset="0"/>
              </a:rPr>
              <a:t>коллектив, </a:t>
            </a:r>
            <a:r>
              <a:rPr lang="ru-RU" sz="1400" dirty="0" smtClean="0">
                <a:solidFill>
                  <a:srgbClr val="000000"/>
                </a:solidFill>
                <a:latin typeface="Times New Roman" pitchFamily="18" charset="0"/>
                <a:ea typeface="Times New Roman" pitchFamily="18" charset="0"/>
                <a:cs typeface="Times New Roman" pitchFamily="18" charset="0"/>
              </a:rPr>
              <a:t>активное </a:t>
            </a:r>
            <a:r>
              <a:rPr lang="ru-RU" sz="1400" dirty="0" smtClean="0">
                <a:solidFill>
                  <a:srgbClr val="000000"/>
                </a:solidFill>
                <a:latin typeface="Times New Roman" pitchFamily="18" charset="0"/>
                <a:ea typeface="Times New Roman" pitchFamily="18" charset="0"/>
                <a:cs typeface="Times New Roman" pitchFamily="18" charset="0"/>
              </a:rPr>
              <a:t>привлечение молодых специалистов с перспективой дальнейшего развития. </a:t>
            </a:r>
            <a:endParaRPr lang="ru-RU" sz="1400" dirty="0" smtClean="0">
              <a:latin typeface="Times New Roman" pitchFamily="18" charset="0"/>
              <a:cs typeface="Times New Roman" pitchFamily="18" charset="0"/>
            </a:endParaRPr>
          </a:p>
          <a:p>
            <a:pPr algn="just"/>
            <a:r>
              <a:rPr lang="ru-RU" sz="1400" dirty="0" smtClean="0">
                <a:latin typeface="Times New Roman" pitchFamily="18" charset="0"/>
                <a:cs typeface="Times New Roman" pitchFamily="18" charset="0"/>
              </a:rPr>
              <a:t>      Согласно полученным данным для восполнения пробела требовалось трудоустроить 150 «молодых» специалиста за  ближайшие  </a:t>
            </a:r>
            <a:r>
              <a:rPr lang="ru-RU" sz="1400" dirty="0" smtClean="0">
                <a:latin typeface="Times New Roman" pitchFamily="18" charset="0"/>
                <a:cs typeface="Times New Roman" pitchFamily="18" charset="0"/>
              </a:rPr>
              <a:t>5 лет,  в декабре 2021 года произошел запуск  программы  </a:t>
            </a:r>
            <a:r>
              <a:rPr lang="ru-RU" sz="1400" dirty="0" smtClean="0">
                <a:latin typeface="Times New Roman" pitchFamily="18" charset="0"/>
                <a:cs typeface="Times New Roman" pitchFamily="18" charset="0"/>
              </a:rPr>
              <a:t>кадрового резерва </a:t>
            </a:r>
            <a:r>
              <a:rPr lang="ru-RU" sz="1400" b="1" dirty="0" smtClean="0">
                <a:latin typeface="Times New Roman" pitchFamily="18" charset="0"/>
                <a:cs typeface="Times New Roman" pitchFamily="18" charset="0"/>
              </a:rPr>
              <a:t>«</a:t>
            </a:r>
            <a:r>
              <a:rPr lang="ru-RU" sz="1400" b="1" dirty="0" smtClean="0">
                <a:latin typeface="Times New Roman" pitchFamily="18" charset="0"/>
                <a:cs typeface="Times New Roman" pitchFamily="18" charset="0"/>
              </a:rPr>
              <a:t>Начни карьеру в ВолгГМУ!»</a:t>
            </a:r>
          </a:p>
        </p:txBody>
      </p:sp>
      <p:graphicFrame>
        <p:nvGraphicFramePr>
          <p:cNvPr id="7" name="Диаграмма 6"/>
          <p:cNvGraphicFramePr/>
          <p:nvPr/>
        </p:nvGraphicFramePr>
        <p:xfrm>
          <a:off x="467544" y="4149080"/>
          <a:ext cx="8208912" cy="1872208"/>
        </p:xfrm>
        <a:graphic>
          <a:graphicData uri="http://schemas.openxmlformats.org/drawingml/2006/chart">
            <c:chart xmlns:c="http://schemas.openxmlformats.org/drawingml/2006/chart" xmlns:r="http://schemas.openxmlformats.org/officeDocument/2006/relationships" r:id="rId2"/>
          </a:graphicData>
        </a:graphic>
      </p:graphicFrame>
      <p:pic>
        <p:nvPicPr>
          <p:cNvPr id="9" name="Рисунок 8" descr="https://avatars.mds.yandex.net/i?id=62d1168f804c3f62b4b9441d678853bab4eec083-8376360-images-thumbs&amp;n=13"/>
          <p:cNvPicPr/>
          <p:nvPr/>
        </p:nvPicPr>
        <p:blipFill>
          <a:blip r:embed="rId3" cstate="print"/>
          <a:srcRect/>
          <a:stretch>
            <a:fillRect/>
          </a:stretch>
        </p:blipFill>
        <p:spPr bwMode="auto">
          <a:xfrm>
            <a:off x="395536" y="404664"/>
            <a:ext cx="2232248" cy="3456384"/>
          </a:xfrm>
          <a:prstGeom prst="rect">
            <a:avLst/>
          </a:prstGeom>
          <a:noFill/>
          <a:ln w="9525">
            <a:noFill/>
            <a:miter lim="800000"/>
            <a:headEnd/>
            <a:tailEnd/>
          </a:ln>
        </p:spPr>
      </p:pic>
      <p:cxnSp>
        <p:nvCxnSpPr>
          <p:cNvPr id="11" name="Прямая соединительная линия 10"/>
          <p:cNvCxnSpPr/>
          <p:nvPr/>
        </p:nvCxnSpPr>
        <p:spPr>
          <a:xfrm>
            <a:off x="467544" y="4221088"/>
            <a:ext cx="8208912" cy="0"/>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467544" y="481683"/>
            <a:ext cx="8208912"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lang="ru-RU" sz="1400" b="1" dirty="0" smtClean="0">
                <a:solidFill>
                  <a:srgbClr val="000000"/>
                </a:solidFill>
                <a:latin typeface="Times New Roman" pitchFamily="18" charset="0"/>
                <a:ea typeface="Times New Roman" pitchFamily="18" charset="0"/>
                <a:cs typeface="Times New Roman" pitchFamily="18" charset="0"/>
              </a:rPr>
              <a:t>Кадровый резерв из числа выпускников </a:t>
            </a:r>
          </a:p>
          <a:p>
            <a:pPr marL="0" marR="0" lvl="0" indent="0" algn="ctr" defTabSz="914400" rtl="0" eaLnBrk="0" fontAlgn="base" latinLnBrk="0" hangingPunct="0">
              <a:lnSpc>
                <a:spcPct val="100000"/>
              </a:lnSpc>
              <a:spcBef>
                <a:spcPct val="0"/>
              </a:spcBef>
              <a:spcAft>
                <a:spcPct val="0"/>
              </a:spcAft>
              <a:buClrTx/>
              <a:buSzTx/>
              <a:buFontTx/>
              <a:buNone/>
              <a:tabLst/>
            </a:pPr>
            <a:r>
              <a:rPr lang="ru-RU" sz="1400" b="1" dirty="0" smtClean="0">
                <a:solidFill>
                  <a:srgbClr val="000000"/>
                </a:solidFill>
                <a:latin typeface="Times New Roman" pitchFamily="18" charset="0"/>
                <a:ea typeface="Times New Roman" pitchFamily="18" charset="0"/>
                <a:cs typeface="Times New Roman" pitchFamily="18" charset="0"/>
              </a:rPr>
              <a:t>«Начни карьеру в ВолгГМУ!»</a:t>
            </a:r>
            <a:r>
              <a:rPr kumimoji="0" lang="ru-RU" sz="1400" b="1" i="0" u="none" strike="noStrike" cap="none" normalizeH="0" dirty="0" smtClean="0">
                <a:ln>
                  <a:noFill/>
                </a:ln>
                <a:solidFill>
                  <a:srgbClr val="000000"/>
                </a:solidFill>
                <a:effectLst/>
                <a:latin typeface="Times New Roman" pitchFamily="18" charset="0"/>
                <a:ea typeface="Times New Roman" pitchFamily="18" charset="0"/>
                <a:cs typeface="Times New Roman" pitchFamily="18" charset="0"/>
              </a:rPr>
              <a:t> </a:t>
            </a:r>
            <a:endParaRPr kumimoji="0" lang="ru-RU" sz="1500" b="1"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5" name="Прямоугольник 4"/>
          <p:cNvSpPr/>
          <p:nvPr/>
        </p:nvSpPr>
        <p:spPr>
          <a:xfrm>
            <a:off x="467544" y="1340769"/>
            <a:ext cx="8136904" cy="2031325"/>
          </a:xfrm>
          <a:prstGeom prst="rect">
            <a:avLst/>
          </a:prstGeom>
        </p:spPr>
        <p:txBody>
          <a:bodyPr wrap="square">
            <a:spAutoFit/>
          </a:bodyPr>
          <a:lstStyle/>
          <a:p>
            <a:pPr indent="358775" algn="just"/>
            <a:r>
              <a:rPr lang="ru-RU" sz="1400" dirty="0" smtClean="0">
                <a:latin typeface="Times New Roman" pitchFamily="18" charset="0"/>
                <a:cs typeface="Times New Roman" pitchFamily="18" charset="0"/>
              </a:rPr>
              <a:t>На </a:t>
            </a:r>
            <a:r>
              <a:rPr lang="ru-RU" sz="1400" dirty="0" smtClean="0">
                <a:latin typeface="Times New Roman" pitchFamily="18" charset="0"/>
                <a:cs typeface="Times New Roman" pitchFamily="18" charset="0"/>
              </a:rPr>
              <a:t>основании ежеквартального </a:t>
            </a:r>
            <a:r>
              <a:rPr lang="ru-RU" sz="1400" dirty="0" smtClean="0">
                <a:latin typeface="Times New Roman" pitchFamily="18" charset="0"/>
                <a:cs typeface="Times New Roman" pitchFamily="18" charset="0"/>
              </a:rPr>
              <a:t>мониторинга в  наиболее нуждающиеся в обновлении кадрового состава структурные подразделения </a:t>
            </a:r>
            <a:r>
              <a:rPr lang="ru-RU" sz="1400" dirty="0" smtClean="0">
                <a:latin typeface="Times New Roman" pitchFamily="18" charset="0"/>
                <a:cs typeface="Times New Roman" pitchFamily="18" charset="0"/>
              </a:rPr>
              <a:t>приглашаются на трудоустройство выпускники Университета.</a:t>
            </a:r>
            <a:endParaRPr lang="ru-RU" sz="1400" dirty="0" smtClean="0">
              <a:latin typeface="Times New Roman" pitchFamily="18" charset="0"/>
              <a:cs typeface="Times New Roman" pitchFamily="18" charset="0"/>
            </a:endParaRPr>
          </a:p>
          <a:p>
            <a:pPr indent="358775" algn="just"/>
            <a:r>
              <a:rPr lang="ru-RU" sz="1400" dirty="0" smtClean="0">
                <a:latin typeface="Times New Roman" pitchFamily="18" charset="0"/>
                <a:cs typeface="Times New Roman" pitchFamily="18" charset="0"/>
              </a:rPr>
              <a:t>100 </a:t>
            </a:r>
            <a:r>
              <a:rPr lang="ru-RU" sz="1400" dirty="0" smtClean="0">
                <a:latin typeface="Times New Roman" pitchFamily="18" charset="0"/>
                <a:cs typeface="Times New Roman" pitchFamily="18" charset="0"/>
              </a:rPr>
              <a:t>% компенсация стоимости образовательных </a:t>
            </a:r>
            <a:r>
              <a:rPr lang="ru-RU" sz="1400" dirty="0" smtClean="0">
                <a:latin typeface="Times New Roman" pitchFamily="18" charset="0"/>
                <a:cs typeface="Times New Roman" pitchFamily="18" charset="0"/>
              </a:rPr>
              <a:t>услуг и иных затрат, </a:t>
            </a:r>
            <a:r>
              <a:rPr lang="ru-RU" sz="1400" dirty="0" smtClean="0">
                <a:latin typeface="Times New Roman" pitchFamily="18" charset="0"/>
                <a:cs typeface="Times New Roman" pitchFamily="18" charset="0"/>
              </a:rPr>
              <a:t>связанных с обучением на базе </a:t>
            </a:r>
            <a:r>
              <a:rPr lang="ru-RU" sz="1400" dirty="0" smtClean="0">
                <a:latin typeface="Times New Roman" pitchFamily="18" charset="0"/>
                <a:cs typeface="Times New Roman" pitchFamily="18" charset="0"/>
              </a:rPr>
              <a:t>Университета</a:t>
            </a:r>
            <a:r>
              <a:rPr lang="ru-RU" sz="1400" dirty="0" smtClean="0">
                <a:latin typeface="Times New Roman" pitchFamily="18" charset="0"/>
                <a:cs typeface="Times New Roman" pitchFamily="18" charset="0"/>
              </a:rPr>
              <a:t> </a:t>
            </a:r>
            <a:r>
              <a:rPr lang="ru-RU" sz="1400" dirty="0" smtClean="0">
                <a:latin typeface="Times New Roman" pitchFamily="18" charset="0"/>
                <a:cs typeface="Times New Roman" pitchFamily="18" charset="0"/>
              </a:rPr>
              <a:t>или </a:t>
            </a:r>
            <a:r>
              <a:rPr lang="ru-RU" sz="1400" dirty="0" smtClean="0">
                <a:latin typeface="Times New Roman" pitchFamily="18" charset="0"/>
                <a:cs typeface="Times New Roman" pitchFamily="18" charset="0"/>
              </a:rPr>
              <a:t>иных учебных </a:t>
            </a:r>
            <a:r>
              <a:rPr lang="ru-RU" sz="1400" dirty="0" smtClean="0">
                <a:latin typeface="Times New Roman" pitchFamily="18" charset="0"/>
                <a:cs typeface="Times New Roman" pitchFamily="18" charset="0"/>
              </a:rPr>
              <a:t>учреждений России. </a:t>
            </a:r>
            <a:endParaRPr lang="ru-RU" sz="1400" b="1" dirty="0" smtClean="0">
              <a:latin typeface="Times New Roman" pitchFamily="18" charset="0"/>
              <a:cs typeface="Times New Roman" pitchFamily="18" charset="0"/>
            </a:endParaRPr>
          </a:p>
          <a:p>
            <a:pPr indent="358775" algn="just"/>
            <a:r>
              <a:rPr lang="ru-RU" sz="1400" dirty="0" smtClean="0">
                <a:solidFill>
                  <a:srgbClr val="000000"/>
                </a:solidFill>
                <a:latin typeface="Times New Roman" pitchFamily="18" charset="0"/>
                <a:ea typeface="Times New Roman" pitchFamily="18" charset="0"/>
                <a:cs typeface="Times New Roman" pitchFamily="18" charset="0"/>
              </a:rPr>
              <a:t>т</a:t>
            </a:r>
            <a:r>
              <a:rPr lang="ru-RU" sz="1400" dirty="0" smtClean="0">
                <a:solidFill>
                  <a:srgbClr val="000000"/>
                </a:solidFill>
                <a:latin typeface="Times New Roman" pitchFamily="18" charset="0"/>
                <a:ea typeface="Times New Roman" pitchFamily="18" charset="0"/>
                <a:cs typeface="Times New Roman" pitchFamily="18" charset="0"/>
              </a:rPr>
              <a:t>рудоустройство </a:t>
            </a:r>
            <a:r>
              <a:rPr lang="ru-RU" sz="1400" dirty="0" smtClean="0">
                <a:solidFill>
                  <a:srgbClr val="000000"/>
                </a:solidFill>
                <a:latin typeface="Times New Roman" pitchFamily="18" charset="0"/>
                <a:ea typeface="Times New Roman" pitchFamily="18" charset="0"/>
                <a:cs typeface="Times New Roman" pitchFamily="18" charset="0"/>
              </a:rPr>
              <a:t>на основное место работы (штатным </a:t>
            </a:r>
            <a:r>
              <a:rPr lang="ru-RU" sz="1400" dirty="0" smtClean="0">
                <a:solidFill>
                  <a:srgbClr val="000000"/>
                </a:solidFill>
                <a:latin typeface="Times New Roman" pitchFamily="18" charset="0"/>
                <a:ea typeface="Times New Roman" pitchFamily="18" charset="0"/>
                <a:cs typeface="Times New Roman" pitchFamily="18" charset="0"/>
              </a:rPr>
              <a:t>сотрудником), стратегия </a:t>
            </a:r>
            <a:r>
              <a:rPr lang="ru-RU" sz="1400" dirty="0" smtClean="0">
                <a:solidFill>
                  <a:srgbClr val="000000"/>
                </a:solidFill>
                <a:latin typeface="Times New Roman" pitchFamily="18" charset="0"/>
                <a:ea typeface="Times New Roman" pitchFamily="18" charset="0"/>
                <a:cs typeface="Times New Roman" pitchFamily="18" charset="0"/>
              </a:rPr>
              <a:t>позволяющая в том числе повысить показатели Университета в разрезе </a:t>
            </a:r>
            <a:r>
              <a:rPr lang="ru-RU" sz="1400" dirty="0" smtClean="0">
                <a:solidFill>
                  <a:srgbClr val="000000"/>
                </a:solidFill>
                <a:latin typeface="Times New Roman" pitchFamily="18" charset="0"/>
                <a:cs typeface="Times New Roman" pitchFamily="18" charset="0"/>
              </a:rPr>
              <a:t>увеличения доли штатных работников ППС.  </a:t>
            </a:r>
          </a:p>
          <a:p>
            <a:pPr algn="just"/>
            <a:r>
              <a:rPr lang="ru-RU" sz="1400" dirty="0" smtClean="0">
                <a:solidFill>
                  <a:srgbClr val="000000"/>
                </a:solidFill>
                <a:latin typeface="Times New Roman" pitchFamily="18" charset="0"/>
                <a:cs typeface="Times New Roman" pitchFamily="18" charset="0"/>
              </a:rPr>
              <a:t>      Данный показатель </a:t>
            </a:r>
            <a:r>
              <a:rPr lang="ru-RU" sz="1400" dirty="0" smtClean="0">
                <a:solidFill>
                  <a:srgbClr val="000000"/>
                </a:solidFill>
                <a:latin typeface="Times New Roman" pitchFamily="18" charset="0"/>
                <a:cs typeface="Times New Roman" pitchFamily="18" charset="0"/>
              </a:rPr>
              <a:t>в 2023 году</a:t>
            </a:r>
            <a:r>
              <a:rPr lang="ru-RU" sz="1400" dirty="0" smtClean="0">
                <a:solidFill>
                  <a:srgbClr val="000000"/>
                </a:solidFill>
                <a:latin typeface="Times New Roman" pitchFamily="18" charset="0"/>
                <a:cs typeface="Times New Roman" pitchFamily="18" charset="0"/>
              </a:rPr>
              <a:t> </a:t>
            </a:r>
            <a:r>
              <a:rPr lang="ru-RU" sz="1400" dirty="0" smtClean="0">
                <a:solidFill>
                  <a:srgbClr val="000000"/>
                </a:solidFill>
                <a:latin typeface="Times New Roman" pitchFamily="18" charset="0"/>
                <a:ea typeface="Calibri" pitchFamily="34" charset="0"/>
                <a:cs typeface="Times New Roman" pitchFamily="18" charset="0"/>
              </a:rPr>
              <a:t>составляет </a:t>
            </a:r>
            <a:r>
              <a:rPr lang="ru-RU" sz="1400" dirty="0" smtClean="0">
                <a:solidFill>
                  <a:srgbClr val="000000"/>
                </a:solidFill>
                <a:latin typeface="Times New Roman" pitchFamily="18" charset="0"/>
                <a:ea typeface="Calibri" pitchFamily="34" charset="0"/>
                <a:cs typeface="Times New Roman" pitchFamily="18" charset="0"/>
              </a:rPr>
              <a:t>73 %, что является самым высоким значением  за период с 2013 года.</a:t>
            </a:r>
            <a:r>
              <a:rPr lang="ru-RU" sz="1400" dirty="0" smtClean="0">
                <a:latin typeface="Times New Roman" pitchFamily="18" charset="0"/>
                <a:cs typeface="Times New Roman" pitchFamily="18" charset="0"/>
              </a:rPr>
              <a:t> </a:t>
            </a:r>
          </a:p>
          <a:p>
            <a:pPr algn="just"/>
            <a:r>
              <a:rPr lang="ru-RU" sz="1400" dirty="0" smtClean="0">
                <a:latin typeface="Times New Roman" pitchFamily="18" charset="0"/>
                <a:cs typeface="Times New Roman" pitchFamily="18" charset="0"/>
              </a:rPr>
              <a:t>     </a:t>
            </a:r>
            <a:endParaRPr lang="ru-RU" sz="1400" dirty="0" smtClean="0">
              <a:solidFill>
                <a:srgbClr val="000000"/>
              </a:solidFill>
              <a:latin typeface="Times New Roman" pitchFamily="18" charset="0"/>
              <a:ea typeface="Calibri" pitchFamily="34" charset="0"/>
              <a:cs typeface="Times New Roman" pitchFamily="18" charset="0"/>
            </a:endParaRPr>
          </a:p>
        </p:txBody>
      </p:sp>
      <p:graphicFrame>
        <p:nvGraphicFramePr>
          <p:cNvPr id="6" name="Диаграмма 5"/>
          <p:cNvGraphicFramePr/>
          <p:nvPr/>
        </p:nvGraphicFramePr>
        <p:xfrm>
          <a:off x="4644008" y="3284984"/>
          <a:ext cx="4104456" cy="2664296"/>
        </p:xfrm>
        <a:graphic>
          <a:graphicData uri="http://schemas.openxmlformats.org/drawingml/2006/chart">
            <c:chart xmlns:c="http://schemas.openxmlformats.org/drawingml/2006/chart" xmlns:r="http://schemas.openxmlformats.org/officeDocument/2006/relationships" r:id="rId2"/>
          </a:graphicData>
        </a:graphic>
      </p:graphicFrame>
      <p:sp>
        <p:nvSpPr>
          <p:cNvPr id="7" name="Прямоугольник 6"/>
          <p:cNvSpPr/>
          <p:nvPr/>
        </p:nvSpPr>
        <p:spPr>
          <a:xfrm>
            <a:off x="467544" y="3429000"/>
            <a:ext cx="3888432" cy="2462213"/>
          </a:xfrm>
          <a:prstGeom prst="rect">
            <a:avLst/>
          </a:prstGeom>
        </p:spPr>
        <p:txBody>
          <a:bodyPr wrap="square">
            <a:spAutoFit/>
          </a:bodyPr>
          <a:lstStyle/>
          <a:p>
            <a:pPr indent="358775" algn="just"/>
            <a:r>
              <a:rPr lang="ru-RU" sz="1400" u="sng" dirty="0" smtClean="0">
                <a:latin typeface="Times New Roman" pitchFamily="18" charset="0"/>
                <a:cs typeface="Times New Roman" pitchFamily="18" charset="0"/>
              </a:rPr>
              <a:t>За два года в программе </a:t>
            </a:r>
            <a:r>
              <a:rPr lang="ru-RU" sz="1400" u="sng" dirty="0" smtClean="0">
                <a:latin typeface="Times New Roman" pitchFamily="18" charset="0"/>
                <a:cs typeface="Times New Roman" pitchFamily="18" charset="0"/>
              </a:rPr>
              <a:t>приняло </a:t>
            </a:r>
            <a:r>
              <a:rPr lang="ru-RU" sz="1400" u="sng" dirty="0" smtClean="0">
                <a:latin typeface="Times New Roman" pitchFamily="18" charset="0"/>
                <a:cs typeface="Times New Roman" pitchFamily="18" charset="0"/>
              </a:rPr>
              <a:t>участи</a:t>
            </a:r>
          </a:p>
          <a:p>
            <a:pPr indent="358775" algn="just"/>
            <a:r>
              <a:rPr lang="ru-RU" sz="1400" b="1" dirty="0" smtClean="0">
                <a:latin typeface="Times New Roman" pitchFamily="18" charset="0"/>
                <a:cs typeface="Times New Roman" pitchFamily="18" charset="0"/>
              </a:rPr>
              <a:t>64</a:t>
            </a:r>
            <a:r>
              <a:rPr lang="ru-RU" sz="1400" dirty="0" smtClean="0">
                <a:latin typeface="Times New Roman" pitchFamily="18" charset="0"/>
                <a:cs typeface="Times New Roman" pitchFamily="18" charset="0"/>
              </a:rPr>
              <a:t>  человека, </a:t>
            </a:r>
            <a:r>
              <a:rPr lang="ru-RU" sz="1400" dirty="0" smtClean="0">
                <a:solidFill>
                  <a:srgbClr val="000000"/>
                </a:solidFill>
                <a:latin typeface="Times New Roman" pitchFamily="18" charset="0"/>
                <a:ea typeface="Times New Roman" pitchFamily="18" charset="0"/>
                <a:cs typeface="Times New Roman" pitchFamily="18" charset="0"/>
              </a:rPr>
              <a:t>заключившие </a:t>
            </a:r>
            <a:r>
              <a:rPr lang="ru-RU" sz="1400" dirty="0" smtClean="0">
                <a:solidFill>
                  <a:srgbClr val="000000"/>
                </a:solidFill>
                <a:latin typeface="Times New Roman" pitchFamily="18" charset="0"/>
                <a:ea typeface="Times New Roman" pitchFamily="18" charset="0"/>
                <a:cs typeface="Times New Roman" pitchFamily="18" charset="0"/>
              </a:rPr>
              <a:t>договора о целевом обучении </a:t>
            </a:r>
            <a:r>
              <a:rPr lang="ru-RU" sz="1400" dirty="0" smtClean="0">
                <a:latin typeface="Times New Roman" pitchFamily="18" charset="0"/>
                <a:cs typeface="Times New Roman" pitchFamily="18" charset="0"/>
              </a:rPr>
              <a:t>на общую сумму</a:t>
            </a:r>
            <a:r>
              <a:rPr lang="ru-RU" sz="1400" dirty="0" smtClean="0">
                <a:latin typeface="Times New Roman" pitchFamily="18" charset="0"/>
                <a:cs typeface="Times New Roman" pitchFamily="18" charset="0"/>
              </a:rPr>
              <a:t>: </a:t>
            </a:r>
          </a:p>
          <a:p>
            <a:pPr indent="358775" algn="just"/>
            <a:r>
              <a:rPr lang="ru-RU" sz="1400" dirty="0" smtClean="0">
                <a:latin typeface="Times New Roman" pitchFamily="18" charset="0"/>
                <a:cs typeface="Times New Roman" pitchFamily="18" charset="0"/>
              </a:rPr>
              <a:t>10  миллионов 502 тысячи рублей </a:t>
            </a:r>
            <a:r>
              <a:rPr lang="ru-RU" sz="1400" dirty="0" smtClean="0">
                <a:latin typeface="Times New Roman" pitchFamily="18" charset="0"/>
                <a:cs typeface="Times New Roman" pitchFamily="18" charset="0"/>
              </a:rPr>
              <a:t>из средств Университета;</a:t>
            </a:r>
          </a:p>
          <a:p>
            <a:pPr indent="358775" algn="just"/>
            <a:r>
              <a:rPr lang="ru-RU" sz="1400" dirty="0" smtClean="0">
                <a:latin typeface="Times New Roman" pitchFamily="18" charset="0"/>
                <a:cs typeface="Times New Roman" pitchFamily="18" charset="0"/>
              </a:rPr>
              <a:t>18 миллионов 900 тысяч рублей за </a:t>
            </a:r>
            <a:r>
              <a:rPr lang="ru-RU" sz="1400" dirty="0" smtClean="0">
                <a:latin typeface="Times New Roman" pitchFamily="18" charset="0"/>
                <a:cs typeface="Times New Roman" pitchFamily="18" charset="0"/>
              </a:rPr>
              <a:t>счет средств Федерального бюджета</a:t>
            </a:r>
            <a:r>
              <a:rPr lang="ru-RU" sz="1400" dirty="0" smtClean="0">
                <a:latin typeface="Times New Roman" pitchFamily="18" charset="0"/>
                <a:cs typeface="Times New Roman" pitchFamily="18" charset="0"/>
              </a:rPr>
              <a:t>. </a:t>
            </a:r>
            <a:endParaRPr lang="ru-RU" sz="1400" dirty="0" smtClean="0">
              <a:latin typeface="Times New Roman" pitchFamily="18" charset="0"/>
              <a:cs typeface="Times New Roman" pitchFamily="18" charset="0"/>
            </a:endParaRPr>
          </a:p>
          <a:p>
            <a:pPr indent="358775" algn="just"/>
            <a:r>
              <a:rPr lang="ru-RU" sz="1400" b="1" dirty="0" smtClean="0">
                <a:latin typeface="Times New Roman" pitchFamily="18" charset="0"/>
                <a:cs typeface="Times New Roman" pitchFamily="18" charset="0"/>
              </a:rPr>
              <a:t>15</a:t>
            </a:r>
            <a:r>
              <a:rPr lang="ru-RU" sz="1400" dirty="0" smtClean="0">
                <a:latin typeface="Times New Roman" pitchFamily="18" charset="0"/>
                <a:cs typeface="Times New Roman" pitchFamily="18" charset="0"/>
              </a:rPr>
              <a:t> </a:t>
            </a:r>
            <a:r>
              <a:rPr lang="ru-RU" sz="1400" dirty="0" smtClean="0">
                <a:latin typeface="Times New Roman" pitchFamily="18" charset="0"/>
                <a:cs typeface="Times New Roman" pitchFamily="18" charset="0"/>
              </a:rPr>
              <a:t>«резервистов» уже работают на должности ассистента, врач- специалист, </a:t>
            </a:r>
            <a:r>
              <a:rPr lang="ru-RU" sz="1400" b="1" dirty="0" smtClean="0">
                <a:latin typeface="Times New Roman" pitchFamily="18" charset="0"/>
                <a:cs typeface="Times New Roman" pitchFamily="18" charset="0"/>
              </a:rPr>
              <a:t>13</a:t>
            </a:r>
            <a:r>
              <a:rPr lang="ru-RU" sz="1400" dirty="0" smtClean="0">
                <a:latin typeface="Times New Roman" pitchFamily="18" charset="0"/>
                <a:cs typeface="Times New Roman" pitchFamily="18" charset="0"/>
              </a:rPr>
              <a:t> планируется к трудоустройству  до конца 2023 года. </a:t>
            </a:r>
            <a:endParaRPr lang="ru-RU" sz="1400" dirty="0" smtClean="0">
              <a:solidFill>
                <a:srgbClr val="000000"/>
              </a:solidFill>
              <a:latin typeface="Times New Roman" pitchFamily="18" charset="0"/>
              <a:ea typeface="Calibri" pitchFamily="34" charset="0"/>
              <a:cs typeface="Times New Roman" pitchFamily="18" charset="0"/>
            </a:endParaRPr>
          </a:p>
        </p:txBody>
      </p:sp>
      <p:cxnSp>
        <p:nvCxnSpPr>
          <p:cNvPr id="8" name="Прямая соединительная линия 7"/>
          <p:cNvCxnSpPr/>
          <p:nvPr/>
        </p:nvCxnSpPr>
        <p:spPr>
          <a:xfrm>
            <a:off x="539552" y="3212976"/>
            <a:ext cx="8064896" cy="0"/>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4139952" y="1044987"/>
            <a:ext cx="4536504"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1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lang="ru-RU" sz="1600" b="1" dirty="0" smtClean="0">
                <a:solidFill>
                  <a:srgbClr val="000000"/>
                </a:solidFill>
                <a:latin typeface="Times New Roman" pitchFamily="18" charset="0"/>
                <a:ea typeface="Times New Roman" pitchFamily="18" charset="0"/>
                <a:cs typeface="Times New Roman" pitchFamily="18" charset="0"/>
              </a:rPr>
              <a:t>Кадровый резерв на замещение руководящих позиций </a:t>
            </a:r>
          </a:p>
          <a:p>
            <a:pPr marL="0" marR="0" lvl="0" indent="0" algn="ctr" defTabSz="914400" rtl="0" eaLnBrk="0" fontAlgn="base" latinLnBrk="0" hangingPunct="0">
              <a:lnSpc>
                <a:spcPct val="100000"/>
              </a:lnSpc>
              <a:spcBef>
                <a:spcPct val="0"/>
              </a:spcBef>
              <a:spcAft>
                <a:spcPct val="0"/>
              </a:spcAft>
              <a:buClrTx/>
              <a:buSzTx/>
              <a:buFontTx/>
              <a:buNone/>
              <a:tabLst/>
            </a:pPr>
            <a:r>
              <a:rPr lang="ru-RU" sz="1600" b="1" dirty="0" smtClean="0">
                <a:solidFill>
                  <a:srgbClr val="000000"/>
                </a:solidFill>
                <a:latin typeface="Times New Roman" pitchFamily="18" charset="0"/>
                <a:ea typeface="Times New Roman" pitchFamily="18" charset="0"/>
                <a:cs typeface="Times New Roman" pitchFamily="18" charset="0"/>
              </a:rPr>
              <a:t>НПР</a:t>
            </a:r>
            <a:endParaRPr kumimoji="0" lang="ru-RU" sz="1600" b="1"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5" name="Picture 2" descr="C:\Users\User\Desktop\Тренинг\29.jpg"/>
          <p:cNvPicPr>
            <a:picLocks noChangeAspect="1" noChangeArrowheads="1"/>
          </p:cNvPicPr>
          <p:nvPr/>
        </p:nvPicPr>
        <p:blipFill>
          <a:blip r:embed="rId2" cstate="print"/>
          <a:srcRect/>
          <a:stretch>
            <a:fillRect/>
          </a:stretch>
        </p:blipFill>
        <p:spPr bwMode="auto">
          <a:xfrm>
            <a:off x="395536" y="404664"/>
            <a:ext cx="3672408" cy="2016224"/>
          </a:xfrm>
          <a:prstGeom prst="rect">
            <a:avLst/>
          </a:prstGeom>
          <a:noFill/>
        </p:spPr>
      </p:pic>
      <p:graphicFrame>
        <p:nvGraphicFramePr>
          <p:cNvPr id="6" name="Таблица 5"/>
          <p:cNvGraphicFramePr>
            <a:graphicFrameLocks noGrp="1"/>
          </p:cNvGraphicFramePr>
          <p:nvPr/>
        </p:nvGraphicFramePr>
        <p:xfrm>
          <a:off x="395536" y="2348880"/>
          <a:ext cx="8280920" cy="3888432"/>
        </p:xfrm>
        <a:graphic>
          <a:graphicData uri="http://schemas.openxmlformats.org/drawingml/2006/table">
            <a:tbl>
              <a:tblPr firstRow="1" bandRow="1">
                <a:tableStyleId>{D7AC3CCA-C797-4891-BE02-D94E43425B78}</a:tableStyleId>
              </a:tblPr>
              <a:tblGrid>
                <a:gridCol w="8280920"/>
              </a:tblGrid>
              <a:tr h="851399">
                <a:tc>
                  <a:txBody>
                    <a:bodyPr/>
                    <a:lstStyle/>
                    <a:p>
                      <a:pPr algn="just"/>
                      <a:r>
                        <a:rPr lang="ru-RU" sz="1400" b="0" baseline="0" dirty="0" smtClean="0">
                          <a:latin typeface="Times New Roman" pitchFamily="18" charset="0"/>
                          <a:cs typeface="Times New Roman" pitchFamily="18" charset="0"/>
                        </a:rPr>
                        <a:t>с декабря по май 2023 года сформирована база из 98 соискателей на замещение 116 </a:t>
                      </a:r>
                      <a:r>
                        <a:rPr lang="ru-RU" sz="1400" b="0" baseline="0" dirty="0" smtClean="0">
                          <a:latin typeface="Times New Roman" pitchFamily="18" charset="0"/>
                          <a:cs typeface="Times New Roman" pitchFamily="18" charset="0"/>
                        </a:rPr>
                        <a:t>руководящих позиций</a:t>
                      </a:r>
                      <a:r>
                        <a:rPr lang="ru-RU" sz="1400" b="0" baseline="0" dirty="0" smtClean="0">
                          <a:latin typeface="Times New Roman" pitchFamily="18" charset="0"/>
                          <a:cs typeface="Times New Roman" pitchFamily="18" charset="0"/>
                        </a:rPr>
                        <a:t>, на основании выдвижения руководителем структурного подразделения или «самовыдвижения» соискателем своей кандидатуры</a:t>
                      </a:r>
                      <a:endParaRPr lang="ru-RU" sz="1400" b="0" dirty="0">
                        <a:latin typeface="Times New Roman" pitchFamily="18" charset="0"/>
                        <a:cs typeface="Times New Roman" pitchFamily="18" charset="0"/>
                      </a:endParaRPr>
                    </a:p>
                  </a:txBody>
                  <a:tcPr/>
                </a:tc>
              </a:tr>
              <a:tr h="1703640">
                <a:tc>
                  <a:txBody>
                    <a:bodyPr/>
                    <a:lstStyle/>
                    <a:p>
                      <a:pPr algn="just"/>
                      <a:r>
                        <a:rPr lang="ru-RU" sz="1400" b="0" dirty="0" smtClean="0">
                          <a:latin typeface="Times New Roman" pitchFamily="18" charset="0"/>
                          <a:cs typeface="Times New Roman" pitchFamily="18" charset="0"/>
                        </a:rPr>
                        <a:t>утверждены критерии отбора сотрудников в кадровый резерв на замещение руководящих</a:t>
                      </a:r>
                      <a:r>
                        <a:rPr lang="ru-RU" sz="1400" b="0" baseline="0" dirty="0" smtClean="0">
                          <a:latin typeface="Times New Roman" pitchFamily="18" charset="0"/>
                          <a:cs typeface="Times New Roman" pitchFamily="18" charset="0"/>
                        </a:rPr>
                        <a:t> позиций: </a:t>
                      </a:r>
                    </a:p>
                    <a:p>
                      <a:pPr algn="just"/>
                      <a:r>
                        <a:rPr lang="ru-RU" sz="1400" b="0" baseline="0" dirty="0" smtClean="0">
                          <a:latin typeface="Times New Roman" pitchFamily="18" charset="0"/>
                          <a:cs typeface="Times New Roman" pitchFamily="18" charset="0"/>
                        </a:rPr>
                        <a:t>рекомендуемый возраст 30-55 лет;</a:t>
                      </a:r>
                    </a:p>
                    <a:p>
                      <a:pPr algn="just"/>
                      <a:r>
                        <a:rPr lang="ru-RU" sz="1400" b="0" baseline="0" dirty="0" smtClean="0">
                          <a:latin typeface="Times New Roman" pitchFamily="18" charset="0"/>
                          <a:cs typeface="Times New Roman" pitchFamily="18" charset="0"/>
                        </a:rPr>
                        <a:t>соответствие квалификационным требованиям/профессиональному стандарту;</a:t>
                      </a:r>
                    </a:p>
                    <a:p>
                      <a:pPr algn="just"/>
                      <a:r>
                        <a:rPr lang="ru-RU" sz="1400" b="0" baseline="0" dirty="0" smtClean="0">
                          <a:latin typeface="Times New Roman" pitchFamily="18" charset="0"/>
                          <a:cs typeface="Times New Roman" pitchFamily="18" charset="0"/>
                        </a:rPr>
                        <a:t>стаж работы в учреждении не  менее 3 лет;</a:t>
                      </a:r>
                    </a:p>
                    <a:p>
                      <a:pPr algn="just"/>
                      <a:r>
                        <a:rPr lang="ru-RU" sz="1400" b="0" dirty="0" smtClean="0">
                          <a:latin typeface="Times New Roman" pitchFamily="18" charset="0"/>
                          <a:cs typeface="Times New Roman" pitchFamily="18" charset="0"/>
                        </a:rPr>
                        <a:t>положительная</a:t>
                      </a:r>
                      <a:r>
                        <a:rPr lang="ru-RU" sz="1400" b="0" baseline="0" dirty="0" smtClean="0">
                          <a:latin typeface="Times New Roman" pitchFamily="18" charset="0"/>
                          <a:cs typeface="Times New Roman" pitchFamily="18" charset="0"/>
                        </a:rPr>
                        <a:t> динамика </a:t>
                      </a:r>
                      <a:r>
                        <a:rPr lang="ru-RU" sz="1400" b="0" baseline="0" dirty="0" err="1" smtClean="0">
                          <a:latin typeface="Times New Roman" pitchFamily="18" charset="0"/>
                          <a:cs typeface="Times New Roman" pitchFamily="18" charset="0"/>
                        </a:rPr>
                        <a:t>балльно-рейтинговой</a:t>
                      </a:r>
                      <a:r>
                        <a:rPr lang="ru-RU" sz="1400" b="0" baseline="0" dirty="0" smtClean="0">
                          <a:latin typeface="Times New Roman" pitchFamily="18" charset="0"/>
                          <a:cs typeface="Times New Roman" pitchFamily="18" charset="0"/>
                        </a:rPr>
                        <a:t> системы (БРС) за последние 3 года;</a:t>
                      </a:r>
                    </a:p>
                    <a:p>
                      <a:pPr algn="just"/>
                      <a:r>
                        <a:rPr lang="ru-RU" sz="1400" b="0" dirty="0" smtClean="0">
                          <a:latin typeface="Times New Roman" pitchFamily="18" charset="0"/>
                          <a:cs typeface="Times New Roman" pitchFamily="18" charset="0"/>
                        </a:rPr>
                        <a:t>итоговое собеседование на заседании кадровой комиссии</a:t>
                      </a:r>
                      <a:endParaRPr lang="ru-RU" sz="1400" b="0" dirty="0">
                        <a:latin typeface="Times New Roman" pitchFamily="18" charset="0"/>
                        <a:cs typeface="Times New Roman" pitchFamily="18" charset="0"/>
                      </a:endParaRPr>
                    </a:p>
                  </a:txBody>
                  <a:tcPr/>
                </a:tc>
              </a:tr>
              <a:tr h="786296">
                <a:tc>
                  <a:txBody>
                    <a:bodyPr/>
                    <a:lstStyle/>
                    <a:p>
                      <a:pPr algn="just"/>
                      <a:r>
                        <a:rPr lang="ru-RU" sz="1400" b="0" dirty="0" smtClean="0">
                          <a:latin typeface="Times New Roman" pitchFamily="18" charset="0"/>
                          <a:cs typeface="Times New Roman" pitchFamily="18" charset="0"/>
                        </a:rPr>
                        <a:t>утверждена программа обучения, стажировок</a:t>
                      </a:r>
                      <a:r>
                        <a:rPr lang="ru-RU" sz="1400" b="0" baseline="0" dirty="0" smtClean="0">
                          <a:latin typeface="Times New Roman" pitchFamily="18" charset="0"/>
                          <a:cs typeface="Times New Roman" pitchFamily="18" charset="0"/>
                        </a:rPr>
                        <a:t> в ведущих образовательных организациях по профилю кафедры позволяющая сформировать требуемые компетенции у резервистов, данная статья расходов внесена в ПФХД </a:t>
                      </a:r>
                      <a:r>
                        <a:rPr lang="ru-RU" sz="1400" b="0" dirty="0" smtClean="0">
                          <a:latin typeface="Times New Roman" pitchFamily="18" charset="0"/>
                          <a:cs typeface="Times New Roman" pitchFamily="18" charset="0"/>
                        </a:rPr>
                        <a:t>ФГБОУ ВО ВолгГМУ Минздрава России </a:t>
                      </a:r>
                      <a:endParaRPr lang="ru-RU" sz="1400" b="0" dirty="0">
                        <a:latin typeface="Times New Roman" pitchFamily="18" charset="0"/>
                        <a:cs typeface="Times New Roman" pitchFamily="18" charset="0"/>
                      </a:endParaRPr>
                    </a:p>
                  </a:txBody>
                  <a:tcPr/>
                </a:tc>
              </a:tr>
              <a:tr h="547097">
                <a:tc>
                  <a:txBody>
                    <a:bodyPr/>
                    <a:lstStyle/>
                    <a:p>
                      <a:pPr algn="just"/>
                      <a:r>
                        <a:rPr lang="ru-RU" sz="1400" dirty="0" smtClean="0">
                          <a:latin typeface="Times New Roman" pitchFamily="18" charset="0"/>
                          <a:cs typeface="Times New Roman" pitchFamily="18" charset="0"/>
                        </a:rPr>
                        <a:t>организован цикл на базе Университета «Руководитель образовательной организации (управление в сфере образования)»</a:t>
                      </a:r>
                      <a:r>
                        <a:rPr lang="ru-RU" sz="1400" baseline="0" dirty="0" smtClean="0">
                          <a:latin typeface="Times New Roman" pitchFamily="18" charset="0"/>
                          <a:cs typeface="Times New Roman" pitchFamily="18" charset="0"/>
                        </a:rPr>
                        <a:t> для обучения находящихся в кадровом резерве сотрудников</a:t>
                      </a:r>
                      <a:endParaRPr lang="ru-RU" sz="1400" dirty="0">
                        <a:latin typeface="Times New Roman" pitchFamily="18" charset="0"/>
                        <a:cs typeface="Times New Roman" pitchFamily="18" charset="0"/>
                      </a:endParaRPr>
                    </a:p>
                  </a:txBody>
                  <a:tcPr/>
                </a:tc>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AutoShape 3" descr="C:\Users\User\Desktop\%D1%80%D1%83%D0%BF%D0%B0%D1%80.web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20496" name="Picture 16" descr="Думающий человечек на прозрачном фоне - фото и картинки abrakadabra.fun"/>
          <p:cNvPicPr>
            <a:picLocks noChangeAspect="1" noChangeArrowheads="1"/>
          </p:cNvPicPr>
          <p:nvPr/>
        </p:nvPicPr>
        <p:blipFill>
          <a:blip r:embed="rId2" cstate="print"/>
          <a:srcRect/>
          <a:stretch>
            <a:fillRect/>
          </a:stretch>
        </p:blipFill>
        <p:spPr bwMode="auto">
          <a:xfrm>
            <a:off x="6948264" y="404664"/>
            <a:ext cx="1872208" cy="1925589"/>
          </a:xfrm>
          <a:prstGeom prst="rect">
            <a:avLst/>
          </a:prstGeom>
          <a:noFill/>
        </p:spPr>
      </p:pic>
      <p:cxnSp>
        <p:nvCxnSpPr>
          <p:cNvPr id="14" name="Прямая соединительная линия 13"/>
          <p:cNvCxnSpPr/>
          <p:nvPr/>
        </p:nvCxnSpPr>
        <p:spPr>
          <a:xfrm>
            <a:off x="2699792" y="1484784"/>
            <a:ext cx="3960440" cy="0"/>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graphicFrame>
        <p:nvGraphicFramePr>
          <p:cNvPr id="9" name="Таблица 8"/>
          <p:cNvGraphicFramePr>
            <a:graphicFrameLocks noGrp="1"/>
          </p:cNvGraphicFramePr>
          <p:nvPr/>
        </p:nvGraphicFramePr>
        <p:xfrm>
          <a:off x="683568" y="2492895"/>
          <a:ext cx="7776863" cy="3308154"/>
        </p:xfrm>
        <a:graphic>
          <a:graphicData uri="http://schemas.openxmlformats.org/drawingml/2006/table">
            <a:tbl>
              <a:tblPr/>
              <a:tblGrid>
                <a:gridCol w="864096"/>
                <a:gridCol w="2376264"/>
                <a:gridCol w="1737565"/>
                <a:gridCol w="1141094"/>
                <a:gridCol w="1657844"/>
              </a:tblGrid>
              <a:tr h="543918">
                <a:tc>
                  <a:txBody>
                    <a:bodyPr/>
                    <a:lstStyle/>
                    <a:p>
                      <a:pPr indent="254000" algn="ctr">
                        <a:lnSpc>
                          <a:spcPts val="1200"/>
                        </a:lnSpc>
                        <a:spcAft>
                          <a:spcPts val="0"/>
                        </a:spcAft>
                      </a:pPr>
                      <a:endParaRPr lang="ru-RU" sz="1400" baseline="0" dirty="0" smtClean="0">
                        <a:latin typeface="Times New Roman"/>
                        <a:ea typeface="Times New Roman"/>
                        <a:cs typeface="Times New Roman"/>
                      </a:endParaRPr>
                    </a:p>
                    <a:p>
                      <a:pPr marL="0" indent="0" algn="ctr">
                        <a:lnSpc>
                          <a:spcPts val="1200"/>
                        </a:lnSpc>
                        <a:spcAft>
                          <a:spcPts val="0"/>
                        </a:spcAft>
                      </a:pPr>
                      <a:r>
                        <a:rPr lang="ru-RU" sz="1400" baseline="0" dirty="0" smtClean="0">
                          <a:latin typeface="Times New Roman"/>
                          <a:ea typeface="Times New Roman"/>
                          <a:cs typeface="Times New Roman"/>
                        </a:rPr>
                        <a:t>№ </a:t>
                      </a:r>
                      <a:r>
                        <a:rPr lang="ru-RU" sz="1400" dirty="0" smtClean="0">
                          <a:latin typeface="Times New Roman"/>
                          <a:ea typeface="Times New Roman"/>
                          <a:cs typeface="Times New Roman"/>
                        </a:rPr>
                        <a:t>этапа</a:t>
                      </a:r>
                      <a:endParaRPr lang="ru-RU" sz="14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50000"/>
                        <a:lumOff val="50000"/>
                      </a:schemeClr>
                    </a:solidFill>
                  </a:tcPr>
                </a:tc>
                <a:tc>
                  <a:txBody>
                    <a:bodyPr/>
                    <a:lstStyle/>
                    <a:p>
                      <a:pPr indent="254000" algn="ctr">
                        <a:lnSpc>
                          <a:spcPts val="1200"/>
                        </a:lnSpc>
                        <a:spcAft>
                          <a:spcPts val="0"/>
                        </a:spcAft>
                      </a:pPr>
                      <a:endParaRPr lang="ru-RU" sz="1400" dirty="0" smtClean="0">
                        <a:latin typeface="Times New Roman"/>
                        <a:ea typeface="Times New Roman"/>
                        <a:cs typeface="Times New Roman"/>
                      </a:endParaRPr>
                    </a:p>
                    <a:p>
                      <a:pPr marL="0" indent="0" algn="ctr">
                        <a:lnSpc>
                          <a:spcPts val="1200"/>
                        </a:lnSpc>
                        <a:spcAft>
                          <a:spcPts val="0"/>
                        </a:spcAft>
                      </a:pPr>
                      <a:r>
                        <a:rPr lang="ru-RU" sz="1400" dirty="0" smtClean="0">
                          <a:latin typeface="Times New Roman"/>
                          <a:ea typeface="Times New Roman"/>
                          <a:cs typeface="Times New Roman"/>
                        </a:rPr>
                        <a:t>Начало </a:t>
                      </a:r>
                      <a:r>
                        <a:rPr lang="ru-RU" sz="1400" dirty="0">
                          <a:latin typeface="Times New Roman"/>
                          <a:ea typeface="Times New Roman"/>
                          <a:cs typeface="Times New Roman"/>
                        </a:rPr>
                        <a:t>этапа</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50000"/>
                        <a:lumOff val="50000"/>
                      </a:schemeClr>
                    </a:solidFill>
                  </a:tcPr>
                </a:tc>
                <a:tc>
                  <a:txBody>
                    <a:bodyPr/>
                    <a:lstStyle/>
                    <a:p>
                      <a:pPr indent="254000" algn="ctr">
                        <a:lnSpc>
                          <a:spcPts val="1200"/>
                        </a:lnSpc>
                        <a:spcAft>
                          <a:spcPts val="0"/>
                        </a:spcAft>
                      </a:pPr>
                      <a:endParaRPr lang="ru-RU" sz="1400" dirty="0" smtClean="0">
                        <a:latin typeface="Times New Roman"/>
                        <a:ea typeface="Times New Roman"/>
                        <a:cs typeface="Times New Roman"/>
                      </a:endParaRPr>
                    </a:p>
                    <a:p>
                      <a:pPr marL="0" indent="0" algn="ctr">
                        <a:lnSpc>
                          <a:spcPts val="1200"/>
                        </a:lnSpc>
                        <a:spcAft>
                          <a:spcPts val="0"/>
                        </a:spcAft>
                      </a:pPr>
                      <a:r>
                        <a:rPr lang="ru-RU" sz="1400" dirty="0" smtClean="0">
                          <a:latin typeface="Times New Roman"/>
                          <a:ea typeface="Times New Roman"/>
                          <a:cs typeface="Times New Roman"/>
                        </a:rPr>
                        <a:t>Окончание </a:t>
                      </a:r>
                      <a:r>
                        <a:rPr lang="ru-RU" sz="1400" dirty="0">
                          <a:latin typeface="Times New Roman"/>
                          <a:ea typeface="Times New Roman"/>
                          <a:cs typeface="Times New Roman"/>
                        </a:rPr>
                        <a:t>этапа (целевой показатель)</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50000"/>
                        <a:lumOff val="50000"/>
                      </a:schemeClr>
                    </a:solidFill>
                  </a:tcPr>
                </a:tc>
                <a:tc>
                  <a:txBody>
                    <a:bodyPr/>
                    <a:lstStyle/>
                    <a:p>
                      <a:pPr indent="254000" algn="ctr">
                        <a:lnSpc>
                          <a:spcPts val="1200"/>
                        </a:lnSpc>
                        <a:spcAft>
                          <a:spcPts val="0"/>
                        </a:spcAft>
                      </a:pPr>
                      <a:endParaRPr lang="ru-RU" sz="1400" dirty="0" smtClean="0">
                        <a:latin typeface="Times New Roman"/>
                        <a:ea typeface="Times New Roman"/>
                        <a:cs typeface="Times New Roman"/>
                      </a:endParaRPr>
                    </a:p>
                    <a:p>
                      <a:pPr marL="0" indent="0" algn="ctr">
                        <a:lnSpc>
                          <a:spcPts val="1200"/>
                        </a:lnSpc>
                        <a:spcAft>
                          <a:spcPts val="0"/>
                        </a:spcAft>
                      </a:pPr>
                      <a:r>
                        <a:rPr lang="ru-RU" sz="1400" dirty="0" smtClean="0">
                          <a:latin typeface="Times New Roman"/>
                          <a:ea typeface="Times New Roman"/>
                          <a:cs typeface="Times New Roman"/>
                        </a:rPr>
                        <a:t>Срок</a:t>
                      </a:r>
                      <a:r>
                        <a:rPr lang="ru-RU" sz="1400" dirty="0">
                          <a:latin typeface="Times New Roman"/>
                          <a:ea typeface="Times New Roman"/>
                          <a:cs typeface="Times New Roman"/>
                        </a:rPr>
                        <a:t>, лет</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50000"/>
                        <a:lumOff val="50000"/>
                      </a:schemeClr>
                    </a:solidFill>
                  </a:tcPr>
                </a:tc>
                <a:tc>
                  <a:txBody>
                    <a:bodyPr/>
                    <a:lstStyle/>
                    <a:p>
                      <a:pPr indent="254000" algn="ctr">
                        <a:lnSpc>
                          <a:spcPts val="1200"/>
                        </a:lnSpc>
                        <a:spcAft>
                          <a:spcPts val="0"/>
                        </a:spcAft>
                      </a:pPr>
                      <a:endParaRPr lang="ru-RU" sz="1400" dirty="0" smtClean="0">
                        <a:latin typeface="Times New Roman"/>
                        <a:ea typeface="Times New Roman"/>
                        <a:cs typeface="Times New Roman"/>
                      </a:endParaRPr>
                    </a:p>
                    <a:p>
                      <a:pPr marL="0" indent="0" algn="ctr">
                        <a:lnSpc>
                          <a:spcPts val="1200"/>
                        </a:lnSpc>
                        <a:spcAft>
                          <a:spcPts val="0"/>
                        </a:spcAft>
                      </a:pPr>
                      <a:r>
                        <a:rPr lang="ru-RU" sz="1400" dirty="0" smtClean="0">
                          <a:latin typeface="Times New Roman"/>
                          <a:ea typeface="Times New Roman"/>
                          <a:cs typeface="Times New Roman"/>
                        </a:rPr>
                        <a:t>Срок </a:t>
                      </a:r>
                      <a:r>
                        <a:rPr lang="ru-RU" sz="1400" dirty="0">
                          <a:latin typeface="Times New Roman"/>
                          <a:ea typeface="Times New Roman"/>
                          <a:cs typeface="Times New Roman"/>
                        </a:rPr>
                        <a:t>трудового договора, лет</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50000"/>
                        <a:lumOff val="50000"/>
                      </a:schemeClr>
                    </a:solidFill>
                  </a:tcPr>
                </a:tc>
              </a:tr>
              <a:tr h="181307">
                <a:tc rowSpan="2">
                  <a:txBody>
                    <a:bodyPr/>
                    <a:lstStyle/>
                    <a:p>
                      <a:pPr marL="342900" lvl="0" indent="-342900" algn="ctr">
                        <a:lnSpc>
                          <a:spcPts val="1200"/>
                        </a:lnSpc>
                        <a:spcAft>
                          <a:spcPts val="0"/>
                        </a:spcAft>
                        <a:buFont typeface="+mj-lt"/>
                        <a:buNone/>
                      </a:pPr>
                      <a:endParaRPr lang="ru-RU" sz="1400" dirty="0" smtClean="0">
                        <a:latin typeface="Times New Roman"/>
                        <a:ea typeface="Times New Roman"/>
                        <a:cs typeface="Times New Roman"/>
                      </a:endParaRPr>
                    </a:p>
                    <a:p>
                      <a:pPr marL="342900" lvl="0" indent="-342900" algn="ctr">
                        <a:lnSpc>
                          <a:spcPts val="1200"/>
                        </a:lnSpc>
                        <a:spcAft>
                          <a:spcPts val="0"/>
                        </a:spcAft>
                        <a:buFont typeface="+mj-lt"/>
                        <a:buNone/>
                      </a:pPr>
                      <a:r>
                        <a:rPr lang="ru-RU" sz="1400" dirty="0" smtClean="0">
                          <a:latin typeface="Times New Roman"/>
                          <a:ea typeface="Times New Roman"/>
                          <a:cs typeface="Times New Roman"/>
                        </a:rPr>
                        <a:t>1.</a:t>
                      </a:r>
                      <a:endParaRPr lang="ru-RU" sz="14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indent="254000" algn="l">
                        <a:lnSpc>
                          <a:spcPts val="1200"/>
                        </a:lnSpc>
                        <a:spcAft>
                          <a:spcPts val="0"/>
                        </a:spcAft>
                      </a:pPr>
                      <a:endParaRPr lang="ru-RU" sz="1400" dirty="0" smtClean="0">
                        <a:latin typeface="Times New Roman"/>
                        <a:ea typeface="Times New Roman"/>
                        <a:cs typeface="Times New Roman"/>
                      </a:endParaRPr>
                    </a:p>
                    <a:p>
                      <a:pPr marL="0" indent="0" algn="l">
                        <a:lnSpc>
                          <a:spcPts val="1200"/>
                        </a:lnSpc>
                        <a:spcAft>
                          <a:spcPts val="0"/>
                        </a:spcAft>
                      </a:pPr>
                      <a:r>
                        <a:rPr lang="ru-RU" sz="1400" dirty="0" smtClean="0">
                          <a:latin typeface="Times New Roman"/>
                          <a:ea typeface="Times New Roman"/>
                          <a:cs typeface="Times New Roman"/>
                        </a:rPr>
                        <a:t>Трудоустройство </a:t>
                      </a:r>
                      <a:r>
                        <a:rPr lang="ru-RU" sz="1400" dirty="0">
                          <a:latin typeface="Times New Roman"/>
                          <a:ea typeface="Times New Roman"/>
                          <a:cs typeface="Times New Roman"/>
                        </a:rPr>
                        <a:t>на должность «ассистент», «преподаватель»</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indent="0" algn="just">
                        <a:lnSpc>
                          <a:spcPts val="1200"/>
                        </a:lnSpc>
                        <a:spcAft>
                          <a:spcPts val="0"/>
                        </a:spcAft>
                      </a:pPr>
                      <a:endParaRPr lang="ru-RU" sz="1400" dirty="0" smtClean="0">
                        <a:latin typeface="Times New Roman"/>
                        <a:ea typeface="Times New Roman"/>
                        <a:cs typeface="Times New Roman"/>
                      </a:endParaRPr>
                    </a:p>
                    <a:p>
                      <a:pPr marL="0" indent="0" algn="just">
                        <a:lnSpc>
                          <a:spcPts val="1200"/>
                        </a:lnSpc>
                        <a:spcAft>
                          <a:spcPts val="0"/>
                        </a:spcAft>
                      </a:pPr>
                      <a:r>
                        <a:rPr lang="ru-RU" sz="1400" dirty="0" smtClean="0">
                          <a:latin typeface="Times New Roman"/>
                          <a:ea typeface="Times New Roman"/>
                          <a:cs typeface="Times New Roman"/>
                        </a:rPr>
                        <a:t>Защита </a:t>
                      </a:r>
                      <a:r>
                        <a:rPr lang="ru-RU" sz="1400" dirty="0">
                          <a:latin typeface="Times New Roman"/>
                          <a:ea typeface="Times New Roman"/>
                          <a:cs typeface="Times New Roman"/>
                        </a:rPr>
                        <a:t>диссертации на получение ученой степени кандидат медицинских наук</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indent="254000" algn="ctr">
                        <a:lnSpc>
                          <a:spcPts val="1200"/>
                        </a:lnSpc>
                        <a:spcAft>
                          <a:spcPts val="0"/>
                        </a:spcAft>
                      </a:pPr>
                      <a:endParaRPr lang="ru-RU" sz="1400" dirty="0" smtClean="0">
                        <a:latin typeface="Times New Roman"/>
                        <a:ea typeface="Times New Roman"/>
                        <a:cs typeface="Times New Roman"/>
                      </a:endParaRPr>
                    </a:p>
                    <a:p>
                      <a:pPr marL="0" indent="0" algn="ctr">
                        <a:lnSpc>
                          <a:spcPts val="1200"/>
                        </a:lnSpc>
                        <a:spcAft>
                          <a:spcPts val="0"/>
                        </a:spcAft>
                      </a:pPr>
                      <a:r>
                        <a:rPr lang="ru-RU" sz="1400" dirty="0" smtClean="0">
                          <a:latin typeface="Times New Roman"/>
                          <a:ea typeface="Times New Roman"/>
                          <a:cs typeface="Times New Roman"/>
                        </a:rPr>
                        <a:t>от </a:t>
                      </a:r>
                      <a:r>
                        <a:rPr lang="ru-RU" sz="1400" dirty="0">
                          <a:latin typeface="Times New Roman"/>
                          <a:ea typeface="Times New Roman"/>
                          <a:cs typeface="Times New Roman"/>
                        </a:rPr>
                        <a:t>3 до 5 лет</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just">
                        <a:lnSpc>
                          <a:spcPts val="1200"/>
                        </a:lnSpc>
                        <a:spcAft>
                          <a:spcPts val="0"/>
                        </a:spcAft>
                      </a:pPr>
                      <a:endParaRPr lang="ru-RU" sz="1400" dirty="0" smtClean="0">
                        <a:latin typeface="Times New Roman"/>
                        <a:ea typeface="Times New Roman"/>
                        <a:cs typeface="Times New Roman"/>
                      </a:endParaRPr>
                    </a:p>
                    <a:p>
                      <a:pPr marL="0" indent="0" algn="just">
                        <a:lnSpc>
                          <a:spcPts val="1200"/>
                        </a:lnSpc>
                        <a:spcAft>
                          <a:spcPts val="0"/>
                        </a:spcAft>
                      </a:pPr>
                      <a:r>
                        <a:rPr lang="ru-RU" sz="1400" dirty="0" smtClean="0">
                          <a:latin typeface="Times New Roman"/>
                          <a:ea typeface="Times New Roman"/>
                          <a:cs typeface="Times New Roman"/>
                        </a:rPr>
                        <a:t>три </a:t>
                      </a:r>
                      <a:r>
                        <a:rPr lang="ru-RU" sz="1400" dirty="0">
                          <a:latin typeface="Times New Roman"/>
                          <a:ea typeface="Times New Roman"/>
                          <a:cs typeface="Times New Roman"/>
                        </a:rPr>
                        <a:t>года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25226">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marL="0" indent="0" algn="just">
                        <a:lnSpc>
                          <a:spcPts val="1200"/>
                        </a:lnSpc>
                        <a:spcAft>
                          <a:spcPts val="0"/>
                        </a:spcAft>
                      </a:pPr>
                      <a:endParaRPr lang="ru-RU" sz="1400" dirty="0" smtClean="0">
                        <a:latin typeface="Times New Roman"/>
                        <a:ea typeface="Times New Roman"/>
                        <a:cs typeface="Times New Roman"/>
                      </a:endParaRPr>
                    </a:p>
                    <a:p>
                      <a:pPr marL="0" indent="0" algn="just">
                        <a:lnSpc>
                          <a:spcPts val="1200"/>
                        </a:lnSpc>
                        <a:spcAft>
                          <a:spcPts val="0"/>
                        </a:spcAft>
                      </a:pPr>
                      <a:r>
                        <a:rPr lang="ru-RU" sz="1400" dirty="0" smtClean="0">
                          <a:latin typeface="Times New Roman"/>
                          <a:ea typeface="Times New Roman"/>
                          <a:cs typeface="Times New Roman"/>
                        </a:rPr>
                        <a:t>при </a:t>
                      </a:r>
                      <a:r>
                        <a:rPr lang="ru-RU" sz="1400" dirty="0">
                          <a:latin typeface="Times New Roman"/>
                          <a:ea typeface="Times New Roman"/>
                          <a:cs typeface="Times New Roman"/>
                        </a:rPr>
                        <a:t>достижении целевого показателя этапа -  до пяти лет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43918">
                <a:tc rowSpan="2">
                  <a:txBody>
                    <a:bodyPr/>
                    <a:lstStyle/>
                    <a:p>
                      <a:pPr marL="342900" lvl="0" indent="-342900" algn="ctr">
                        <a:lnSpc>
                          <a:spcPts val="1200"/>
                        </a:lnSpc>
                        <a:spcAft>
                          <a:spcPts val="0"/>
                        </a:spcAft>
                        <a:buFont typeface="+mj-lt"/>
                        <a:buNone/>
                      </a:pPr>
                      <a:endParaRPr lang="ru-RU" sz="1400" dirty="0" smtClean="0">
                        <a:latin typeface="Times New Roman"/>
                        <a:ea typeface="Times New Roman"/>
                        <a:cs typeface="Times New Roman"/>
                      </a:endParaRPr>
                    </a:p>
                    <a:p>
                      <a:pPr marL="342900" lvl="0" indent="-342900" algn="ctr">
                        <a:lnSpc>
                          <a:spcPts val="1200"/>
                        </a:lnSpc>
                        <a:spcAft>
                          <a:spcPts val="0"/>
                        </a:spcAft>
                        <a:buFont typeface="+mj-lt"/>
                        <a:buNone/>
                      </a:pPr>
                      <a:r>
                        <a:rPr lang="ru-RU" sz="1400" dirty="0" smtClean="0">
                          <a:latin typeface="Times New Roman"/>
                          <a:ea typeface="Times New Roman"/>
                          <a:cs typeface="Times New Roman"/>
                        </a:rPr>
                        <a:t>2.</a:t>
                      </a:r>
                      <a:endParaRPr lang="ru-RU" sz="14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50000"/>
                        <a:lumOff val="50000"/>
                      </a:schemeClr>
                    </a:solidFill>
                  </a:tcPr>
                </a:tc>
                <a:tc rowSpan="2">
                  <a:txBody>
                    <a:bodyPr/>
                    <a:lstStyle/>
                    <a:p>
                      <a:pPr indent="254000" algn="l">
                        <a:lnSpc>
                          <a:spcPts val="1200"/>
                        </a:lnSpc>
                        <a:spcAft>
                          <a:spcPts val="0"/>
                        </a:spcAft>
                      </a:pPr>
                      <a:endParaRPr lang="ru-RU" sz="1400" dirty="0" smtClean="0">
                        <a:latin typeface="Times New Roman"/>
                        <a:ea typeface="Times New Roman"/>
                        <a:cs typeface="Times New Roman"/>
                      </a:endParaRPr>
                    </a:p>
                    <a:p>
                      <a:pPr indent="254000" algn="l">
                        <a:lnSpc>
                          <a:spcPts val="1200"/>
                        </a:lnSpc>
                        <a:spcAft>
                          <a:spcPts val="0"/>
                        </a:spcAft>
                      </a:pPr>
                      <a:endParaRPr lang="ru-RU" sz="1400" dirty="0" smtClean="0">
                        <a:latin typeface="Times New Roman"/>
                        <a:ea typeface="Times New Roman"/>
                        <a:cs typeface="Times New Roman"/>
                      </a:endParaRPr>
                    </a:p>
                    <a:p>
                      <a:pPr marL="0" indent="0" algn="l">
                        <a:lnSpc>
                          <a:spcPts val="1200"/>
                        </a:lnSpc>
                        <a:spcAft>
                          <a:spcPts val="0"/>
                        </a:spcAft>
                      </a:pPr>
                      <a:r>
                        <a:rPr lang="ru-RU" sz="1400" dirty="0" smtClean="0">
                          <a:latin typeface="Times New Roman"/>
                          <a:ea typeface="Times New Roman"/>
                          <a:cs typeface="Times New Roman"/>
                        </a:rPr>
                        <a:t>Перемещение </a:t>
                      </a:r>
                      <a:r>
                        <a:rPr lang="ru-RU" sz="1400" dirty="0">
                          <a:latin typeface="Times New Roman"/>
                          <a:ea typeface="Times New Roman"/>
                          <a:cs typeface="Times New Roman"/>
                        </a:rPr>
                        <a:t>на должность «доцент»</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50000"/>
                        <a:lumOff val="50000"/>
                      </a:schemeClr>
                    </a:solidFill>
                  </a:tcPr>
                </a:tc>
                <a:tc>
                  <a:txBody>
                    <a:bodyPr/>
                    <a:lstStyle/>
                    <a:p>
                      <a:pPr marL="0" indent="0" algn="just">
                        <a:lnSpc>
                          <a:spcPts val="1200"/>
                        </a:lnSpc>
                        <a:spcAft>
                          <a:spcPts val="0"/>
                        </a:spcAft>
                      </a:pPr>
                      <a:endParaRPr lang="ru-RU" sz="1400" dirty="0" smtClean="0">
                        <a:latin typeface="Times New Roman"/>
                        <a:ea typeface="Times New Roman"/>
                        <a:cs typeface="Times New Roman"/>
                      </a:endParaRPr>
                    </a:p>
                    <a:p>
                      <a:pPr marL="0" indent="0" algn="just">
                        <a:lnSpc>
                          <a:spcPts val="1200"/>
                        </a:lnSpc>
                        <a:spcAft>
                          <a:spcPts val="0"/>
                        </a:spcAft>
                      </a:pPr>
                      <a:r>
                        <a:rPr lang="ru-RU" sz="1400" dirty="0" smtClean="0">
                          <a:latin typeface="Times New Roman"/>
                          <a:ea typeface="Times New Roman"/>
                          <a:cs typeface="Times New Roman"/>
                        </a:rPr>
                        <a:t>Получение </a:t>
                      </a:r>
                      <a:r>
                        <a:rPr lang="ru-RU" sz="1400" dirty="0">
                          <a:latin typeface="Times New Roman"/>
                          <a:ea typeface="Times New Roman"/>
                          <a:cs typeface="Times New Roman"/>
                        </a:rPr>
                        <a:t>ученого звания доцент</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50000"/>
                        <a:lumOff val="50000"/>
                      </a:schemeClr>
                    </a:solidFill>
                  </a:tcPr>
                </a:tc>
                <a:tc>
                  <a:txBody>
                    <a:bodyPr/>
                    <a:lstStyle/>
                    <a:p>
                      <a:pPr marL="0" indent="0" algn="ctr">
                        <a:lnSpc>
                          <a:spcPts val="1200"/>
                        </a:lnSpc>
                        <a:spcAft>
                          <a:spcPts val="0"/>
                        </a:spcAft>
                      </a:pPr>
                      <a:endParaRPr lang="ru-RU" sz="1400" dirty="0" smtClean="0">
                        <a:latin typeface="Times New Roman"/>
                        <a:ea typeface="Times New Roman"/>
                        <a:cs typeface="Times New Roman"/>
                      </a:endParaRPr>
                    </a:p>
                    <a:p>
                      <a:pPr marL="0" indent="0" algn="ctr">
                        <a:lnSpc>
                          <a:spcPts val="1200"/>
                        </a:lnSpc>
                        <a:spcAft>
                          <a:spcPts val="0"/>
                        </a:spcAft>
                      </a:pPr>
                      <a:r>
                        <a:rPr lang="ru-RU" sz="1400" dirty="0" smtClean="0">
                          <a:latin typeface="Times New Roman"/>
                          <a:ea typeface="Times New Roman"/>
                          <a:cs typeface="Times New Roman"/>
                        </a:rPr>
                        <a:t>до </a:t>
                      </a:r>
                      <a:r>
                        <a:rPr lang="ru-RU" sz="1400" dirty="0">
                          <a:latin typeface="Times New Roman"/>
                          <a:ea typeface="Times New Roman"/>
                          <a:cs typeface="Times New Roman"/>
                        </a:rPr>
                        <a:t>3-х лет</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50000"/>
                        <a:lumOff val="50000"/>
                      </a:schemeClr>
                    </a:solidFill>
                  </a:tcPr>
                </a:tc>
                <a:tc rowSpan="2">
                  <a:txBody>
                    <a:bodyPr/>
                    <a:lstStyle/>
                    <a:p>
                      <a:pPr marL="0" indent="0" algn="just">
                        <a:lnSpc>
                          <a:spcPts val="1200"/>
                        </a:lnSpc>
                        <a:spcAft>
                          <a:spcPts val="0"/>
                        </a:spcAft>
                      </a:pPr>
                      <a:endParaRPr lang="ru-RU" sz="1400" dirty="0" smtClean="0">
                        <a:latin typeface="Times New Roman"/>
                        <a:ea typeface="Times New Roman"/>
                        <a:cs typeface="Times New Roman"/>
                      </a:endParaRPr>
                    </a:p>
                    <a:p>
                      <a:pPr marL="0" indent="0" algn="just">
                        <a:lnSpc>
                          <a:spcPts val="1200"/>
                        </a:lnSpc>
                        <a:spcAft>
                          <a:spcPts val="0"/>
                        </a:spcAft>
                      </a:pPr>
                      <a:r>
                        <a:rPr lang="ru-RU" sz="1400" dirty="0" smtClean="0">
                          <a:latin typeface="Times New Roman"/>
                          <a:ea typeface="Times New Roman"/>
                          <a:cs typeface="Times New Roman"/>
                        </a:rPr>
                        <a:t>до </a:t>
                      </a:r>
                      <a:r>
                        <a:rPr lang="ru-RU" sz="1400" dirty="0">
                          <a:latin typeface="Times New Roman"/>
                          <a:ea typeface="Times New Roman"/>
                          <a:cs typeface="Times New Roman"/>
                        </a:rPr>
                        <a:t>пяти лет</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50000"/>
                        <a:lumOff val="50000"/>
                      </a:schemeClr>
                    </a:solidFill>
                  </a:tcPr>
                </a:tc>
              </a:tr>
              <a:tr h="486049">
                <a:tc vMerge="1">
                  <a:txBody>
                    <a:bodyPr/>
                    <a:lstStyle/>
                    <a:p>
                      <a:endParaRPr lang="ru-RU"/>
                    </a:p>
                  </a:txBody>
                  <a:tcPr/>
                </a:tc>
                <a:tc vMerge="1">
                  <a:txBody>
                    <a:bodyPr/>
                    <a:lstStyle/>
                    <a:p>
                      <a:endParaRPr lang="ru-RU"/>
                    </a:p>
                  </a:txBody>
                  <a:tcPr/>
                </a:tc>
                <a:tc>
                  <a:txBody>
                    <a:bodyPr/>
                    <a:lstStyle/>
                    <a:p>
                      <a:pPr marL="0" indent="0" algn="just">
                        <a:lnSpc>
                          <a:spcPts val="1200"/>
                        </a:lnSpc>
                        <a:spcAft>
                          <a:spcPts val="0"/>
                        </a:spcAft>
                      </a:pPr>
                      <a:endParaRPr lang="ru-RU" sz="1400" dirty="0" smtClean="0">
                        <a:latin typeface="Times New Roman"/>
                        <a:ea typeface="Times New Roman"/>
                        <a:cs typeface="Times New Roman"/>
                      </a:endParaRPr>
                    </a:p>
                    <a:p>
                      <a:pPr marL="0" indent="0" algn="just">
                        <a:lnSpc>
                          <a:spcPts val="1200"/>
                        </a:lnSpc>
                        <a:spcAft>
                          <a:spcPts val="0"/>
                        </a:spcAft>
                      </a:pPr>
                      <a:r>
                        <a:rPr lang="ru-RU" sz="1400" dirty="0" smtClean="0">
                          <a:latin typeface="Times New Roman"/>
                          <a:ea typeface="Times New Roman"/>
                          <a:cs typeface="Times New Roman"/>
                        </a:rPr>
                        <a:t>Защита диссертации на получение ученой степени доктор наук</a:t>
                      </a:r>
                      <a:endParaRPr lang="ru-RU" sz="14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50000"/>
                        <a:lumOff val="50000"/>
                      </a:schemeClr>
                    </a:solidFill>
                  </a:tcPr>
                </a:tc>
                <a:tc>
                  <a:txBody>
                    <a:bodyPr/>
                    <a:lstStyle/>
                    <a:p>
                      <a:pPr marL="0" indent="0" algn="ctr">
                        <a:lnSpc>
                          <a:spcPts val="1200"/>
                        </a:lnSpc>
                        <a:spcAft>
                          <a:spcPts val="0"/>
                        </a:spcAft>
                      </a:pPr>
                      <a:endParaRPr lang="ru-RU" sz="1400" dirty="0" smtClean="0">
                        <a:latin typeface="Times New Roman"/>
                        <a:ea typeface="Times New Roman"/>
                        <a:cs typeface="Times New Roman"/>
                      </a:endParaRPr>
                    </a:p>
                    <a:p>
                      <a:pPr marL="0" indent="0" algn="ctr">
                        <a:lnSpc>
                          <a:spcPts val="1200"/>
                        </a:lnSpc>
                        <a:spcAft>
                          <a:spcPts val="0"/>
                        </a:spcAft>
                      </a:pPr>
                      <a:r>
                        <a:rPr lang="ru-RU" sz="1400" dirty="0" smtClean="0">
                          <a:latin typeface="Times New Roman"/>
                          <a:ea typeface="Times New Roman"/>
                          <a:cs typeface="Times New Roman"/>
                        </a:rPr>
                        <a:t>5-10 </a:t>
                      </a:r>
                      <a:r>
                        <a:rPr lang="ru-RU" sz="1400" dirty="0">
                          <a:latin typeface="Times New Roman"/>
                          <a:ea typeface="Times New Roman"/>
                          <a:cs typeface="Times New Roman"/>
                        </a:rPr>
                        <a:t>лет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50000"/>
                        <a:lumOff val="50000"/>
                      </a:schemeClr>
                    </a:solidFill>
                  </a:tcPr>
                </a:tc>
                <a:tc vMerge="1">
                  <a:txBody>
                    <a:bodyPr/>
                    <a:lstStyle/>
                    <a:p>
                      <a:endParaRPr lang="ru-RU"/>
                    </a:p>
                  </a:txBody>
                  <a:tcPr/>
                </a:tc>
              </a:tr>
              <a:tr h="543918">
                <a:tc>
                  <a:txBody>
                    <a:bodyPr/>
                    <a:lstStyle/>
                    <a:p>
                      <a:pPr marL="342900" lvl="0" indent="-342900" algn="ctr">
                        <a:lnSpc>
                          <a:spcPts val="1200"/>
                        </a:lnSpc>
                        <a:spcAft>
                          <a:spcPts val="0"/>
                        </a:spcAft>
                        <a:buFont typeface="+mj-lt"/>
                        <a:buNone/>
                      </a:pPr>
                      <a:endParaRPr lang="ru-RU" sz="1400" dirty="0" smtClean="0">
                        <a:latin typeface="Times New Roman"/>
                        <a:ea typeface="Times New Roman"/>
                        <a:cs typeface="Times New Roman"/>
                      </a:endParaRPr>
                    </a:p>
                    <a:p>
                      <a:pPr marL="342900" lvl="0" indent="-342900" algn="ctr">
                        <a:lnSpc>
                          <a:spcPts val="1200"/>
                        </a:lnSpc>
                        <a:spcAft>
                          <a:spcPts val="0"/>
                        </a:spcAft>
                        <a:buFont typeface="+mj-lt"/>
                        <a:buNone/>
                      </a:pPr>
                      <a:r>
                        <a:rPr lang="ru-RU" sz="1400" dirty="0" smtClean="0">
                          <a:latin typeface="Times New Roman"/>
                          <a:ea typeface="Times New Roman"/>
                          <a:cs typeface="Times New Roman"/>
                        </a:rPr>
                        <a:t>3.</a:t>
                      </a:r>
                      <a:endParaRPr lang="ru-RU" sz="14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54000" algn="l">
                        <a:lnSpc>
                          <a:spcPts val="1200"/>
                        </a:lnSpc>
                        <a:spcAft>
                          <a:spcPts val="0"/>
                        </a:spcAft>
                      </a:pPr>
                      <a:endParaRPr lang="ru-RU" sz="1400" dirty="0" smtClean="0">
                        <a:latin typeface="Times New Roman"/>
                        <a:ea typeface="Times New Roman"/>
                        <a:cs typeface="Times New Roman"/>
                      </a:endParaRPr>
                    </a:p>
                    <a:p>
                      <a:pPr marL="0" indent="0" algn="l">
                        <a:lnSpc>
                          <a:spcPts val="1200"/>
                        </a:lnSpc>
                        <a:spcAft>
                          <a:spcPts val="0"/>
                        </a:spcAft>
                      </a:pPr>
                      <a:r>
                        <a:rPr lang="ru-RU" sz="1400" dirty="0" smtClean="0">
                          <a:latin typeface="Times New Roman"/>
                          <a:ea typeface="Times New Roman"/>
                          <a:cs typeface="Times New Roman"/>
                        </a:rPr>
                        <a:t>Перемещение </a:t>
                      </a:r>
                      <a:r>
                        <a:rPr lang="ru-RU" sz="1400" dirty="0">
                          <a:latin typeface="Times New Roman"/>
                          <a:ea typeface="Times New Roman"/>
                          <a:cs typeface="Times New Roman"/>
                        </a:rPr>
                        <a:t>на должность «профессор»</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just">
                        <a:lnSpc>
                          <a:spcPts val="1200"/>
                        </a:lnSpc>
                        <a:spcAft>
                          <a:spcPts val="0"/>
                        </a:spcAft>
                      </a:pPr>
                      <a:endParaRPr lang="ru-RU" sz="1400" dirty="0" smtClean="0">
                        <a:latin typeface="Times New Roman"/>
                        <a:ea typeface="Times New Roman"/>
                        <a:cs typeface="Times New Roman"/>
                      </a:endParaRPr>
                    </a:p>
                    <a:p>
                      <a:pPr marL="0" indent="0" algn="just">
                        <a:lnSpc>
                          <a:spcPts val="1200"/>
                        </a:lnSpc>
                        <a:spcAft>
                          <a:spcPts val="0"/>
                        </a:spcAft>
                      </a:pPr>
                      <a:r>
                        <a:rPr lang="ru-RU" sz="1400" dirty="0" smtClean="0">
                          <a:latin typeface="Times New Roman"/>
                          <a:ea typeface="Times New Roman"/>
                          <a:cs typeface="Times New Roman"/>
                        </a:rPr>
                        <a:t>Получение </a:t>
                      </a:r>
                      <a:r>
                        <a:rPr lang="ru-RU" sz="1400" dirty="0">
                          <a:latin typeface="Times New Roman"/>
                          <a:ea typeface="Times New Roman"/>
                          <a:cs typeface="Times New Roman"/>
                        </a:rPr>
                        <a:t>ученого звания профессор</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ctr">
                        <a:lnSpc>
                          <a:spcPts val="1200"/>
                        </a:lnSpc>
                        <a:spcAft>
                          <a:spcPts val="0"/>
                        </a:spcAft>
                      </a:pPr>
                      <a:endParaRPr lang="ru-RU" sz="1400" dirty="0" smtClean="0">
                        <a:latin typeface="Times New Roman"/>
                        <a:ea typeface="Times New Roman"/>
                        <a:cs typeface="Times New Roman"/>
                      </a:endParaRPr>
                    </a:p>
                    <a:p>
                      <a:pPr marL="0" indent="0" algn="ctr">
                        <a:lnSpc>
                          <a:spcPts val="1200"/>
                        </a:lnSpc>
                        <a:spcAft>
                          <a:spcPts val="0"/>
                        </a:spcAft>
                      </a:pPr>
                      <a:r>
                        <a:rPr lang="ru-RU" sz="1400" dirty="0" smtClean="0">
                          <a:latin typeface="Times New Roman"/>
                          <a:ea typeface="Times New Roman"/>
                          <a:cs typeface="Times New Roman"/>
                        </a:rPr>
                        <a:t>5-10 </a:t>
                      </a:r>
                      <a:r>
                        <a:rPr lang="ru-RU" sz="1400" dirty="0">
                          <a:latin typeface="Times New Roman"/>
                          <a:ea typeface="Times New Roman"/>
                          <a:cs typeface="Times New Roman"/>
                        </a:rPr>
                        <a:t>лет</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just">
                        <a:lnSpc>
                          <a:spcPts val="1200"/>
                        </a:lnSpc>
                        <a:spcAft>
                          <a:spcPts val="0"/>
                        </a:spcAft>
                      </a:pPr>
                      <a:endParaRPr lang="ru-RU" sz="1400" dirty="0" smtClean="0">
                        <a:latin typeface="Times New Roman"/>
                        <a:ea typeface="Times New Roman"/>
                        <a:cs typeface="Times New Roman"/>
                      </a:endParaRPr>
                    </a:p>
                    <a:p>
                      <a:pPr marL="0" indent="0" algn="just">
                        <a:lnSpc>
                          <a:spcPts val="1200"/>
                        </a:lnSpc>
                        <a:spcAft>
                          <a:spcPts val="0"/>
                        </a:spcAft>
                      </a:pPr>
                      <a:r>
                        <a:rPr lang="ru-RU" sz="1400" dirty="0" smtClean="0">
                          <a:latin typeface="Times New Roman"/>
                          <a:ea typeface="Times New Roman"/>
                          <a:cs typeface="Times New Roman"/>
                        </a:rPr>
                        <a:t>до </a:t>
                      </a:r>
                      <a:r>
                        <a:rPr lang="ru-RU" sz="1400" dirty="0">
                          <a:latin typeface="Times New Roman"/>
                          <a:ea typeface="Times New Roman"/>
                          <a:cs typeface="Times New Roman"/>
                        </a:rPr>
                        <a:t>пяти лет</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1" name="Прямоугольник 10"/>
          <p:cNvSpPr/>
          <p:nvPr/>
        </p:nvSpPr>
        <p:spPr>
          <a:xfrm>
            <a:off x="2771800" y="692697"/>
            <a:ext cx="4032448" cy="646331"/>
          </a:xfrm>
          <a:prstGeom prst="rect">
            <a:avLst/>
          </a:prstGeom>
        </p:spPr>
        <p:txBody>
          <a:bodyPr wrap="square">
            <a:spAutoFit/>
          </a:bodyPr>
          <a:lstStyle/>
          <a:p>
            <a:pPr algn="ctr">
              <a:spcAft>
                <a:spcPts val="0"/>
              </a:spcAft>
            </a:pPr>
            <a:r>
              <a:rPr lang="ru-RU" b="1" dirty="0" smtClean="0">
                <a:latin typeface="Times New Roman" pitchFamily="18" charset="0"/>
                <a:cs typeface="Times New Roman" pitchFamily="18" charset="0"/>
              </a:rPr>
              <a:t>Контроль перемещения по квалификационной лестнице</a:t>
            </a:r>
          </a:p>
        </p:txBody>
      </p:sp>
      <p:sp>
        <p:nvSpPr>
          <p:cNvPr id="13" name="Прямоугольник 12"/>
          <p:cNvSpPr/>
          <p:nvPr/>
        </p:nvSpPr>
        <p:spPr>
          <a:xfrm>
            <a:off x="2555776" y="1628800"/>
            <a:ext cx="4302224" cy="738664"/>
          </a:xfrm>
          <a:prstGeom prst="rect">
            <a:avLst/>
          </a:prstGeom>
        </p:spPr>
        <p:txBody>
          <a:bodyPr wrap="square">
            <a:spAutoFit/>
          </a:bodyPr>
          <a:lstStyle/>
          <a:p>
            <a:pPr algn="ctr"/>
            <a:r>
              <a:rPr lang="ru-RU" sz="1400" dirty="0" smtClean="0">
                <a:latin typeface="Times New Roman" pitchFamily="18" charset="0"/>
                <a:cs typeface="Times New Roman" pitchFamily="18" charset="0"/>
              </a:rPr>
              <a:t>рекомендуемая временная схема перемещения профессорско-преподавательского состава по квалификационной (карьерной) лестнице</a:t>
            </a:r>
            <a:endParaRPr lang="ru-RU" sz="1400" dirty="0">
              <a:latin typeface="Times New Roman" pitchFamily="18" charset="0"/>
              <a:cs typeface="Times New Roman"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467544" y="490976"/>
            <a:ext cx="8208912"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1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lang="ru-RU" sz="1400" b="1" dirty="0" smtClean="0">
                <a:solidFill>
                  <a:srgbClr val="000000"/>
                </a:solidFill>
                <a:latin typeface="Times New Roman" pitchFamily="18" charset="0"/>
                <a:ea typeface="Times New Roman" pitchFamily="18" charset="0"/>
                <a:cs typeface="Times New Roman" pitchFamily="18" charset="0"/>
              </a:rPr>
              <a:t>МОТИВАЦИЯ </a:t>
            </a:r>
          </a:p>
          <a:p>
            <a:pPr marL="0" marR="0" lvl="0" indent="0" algn="ctr" defTabSz="914400" rtl="0" eaLnBrk="0" fontAlgn="base" latinLnBrk="0" hangingPunct="0">
              <a:lnSpc>
                <a:spcPct val="100000"/>
              </a:lnSpc>
              <a:spcBef>
                <a:spcPct val="0"/>
              </a:spcBef>
              <a:spcAft>
                <a:spcPct val="0"/>
              </a:spcAft>
              <a:buClrTx/>
              <a:buSzTx/>
              <a:buFontTx/>
              <a:buNone/>
              <a:tabLst/>
            </a:pPr>
            <a:r>
              <a:rPr lang="ru-RU" sz="1400" b="1" dirty="0" smtClean="0">
                <a:solidFill>
                  <a:srgbClr val="000000"/>
                </a:solidFill>
                <a:latin typeface="Times New Roman" pitchFamily="18" charset="0"/>
                <a:ea typeface="Times New Roman" pitchFamily="18" charset="0"/>
                <a:cs typeface="Times New Roman" pitchFamily="18" charset="0"/>
              </a:rPr>
              <a:t>п</a:t>
            </a:r>
            <a:r>
              <a:rPr lang="ru-RU" sz="1400" b="1" dirty="0" smtClean="0">
                <a:solidFill>
                  <a:srgbClr val="000000"/>
                </a:solidFill>
                <a:latin typeface="Times New Roman" pitchFamily="18" charset="0"/>
                <a:ea typeface="Times New Roman" pitchFamily="18" charset="0"/>
                <a:cs typeface="Times New Roman" pitchFamily="18" charset="0"/>
              </a:rPr>
              <a:t>оказатели и критерии оценки работы заведующего кафедрой  </a:t>
            </a:r>
            <a:endParaRPr kumimoji="0" lang="ru-RU" sz="1500" b="1"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5" name="Picture 1" descr="C:\Users\User\Desktop\Тренинг\55.png"/>
          <p:cNvPicPr>
            <a:picLocks noChangeAspect="1" noChangeArrowheads="1"/>
          </p:cNvPicPr>
          <p:nvPr/>
        </p:nvPicPr>
        <p:blipFill>
          <a:blip r:embed="rId2" cstate="print"/>
          <a:srcRect/>
          <a:stretch>
            <a:fillRect/>
          </a:stretch>
        </p:blipFill>
        <p:spPr bwMode="auto">
          <a:xfrm>
            <a:off x="4716016" y="4725144"/>
            <a:ext cx="3707904" cy="2448272"/>
          </a:xfrm>
          <a:prstGeom prst="rect">
            <a:avLst/>
          </a:prstGeom>
          <a:noFill/>
        </p:spPr>
      </p:pic>
      <p:graphicFrame>
        <p:nvGraphicFramePr>
          <p:cNvPr id="6" name="Таблица 5"/>
          <p:cNvGraphicFramePr>
            <a:graphicFrameLocks noGrp="1"/>
          </p:cNvGraphicFramePr>
          <p:nvPr/>
        </p:nvGraphicFramePr>
        <p:xfrm>
          <a:off x="899592" y="1196751"/>
          <a:ext cx="7488832" cy="3466689"/>
        </p:xfrm>
        <a:graphic>
          <a:graphicData uri="http://schemas.openxmlformats.org/drawingml/2006/table">
            <a:tbl>
              <a:tblPr firstRow="1" bandRow="1">
                <a:tableStyleId>{D7AC3CCA-C797-4891-BE02-D94E43425B78}</a:tableStyleId>
              </a:tblPr>
              <a:tblGrid>
                <a:gridCol w="5328592"/>
                <a:gridCol w="2160240"/>
              </a:tblGrid>
              <a:tr h="393574">
                <a:tc gridSpan="2">
                  <a:txBody>
                    <a:bodyPr/>
                    <a:lstStyle/>
                    <a:p>
                      <a:pPr algn="ctr"/>
                      <a:r>
                        <a:rPr lang="ru-RU" sz="1600" b="1" dirty="0" smtClean="0">
                          <a:latin typeface="Times New Roman" pitchFamily="18" charset="0"/>
                          <a:cs typeface="Times New Roman" pitchFamily="18" charset="0"/>
                        </a:rPr>
                        <a:t>КАДРОВЫЙ</a:t>
                      </a:r>
                      <a:r>
                        <a:rPr lang="ru-RU" sz="1600" b="1" baseline="0" dirty="0" smtClean="0">
                          <a:latin typeface="Times New Roman" pitchFamily="18" charset="0"/>
                          <a:cs typeface="Times New Roman" pitchFamily="18" charset="0"/>
                        </a:rPr>
                        <a:t> ПОТЕНЦИАЛ</a:t>
                      </a:r>
                      <a:endParaRPr lang="ru-RU" sz="1600" b="1" dirty="0">
                        <a:latin typeface="Times New Roman" pitchFamily="18" charset="0"/>
                        <a:cs typeface="Times New Roman" pitchFamily="18" charset="0"/>
                      </a:endParaRPr>
                    </a:p>
                  </a:txBody>
                  <a:tcPr/>
                </a:tc>
                <a:tc hMerge="1">
                  <a:txBody>
                    <a:bodyPr/>
                    <a:lstStyle/>
                    <a:p>
                      <a:endParaRPr lang="ru-RU" dirty="0"/>
                    </a:p>
                  </a:txBody>
                  <a:tcPr/>
                </a:tc>
              </a:tr>
              <a:tr h="614623">
                <a:tc>
                  <a:txBody>
                    <a:bodyPr/>
                    <a:lstStyle/>
                    <a:p>
                      <a:pPr algn="ctr"/>
                      <a:r>
                        <a:rPr lang="ru-RU" sz="1600" dirty="0" smtClean="0">
                          <a:latin typeface="Times New Roman" pitchFamily="18" charset="0"/>
                          <a:cs typeface="Times New Roman" pitchFamily="18" charset="0"/>
                        </a:rPr>
                        <a:t>удельный вес ППС имеющих ученую степень КН /ДН</a:t>
                      </a:r>
                      <a:r>
                        <a:rPr lang="ru-RU" sz="1600" baseline="0" dirty="0" smtClean="0">
                          <a:latin typeface="Times New Roman" pitchFamily="18" charset="0"/>
                          <a:cs typeface="Times New Roman" pitchFamily="18" charset="0"/>
                        </a:rPr>
                        <a:t> от общей численности ППС кафедры</a:t>
                      </a:r>
                      <a:endParaRPr lang="ru-RU" sz="1600" dirty="0">
                        <a:latin typeface="Times New Roman" pitchFamily="18" charset="0"/>
                        <a:cs typeface="Times New Roman" pitchFamily="18" charset="0"/>
                      </a:endParaRPr>
                    </a:p>
                  </a:txBody>
                  <a:tcPr/>
                </a:tc>
                <a:tc>
                  <a:txBody>
                    <a:bodyPr/>
                    <a:lstStyle/>
                    <a:p>
                      <a:pPr algn="ctr"/>
                      <a:r>
                        <a:rPr lang="ru-RU" sz="1600" dirty="0" smtClean="0">
                          <a:latin typeface="Times New Roman" pitchFamily="18" charset="0"/>
                          <a:cs typeface="Times New Roman" pitchFamily="18" charset="0"/>
                        </a:rPr>
                        <a:t>не менее</a:t>
                      </a:r>
                      <a:r>
                        <a:rPr lang="ru-RU" sz="1600" baseline="0" dirty="0" smtClean="0">
                          <a:latin typeface="Times New Roman" pitchFamily="18" charset="0"/>
                          <a:cs typeface="Times New Roman" pitchFamily="18" charset="0"/>
                        </a:rPr>
                        <a:t> 70%</a:t>
                      </a:r>
                      <a:endParaRPr lang="ru-RU" sz="1600" dirty="0">
                        <a:latin typeface="Times New Roman" pitchFamily="18" charset="0"/>
                        <a:cs typeface="Times New Roman" pitchFamily="18" charset="0"/>
                      </a:endParaRPr>
                    </a:p>
                  </a:txBody>
                  <a:tcPr/>
                </a:tc>
              </a:tr>
              <a:tr h="614623">
                <a:tc>
                  <a:txBody>
                    <a:bodyPr/>
                    <a:lstStyle/>
                    <a:p>
                      <a:r>
                        <a:rPr lang="ru-RU" sz="1600" dirty="0" smtClean="0">
                          <a:latin typeface="Times New Roman" pitchFamily="18" charset="0"/>
                          <a:cs typeface="Times New Roman" pitchFamily="18" charset="0"/>
                        </a:rPr>
                        <a:t>удельный вес штатных ППС кафедры, защитивших диссертации КН/ДН</a:t>
                      </a:r>
                      <a:endParaRPr lang="ru-RU" sz="1600" dirty="0">
                        <a:latin typeface="Times New Roman" pitchFamily="18" charset="0"/>
                        <a:cs typeface="Times New Roman" pitchFamily="18" charset="0"/>
                      </a:endParaRPr>
                    </a:p>
                  </a:txBody>
                  <a:tcPr/>
                </a:tc>
                <a:tc>
                  <a:txBody>
                    <a:bodyPr/>
                    <a:lstStyle/>
                    <a:p>
                      <a:r>
                        <a:rPr lang="ru-RU" sz="1600" dirty="0" smtClean="0">
                          <a:latin typeface="Times New Roman" pitchFamily="18" charset="0"/>
                          <a:cs typeface="Times New Roman" pitchFamily="18" charset="0"/>
                        </a:rPr>
                        <a:t>не менее 1 сотрудника</a:t>
                      </a:r>
                      <a:endParaRPr lang="ru-RU" sz="1600" dirty="0">
                        <a:latin typeface="Times New Roman" pitchFamily="18" charset="0"/>
                        <a:cs typeface="Times New Roman" pitchFamily="18" charset="0"/>
                      </a:endParaRPr>
                    </a:p>
                  </a:txBody>
                  <a:tcPr/>
                </a:tc>
              </a:tr>
              <a:tr h="614623">
                <a:tc>
                  <a:txBody>
                    <a:bodyPr/>
                    <a:lstStyle/>
                    <a:p>
                      <a:r>
                        <a:rPr lang="ru-RU" sz="1600" dirty="0" smtClean="0">
                          <a:latin typeface="Times New Roman" pitchFamily="18" charset="0"/>
                          <a:cs typeface="Times New Roman" pitchFamily="18" charset="0"/>
                        </a:rPr>
                        <a:t>доля ППС возрастной категории до 40 лет (мониторинг ВУЗа – 39 лет)</a:t>
                      </a:r>
                      <a:endParaRPr lang="ru-RU" sz="1600" dirty="0">
                        <a:latin typeface="Times New Roman" pitchFamily="18" charset="0"/>
                        <a:cs typeface="Times New Roman" pitchFamily="18" charset="0"/>
                      </a:endParaRPr>
                    </a:p>
                  </a:txBody>
                  <a:tcPr/>
                </a:tc>
                <a:tc>
                  <a:txBody>
                    <a:bodyPr/>
                    <a:lstStyle/>
                    <a:p>
                      <a:r>
                        <a:rPr lang="ru-RU" sz="1600" dirty="0" smtClean="0">
                          <a:latin typeface="Times New Roman" pitchFamily="18" charset="0"/>
                          <a:cs typeface="Times New Roman" pitchFamily="18" charset="0"/>
                        </a:rPr>
                        <a:t>не менее 30%</a:t>
                      </a:r>
                      <a:endParaRPr lang="ru-RU" sz="1600" dirty="0">
                        <a:latin typeface="Times New Roman" pitchFamily="18" charset="0"/>
                        <a:cs typeface="Times New Roman" pitchFamily="18" charset="0"/>
                      </a:endParaRPr>
                    </a:p>
                  </a:txBody>
                  <a:tcPr/>
                </a:tc>
              </a:tr>
              <a:tr h="614623">
                <a:tc>
                  <a:txBody>
                    <a:bodyPr/>
                    <a:lstStyle/>
                    <a:p>
                      <a:r>
                        <a:rPr lang="ru-RU" sz="1600" dirty="0" smtClean="0">
                          <a:latin typeface="Times New Roman" pitchFamily="18" charset="0"/>
                          <a:cs typeface="Times New Roman" pitchFamily="18" charset="0"/>
                        </a:rPr>
                        <a:t>ученая степень ДН у заведующего кафедрой или утвержденная тема докторской диссертации </a:t>
                      </a:r>
                      <a:endParaRPr lang="ru-RU" sz="1600" dirty="0">
                        <a:latin typeface="Times New Roman" pitchFamily="18" charset="0"/>
                        <a:cs typeface="Times New Roman" pitchFamily="18" charset="0"/>
                      </a:endParaRPr>
                    </a:p>
                  </a:txBody>
                  <a:tcPr/>
                </a:tc>
                <a:tc>
                  <a:txBody>
                    <a:bodyPr/>
                    <a:lstStyle/>
                    <a:p>
                      <a:r>
                        <a:rPr lang="ru-RU" sz="1600" dirty="0" smtClean="0">
                          <a:latin typeface="Times New Roman" pitchFamily="18" charset="0"/>
                          <a:cs typeface="Times New Roman" pitchFamily="18" charset="0"/>
                        </a:rPr>
                        <a:t>наличие</a:t>
                      </a:r>
                      <a:endParaRPr lang="ru-RU" sz="1600" dirty="0">
                        <a:latin typeface="Times New Roman" pitchFamily="18" charset="0"/>
                        <a:cs typeface="Times New Roman" pitchFamily="18" charset="0"/>
                      </a:endParaRPr>
                    </a:p>
                  </a:txBody>
                  <a:tcPr/>
                </a:tc>
              </a:tr>
              <a:tr h="614623">
                <a:tc>
                  <a:txBody>
                    <a:bodyPr/>
                    <a:lstStyle/>
                    <a:p>
                      <a:r>
                        <a:rPr lang="ru-RU" sz="1600" dirty="0" smtClean="0">
                          <a:latin typeface="Times New Roman" pitchFamily="18" charset="0"/>
                          <a:cs typeface="Times New Roman" pitchFamily="18" charset="0"/>
                        </a:rPr>
                        <a:t>ученое звание «профессор» у заведующего кафедрой или подача документов в ВАК</a:t>
                      </a:r>
                      <a:endParaRPr lang="ru-RU" sz="1600" dirty="0">
                        <a:latin typeface="Times New Roman" pitchFamily="18" charset="0"/>
                        <a:cs typeface="Times New Roman" pitchFamily="18" charset="0"/>
                      </a:endParaRPr>
                    </a:p>
                  </a:txBody>
                  <a:tcPr/>
                </a:tc>
                <a:tc>
                  <a:txBody>
                    <a:bodyPr/>
                    <a:lstStyle/>
                    <a:p>
                      <a:r>
                        <a:rPr lang="ru-RU" sz="1600" dirty="0" smtClean="0">
                          <a:latin typeface="Times New Roman" pitchFamily="18" charset="0"/>
                          <a:cs typeface="Times New Roman" pitchFamily="18" charset="0"/>
                        </a:rPr>
                        <a:t>наличие</a:t>
                      </a:r>
                      <a:endParaRPr lang="ru-RU" sz="1600" dirty="0">
                        <a:latin typeface="Times New Roman" pitchFamily="18" charset="0"/>
                        <a:cs typeface="Times New Roman" pitchFamily="18" charset="0"/>
                      </a:endParaRPr>
                    </a:p>
                  </a:txBody>
                  <a:tcPr/>
                </a:tc>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AutoShape 4" descr="Создать мем &quot;человечек привлекает внимание, совершенствование png,  повышение эффективности знак для презентации&quot; - Картинки - Meme-arsenal.com"/>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23562" name="Picture 10" descr="человечки для презентации без фона png с восклицательным знаком: 1 тыс  изображений найдено в Яндекс Картинках"/>
          <p:cNvPicPr>
            <a:picLocks noChangeAspect="1" noChangeArrowheads="1"/>
          </p:cNvPicPr>
          <p:nvPr/>
        </p:nvPicPr>
        <p:blipFill>
          <a:blip r:embed="rId2" cstate="print"/>
          <a:srcRect/>
          <a:stretch>
            <a:fillRect/>
          </a:stretch>
        </p:blipFill>
        <p:spPr bwMode="auto">
          <a:xfrm>
            <a:off x="6948264" y="3789040"/>
            <a:ext cx="1872208" cy="2160240"/>
          </a:xfrm>
          <a:prstGeom prst="rect">
            <a:avLst/>
          </a:prstGeom>
          <a:noFill/>
        </p:spPr>
      </p:pic>
      <p:sp>
        <p:nvSpPr>
          <p:cNvPr id="6" name="Прямоугольник 5"/>
          <p:cNvSpPr/>
          <p:nvPr/>
        </p:nvSpPr>
        <p:spPr>
          <a:xfrm>
            <a:off x="2287592" y="476672"/>
            <a:ext cx="4568815" cy="369332"/>
          </a:xfrm>
          <a:prstGeom prst="rect">
            <a:avLst/>
          </a:prstGeom>
        </p:spPr>
        <p:txBody>
          <a:bodyPr wrap="square">
            <a:spAutoFit/>
          </a:bodyPr>
          <a:lstStyle/>
          <a:p>
            <a:pPr algn="ctr"/>
            <a:r>
              <a:rPr lang="ru-RU" b="1" dirty="0" smtClean="0">
                <a:latin typeface="Times New Roman" pitchFamily="18" charset="0"/>
                <a:cs typeface="Times New Roman" pitchFamily="18" charset="0"/>
              </a:rPr>
              <a:t>Подбор персонала (рекрутмент) </a:t>
            </a:r>
            <a:endParaRPr lang="ru-RU" dirty="0"/>
          </a:p>
        </p:txBody>
      </p:sp>
      <p:sp>
        <p:nvSpPr>
          <p:cNvPr id="7" name="Прямоугольник 6"/>
          <p:cNvSpPr/>
          <p:nvPr/>
        </p:nvSpPr>
        <p:spPr>
          <a:xfrm>
            <a:off x="467544" y="836712"/>
            <a:ext cx="8136904" cy="3046988"/>
          </a:xfrm>
          <a:prstGeom prst="rect">
            <a:avLst/>
          </a:prstGeom>
        </p:spPr>
        <p:txBody>
          <a:bodyPr wrap="square">
            <a:spAutoFit/>
          </a:bodyPr>
          <a:lstStyle/>
          <a:p>
            <a:pPr lvl="0" indent="358775" algn="just"/>
            <a:r>
              <a:rPr lang="ru-RU" sz="1600" b="1" dirty="0" smtClean="0">
                <a:latin typeface="Times New Roman" pitchFamily="18" charset="0"/>
                <a:cs typeface="Times New Roman" pitchFamily="18" charset="0"/>
              </a:rPr>
              <a:t>Подбор на позиции НПР, </a:t>
            </a:r>
            <a:r>
              <a:rPr lang="ru-RU" sz="1600" b="1" dirty="0" smtClean="0">
                <a:latin typeface="Times New Roman" pitchFamily="18" charset="0"/>
                <a:cs typeface="Times New Roman" pitchFamily="18" charset="0"/>
              </a:rPr>
              <a:t>врачей-специалистов, </a:t>
            </a:r>
            <a:r>
              <a:rPr lang="ru-RU" sz="1600" b="1" dirty="0" smtClean="0">
                <a:latin typeface="Times New Roman" pitchFamily="18" charset="0"/>
                <a:cs typeface="Times New Roman" pitchFamily="18" charset="0"/>
              </a:rPr>
              <a:t>руководителей</a:t>
            </a:r>
            <a:r>
              <a:rPr lang="ru-RU" sz="1600" dirty="0" smtClean="0">
                <a:latin typeface="Times New Roman" pitchFamily="18" charset="0"/>
                <a:cs typeface="Times New Roman" pitchFamily="18" charset="0"/>
              </a:rPr>
              <a:t> структурных подразделений осуществляется в </a:t>
            </a:r>
            <a:r>
              <a:rPr lang="ru-RU" sz="1600" dirty="0" smtClean="0">
                <a:latin typeface="Times New Roman" pitchFamily="18" charset="0"/>
                <a:cs typeface="Times New Roman" pitchFamily="18" charset="0"/>
              </a:rPr>
              <a:t>зависимости от уровня сложности </a:t>
            </a:r>
            <a:r>
              <a:rPr lang="ru-RU" sz="1600" dirty="0" smtClean="0">
                <a:latin typeface="Times New Roman" pitchFamily="18" charset="0"/>
                <a:cs typeface="Times New Roman" pitchFamily="18" charset="0"/>
              </a:rPr>
              <a:t>вакансии, следующими способами:</a:t>
            </a:r>
            <a:endParaRPr lang="ru-RU" sz="1600" b="1" u="sng" dirty="0" smtClean="0">
              <a:latin typeface="Times New Roman" pitchFamily="18" charset="0"/>
              <a:cs typeface="Times New Roman" pitchFamily="18" charset="0"/>
            </a:endParaRPr>
          </a:p>
          <a:p>
            <a:pPr lvl="0" indent="358775" algn="just" defTabSz="1007943">
              <a:buFont typeface="Wingdings" pitchFamily="2" charset="2"/>
              <a:buChar char="ü"/>
              <a:defRPr/>
            </a:pPr>
            <a:r>
              <a:rPr lang="ru-RU" sz="1600" dirty="0" err="1" smtClean="0">
                <a:latin typeface="Times New Roman" pitchFamily="18" charset="0"/>
                <a:cs typeface="Times New Roman" pitchFamily="18" charset="0"/>
              </a:rPr>
              <a:t>Рекрутинг</a:t>
            </a:r>
            <a:r>
              <a:rPr lang="ru-RU" sz="1600" dirty="0" smtClean="0">
                <a:latin typeface="Times New Roman" pitchFamily="18" charset="0"/>
                <a:cs typeface="Times New Roman" pitchFamily="18" charset="0"/>
              </a:rPr>
              <a:t> </a:t>
            </a:r>
            <a:r>
              <a:rPr lang="ru-RU" sz="1600" dirty="0" smtClean="0">
                <a:latin typeface="Times New Roman" pitchFamily="18" charset="0"/>
                <a:cs typeface="Times New Roman" pitchFamily="18" charset="0"/>
              </a:rPr>
              <a:t>- размещение вакансии в поисковых системах, работа с откликами на </a:t>
            </a:r>
            <a:r>
              <a:rPr lang="ru-RU" sz="1600" dirty="0" smtClean="0">
                <a:latin typeface="Times New Roman" pitchFamily="18" charset="0"/>
                <a:cs typeface="Times New Roman" pitchFamily="18" charset="0"/>
              </a:rPr>
              <a:t>вакансию соискателей</a:t>
            </a:r>
            <a:r>
              <a:rPr lang="ru-RU" sz="1600" dirty="0" smtClean="0">
                <a:latin typeface="Times New Roman" pitchFamily="18" charset="0"/>
                <a:cs typeface="Times New Roman" pitchFamily="18" charset="0"/>
              </a:rPr>
              <a:t>, находящихся в поиске работы;</a:t>
            </a:r>
          </a:p>
          <a:p>
            <a:pPr lvl="0" indent="358775" algn="just" defTabSz="1007943">
              <a:buFont typeface="Wingdings" pitchFamily="2" charset="2"/>
              <a:buChar char="ü"/>
              <a:defRPr/>
            </a:pPr>
            <a:r>
              <a:rPr lang="en-US" sz="1600" dirty="0" smtClean="0">
                <a:latin typeface="Times New Roman" pitchFamily="18" charset="0"/>
                <a:cs typeface="Times New Roman" pitchFamily="18" charset="0"/>
              </a:rPr>
              <a:t>Headhunting</a:t>
            </a:r>
            <a:r>
              <a:rPr lang="ru-RU" sz="1600" dirty="0" smtClean="0">
                <a:latin typeface="Times New Roman" pitchFamily="18" charset="0"/>
                <a:cs typeface="Times New Roman" pitchFamily="18" charset="0"/>
              </a:rPr>
              <a:t> – привлечение «переманивание» работающих специалистов,</a:t>
            </a:r>
            <a:r>
              <a:rPr lang="en-US" sz="1600" dirty="0" smtClean="0">
                <a:latin typeface="Times New Roman" pitchFamily="18" charset="0"/>
                <a:cs typeface="Times New Roman" pitchFamily="18" charset="0"/>
              </a:rPr>
              <a:t> </a:t>
            </a:r>
            <a:r>
              <a:rPr lang="ru-RU" sz="1600" dirty="0" smtClean="0">
                <a:latin typeface="Times New Roman" pitchFamily="18" charset="0"/>
                <a:cs typeface="Times New Roman" pitchFamily="18" charset="0"/>
              </a:rPr>
              <a:t>не находящихся в </a:t>
            </a:r>
            <a:r>
              <a:rPr lang="ru-RU" sz="1600" dirty="0" smtClean="0">
                <a:latin typeface="Times New Roman" pitchFamily="18" charset="0"/>
                <a:cs typeface="Times New Roman" pitchFamily="18" charset="0"/>
              </a:rPr>
              <a:t>поиске работы</a:t>
            </a:r>
            <a:r>
              <a:rPr lang="ru-RU" sz="1600" dirty="0" smtClean="0">
                <a:latin typeface="Times New Roman" pitchFamily="18" charset="0"/>
                <a:cs typeface="Times New Roman" pitchFamily="18" charset="0"/>
              </a:rPr>
              <a:t>; </a:t>
            </a:r>
          </a:p>
          <a:p>
            <a:pPr lvl="0" indent="358775" algn="just" defTabSz="1007943">
              <a:buFont typeface="Wingdings" pitchFamily="2" charset="2"/>
              <a:buChar char="ü"/>
              <a:defRPr/>
            </a:pPr>
            <a:r>
              <a:rPr lang="ru-RU" sz="1600" dirty="0" err="1" smtClean="0">
                <a:latin typeface="Times New Roman" pitchFamily="18" charset="0"/>
                <a:cs typeface="Times New Roman" pitchFamily="18" charset="0"/>
              </a:rPr>
              <a:t>Прелиминаринг</a:t>
            </a:r>
            <a:r>
              <a:rPr lang="ru-RU" sz="1600" dirty="0" smtClean="0">
                <a:latin typeface="Times New Roman" pitchFamily="18" charset="0"/>
                <a:cs typeface="Times New Roman" pitchFamily="18" charset="0"/>
              </a:rPr>
              <a:t> - привлечение талантливых, перспективных студентов старших курсов и выпускников </a:t>
            </a:r>
            <a:r>
              <a:rPr lang="ru-RU" sz="1600" dirty="0" smtClean="0">
                <a:latin typeface="Times New Roman" pitchFamily="18" charset="0"/>
                <a:cs typeface="Times New Roman" pitchFamily="18" charset="0"/>
              </a:rPr>
              <a:t>Университета</a:t>
            </a:r>
            <a:endParaRPr lang="ru-RU" sz="1600" dirty="0" smtClean="0">
              <a:latin typeface="Times New Roman" pitchFamily="18" charset="0"/>
              <a:cs typeface="Times New Roman" pitchFamily="18" charset="0"/>
            </a:endParaRPr>
          </a:p>
          <a:p>
            <a:pPr lvl="0" indent="358775" algn="just" defTabSz="1007943">
              <a:defRPr/>
            </a:pPr>
            <a:r>
              <a:rPr lang="ru-RU" sz="1600" dirty="0" smtClean="0">
                <a:latin typeface="Times New Roman" pitchFamily="18" charset="0"/>
                <a:cs typeface="Times New Roman" pitchFamily="18" charset="0"/>
              </a:rPr>
              <a:t> Ответственным </a:t>
            </a:r>
            <a:r>
              <a:rPr lang="ru-RU" sz="1600" dirty="0" smtClean="0">
                <a:latin typeface="Times New Roman" pitchFamily="18" charset="0"/>
                <a:cs typeface="Times New Roman" pitchFamily="18" charset="0"/>
              </a:rPr>
              <a:t>и контактным  лицом при подборе данной категории специалистов является начальник управления кадров  </a:t>
            </a:r>
          </a:p>
          <a:p>
            <a:pPr algn="just"/>
            <a:r>
              <a:rPr lang="ru-RU" sz="1600" dirty="0" smtClean="0">
                <a:latin typeface="Times New Roman" pitchFamily="18" charset="0"/>
                <a:cs typeface="Times New Roman" pitchFamily="18" charset="0"/>
              </a:rPr>
              <a:t> </a:t>
            </a:r>
            <a:endParaRPr lang="ru-RU" sz="1600" dirty="0">
              <a:latin typeface="Times New Roman" pitchFamily="18" charset="0"/>
              <a:cs typeface="Times New Roman" pitchFamily="18" charset="0"/>
            </a:endParaRPr>
          </a:p>
        </p:txBody>
      </p:sp>
      <p:sp>
        <p:nvSpPr>
          <p:cNvPr id="8" name="Прямоугольник 7"/>
          <p:cNvSpPr/>
          <p:nvPr/>
        </p:nvSpPr>
        <p:spPr>
          <a:xfrm>
            <a:off x="539552" y="3645024"/>
            <a:ext cx="6318448" cy="2554545"/>
          </a:xfrm>
          <a:prstGeom prst="rect">
            <a:avLst/>
          </a:prstGeom>
        </p:spPr>
        <p:txBody>
          <a:bodyPr wrap="square">
            <a:spAutoFit/>
          </a:bodyPr>
          <a:lstStyle/>
          <a:p>
            <a:pPr lvl="0" indent="358775" algn="just" defTabSz="1007943"/>
            <a:r>
              <a:rPr lang="ru-RU" sz="1600" b="1" dirty="0" smtClean="0">
                <a:latin typeface="Times New Roman" pitchFamily="18" charset="0"/>
                <a:cs typeface="Times New Roman" pitchFamily="18" charset="0"/>
              </a:rPr>
              <a:t>Подбор </a:t>
            </a:r>
            <a:r>
              <a:rPr lang="ru-RU" sz="1600" b="1" dirty="0" smtClean="0">
                <a:latin typeface="Times New Roman" pitchFamily="18" charset="0"/>
                <a:cs typeface="Times New Roman" pitchFamily="18" charset="0"/>
              </a:rPr>
              <a:t>персонала младшего звена, рабочих </a:t>
            </a:r>
            <a:r>
              <a:rPr lang="ru-RU" sz="1600" b="1" dirty="0" smtClean="0">
                <a:latin typeface="Times New Roman" pitchFamily="18" charset="0"/>
                <a:cs typeface="Times New Roman" pitchFamily="18" charset="0"/>
              </a:rPr>
              <a:t>специальностей</a:t>
            </a:r>
          </a:p>
          <a:p>
            <a:pPr lvl="0" algn="just" defTabSz="1007943"/>
            <a:r>
              <a:rPr lang="ru-RU" sz="1600" dirty="0" smtClean="0">
                <a:latin typeface="Times New Roman" pitchFamily="18" charset="0"/>
                <a:cs typeface="Times New Roman" pitchFamily="18" charset="0"/>
              </a:rPr>
              <a:t>Управление </a:t>
            </a:r>
            <a:r>
              <a:rPr lang="ru-RU" sz="1600" dirty="0" smtClean="0">
                <a:latin typeface="Times New Roman" pitchFamily="18" charset="0"/>
                <a:cs typeface="Times New Roman" pitchFamily="18" charset="0"/>
              </a:rPr>
              <a:t>кадров, не позднее двух рабочих дней с момента поступления заявки  на подбор персонала, размещает  вакансию на ресурсе по поиску персонала</a:t>
            </a:r>
            <a:r>
              <a:rPr lang="en-US" sz="1600" dirty="0" smtClean="0">
                <a:latin typeface="Times New Roman" pitchFamily="18" charset="0"/>
                <a:cs typeface="Times New Roman" pitchFamily="18" charset="0"/>
              </a:rPr>
              <a:t> </a:t>
            </a:r>
            <a:r>
              <a:rPr lang="en-US" sz="1600" u="sng" dirty="0" smtClean="0">
                <a:latin typeface="Times New Roman" pitchFamily="18" charset="0"/>
                <a:cs typeface="Times New Roman" pitchFamily="18" charset="0"/>
              </a:rPr>
              <a:t>www.volgograd.hh.ru</a:t>
            </a:r>
            <a:r>
              <a:rPr lang="en-US" sz="1600" dirty="0" smtClean="0">
                <a:latin typeface="Times New Roman" pitchFamily="18" charset="0"/>
                <a:cs typeface="Times New Roman" pitchFamily="18" charset="0"/>
              </a:rPr>
              <a:t> </a:t>
            </a:r>
            <a:r>
              <a:rPr lang="ru-RU" sz="1600" dirty="0" smtClean="0">
                <a:latin typeface="Times New Roman" pitchFamily="18" charset="0"/>
                <a:cs typeface="Times New Roman" pitchFamily="18" charset="0"/>
              </a:rPr>
              <a:t>и официальном сайте Университета  </a:t>
            </a:r>
            <a:r>
              <a:rPr lang="en-US" sz="1600" dirty="0" smtClean="0">
                <a:latin typeface="Times New Roman" pitchFamily="18" charset="0"/>
                <a:cs typeface="Times New Roman" pitchFamily="18" charset="0"/>
              </a:rPr>
              <a:t> </a:t>
            </a:r>
            <a:r>
              <a:rPr lang="en-US" sz="1600" u="sng" dirty="0" smtClean="0">
                <a:latin typeface="Times New Roman" pitchFamily="18" charset="0"/>
                <a:cs typeface="Times New Roman" pitchFamily="18" charset="0"/>
              </a:rPr>
              <a:t>www.volgmed.ru</a:t>
            </a:r>
            <a:r>
              <a:rPr lang="ru-RU" sz="1600" u="sng" dirty="0" smtClean="0">
                <a:latin typeface="Times New Roman" pitchFamily="18" charset="0"/>
                <a:cs typeface="Times New Roman" pitchFamily="18" charset="0"/>
              </a:rPr>
              <a:t> .</a:t>
            </a:r>
          </a:p>
          <a:p>
            <a:pPr lvl="0" algn="just" defTabSz="1007943"/>
            <a:r>
              <a:rPr lang="ru-RU" sz="1600" dirty="0" smtClean="0">
                <a:latin typeface="Times New Roman" pitchFamily="18" charset="0"/>
                <a:cs typeface="Times New Roman" pitchFamily="18" charset="0"/>
              </a:rPr>
              <a:t>Контактным лицом в данном случае является  руководитель  структурного </a:t>
            </a:r>
            <a:r>
              <a:rPr lang="ru-RU" sz="1600" dirty="0" smtClean="0">
                <a:latin typeface="Times New Roman" pitchFamily="18" charset="0"/>
                <a:cs typeface="Times New Roman" pitchFamily="18" charset="0"/>
              </a:rPr>
              <a:t>подразделения. Подходящие </a:t>
            </a:r>
            <a:r>
              <a:rPr lang="ru-RU" sz="1600" dirty="0" smtClean="0">
                <a:latin typeface="Times New Roman" pitchFamily="18" charset="0"/>
                <a:cs typeface="Times New Roman" pitchFamily="18" charset="0"/>
              </a:rPr>
              <a:t>под вакансию резюме из базы данных </a:t>
            </a:r>
            <a:r>
              <a:rPr lang="ru-RU" sz="1600" u="sng" dirty="0" smtClean="0">
                <a:latin typeface="Times New Roman" pitchFamily="18" charset="0"/>
                <a:cs typeface="Times New Roman" pitchFamily="18" charset="0"/>
              </a:rPr>
              <a:t> </a:t>
            </a:r>
            <a:r>
              <a:rPr lang="en-US" sz="1600" u="sng" dirty="0" smtClean="0">
                <a:latin typeface="Times New Roman" pitchFamily="18" charset="0"/>
                <a:cs typeface="Times New Roman" pitchFamily="18" charset="0"/>
              </a:rPr>
              <a:t>www.hh.ru</a:t>
            </a:r>
            <a:r>
              <a:rPr lang="en-US" sz="1600" dirty="0" smtClean="0">
                <a:latin typeface="Times New Roman" pitchFamily="18" charset="0"/>
                <a:cs typeface="Times New Roman" pitchFamily="18" charset="0"/>
              </a:rPr>
              <a:t> </a:t>
            </a:r>
            <a:r>
              <a:rPr lang="ru-RU" sz="1600" dirty="0" smtClean="0">
                <a:latin typeface="Times New Roman" pitchFamily="18" charset="0"/>
                <a:cs typeface="Times New Roman" pitchFamily="18" charset="0"/>
              </a:rPr>
              <a:t>высылаются на электронную почту инициатора </a:t>
            </a:r>
            <a:r>
              <a:rPr lang="ru-RU" sz="1600" dirty="0" smtClean="0">
                <a:latin typeface="Times New Roman" pitchFamily="18" charset="0"/>
                <a:cs typeface="Times New Roman" pitchFamily="18" charset="0"/>
              </a:rPr>
              <a:t>заявки (форма звяки размещена на сайте Университета)</a:t>
            </a:r>
            <a:endParaRPr lang="ru-RU" sz="1600" dirty="0" smtClean="0">
              <a:latin typeface="Times New Roman" pitchFamily="18" charset="0"/>
              <a:cs typeface="Times New Roman" pitchFamily="18" charset="0"/>
            </a:endParaRPr>
          </a:p>
          <a:p>
            <a:pPr algn="just"/>
            <a:endParaRPr lang="ru-RU" sz="1600" dirty="0">
              <a:latin typeface="Times New Roman" pitchFamily="18" charset="0"/>
              <a:cs typeface="Times New Roman" pitchFamily="18"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8" descr="Картинки для презы - 79 фото"/>
          <p:cNvPicPr>
            <a:picLocks noChangeAspect="1" noChangeArrowheads="1"/>
          </p:cNvPicPr>
          <p:nvPr/>
        </p:nvPicPr>
        <p:blipFill>
          <a:blip r:embed="rId2" cstate="print"/>
          <a:srcRect/>
          <a:stretch>
            <a:fillRect/>
          </a:stretch>
        </p:blipFill>
        <p:spPr bwMode="auto">
          <a:xfrm>
            <a:off x="755576" y="4149080"/>
            <a:ext cx="3960440" cy="1800200"/>
          </a:xfrm>
          <a:prstGeom prst="rect">
            <a:avLst/>
          </a:prstGeom>
        </p:spPr>
      </p:pic>
      <p:sp>
        <p:nvSpPr>
          <p:cNvPr id="5" name="Прямоугольник 4"/>
          <p:cNvSpPr/>
          <p:nvPr/>
        </p:nvSpPr>
        <p:spPr>
          <a:xfrm>
            <a:off x="2287592" y="764704"/>
            <a:ext cx="4568815" cy="400110"/>
          </a:xfrm>
          <a:prstGeom prst="rect">
            <a:avLst/>
          </a:prstGeom>
        </p:spPr>
        <p:txBody>
          <a:bodyPr wrap="square">
            <a:spAutoFit/>
          </a:bodyPr>
          <a:lstStyle/>
          <a:p>
            <a:pPr algn="ctr"/>
            <a:r>
              <a:rPr lang="ru-RU" sz="2000" b="1" dirty="0" smtClean="0">
                <a:latin typeface="Times New Roman" pitchFamily="18" charset="0"/>
                <a:cs typeface="Times New Roman" pitchFamily="18" charset="0"/>
              </a:rPr>
              <a:t>Обучение сотрудников</a:t>
            </a:r>
          </a:p>
        </p:txBody>
      </p:sp>
      <p:sp>
        <p:nvSpPr>
          <p:cNvPr id="7" name="Прямоугольник 6"/>
          <p:cNvSpPr/>
          <p:nvPr/>
        </p:nvSpPr>
        <p:spPr>
          <a:xfrm>
            <a:off x="539552" y="1196752"/>
            <a:ext cx="7920880" cy="3385542"/>
          </a:xfrm>
          <a:prstGeom prst="rect">
            <a:avLst/>
          </a:prstGeom>
        </p:spPr>
        <p:txBody>
          <a:bodyPr wrap="square">
            <a:spAutoFit/>
          </a:bodyPr>
          <a:lstStyle/>
          <a:p>
            <a:pPr indent="358775" algn="just"/>
            <a:r>
              <a:rPr lang="ru-RU" sz="1400" dirty="0" smtClean="0">
                <a:latin typeface="Times New Roman" pitchFamily="18" charset="0"/>
                <a:cs typeface="Times New Roman" pitchFamily="18" charset="0"/>
              </a:rPr>
              <a:t>Потребность в обучении сотрудника инициируется руководителем структурного подразделения в соответствии с поставленными текущими и плановыми задачами, функциями структурного подразделения. </a:t>
            </a:r>
            <a:endParaRPr lang="ru-RU" sz="1400" dirty="0" smtClean="0">
              <a:latin typeface="Times New Roman" pitchFamily="18" charset="0"/>
              <a:cs typeface="Times New Roman" pitchFamily="18" charset="0"/>
            </a:endParaRPr>
          </a:p>
          <a:p>
            <a:pPr indent="358775" algn="just"/>
            <a:r>
              <a:rPr lang="ru-RU" sz="1400" dirty="0" smtClean="0">
                <a:latin typeface="Times New Roman" pitchFamily="18" charset="0"/>
                <a:cs typeface="Times New Roman" pitchFamily="18" charset="0"/>
              </a:rPr>
              <a:t>Обучение </a:t>
            </a:r>
            <a:r>
              <a:rPr lang="ru-RU" sz="1400" dirty="0" smtClean="0">
                <a:latin typeface="Times New Roman" pitchFamily="18" charset="0"/>
                <a:cs typeface="Times New Roman" pitchFamily="18" charset="0"/>
              </a:rPr>
              <a:t>работника по договорам об оказании платных образовательных услуг </a:t>
            </a:r>
            <a:r>
              <a:rPr lang="ru-RU" sz="1400" dirty="0" smtClean="0">
                <a:latin typeface="Times New Roman" pitchFamily="18" charset="0"/>
                <a:cs typeface="Times New Roman" pitchFamily="18" charset="0"/>
              </a:rPr>
              <a:t>свыше 10 000 рублей проводится </a:t>
            </a:r>
            <a:r>
              <a:rPr lang="ru-RU" sz="1400" dirty="0" smtClean="0">
                <a:latin typeface="Times New Roman" pitchFamily="18" charset="0"/>
                <a:cs typeface="Times New Roman" pitchFamily="18" charset="0"/>
              </a:rPr>
              <a:t>при условии заключения ученического договора </a:t>
            </a:r>
            <a:r>
              <a:rPr lang="ru-RU" sz="1400" dirty="0" smtClean="0">
                <a:latin typeface="Times New Roman" pitchFamily="18" charset="0"/>
                <a:cs typeface="Times New Roman" pitchFamily="18" charset="0"/>
              </a:rPr>
              <a:t>(пять лет отработки) </a:t>
            </a:r>
            <a:r>
              <a:rPr lang="ru-RU" sz="1400" dirty="0" smtClean="0">
                <a:latin typeface="Times New Roman" pitchFamily="18" charset="0"/>
                <a:cs typeface="Times New Roman" pitchFamily="18" charset="0"/>
              </a:rPr>
              <a:t>или договора о целевом </a:t>
            </a:r>
            <a:r>
              <a:rPr lang="ru-RU" sz="1400" dirty="0" smtClean="0">
                <a:latin typeface="Times New Roman" pitchFamily="18" charset="0"/>
                <a:cs typeface="Times New Roman" pitchFamily="18" charset="0"/>
              </a:rPr>
              <a:t>обучении (на три года </a:t>
            </a:r>
            <a:r>
              <a:rPr lang="ru-RU" sz="1400" dirty="0" err="1" smtClean="0">
                <a:latin typeface="Times New Roman" pitchFamily="18" charset="0"/>
                <a:cs typeface="Times New Roman" pitchFamily="18" charset="0"/>
              </a:rPr>
              <a:t>оработки</a:t>
            </a:r>
            <a:r>
              <a:rPr lang="ru-RU" sz="1400" dirty="0" smtClean="0">
                <a:latin typeface="Times New Roman" pitchFamily="18" charset="0"/>
                <a:cs typeface="Times New Roman" pitchFamily="18" charset="0"/>
              </a:rPr>
              <a:t>)  на </a:t>
            </a:r>
            <a:r>
              <a:rPr lang="ru-RU" sz="1400" dirty="0" smtClean="0">
                <a:latin typeface="Times New Roman" pitchFamily="18" charset="0"/>
                <a:cs typeface="Times New Roman" pitchFamily="18" charset="0"/>
              </a:rPr>
              <a:t>основании:</a:t>
            </a:r>
          </a:p>
          <a:p>
            <a:pPr algn="just">
              <a:buFont typeface="Wingdings" pitchFamily="2" charset="2"/>
              <a:buChar char="ü"/>
            </a:pPr>
            <a:r>
              <a:rPr lang="ru-RU" sz="1400" dirty="0" smtClean="0">
                <a:latin typeface="Times New Roman" pitchFamily="18" charset="0"/>
                <a:cs typeface="Times New Roman" pitchFamily="18" charset="0"/>
              </a:rPr>
              <a:t>статьи 56, 198 </a:t>
            </a:r>
            <a:r>
              <a:rPr lang="ru-RU" sz="1400" dirty="0" smtClean="0">
                <a:latin typeface="Times New Roman" pitchFamily="18" charset="0"/>
                <a:cs typeface="Times New Roman" pitchFamily="18" charset="0"/>
              </a:rPr>
              <a:t>Трудового кодекса Российской Федерации;</a:t>
            </a:r>
          </a:p>
          <a:p>
            <a:pPr algn="just">
              <a:buFont typeface="Wingdings" pitchFamily="2" charset="2"/>
              <a:buChar char="ü"/>
            </a:pPr>
            <a:r>
              <a:rPr lang="ru-RU" sz="1400" dirty="0" smtClean="0">
                <a:latin typeface="Times New Roman" pitchFamily="18" charset="0"/>
                <a:cs typeface="Times New Roman" pitchFamily="18" charset="0"/>
              </a:rPr>
              <a:t>Федерального </a:t>
            </a:r>
            <a:r>
              <a:rPr lang="ru-RU" sz="1400" dirty="0" smtClean="0">
                <a:latin typeface="Times New Roman" pitchFamily="18" charset="0"/>
                <a:cs typeface="Times New Roman" pitchFamily="18" charset="0"/>
              </a:rPr>
              <a:t>закона № 273-ФЗ от 29.12.2012 «Об образовании в Российской Федерации»;</a:t>
            </a:r>
          </a:p>
          <a:p>
            <a:pPr algn="just">
              <a:buFont typeface="Wingdings" pitchFamily="2" charset="2"/>
              <a:buChar char="ü"/>
            </a:pPr>
            <a:r>
              <a:rPr lang="ru-RU" sz="1400" dirty="0" smtClean="0">
                <a:latin typeface="Times New Roman" pitchFamily="18" charset="0"/>
                <a:cs typeface="Times New Roman" pitchFamily="18" charset="0"/>
              </a:rPr>
              <a:t>Приказа </a:t>
            </a:r>
            <a:r>
              <a:rPr lang="ru-RU" sz="1400" dirty="0" smtClean="0">
                <a:latin typeface="Times New Roman" pitchFamily="18" charset="0"/>
                <a:cs typeface="Times New Roman" pitchFamily="18" charset="0"/>
              </a:rPr>
              <a:t>ФГБОУ ВО ВолгГМУ Минздрава России от 14.12.2021 № 1701-К0 «Об утверждении </a:t>
            </a:r>
            <a:r>
              <a:rPr lang="ru-RU" sz="1400" dirty="0" smtClean="0">
                <a:latin typeface="Times New Roman" pitchFamily="18" charset="0"/>
                <a:cs typeface="Times New Roman" pitchFamily="18" charset="0"/>
              </a:rPr>
              <a:t>регламента </a:t>
            </a:r>
            <a:r>
              <a:rPr lang="ru-RU" sz="1400" dirty="0" smtClean="0">
                <a:latin typeface="Times New Roman" pitchFamily="18" charset="0"/>
                <a:cs typeface="Times New Roman" pitchFamily="18" charset="0"/>
              </a:rPr>
              <a:t>взаимодействия структурных подразделений федерального государственного бюджетного образовательного учреждения высшего образования «Волгоградский государственный медицинский университет» Министерства здравоохранения Российской Федерации по вопросам заключения договоров о целевом обучении и ученических договоров с работниками ФГБОУ ВО ВолгГМУ Минздрава России, а также с лицами, ищущими работу».</a:t>
            </a:r>
          </a:p>
          <a:p>
            <a:endParaRPr lang="ru-RU"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lumMod val="50000"/>
            <a:lumOff val="50000"/>
          </a:schemeClr>
        </a:solidFill>
        <a:effectLst/>
      </p:bgPr>
    </p:bg>
    <p:spTree>
      <p:nvGrpSpPr>
        <p:cNvPr id="1" name=""/>
        <p:cNvGrpSpPr/>
        <p:nvPr/>
      </p:nvGrpSpPr>
      <p:grpSpPr>
        <a:xfrm>
          <a:off x="0" y="0"/>
          <a:ext cx="0" cy="0"/>
          <a:chOff x="0" y="0"/>
          <a:chExt cx="0" cy="0"/>
        </a:xfrm>
      </p:grpSpPr>
      <p:graphicFrame>
        <p:nvGraphicFramePr>
          <p:cNvPr id="5" name="Таблица 4"/>
          <p:cNvGraphicFramePr>
            <a:graphicFrameLocks noGrp="1"/>
          </p:cNvGraphicFramePr>
          <p:nvPr/>
        </p:nvGraphicFramePr>
        <p:xfrm>
          <a:off x="755574" y="1052737"/>
          <a:ext cx="6408713" cy="3163189"/>
        </p:xfrm>
        <a:graphic>
          <a:graphicData uri="http://schemas.openxmlformats.org/drawingml/2006/table">
            <a:tbl>
              <a:tblPr/>
              <a:tblGrid>
                <a:gridCol w="1621483"/>
                <a:gridCol w="2316402"/>
                <a:gridCol w="2470828"/>
              </a:tblGrid>
              <a:tr h="2013668">
                <a:tc>
                  <a:txBody>
                    <a:bodyPr/>
                    <a:lstStyle/>
                    <a:p>
                      <a:pPr algn="ctr">
                        <a:spcAft>
                          <a:spcPts val="0"/>
                        </a:spcAft>
                      </a:pPr>
                      <a:r>
                        <a:rPr lang="ru-RU" sz="1500" dirty="0">
                          <a:solidFill>
                            <a:srgbClr val="000000"/>
                          </a:solidFill>
                          <a:latin typeface="Times New Roman" pitchFamily="18" charset="0"/>
                          <a:ea typeface="Times New Roman"/>
                          <a:cs typeface="Times New Roman" pitchFamily="18" charset="0"/>
                        </a:rPr>
                        <a:t>Положение </a:t>
                      </a:r>
                      <a:r>
                        <a:rPr lang="ru-RU" sz="1500" dirty="0" smtClean="0">
                          <a:solidFill>
                            <a:srgbClr val="000000"/>
                          </a:solidFill>
                          <a:latin typeface="Times New Roman" pitchFamily="18" charset="0"/>
                          <a:ea typeface="Times New Roman"/>
                          <a:cs typeface="Times New Roman" pitchFamily="18" charset="0"/>
                        </a:rPr>
                        <a:t>об условиях труда и отдыха инвалидов</a:t>
                      </a:r>
                      <a:r>
                        <a:rPr lang="ru-RU" sz="1500" baseline="0" dirty="0" smtClean="0">
                          <a:solidFill>
                            <a:srgbClr val="000000"/>
                          </a:solidFill>
                          <a:latin typeface="Times New Roman" pitchFamily="18" charset="0"/>
                          <a:ea typeface="Times New Roman"/>
                          <a:cs typeface="Times New Roman" pitchFamily="18" charset="0"/>
                        </a:rPr>
                        <a:t> </a:t>
                      </a:r>
                      <a:r>
                        <a:rPr lang="ru-RU" sz="1500" dirty="0" smtClean="0">
                          <a:solidFill>
                            <a:srgbClr val="000000"/>
                          </a:solidFill>
                          <a:latin typeface="Times New Roman" pitchFamily="18" charset="0"/>
                          <a:ea typeface="Times New Roman"/>
                          <a:cs typeface="Times New Roman" pitchFamily="18" charset="0"/>
                        </a:rPr>
                        <a:t>ФГБОУ ВО ВолгГМУ</a:t>
                      </a:r>
                      <a:r>
                        <a:rPr lang="ru-RU" sz="1500" baseline="0" dirty="0" smtClean="0">
                          <a:solidFill>
                            <a:srgbClr val="000000"/>
                          </a:solidFill>
                          <a:latin typeface="Times New Roman" pitchFamily="18" charset="0"/>
                          <a:ea typeface="Times New Roman"/>
                          <a:cs typeface="Times New Roman" pitchFamily="18" charset="0"/>
                        </a:rPr>
                        <a:t> Минздрава России от </a:t>
                      </a:r>
                      <a:r>
                        <a:rPr lang="ru-RU" sz="1500" dirty="0" smtClean="0">
                          <a:solidFill>
                            <a:srgbClr val="000000"/>
                          </a:solidFill>
                          <a:latin typeface="Times New Roman" pitchFamily="18" charset="0"/>
                          <a:ea typeface="Times New Roman"/>
                          <a:cs typeface="Times New Roman" pitchFamily="18" charset="0"/>
                        </a:rPr>
                        <a:t> 28.03.2023</a:t>
                      </a:r>
                      <a:endParaRPr lang="ru-RU" sz="1500" dirty="0">
                        <a:latin typeface="Times New Roman" pitchFamily="18" charset="0"/>
                        <a:ea typeface="Times New Roman"/>
                        <a:cs typeface="Times New Roman" pitchFamily="18" charset="0"/>
                      </a:endParaRPr>
                    </a:p>
                  </a:txBody>
                  <a:tcPr marL="62098" marR="620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500" dirty="0">
                          <a:solidFill>
                            <a:srgbClr val="000000"/>
                          </a:solidFill>
                          <a:latin typeface="Times New Roman" pitchFamily="18" charset="0"/>
                          <a:ea typeface="Times New Roman"/>
                          <a:cs typeface="Times New Roman" pitchFamily="18" charset="0"/>
                        </a:rPr>
                        <a:t>ФЗ  от 24.11.1995 № 181-ФЗ </a:t>
                      </a:r>
                      <a:r>
                        <a:rPr lang="ru-RU" sz="1500" dirty="0">
                          <a:latin typeface="Times New Roman" pitchFamily="18" charset="0"/>
                          <a:ea typeface="Times New Roman"/>
                          <a:cs typeface="Times New Roman" pitchFamily="18" charset="0"/>
                        </a:rPr>
                        <a:t> </a:t>
                      </a:r>
                      <a:r>
                        <a:rPr lang="ru-RU" sz="1500" dirty="0" smtClean="0">
                          <a:latin typeface="Times New Roman" pitchFamily="18" charset="0"/>
                          <a:ea typeface="Times New Roman"/>
                          <a:cs typeface="Times New Roman" pitchFamily="18" charset="0"/>
                        </a:rPr>
                        <a:t>«О </a:t>
                      </a:r>
                      <a:r>
                        <a:rPr lang="ru-RU" sz="1500" dirty="0">
                          <a:latin typeface="Times New Roman" pitchFamily="18" charset="0"/>
                          <a:ea typeface="Times New Roman"/>
                          <a:cs typeface="Times New Roman" pitchFamily="18" charset="0"/>
                        </a:rPr>
                        <a:t>социальной защите </a:t>
                      </a:r>
                      <a:r>
                        <a:rPr lang="ru-RU" sz="1500" i="0" dirty="0">
                          <a:latin typeface="Times New Roman" pitchFamily="18" charset="0"/>
                          <a:ea typeface="Times New Roman"/>
                          <a:cs typeface="Times New Roman" pitchFamily="18" charset="0"/>
                        </a:rPr>
                        <a:t>инвалидов</a:t>
                      </a:r>
                      <a:r>
                        <a:rPr lang="ru-RU" sz="1500" dirty="0">
                          <a:latin typeface="Times New Roman" pitchFamily="18" charset="0"/>
                          <a:ea typeface="Times New Roman"/>
                          <a:cs typeface="Times New Roman" pitchFamily="18" charset="0"/>
                        </a:rPr>
                        <a:t> в </a:t>
                      </a:r>
                      <a:r>
                        <a:rPr lang="ru-RU" sz="1500" dirty="0" smtClean="0">
                          <a:latin typeface="Times New Roman" pitchFamily="18" charset="0"/>
                          <a:ea typeface="Times New Roman"/>
                          <a:cs typeface="Times New Roman" pitchFamily="18" charset="0"/>
                        </a:rPr>
                        <a:t>РФ», Постановление</a:t>
                      </a:r>
                      <a:r>
                        <a:rPr lang="ru-RU" sz="1500" baseline="0" dirty="0" smtClean="0">
                          <a:latin typeface="Times New Roman" pitchFamily="18" charset="0"/>
                          <a:ea typeface="Times New Roman"/>
                          <a:cs typeface="Times New Roman" pitchFamily="18" charset="0"/>
                        </a:rPr>
                        <a:t> </a:t>
                      </a:r>
                      <a:r>
                        <a:rPr lang="ru-RU" sz="1500" dirty="0" smtClean="0">
                          <a:solidFill>
                            <a:srgbClr val="000000"/>
                          </a:solidFill>
                          <a:latin typeface="Times New Roman" pitchFamily="18" charset="0"/>
                          <a:ea typeface="Times New Roman"/>
                          <a:cs typeface="Times New Roman" pitchFamily="18" charset="0"/>
                        </a:rPr>
                        <a:t>Правительства </a:t>
                      </a:r>
                      <a:r>
                        <a:rPr lang="ru-RU" sz="1500" dirty="0">
                          <a:solidFill>
                            <a:srgbClr val="000000"/>
                          </a:solidFill>
                          <a:latin typeface="Times New Roman" pitchFamily="18" charset="0"/>
                          <a:ea typeface="Times New Roman"/>
                          <a:cs typeface="Times New Roman" pitchFamily="18" charset="0"/>
                        </a:rPr>
                        <a:t>РФ от 14.03.2022 № </a:t>
                      </a:r>
                      <a:r>
                        <a:rPr lang="ru-RU" sz="1500" dirty="0" smtClean="0">
                          <a:solidFill>
                            <a:srgbClr val="000000"/>
                          </a:solidFill>
                          <a:latin typeface="Times New Roman" pitchFamily="18" charset="0"/>
                          <a:ea typeface="Times New Roman"/>
                          <a:cs typeface="Times New Roman" pitchFamily="18" charset="0"/>
                        </a:rPr>
                        <a:t>366 – о квотировании рабочих мест для инвалидов</a:t>
                      </a:r>
                      <a:endParaRPr lang="ru-RU" sz="1500" dirty="0">
                        <a:latin typeface="Times New Roman" pitchFamily="18" charset="0"/>
                        <a:ea typeface="Times New Roman"/>
                        <a:cs typeface="Times New Roman" pitchFamily="18" charset="0"/>
                      </a:endParaRPr>
                    </a:p>
                  </a:txBody>
                  <a:tcPr marL="62098" marR="620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500" dirty="0" smtClean="0">
                          <a:solidFill>
                            <a:srgbClr val="000000"/>
                          </a:solidFill>
                          <a:latin typeface="Times New Roman" pitchFamily="18" charset="0"/>
                          <a:ea typeface="Times New Roman"/>
                          <a:cs typeface="Times New Roman" pitchFamily="18" charset="0"/>
                        </a:rPr>
                        <a:t>Унифицированная форма</a:t>
                      </a:r>
                      <a:r>
                        <a:rPr lang="ru-RU" sz="1500" baseline="0" dirty="0" smtClean="0">
                          <a:solidFill>
                            <a:srgbClr val="000000"/>
                          </a:solidFill>
                          <a:latin typeface="Times New Roman" pitchFamily="18" charset="0"/>
                          <a:ea typeface="Times New Roman"/>
                          <a:cs typeface="Times New Roman" pitchFamily="18" charset="0"/>
                        </a:rPr>
                        <a:t> отсутствует</a:t>
                      </a:r>
                      <a:r>
                        <a:rPr lang="ru-RU" sz="1500" dirty="0" smtClean="0">
                          <a:solidFill>
                            <a:srgbClr val="000000"/>
                          </a:solidFill>
                          <a:latin typeface="Times New Roman" pitchFamily="18" charset="0"/>
                          <a:ea typeface="Times New Roman"/>
                          <a:cs typeface="Times New Roman" pitchFamily="18" charset="0"/>
                        </a:rPr>
                        <a:t>, </a:t>
                      </a:r>
                      <a:r>
                        <a:rPr lang="ru-RU" sz="1500" dirty="0">
                          <a:solidFill>
                            <a:srgbClr val="000000"/>
                          </a:solidFill>
                          <a:latin typeface="Times New Roman" pitchFamily="18" charset="0"/>
                          <a:ea typeface="Times New Roman"/>
                          <a:cs typeface="Times New Roman" pitchFamily="18" charset="0"/>
                        </a:rPr>
                        <a:t>я</a:t>
                      </a:r>
                      <a:r>
                        <a:rPr lang="ru-RU" sz="1500" dirty="0">
                          <a:solidFill>
                            <a:srgbClr val="040C28"/>
                          </a:solidFill>
                          <a:latin typeface="Times New Roman" pitchFamily="18" charset="0"/>
                          <a:ea typeface="Times New Roman"/>
                          <a:cs typeface="Times New Roman" pitchFamily="18" charset="0"/>
                        </a:rPr>
                        <a:t>вляется </a:t>
                      </a:r>
                      <a:r>
                        <a:rPr lang="ru-RU" sz="1500" dirty="0" smtClean="0">
                          <a:solidFill>
                            <a:srgbClr val="040C28"/>
                          </a:solidFill>
                          <a:latin typeface="Times New Roman" pitchFamily="18" charset="0"/>
                          <a:ea typeface="Times New Roman"/>
                          <a:cs typeface="Times New Roman" pitchFamily="18" charset="0"/>
                        </a:rPr>
                        <a:t>необязательным</a:t>
                      </a:r>
                      <a:r>
                        <a:rPr lang="ru-RU" sz="1500" baseline="0" dirty="0" smtClean="0">
                          <a:solidFill>
                            <a:srgbClr val="040C28"/>
                          </a:solidFill>
                          <a:latin typeface="Times New Roman" pitchFamily="18" charset="0"/>
                          <a:ea typeface="Times New Roman"/>
                          <a:cs typeface="Times New Roman" pitchFamily="18" charset="0"/>
                        </a:rPr>
                        <a:t> </a:t>
                      </a:r>
                      <a:r>
                        <a:rPr lang="ru-RU" sz="1500" baseline="0" dirty="0" smtClean="0">
                          <a:solidFill>
                            <a:srgbClr val="000000"/>
                          </a:solidFill>
                          <a:latin typeface="Times New Roman" pitchFamily="18" charset="0"/>
                          <a:ea typeface="Times New Roman"/>
                          <a:cs typeface="Times New Roman" pitchFamily="18" charset="0"/>
                        </a:rPr>
                        <a:t>к утверждению в организации</a:t>
                      </a:r>
                      <a:r>
                        <a:rPr lang="ru-RU" sz="1500" dirty="0" smtClean="0">
                          <a:solidFill>
                            <a:srgbClr val="040C28"/>
                          </a:solidFill>
                          <a:latin typeface="Times New Roman" pitchFamily="18" charset="0"/>
                          <a:ea typeface="Times New Roman"/>
                          <a:cs typeface="Times New Roman" pitchFamily="18" charset="0"/>
                        </a:rPr>
                        <a:t>, </a:t>
                      </a:r>
                      <a:r>
                        <a:rPr lang="ru-RU" sz="1500" baseline="0" dirty="0" smtClean="0">
                          <a:solidFill>
                            <a:srgbClr val="000000"/>
                          </a:solidFill>
                          <a:latin typeface="Times New Roman" pitchFamily="18" charset="0"/>
                          <a:ea typeface="Times New Roman"/>
                          <a:cs typeface="Times New Roman" pitchFamily="18" charset="0"/>
                        </a:rPr>
                        <a:t> </a:t>
                      </a:r>
                      <a:r>
                        <a:rPr lang="ru-RU" sz="1500" dirty="0" smtClean="0">
                          <a:solidFill>
                            <a:srgbClr val="000000"/>
                          </a:solidFill>
                          <a:latin typeface="Times New Roman" pitchFamily="18" charset="0"/>
                          <a:ea typeface="Times New Roman"/>
                          <a:cs typeface="Times New Roman" pitchFamily="18" charset="0"/>
                        </a:rPr>
                        <a:t>если </a:t>
                      </a:r>
                      <a:r>
                        <a:rPr lang="ru-RU" sz="1500" dirty="0">
                          <a:solidFill>
                            <a:srgbClr val="000000"/>
                          </a:solidFill>
                          <a:latin typeface="Times New Roman" pitchFamily="18" charset="0"/>
                          <a:ea typeface="Times New Roman"/>
                          <a:cs typeface="Times New Roman" pitchFamily="18" charset="0"/>
                        </a:rPr>
                        <a:t>вопросы оплаты труда и премирования закреплены другим ЛНА</a:t>
                      </a:r>
                      <a:endParaRPr lang="ru-RU" sz="1500" dirty="0">
                        <a:latin typeface="Times New Roman" pitchFamily="18" charset="0"/>
                        <a:ea typeface="Times New Roman"/>
                        <a:cs typeface="Times New Roman" pitchFamily="18" charset="0"/>
                      </a:endParaRPr>
                    </a:p>
                  </a:txBody>
                  <a:tcPr marL="62098" marR="620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49521">
                <a:tc>
                  <a:txBody>
                    <a:bodyPr/>
                    <a:lstStyle/>
                    <a:p>
                      <a:pPr algn="ctr">
                        <a:spcAft>
                          <a:spcPts val="0"/>
                        </a:spcAft>
                      </a:pPr>
                      <a:r>
                        <a:rPr lang="ru-RU" sz="1500" dirty="0">
                          <a:solidFill>
                            <a:srgbClr val="000000"/>
                          </a:solidFill>
                          <a:latin typeface="Times New Roman" pitchFamily="18" charset="0"/>
                          <a:ea typeface="Times New Roman"/>
                          <a:cs typeface="Times New Roman" pitchFamily="18" charset="0"/>
                        </a:rPr>
                        <a:t>Положение о коммерческой тайне  </a:t>
                      </a:r>
                      <a:endParaRPr lang="ru-RU" sz="1500" dirty="0">
                        <a:latin typeface="Times New Roman" pitchFamily="18" charset="0"/>
                        <a:ea typeface="Times New Roman"/>
                        <a:cs typeface="Times New Roman" pitchFamily="18" charset="0"/>
                      </a:endParaRPr>
                    </a:p>
                  </a:txBody>
                  <a:tcPr marL="62098" marR="620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500" dirty="0">
                          <a:solidFill>
                            <a:srgbClr val="000000"/>
                          </a:solidFill>
                          <a:latin typeface="Times New Roman" pitchFamily="18" charset="0"/>
                          <a:ea typeface="Times New Roman"/>
                          <a:cs typeface="Times New Roman" pitchFamily="18" charset="0"/>
                        </a:rPr>
                        <a:t>ФЗ от 29.07.2004 № 98-ФЗ </a:t>
                      </a:r>
                      <a:r>
                        <a:rPr lang="ru-RU" sz="1500" dirty="0" smtClean="0">
                          <a:solidFill>
                            <a:srgbClr val="000000"/>
                          </a:solidFill>
                          <a:latin typeface="Times New Roman" pitchFamily="18" charset="0"/>
                          <a:ea typeface="Times New Roman"/>
                          <a:cs typeface="Times New Roman" pitchFamily="18" charset="0"/>
                        </a:rPr>
                        <a:t>«О </a:t>
                      </a:r>
                      <a:r>
                        <a:rPr lang="ru-RU" sz="1500" dirty="0">
                          <a:solidFill>
                            <a:srgbClr val="000000"/>
                          </a:solidFill>
                          <a:latin typeface="Times New Roman" pitchFamily="18" charset="0"/>
                          <a:ea typeface="Times New Roman"/>
                          <a:cs typeface="Times New Roman" pitchFamily="18" charset="0"/>
                        </a:rPr>
                        <a:t>коммерческой </a:t>
                      </a:r>
                      <a:r>
                        <a:rPr lang="ru-RU" sz="1500" dirty="0" smtClean="0">
                          <a:solidFill>
                            <a:srgbClr val="000000"/>
                          </a:solidFill>
                          <a:latin typeface="Times New Roman" pitchFamily="18" charset="0"/>
                          <a:ea typeface="Times New Roman"/>
                          <a:cs typeface="Times New Roman" pitchFamily="18" charset="0"/>
                        </a:rPr>
                        <a:t>тайне»</a:t>
                      </a:r>
                      <a:endParaRPr lang="ru-RU" sz="1500" dirty="0">
                        <a:latin typeface="Times New Roman" pitchFamily="18" charset="0"/>
                        <a:ea typeface="Times New Roman"/>
                        <a:cs typeface="Times New Roman" pitchFamily="18" charset="0"/>
                      </a:endParaRPr>
                    </a:p>
                  </a:txBody>
                  <a:tcPr marL="62098" marR="620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500" dirty="0" smtClean="0">
                          <a:solidFill>
                            <a:srgbClr val="000000"/>
                          </a:solidFill>
                          <a:latin typeface="Times New Roman" pitchFamily="18" charset="0"/>
                          <a:ea typeface="Times New Roman"/>
                          <a:cs typeface="Times New Roman" pitchFamily="18" charset="0"/>
                        </a:rPr>
                        <a:t>Унифицированная форма</a:t>
                      </a:r>
                      <a:r>
                        <a:rPr lang="ru-RU" sz="1500" baseline="0" dirty="0" smtClean="0">
                          <a:solidFill>
                            <a:srgbClr val="000000"/>
                          </a:solidFill>
                          <a:latin typeface="Times New Roman" pitchFamily="18" charset="0"/>
                          <a:ea typeface="Times New Roman"/>
                          <a:cs typeface="Times New Roman" pitchFamily="18" charset="0"/>
                        </a:rPr>
                        <a:t> отсутствует</a:t>
                      </a:r>
                      <a:r>
                        <a:rPr lang="ru-RU" sz="1500" dirty="0" smtClean="0">
                          <a:solidFill>
                            <a:srgbClr val="000000"/>
                          </a:solidFill>
                          <a:latin typeface="Times New Roman" pitchFamily="18" charset="0"/>
                          <a:ea typeface="Times New Roman"/>
                          <a:cs typeface="Times New Roman" pitchFamily="18" charset="0"/>
                        </a:rPr>
                        <a:t>, является необязательным </a:t>
                      </a:r>
                      <a:r>
                        <a:rPr lang="ru-RU" sz="1500" baseline="0" dirty="0" smtClean="0">
                          <a:solidFill>
                            <a:srgbClr val="000000"/>
                          </a:solidFill>
                          <a:latin typeface="Times New Roman" pitchFamily="18" charset="0"/>
                          <a:ea typeface="Times New Roman"/>
                          <a:cs typeface="Times New Roman" pitchFamily="18" charset="0"/>
                        </a:rPr>
                        <a:t>к утверждению в организации</a:t>
                      </a:r>
                      <a:endParaRPr lang="ru-RU" sz="1500" dirty="0">
                        <a:latin typeface="Times New Roman" pitchFamily="18" charset="0"/>
                        <a:ea typeface="Times New Roman"/>
                        <a:cs typeface="Times New Roman" pitchFamily="18" charset="0"/>
                      </a:endParaRPr>
                    </a:p>
                  </a:txBody>
                  <a:tcPr marL="62098" marR="620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6" name="Прямоугольник 5"/>
          <p:cNvSpPr/>
          <p:nvPr/>
        </p:nvSpPr>
        <p:spPr>
          <a:xfrm>
            <a:off x="827584" y="620689"/>
            <a:ext cx="7200800" cy="369332"/>
          </a:xfrm>
          <a:prstGeom prst="rect">
            <a:avLst/>
          </a:prstGeom>
        </p:spPr>
        <p:txBody>
          <a:bodyPr wrap="square">
            <a:spAutoFit/>
          </a:bodyPr>
          <a:lstStyle/>
          <a:p>
            <a:pPr lvl="0" algn="ctr" fontAlgn="base">
              <a:spcBef>
                <a:spcPct val="0"/>
              </a:spcBef>
              <a:spcAft>
                <a:spcPct val="0"/>
              </a:spcAft>
            </a:pPr>
            <a:r>
              <a:rPr lang="ru-RU" b="1" dirty="0" smtClean="0">
                <a:solidFill>
                  <a:srgbClr val="000000"/>
                </a:solidFill>
                <a:latin typeface="Times New Roman" pitchFamily="18" charset="0"/>
                <a:ea typeface="Times New Roman" pitchFamily="18" charset="0"/>
                <a:cs typeface="Times New Roman" pitchFamily="18" charset="0"/>
              </a:rPr>
              <a:t>ЛОКАЛЬНЫЕ НОРМАТИВНЫЕ АКТЫ ОРГАНИЗАЦИИ (ЛНА)</a:t>
            </a:r>
            <a:endParaRPr lang="ru-RU" dirty="0" smtClean="0">
              <a:latin typeface="Arial" pitchFamily="34" charset="0"/>
              <a:cs typeface="Arial" pitchFamily="34" charset="0"/>
            </a:endParaRPr>
          </a:p>
        </p:txBody>
      </p:sp>
      <p:pic>
        <p:nvPicPr>
          <p:cNvPr id="9" name="Picture 2" descr="C:\Users\User\Desktop\Тренинг\3.png"/>
          <p:cNvPicPr>
            <a:picLocks noChangeAspect="1" noChangeArrowheads="1"/>
          </p:cNvPicPr>
          <p:nvPr/>
        </p:nvPicPr>
        <p:blipFill>
          <a:blip r:embed="rId2" cstate="print"/>
          <a:srcRect/>
          <a:stretch>
            <a:fillRect/>
          </a:stretch>
        </p:blipFill>
        <p:spPr bwMode="auto">
          <a:xfrm>
            <a:off x="6732240" y="3501008"/>
            <a:ext cx="2232248" cy="2592288"/>
          </a:xfrm>
          <a:prstGeom prst="rect">
            <a:avLst/>
          </a:prstGeom>
          <a:noFill/>
        </p:spPr>
      </p:pic>
      <p:sp>
        <p:nvSpPr>
          <p:cNvPr id="14340" name="Rectangle 4"/>
          <p:cNvSpPr>
            <a:spLocks noChangeArrowheads="1"/>
          </p:cNvSpPr>
          <p:nvPr/>
        </p:nvSpPr>
        <p:spPr bwMode="auto">
          <a:xfrm>
            <a:off x="755576" y="4662884"/>
            <a:ext cx="5904656"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fontAlgn="base">
              <a:spcBef>
                <a:spcPct val="0"/>
              </a:spcBef>
              <a:spcAft>
                <a:spcPct val="0"/>
              </a:spcAft>
            </a:pPr>
            <a:r>
              <a:rPr kumimoji="0" lang="ru-RU" sz="1600" b="0"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Внимание!</a:t>
            </a:r>
            <a:r>
              <a:rPr kumimoji="0" lang="ru-RU" sz="1600" b="0" i="0" u="none" strike="noStrike" cap="none" normalizeH="0" dirty="0" smtClean="0">
                <a:ln>
                  <a:noFill/>
                </a:ln>
                <a:solidFill>
                  <a:srgbClr val="FF0000"/>
                </a:solidFill>
                <a:effectLst/>
                <a:latin typeface="Times New Roman" pitchFamily="18" charset="0"/>
                <a:ea typeface="Calibri" pitchFamily="34" charset="0"/>
                <a:cs typeface="Times New Roman" pitchFamily="18" charset="0"/>
              </a:rPr>
              <a:t> </a:t>
            </a:r>
            <a:r>
              <a:rPr kumimoji="0" lang="ru-RU" sz="1600" b="0" i="0" u="none" strike="noStrike" cap="none" normalizeH="0" dirty="0" smtClean="0">
                <a:ln>
                  <a:noFill/>
                </a:ln>
                <a:effectLst/>
                <a:latin typeface="Times New Roman" pitchFamily="18" charset="0"/>
                <a:ea typeface="Calibri" pitchFamily="34" charset="0"/>
                <a:cs typeface="Times New Roman" pitchFamily="18" charset="0"/>
              </a:rPr>
              <a:t>Утвержденные</a:t>
            </a:r>
            <a:r>
              <a:rPr kumimoji="0" lang="ru-RU" sz="1600" b="0" i="0" u="none" strike="noStrike" cap="none" normalizeH="0" dirty="0" smtClean="0">
                <a:ln>
                  <a:noFill/>
                </a:ln>
                <a:solidFill>
                  <a:srgbClr val="FF0000"/>
                </a:solidFill>
                <a:effectLst/>
                <a:latin typeface="Times New Roman" pitchFamily="18" charset="0"/>
                <a:ea typeface="Calibri" pitchFamily="34" charset="0"/>
                <a:cs typeface="Times New Roman" pitchFamily="18" charset="0"/>
              </a:rPr>
              <a:t> </a:t>
            </a:r>
            <a:r>
              <a:rPr lang="ru-RU" sz="1600" dirty="0" smtClean="0">
                <a:solidFill>
                  <a:srgbClr val="000000"/>
                </a:solidFill>
                <a:latin typeface="Times New Roman" pitchFamily="18" charset="0"/>
                <a:ea typeface="Calibri" pitchFamily="34" charset="0"/>
                <a:cs typeface="Times New Roman" pitchFamily="18" charset="0"/>
              </a:rPr>
              <a:t>локально-нормативные акты размещены на официальном сайте </a:t>
            </a:r>
            <a:r>
              <a:rPr lang="ru-RU" sz="1600" dirty="0" smtClean="0">
                <a:solidFill>
                  <a:srgbClr val="000000"/>
                </a:solidFill>
                <a:latin typeface="Times New Roman" pitchFamily="18" charset="0"/>
                <a:ea typeface="Times New Roman"/>
                <a:cs typeface="Times New Roman" pitchFamily="18" charset="0"/>
              </a:rPr>
              <a:t>ФГБОУ ВО ВолгГМУ Минздрава России </a:t>
            </a:r>
            <a:r>
              <a:rPr lang="ru-RU" sz="1600" dirty="0" smtClean="0">
                <a:solidFill>
                  <a:srgbClr val="000000"/>
                </a:solidFill>
                <a:latin typeface="Times New Roman" pitchFamily="18" charset="0"/>
                <a:ea typeface="Times New Roman"/>
                <a:cs typeface="Times New Roman" pitchFamily="18" charset="0"/>
              </a:rPr>
              <a:t> в последней редакции </a:t>
            </a:r>
            <a:endParaRPr kumimoji="0" lang="ru-RU" sz="16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lumMod val="50000"/>
            <a:lumOff val="50000"/>
          </a:schemeClr>
        </a:solidFill>
        <a:effectLst/>
      </p:bgPr>
    </p:bg>
    <p:spTree>
      <p:nvGrpSpPr>
        <p:cNvPr id="1" name=""/>
        <p:cNvGrpSpPr/>
        <p:nvPr/>
      </p:nvGrpSpPr>
      <p:grpSpPr>
        <a:xfrm>
          <a:off x="0" y="0"/>
          <a:ext cx="0" cy="0"/>
          <a:chOff x="0" y="0"/>
          <a:chExt cx="0" cy="0"/>
        </a:xfrm>
      </p:grpSpPr>
      <p:sp>
        <p:nvSpPr>
          <p:cNvPr id="13313" name="Rectangle 1"/>
          <p:cNvSpPr>
            <a:spLocks noChangeArrowheads="1"/>
          </p:cNvSpPr>
          <p:nvPr/>
        </p:nvSpPr>
        <p:spPr bwMode="auto">
          <a:xfrm>
            <a:off x="0" y="501107"/>
            <a:ext cx="9144000" cy="3385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ru-RU" sz="1600" b="1" dirty="0" smtClean="0">
                <a:solidFill>
                  <a:srgbClr val="000000"/>
                </a:solidFill>
                <a:latin typeface="Times New Roman" pitchFamily="18" charset="0"/>
                <a:ea typeface="Times New Roman" pitchFamily="18" charset="0"/>
                <a:cs typeface="Times New Roman" pitchFamily="18" charset="0"/>
              </a:rPr>
              <a:t>ОБЯЗАТЕЛЬНЫЕ Л</a:t>
            </a:r>
            <a:r>
              <a:rPr kumimoji="0" lang="ru-RU" sz="16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ОКАЛЬНЫЕ НОРМАТИВНЫЕ АКТЫ ОРГАНИЗАЦИИ (ЛНА)</a:t>
            </a:r>
            <a:endParaRPr kumimoji="0" lang="ru-RU" sz="16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7" name="Таблица 6"/>
          <p:cNvGraphicFramePr>
            <a:graphicFrameLocks noGrp="1"/>
          </p:cNvGraphicFramePr>
          <p:nvPr/>
        </p:nvGraphicFramePr>
        <p:xfrm>
          <a:off x="2339753" y="908721"/>
          <a:ext cx="6408710" cy="5400599"/>
        </p:xfrm>
        <a:graphic>
          <a:graphicData uri="http://schemas.openxmlformats.org/drawingml/2006/table">
            <a:tbl>
              <a:tblPr/>
              <a:tblGrid>
                <a:gridCol w="1944215"/>
                <a:gridCol w="1795645"/>
                <a:gridCol w="2668850"/>
              </a:tblGrid>
              <a:tr h="2746311">
                <a:tc>
                  <a:txBody>
                    <a:bodyPr/>
                    <a:lstStyle/>
                    <a:p>
                      <a:pPr algn="ctr">
                        <a:spcAft>
                          <a:spcPts val="0"/>
                        </a:spcAft>
                      </a:pPr>
                      <a:r>
                        <a:rPr lang="ru-RU" sz="1500" dirty="0">
                          <a:solidFill>
                            <a:srgbClr val="000000"/>
                          </a:solidFill>
                          <a:latin typeface="Times New Roman" pitchFamily="18" charset="0"/>
                          <a:ea typeface="Times New Roman"/>
                          <a:cs typeface="Times New Roman" pitchFamily="18" charset="0"/>
                        </a:rPr>
                        <a:t>Правила внутреннего трудового распорядка (ПВТР</a:t>
                      </a:r>
                      <a:r>
                        <a:rPr lang="ru-RU" sz="1500" dirty="0" smtClean="0">
                          <a:solidFill>
                            <a:srgbClr val="000000"/>
                          </a:solidFill>
                          <a:latin typeface="Times New Roman" pitchFamily="18" charset="0"/>
                          <a:ea typeface="Times New Roman"/>
                          <a:cs typeface="Times New Roman" pitchFamily="18" charset="0"/>
                        </a:rPr>
                        <a:t>) ФГБОУ ВО ВолгГМУ</a:t>
                      </a:r>
                      <a:r>
                        <a:rPr lang="ru-RU" sz="1500" baseline="0" dirty="0" smtClean="0">
                          <a:solidFill>
                            <a:srgbClr val="000000"/>
                          </a:solidFill>
                          <a:latin typeface="Times New Roman" pitchFamily="18" charset="0"/>
                          <a:ea typeface="Times New Roman"/>
                          <a:cs typeface="Times New Roman" pitchFamily="18" charset="0"/>
                        </a:rPr>
                        <a:t> Минздрава России от 05.04.2019 (изменения:10.09.2019, 28.12.2020)</a:t>
                      </a:r>
                      <a:endParaRPr lang="ru-RU" sz="1500" dirty="0">
                        <a:latin typeface="Times New Roman" pitchFamily="18" charset="0"/>
                        <a:ea typeface="Times New Roman"/>
                        <a:cs typeface="Times New Roman" pitchFamily="18" charset="0"/>
                      </a:endParaRPr>
                    </a:p>
                  </a:txBody>
                  <a:tcPr marL="62098" marR="620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500" dirty="0">
                          <a:solidFill>
                            <a:srgbClr val="000000"/>
                          </a:solidFill>
                          <a:latin typeface="Times New Roman" pitchFamily="18" charset="0"/>
                          <a:ea typeface="Times New Roman"/>
                          <a:cs typeface="Times New Roman" pitchFamily="18" charset="0"/>
                        </a:rPr>
                        <a:t>ст. 189 ТК РФ</a:t>
                      </a:r>
                      <a:endParaRPr lang="ru-RU" sz="1500" dirty="0">
                        <a:latin typeface="Times New Roman" pitchFamily="18" charset="0"/>
                        <a:ea typeface="Times New Roman"/>
                        <a:cs typeface="Times New Roman" pitchFamily="18" charset="0"/>
                      </a:endParaRPr>
                    </a:p>
                  </a:txBody>
                  <a:tcPr marL="62098" marR="620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500" baseline="0" dirty="0" smtClean="0">
                          <a:solidFill>
                            <a:srgbClr val="000000"/>
                          </a:solidFill>
                          <a:latin typeface="Times New Roman" pitchFamily="18" charset="0"/>
                          <a:ea typeface="Times New Roman"/>
                          <a:cs typeface="Times New Roman" pitchFamily="18" charset="0"/>
                        </a:rPr>
                        <a:t>Регламентируют:</a:t>
                      </a:r>
                    </a:p>
                    <a:p>
                      <a:pPr algn="ctr">
                        <a:spcAft>
                          <a:spcPts val="0"/>
                        </a:spcAft>
                      </a:pPr>
                      <a:r>
                        <a:rPr lang="ru-RU" sz="1500" baseline="0" dirty="0" smtClean="0">
                          <a:solidFill>
                            <a:srgbClr val="000000"/>
                          </a:solidFill>
                          <a:latin typeface="Times New Roman" pitchFamily="18" charset="0"/>
                          <a:ea typeface="Times New Roman"/>
                          <a:cs typeface="Times New Roman" pitchFamily="18" charset="0"/>
                        </a:rPr>
                        <a:t>прием, увольнение, перемещение сотрудников, обучение, командировки, оплату труда, материальную помощь, материальную ответственность, охрану труда, может включать любые аспекты соглашений между работником и работодателем.</a:t>
                      </a:r>
                    </a:p>
                    <a:p>
                      <a:pPr algn="ctr">
                        <a:spcAft>
                          <a:spcPts val="0"/>
                        </a:spcAft>
                      </a:pPr>
                      <a:r>
                        <a:rPr lang="ru-RU" sz="1500" baseline="0" dirty="0" smtClean="0">
                          <a:solidFill>
                            <a:srgbClr val="000000"/>
                          </a:solidFill>
                          <a:latin typeface="Times New Roman" pitchFamily="18" charset="0"/>
                          <a:ea typeface="Times New Roman"/>
                          <a:cs typeface="Times New Roman" pitchFamily="18" charset="0"/>
                        </a:rPr>
                        <a:t>Унифицированная форма отсутствует </a:t>
                      </a:r>
                      <a:endParaRPr lang="ru-RU" sz="1500" dirty="0">
                        <a:latin typeface="Times New Roman" pitchFamily="18" charset="0"/>
                        <a:ea typeface="Times New Roman"/>
                        <a:cs typeface="Times New Roman" pitchFamily="18" charset="0"/>
                      </a:endParaRPr>
                    </a:p>
                  </a:txBody>
                  <a:tcPr marL="62098" marR="620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54288">
                <a:tc>
                  <a:txBody>
                    <a:bodyPr/>
                    <a:lstStyle/>
                    <a:p>
                      <a:pPr algn="ctr">
                        <a:spcAft>
                          <a:spcPts val="0"/>
                        </a:spcAft>
                      </a:pPr>
                      <a:r>
                        <a:rPr lang="ru-RU" sz="1500" dirty="0">
                          <a:solidFill>
                            <a:srgbClr val="000000"/>
                          </a:solidFill>
                          <a:latin typeface="Times New Roman" pitchFamily="18" charset="0"/>
                          <a:ea typeface="Times New Roman"/>
                          <a:cs typeface="Times New Roman" pitchFamily="18" charset="0"/>
                        </a:rPr>
                        <a:t>Положение о </a:t>
                      </a:r>
                      <a:r>
                        <a:rPr lang="ru-RU" sz="1500" dirty="0" smtClean="0">
                          <a:solidFill>
                            <a:srgbClr val="000000"/>
                          </a:solidFill>
                          <a:latin typeface="Times New Roman" pitchFamily="18" charset="0"/>
                          <a:ea typeface="Times New Roman"/>
                          <a:cs typeface="Times New Roman" pitchFamily="18" charset="0"/>
                        </a:rPr>
                        <a:t>работе с персональными данными  ФГБОУ ВО ВолгГМУ</a:t>
                      </a:r>
                      <a:r>
                        <a:rPr lang="ru-RU" sz="1500" baseline="0" dirty="0" smtClean="0">
                          <a:solidFill>
                            <a:srgbClr val="000000"/>
                          </a:solidFill>
                          <a:latin typeface="Times New Roman" pitchFamily="18" charset="0"/>
                          <a:ea typeface="Times New Roman"/>
                          <a:cs typeface="Times New Roman" pitchFamily="18" charset="0"/>
                        </a:rPr>
                        <a:t> Минздрава России № 650-КО от 14.04.2023</a:t>
                      </a:r>
                      <a:endParaRPr lang="ru-RU" sz="1500" dirty="0">
                        <a:latin typeface="Times New Roman" pitchFamily="18" charset="0"/>
                        <a:ea typeface="Times New Roman"/>
                        <a:cs typeface="Times New Roman" pitchFamily="18" charset="0"/>
                      </a:endParaRPr>
                    </a:p>
                  </a:txBody>
                  <a:tcPr marL="62098" marR="620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500" dirty="0">
                          <a:solidFill>
                            <a:srgbClr val="000000"/>
                          </a:solidFill>
                          <a:latin typeface="Times New Roman" pitchFamily="18" charset="0"/>
                          <a:ea typeface="Calibri"/>
                          <a:cs typeface="Times New Roman" pitchFamily="18" charset="0"/>
                        </a:rPr>
                        <a:t>ст. 87 ТК РФ, </a:t>
                      </a:r>
                      <a:endParaRPr lang="ru-RU" sz="1500" dirty="0" smtClean="0">
                        <a:solidFill>
                          <a:srgbClr val="000000"/>
                        </a:solidFill>
                        <a:latin typeface="Times New Roman" pitchFamily="18" charset="0"/>
                        <a:ea typeface="Calibri"/>
                        <a:cs typeface="Times New Roman" pitchFamily="18" charset="0"/>
                      </a:endParaRPr>
                    </a:p>
                    <a:p>
                      <a:pPr marL="0" marR="0" lvl="0" indent="0" algn="ctr" defTabSz="914400" rtl="0" eaLnBrk="1" fontAlgn="auto" latinLnBrk="0" hangingPunct="1">
                        <a:lnSpc>
                          <a:spcPct val="115000"/>
                        </a:lnSpc>
                        <a:spcBef>
                          <a:spcPts val="0"/>
                        </a:spcBef>
                        <a:spcAft>
                          <a:spcPts val="0"/>
                        </a:spcAft>
                        <a:buClrTx/>
                        <a:buSzTx/>
                        <a:buFontTx/>
                        <a:buNone/>
                        <a:tabLst/>
                        <a:defRPr/>
                      </a:pPr>
                      <a:r>
                        <a:rPr lang="ru-RU" sz="1500" dirty="0" smtClean="0">
                          <a:solidFill>
                            <a:srgbClr val="000000"/>
                          </a:solidFill>
                          <a:latin typeface="Times New Roman" pitchFamily="18" charset="0"/>
                          <a:ea typeface="Calibri"/>
                          <a:cs typeface="Times New Roman" pitchFamily="18" charset="0"/>
                        </a:rPr>
                        <a:t>ФЗ </a:t>
                      </a:r>
                      <a:r>
                        <a:rPr lang="ru-RU" sz="1500" dirty="0">
                          <a:latin typeface="Times New Roman" pitchFamily="18" charset="0"/>
                          <a:ea typeface="Calibri"/>
                          <a:cs typeface="Times New Roman" pitchFamily="18" charset="0"/>
                        </a:rPr>
                        <a:t>от  27.07.2006 № 152-ФЗ «О персональных данных</a:t>
                      </a:r>
                      <a:r>
                        <a:rPr lang="ru-RU" sz="1500" dirty="0" smtClean="0">
                          <a:latin typeface="Times New Roman" pitchFamily="18" charset="0"/>
                          <a:ea typeface="Calibri"/>
                          <a:cs typeface="Times New Roman" pitchFamily="18" charset="0"/>
                        </a:rPr>
                        <a:t>»</a:t>
                      </a:r>
                      <a:r>
                        <a:rPr lang="ru-RU" sz="1600" dirty="0" smtClean="0">
                          <a:solidFill>
                            <a:srgbClr val="000000"/>
                          </a:solidFill>
                          <a:latin typeface="Times New Roman" pitchFamily="18" charset="0"/>
                          <a:ea typeface="Calibri" pitchFamily="34" charset="0"/>
                          <a:cs typeface="Times New Roman" pitchFamily="18" charset="0"/>
                        </a:rPr>
                        <a:t> Федеральным законом от 14.07.2022 № 266-ФЗ</a:t>
                      </a:r>
                      <a:endParaRPr lang="ru-RU" sz="1600" dirty="0" smtClean="0">
                        <a:latin typeface="Times New Roman" pitchFamily="18" charset="0"/>
                        <a:cs typeface="Times New Roman" pitchFamily="18" charset="0"/>
                      </a:endParaRPr>
                    </a:p>
                  </a:txBody>
                  <a:tcPr marL="62098" marR="620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kumimoji="0" lang="ru-RU" sz="1500" kern="1200" dirty="0" smtClean="0">
                          <a:solidFill>
                            <a:schemeClr val="tx1"/>
                          </a:solidFill>
                          <a:latin typeface="Times New Roman" pitchFamily="18" charset="0"/>
                          <a:ea typeface="+mn-ea"/>
                          <a:cs typeface="Times New Roman" pitchFamily="18" charset="0"/>
                        </a:rPr>
                        <a:t>Регламентирует работу с персональными данными – любой информацией, относящейся к физическому лицу (субъекту персональных данных).</a:t>
                      </a:r>
                    </a:p>
                    <a:p>
                      <a:pPr marL="0" marR="0" indent="0" algn="ctr" defTabSz="914400" rtl="0" eaLnBrk="1" fontAlgn="auto" latinLnBrk="0" hangingPunct="1">
                        <a:lnSpc>
                          <a:spcPct val="100000"/>
                        </a:lnSpc>
                        <a:spcBef>
                          <a:spcPts val="0"/>
                        </a:spcBef>
                        <a:spcAft>
                          <a:spcPts val="0"/>
                        </a:spcAft>
                        <a:buClrTx/>
                        <a:buSzTx/>
                        <a:buFontTx/>
                        <a:buNone/>
                        <a:tabLst/>
                        <a:defRPr/>
                      </a:pPr>
                      <a:r>
                        <a:rPr lang="ru-RU" sz="1500" baseline="0" dirty="0" smtClean="0">
                          <a:solidFill>
                            <a:srgbClr val="000000"/>
                          </a:solidFill>
                          <a:latin typeface="Times New Roman" pitchFamily="18" charset="0"/>
                          <a:ea typeface="Times New Roman"/>
                          <a:cs typeface="Times New Roman" pitchFamily="18" charset="0"/>
                        </a:rPr>
                        <a:t>Унифицированная форма отсутствует </a:t>
                      </a:r>
                      <a:endParaRPr lang="ru-RU" sz="1500" dirty="0" smtClean="0">
                        <a:latin typeface="Times New Roman" pitchFamily="18" charset="0"/>
                        <a:ea typeface="Times New Roman"/>
                        <a:cs typeface="Times New Roman" pitchFamily="18" charset="0"/>
                      </a:endParaRPr>
                    </a:p>
                  </a:txBody>
                  <a:tcPr marL="62098" marR="620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13318" name="Picture 6" descr="Знаки для презентации на прозрачном фоне - 97 фото"/>
          <p:cNvPicPr>
            <a:picLocks noChangeAspect="1" noChangeArrowheads="1"/>
          </p:cNvPicPr>
          <p:nvPr/>
        </p:nvPicPr>
        <p:blipFill>
          <a:blip r:embed="rId2" cstate="print"/>
          <a:srcRect/>
          <a:stretch>
            <a:fillRect/>
          </a:stretch>
        </p:blipFill>
        <p:spPr bwMode="auto">
          <a:xfrm>
            <a:off x="395536" y="3501008"/>
            <a:ext cx="1944216" cy="2880320"/>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0" y="421733"/>
            <a:ext cx="9144000"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ОСНОВНЫЕ  ИЗМЕНЕНИЯ </a:t>
            </a:r>
            <a:r>
              <a:rPr kumimoji="0" lang="ru-RU"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ЗАКОНОДАТЕЛЬСТВА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2022-2023 ГОДЫ</a:t>
            </a:r>
            <a:endParaRPr kumimoji="0" lang="ru-RU" b="0" i="0" u="none" strike="noStrike" cap="none" normalizeH="0" baseline="0" dirty="0" smtClean="0">
              <a:ln>
                <a:noFill/>
              </a:ln>
              <a:solidFill>
                <a:schemeClr val="tx1"/>
              </a:solidFill>
              <a:effectLst/>
              <a:latin typeface="Arial" pitchFamily="34" charset="0"/>
              <a:cs typeface="Arial" pitchFamily="34" charset="0"/>
            </a:endParaRPr>
          </a:p>
        </p:txBody>
      </p:sp>
      <p:sp>
        <p:nvSpPr>
          <p:cNvPr id="5" name="Прямоугольник 4"/>
          <p:cNvSpPr/>
          <p:nvPr/>
        </p:nvSpPr>
        <p:spPr>
          <a:xfrm>
            <a:off x="2843808" y="1052736"/>
            <a:ext cx="5904656" cy="2308324"/>
          </a:xfrm>
          <a:prstGeom prst="rect">
            <a:avLst/>
          </a:prstGeom>
        </p:spPr>
        <p:txBody>
          <a:bodyPr wrap="square">
            <a:spAutoFit/>
          </a:bodyPr>
          <a:lstStyle/>
          <a:p>
            <a:pPr lvl="0" algn="ctr" fontAlgn="base">
              <a:spcBef>
                <a:spcPct val="0"/>
              </a:spcBef>
              <a:spcAft>
                <a:spcPct val="0"/>
              </a:spcAft>
            </a:pPr>
            <a:r>
              <a:rPr lang="ru-RU" sz="1600" u="sng" dirty="0" smtClean="0">
                <a:latin typeface="Times New Roman" pitchFamily="18" charset="0"/>
                <a:ea typeface="Times New Roman" pitchFamily="18" charset="0"/>
                <a:cs typeface="Times New Roman" pitchFamily="18" charset="0"/>
              </a:rPr>
              <a:t>1 сентября</a:t>
            </a:r>
            <a:r>
              <a:rPr lang="ru-RU" sz="1600" u="sng" dirty="0" smtClean="0">
                <a:latin typeface="Times New Roman" pitchFamily="18" charset="0"/>
                <a:ea typeface="Times New Roman" pitchFamily="18" charset="0"/>
                <a:cs typeface="Times New Roman" pitchFamily="18" charset="0"/>
              </a:rPr>
              <a:t> </a:t>
            </a:r>
            <a:r>
              <a:rPr lang="ru-RU" sz="1600" u="sng" dirty="0" smtClean="0">
                <a:latin typeface="Times New Roman" pitchFamily="18" charset="0"/>
                <a:ea typeface="Times New Roman" pitchFamily="18" charset="0"/>
                <a:cs typeface="Times New Roman" pitchFamily="18" charset="0"/>
              </a:rPr>
              <a:t>2023 </a:t>
            </a:r>
            <a:r>
              <a:rPr lang="ru-RU" sz="1600" u="sng" dirty="0" smtClean="0">
                <a:latin typeface="Times New Roman" pitchFamily="18" charset="0"/>
                <a:ea typeface="Times New Roman" pitchFamily="18" charset="0"/>
                <a:cs typeface="Times New Roman" pitchFamily="18" charset="0"/>
              </a:rPr>
              <a:t>года </a:t>
            </a:r>
            <a:r>
              <a:rPr lang="ru-RU" sz="1600" u="sng" dirty="0" smtClean="0">
                <a:latin typeface="Times New Roman" pitchFamily="18" charset="0"/>
                <a:ea typeface="Times New Roman" pitchFamily="18" charset="0"/>
                <a:cs typeface="Times New Roman" pitchFamily="18" charset="0"/>
              </a:rPr>
              <a:t>вступил в силу</a:t>
            </a:r>
          </a:p>
          <a:p>
            <a:pPr indent="358775" algn="just"/>
            <a:r>
              <a:rPr lang="ru-RU" sz="1600" dirty="0" smtClean="0">
                <a:latin typeface="Times New Roman" pitchFamily="18" charset="0"/>
                <a:cs typeface="Times New Roman" pitchFamily="18" charset="0"/>
              </a:rPr>
              <a:t>Приказ Министерства здравоохранения РФ от 2 мая </a:t>
            </a:r>
            <a:r>
              <a:rPr lang="ru-RU" sz="1600" dirty="0" smtClean="0">
                <a:latin typeface="Times New Roman" pitchFamily="18" charset="0"/>
                <a:cs typeface="Times New Roman" pitchFamily="18" charset="0"/>
              </a:rPr>
              <a:t>2023 № 206н «Об утверждении Квалификационных требований к медицинским и фармацевтическим работникам с высшим образованием»</a:t>
            </a:r>
          </a:p>
          <a:p>
            <a:pPr indent="358775" algn="just"/>
            <a:r>
              <a:rPr lang="ru-RU" sz="1600" dirty="0" smtClean="0">
                <a:latin typeface="Times New Roman" pitchFamily="18" charset="0"/>
                <a:cs typeface="Times New Roman" pitchFamily="18" charset="0"/>
              </a:rPr>
              <a:t>Более 70 специальностей станет теперь доступнее, стать неврологом, урологом, онкологом теперь можно пройдя первичную переподготовку  по данной специальности</a:t>
            </a:r>
          </a:p>
          <a:p>
            <a:pPr indent="358775" algn="just"/>
            <a:endParaRPr lang="ru-RU" sz="1600" dirty="0" smtClean="0">
              <a:latin typeface="Times New Roman" pitchFamily="18" charset="0"/>
              <a:cs typeface="Times New Roman" pitchFamily="18" charset="0"/>
            </a:endParaRPr>
          </a:p>
        </p:txBody>
      </p:sp>
      <p:sp>
        <p:nvSpPr>
          <p:cNvPr id="29697" name="Rectangle 1"/>
          <p:cNvSpPr>
            <a:spLocks noChangeArrowheads="1"/>
          </p:cNvSpPr>
          <p:nvPr/>
        </p:nvSpPr>
        <p:spPr bwMode="auto">
          <a:xfrm>
            <a:off x="467544" y="3513551"/>
            <a:ext cx="8208912" cy="23083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pPr>
            <a:r>
              <a:rPr lang="ru-RU" sz="1600" u="sng" dirty="0" smtClean="0">
                <a:latin typeface="Times New Roman" pitchFamily="18" charset="0"/>
                <a:cs typeface="Times New Roman" pitchFamily="18" charset="0"/>
              </a:rPr>
              <a:t>14 апреля 2023 года впервые по решению </a:t>
            </a:r>
          </a:p>
          <a:p>
            <a:pPr lvl="0" indent="358775" algn="just" fontAlgn="base">
              <a:spcBef>
                <a:spcPct val="0"/>
              </a:spcBef>
              <a:spcAft>
                <a:spcPct val="0"/>
              </a:spcAft>
            </a:pPr>
            <a:r>
              <a:rPr lang="ru-RU" sz="1600" dirty="0" smtClean="0">
                <a:latin typeface="Times New Roman" pitchFamily="18" charset="0"/>
                <a:cs typeface="Times New Roman" pitchFamily="18" charset="0"/>
              </a:rPr>
              <a:t>Министерства </a:t>
            </a:r>
            <a:r>
              <a:rPr lang="ru-RU" sz="1600" dirty="0" smtClean="0">
                <a:latin typeface="Times New Roman" pitchFamily="18" charset="0"/>
                <a:cs typeface="Times New Roman" pitchFamily="18" charset="0"/>
              </a:rPr>
              <a:t>здравоохранения РФ </a:t>
            </a:r>
            <a:r>
              <a:rPr lang="ru-RU" sz="1600" dirty="0" smtClean="0">
                <a:latin typeface="Times New Roman" pitchFamily="18" charset="0"/>
                <a:cs typeface="Times New Roman" pitchFamily="18" charset="0"/>
              </a:rPr>
              <a:t>с</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формирована заявка на обучение научно-педагогических</a:t>
            </a:r>
            <a:r>
              <a:rPr lang="ru-RU" sz="1600" dirty="0" smtClean="0">
                <a:latin typeface="Times New Roman" pitchFamily="18" charset="0"/>
                <a:ea typeface="Calibri" pitchFamily="34" charset="0"/>
                <a:cs typeface="Times New Roman" pitchFamily="18" charset="0"/>
              </a:rPr>
              <a:t> </a:t>
            </a:r>
            <a:r>
              <a:rPr lang="ru-RU" sz="1600" dirty="0" smtClean="0">
                <a:latin typeface="Times New Roman" pitchFamily="18" charset="0"/>
                <a:ea typeface="Calibri" pitchFamily="34" charset="0"/>
                <a:cs typeface="Times New Roman" pitchFamily="18" charset="0"/>
              </a:rPr>
              <a:t>кадров</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за счет бюджетных ассигнований на 2024 год на портале </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hlinkClick r:id="rId2"/>
              </a:rPr>
              <a:t>https://edu.rosminzdrav.ru/</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endParaRPr kumimoji="0" lang="ru-RU" sz="1600" b="0" i="0" u="none" strike="noStrike" cap="none" normalizeH="0" baseline="0" dirty="0" smtClean="0">
              <a:ln>
                <a:noFill/>
              </a:ln>
              <a:solidFill>
                <a:schemeClr val="tx1"/>
              </a:solidFill>
              <a:effectLst/>
              <a:latin typeface="Times New Roman" pitchFamily="18" charset="0"/>
              <a:cs typeface="Times New Roman" pitchFamily="18" charset="0"/>
            </a:endParaRPr>
          </a:p>
          <a:p>
            <a:pPr lvl="0" indent="358775" algn="just" eaLnBrk="0" fontAlgn="base" hangingPunct="0">
              <a:spcBef>
                <a:spcPct val="0"/>
              </a:spcBef>
              <a:spcAft>
                <a:spcPct val="0"/>
              </a:spcAft>
            </a:pPr>
            <a:r>
              <a:rPr lang="ru-RU" sz="1600" dirty="0" smtClean="0">
                <a:latin typeface="Times New Roman" pitchFamily="18" charset="0"/>
                <a:ea typeface="Calibri" pitchFamily="34" charset="0"/>
                <a:cs typeface="Times New Roman" pitchFamily="18" charset="0"/>
              </a:rPr>
              <a:t>ФГБОУ ВО ВолгГМУ Минздрава России </a:t>
            </a:r>
            <a:r>
              <a:rPr lang="ru-RU" sz="1600" dirty="0" smtClean="0">
                <a:latin typeface="Times New Roman" pitchFamily="18" charset="0"/>
                <a:ea typeface="Calibri" pitchFamily="34" charset="0"/>
                <a:cs typeface="Times New Roman" pitchFamily="18" charset="0"/>
              </a:rPr>
              <a:t>до конца года у</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становит должностными инструкциями персональную ответственность за своевременное и обоснованное формирование заявок заведующим кафедрами, осуществляющими медицинскую деятельность в рамках учебного процесса,</a:t>
            </a:r>
            <a:r>
              <a:rPr kumimoji="0" lang="ru-RU" sz="1600" b="0" i="0" u="none" strike="noStrike" cap="none" normalizeH="0" dirty="0" smtClean="0">
                <a:ln>
                  <a:noFill/>
                </a:ln>
                <a:solidFill>
                  <a:schemeClr val="tx1"/>
                </a:solidFill>
                <a:effectLst/>
                <a:latin typeface="Times New Roman" pitchFamily="18" charset="0"/>
                <a:ea typeface="Calibri" pitchFamily="34" charset="0"/>
                <a:cs typeface="Times New Roman" pitchFamily="18" charset="0"/>
              </a:rPr>
              <a:t> а</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так же за прохождение подчиненными  сотрудниками</a:t>
            </a:r>
            <a:r>
              <a:rPr kumimoji="0" lang="ru-RU" sz="1600" b="0" i="0" u="none" strike="noStrike" cap="none" normalizeH="0" dirty="0" smtClean="0">
                <a:ln>
                  <a:noFill/>
                </a:ln>
                <a:solidFill>
                  <a:schemeClr val="tx1"/>
                </a:solidFill>
                <a:effectLst/>
                <a:latin typeface="Times New Roman" pitchFamily="18" charset="0"/>
                <a:ea typeface="Calibri" pitchFamily="34" charset="0"/>
                <a:cs typeface="Times New Roman" pitchFamily="18" charset="0"/>
              </a:rPr>
              <a:t> заявленного обучения</a:t>
            </a:r>
            <a:endParaRPr kumimoji="0" lang="ru-RU" sz="1600" b="0"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7" name="Picture 10" descr="⬇ Скачать картинки 3д человек грустит, стоковые фото 3д человек грустит в  хорошем качестве | Depositphotos"/>
          <p:cNvPicPr>
            <a:picLocks noChangeAspect="1" noChangeArrowheads="1"/>
          </p:cNvPicPr>
          <p:nvPr/>
        </p:nvPicPr>
        <p:blipFill>
          <a:blip r:embed="rId3" cstate="print"/>
          <a:srcRect/>
          <a:stretch>
            <a:fillRect/>
          </a:stretch>
        </p:blipFill>
        <p:spPr bwMode="auto">
          <a:xfrm>
            <a:off x="395536" y="908720"/>
            <a:ext cx="2088231" cy="2520280"/>
          </a:xfrm>
          <a:prstGeom prst="rect">
            <a:avLst/>
          </a:prstGeom>
          <a:noFill/>
        </p:spPr>
      </p:pic>
      <p:cxnSp>
        <p:nvCxnSpPr>
          <p:cNvPr id="8" name="Прямая соединительная линия 7"/>
          <p:cNvCxnSpPr/>
          <p:nvPr/>
        </p:nvCxnSpPr>
        <p:spPr>
          <a:xfrm>
            <a:off x="2627784" y="3356992"/>
            <a:ext cx="5904656" cy="0"/>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lumMod val="50000"/>
            <a:lumOff val="50000"/>
          </a:schemeClr>
        </a:solidFill>
        <a:effectLst/>
      </p:bgPr>
    </p:bg>
    <p:spTree>
      <p:nvGrpSpPr>
        <p:cNvPr id="1" name=""/>
        <p:cNvGrpSpPr/>
        <p:nvPr/>
      </p:nvGrpSpPr>
      <p:grpSpPr>
        <a:xfrm>
          <a:off x="0" y="0"/>
          <a:ext cx="0" cy="0"/>
          <a:chOff x="0" y="0"/>
          <a:chExt cx="0" cy="0"/>
        </a:xfrm>
      </p:grpSpPr>
      <p:sp>
        <p:nvSpPr>
          <p:cNvPr id="20481" name="Rectangle 1"/>
          <p:cNvSpPr>
            <a:spLocks noChangeArrowheads="1"/>
          </p:cNvSpPr>
          <p:nvPr/>
        </p:nvSpPr>
        <p:spPr bwMode="auto">
          <a:xfrm>
            <a:off x="0" y="404831"/>
            <a:ext cx="9144000"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ОСНОВНЫЕ  ИЗМЕНЕНИЯ  ТРУДОВОГО  ЗАКОНОДАТЕЛЬСТВА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2022-2023 ГОДЫ</a:t>
            </a:r>
            <a:endParaRPr kumimoji="0" lang="ru-RU" b="0" i="0" u="none" strike="noStrike" cap="none" normalizeH="0" baseline="0" dirty="0" smtClean="0">
              <a:ln>
                <a:noFill/>
              </a:ln>
              <a:solidFill>
                <a:schemeClr val="tx1"/>
              </a:solidFill>
              <a:effectLst/>
              <a:latin typeface="Arial" pitchFamily="34" charset="0"/>
              <a:cs typeface="Arial" pitchFamily="34" charset="0"/>
            </a:endParaRPr>
          </a:p>
        </p:txBody>
      </p:sp>
      <p:sp>
        <p:nvSpPr>
          <p:cNvPr id="20483" name="AutoShape 3" descr="C:\Users\User\Desktop\%D1%80%D1%83%D0%BF%D0%B0%D1%80.web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0484" name="Rectangle 4"/>
          <p:cNvSpPr>
            <a:spLocks noChangeArrowheads="1"/>
          </p:cNvSpPr>
          <p:nvPr/>
        </p:nvSpPr>
        <p:spPr bwMode="auto">
          <a:xfrm>
            <a:off x="611560" y="952709"/>
            <a:ext cx="7920880" cy="329320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ctr" defTabSz="914400" rtl="0" eaLnBrk="1" fontAlgn="base" latinLnBrk="0" hangingPunct="1">
              <a:lnSpc>
                <a:spcPct val="100000"/>
              </a:lnSpc>
              <a:spcBef>
                <a:spcPct val="0"/>
              </a:spcBef>
              <a:spcAft>
                <a:spcPct val="0"/>
              </a:spcAft>
              <a:buClrTx/>
              <a:buSzTx/>
              <a:buFontTx/>
              <a:buNone/>
              <a:tabLst/>
            </a:pPr>
            <a:r>
              <a:rPr kumimoji="0" lang="ru-RU" sz="1600" i="0" u="sng"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С 1 сентября 2022 года начали действовать новые правила обучения по охране труда и проверки знания требований охраны труда</a:t>
            </a:r>
            <a:endParaRPr kumimoji="0" lang="ru-RU" sz="1600" i="0" u="sng" strike="noStrike" cap="none" normalizeH="0" baseline="0" dirty="0" smtClean="0">
              <a:ln>
                <a:noFill/>
              </a:ln>
              <a:solidFill>
                <a:schemeClr val="tx1"/>
              </a:solidFill>
              <a:effectLst/>
              <a:latin typeface="Times New Roman" pitchFamily="18" charset="0"/>
              <a:cs typeface="Times New Roman" pitchFamily="18" charset="0"/>
            </a:endParaRPr>
          </a:p>
          <a:p>
            <a:pPr marR="0" lvl="0" indent="358775" algn="just"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Постановление  Правительства РФ от 24.12.2021 № 2464</a:t>
            </a:r>
            <a:endParaRPr kumimoji="0" lang="ru-RU" sz="1600" b="0" i="0" u="none" strike="noStrike" cap="none" normalizeH="0" baseline="0" dirty="0" smtClean="0">
              <a:ln>
                <a:noFill/>
              </a:ln>
              <a:solidFill>
                <a:schemeClr val="tx1"/>
              </a:solidFill>
              <a:effectLst/>
              <a:latin typeface="Times New Roman" pitchFamily="18" charset="0"/>
              <a:cs typeface="Times New Roman" pitchFamily="18" charset="0"/>
            </a:endParaRPr>
          </a:p>
          <a:p>
            <a:pPr lvl="0" algn="just" eaLnBrk="0" fontAlgn="base" hangingPunct="0">
              <a:spcBef>
                <a:spcPct val="0"/>
              </a:spcBef>
              <a:spcAft>
                <a:spcPct val="0"/>
              </a:spcAft>
            </a:pPr>
            <a:r>
              <a:rPr lang="ru-RU" sz="1600" dirty="0" smtClean="0">
                <a:solidFill>
                  <a:srgbClr val="000000"/>
                </a:solidFill>
                <a:latin typeface="Times New Roman" pitchFamily="18" charset="0"/>
                <a:ea typeface="Times New Roman" pitchFamily="18" charset="0"/>
                <a:cs typeface="Times New Roman" pitchFamily="18" charset="0"/>
              </a:rPr>
              <a:t>Все р</a:t>
            </a: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аботники организации должны проходить </a:t>
            </a: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обучение</a:t>
            </a:r>
            <a:r>
              <a:rPr lang="ru-RU" sz="1600" dirty="0" smtClean="0">
                <a:latin typeface="Times New Roman" pitchFamily="18" charset="0"/>
                <a:ea typeface="Times New Roman" pitchFamily="18" charset="0"/>
                <a:cs typeface="Times New Roman" pitchFamily="18" charset="0"/>
              </a:rPr>
              <a:t>:</a:t>
            </a:r>
          </a:p>
          <a:p>
            <a:pPr lvl="0" indent="358775" algn="just" eaLnBrk="0" fontAlgn="base" hangingPunct="0">
              <a:spcBef>
                <a:spcPct val="0"/>
              </a:spcBef>
              <a:spcAft>
                <a:spcPct val="0"/>
              </a:spcAft>
            </a:pP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оказание </a:t>
            </a: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первой медицинской </a:t>
            </a: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помощи;</a:t>
            </a:r>
          </a:p>
          <a:p>
            <a:pPr lvl="0" indent="358775" algn="just" eaLnBrk="0" fontAlgn="base" hangingPunct="0">
              <a:spcBef>
                <a:spcPct val="0"/>
              </a:spcBef>
              <a:spcAft>
                <a:spcPct val="0"/>
              </a:spcAft>
            </a:pPr>
            <a:r>
              <a:rPr lang="ru-RU" sz="1600" dirty="0" smtClean="0">
                <a:latin typeface="Times New Roman" pitchFamily="18" charset="0"/>
                <a:ea typeface="Times New Roman" pitchFamily="18" charset="0"/>
                <a:cs typeface="Times New Roman" pitchFamily="18" charset="0"/>
              </a:rPr>
              <a:t>требованиям </a:t>
            </a:r>
            <a:r>
              <a:rPr lang="ru-RU" sz="1600" dirty="0" smtClean="0">
                <a:latin typeface="Times New Roman" pitchFamily="18" charset="0"/>
                <a:ea typeface="Times New Roman" pitchFamily="18" charset="0"/>
                <a:cs typeface="Times New Roman" pitchFamily="18" charset="0"/>
              </a:rPr>
              <a:t>охраны </a:t>
            </a:r>
            <a:r>
              <a:rPr lang="ru-RU" sz="1600" dirty="0" smtClean="0">
                <a:latin typeface="Times New Roman" pitchFamily="18" charset="0"/>
                <a:ea typeface="Times New Roman" pitchFamily="18" charset="0"/>
                <a:cs typeface="Times New Roman" pitchFamily="18" charset="0"/>
              </a:rPr>
              <a:t>труда</a:t>
            </a:r>
            <a:r>
              <a:rPr lang="ru-RU" sz="1600" dirty="0" smtClean="0">
                <a:latin typeface="Times New Roman" pitchFamily="18" charset="0"/>
                <a:ea typeface="Times New Roman" pitchFamily="18" charset="0"/>
                <a:cs typeface="Times New Roman" pitchFamily="18" charset="0"/>
              </a:rPr>
              <a:t>;</a:t>
            </a:r>
          </a:p>
          <a:p>
            <a:pPr lvl="0" indent="358775" algn="just" eaLnBrk="0" fontAlgn="base" hangingPunct="0">
              <a:spcBef>
                <a:spcPct val="0"/>
              </a:spcBef>
              <a:spcAft>
                <a:spcPct val="0"/>
              </a:spcAft>
            </a:pP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использованию </a:t>
            </a: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средств индивидуальной </a:t>
            </a: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защиты</a:t>
            </a:r>
          </a:p>
          <a:p>
            <a:pPr lvl="0" algn="just" eaLnBrk="0" fontAlgn="base" hangingPunct="0">
              <a:spcBef>
                <a:spcPct val="0"/>
              </a:spcBef>
              <a:spcAft>
                <a:spcPct val="0"/>
              </a:spcAft>
            </a:pPr>
            <a:r>
              <a:rPr lang="ru-RU" sz="1600" dirty="0" smtClean="0">
                <a:solidFill>
                  <a:srgbClr val="000000"/>
                </a:solidFill>
                <a:latin typeface="Times New Roman" pitchFamily="18" charset="0"/>
                <a:ea typeface="Times New Roman"/>
                <a:cs typeface="Times New Roman" pitchFamily="18" charset="0"/>
              </a:rPr>
              <a:t>ФГБОУ </a:t>
            </a:r>
            <a:r>
              <a:rPr lang="ru-RU" sz="1600" dirty="0" smtClean="0">
                <a:solidFill>
                  <a:srgbClr val="000000"/>
                </a:solidFill>
                <a:latin typeface="Times New Roman" pitchFamily="18" charset="0"/>
                <a:ea typeface="Times New Roman"/>
                <a:cs typeface="Times New Roman" pitchFamily="18" charset="0"/>
              </a:rPr>
              <a:t>ВО ВолгГМУ Минздрава России </a:t>
            </a: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решил </a:t>
            </a: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самостоятельно обучать </a:t>
            </a: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работников: </a:t>
            </a:r>
            <a:endPar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R="0" lvl="0" indent="358775" algn="just"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включили организацию </a:t>
            </a: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в реестр</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Минтруда;</a:t>
            </a:r>
            <a:endParaRPr kumimoji="0" lang="ru-RU" sz="1600" b="0" i="0" u="none" strike="noStrike" cap="none" normalizeH="0" baseline="0" dirty="0" smtClean="0">
              <a:ln>
                <a:noFill/>
              </a:ln>
              <a:solidFill>
                <a:schemeClr val="tx1"/>
              </a:solidFill>
              <a:effectLst/>
              <a:latin typeface="Times New Roman" pitchFamily="18" charset="0"/>
              <a:cs typeface="Times New Roman" pitchFamily="18" charset="0"/>
            </a:endParaRPr>
          </a:p>
          <a:p>
            <a:pPr marR="0" lvl="0" indent="358775" algn="just" defTabSz="914400" rtl="0" eaLnBrk="0" fontAlgn="base" latinLnBrk="0" hangingPunct="0">
              <a:lnSpc>
                <a:spcPct val="100000"/>
              </a:lnSpc>
              <a:spcBef>
                <a:spcPct val="0"/>
              </a:spcBef>
              <a:spcAft>
                <a:spcPct val="0"/>
              </a:spcAft>
              <a:buClrTx/>
              <a:buSzTx/>
              <a:buFontTx/>
              <a:buNone/>
              <a:tabLst/>
            </a:pPr>
            <a:r>
              <a:rPr lang="ru-RU" sz="1600" dirty="0" smtClean="0">
                <a:solidFill>
                  <a:srgbClr val="222222"/>
                </a:solidFill>
                <a:latin typeface="Times New Roman" pitchFamily="18" charset="0"/>
                <a:ea typeface="Times New Roman" pitchFamily="18" charset="0"/>
                <a:cs typeface="Times New Roman" pitchFamily="18" charset="0"/>
              </a:rPr>
              <a:t>о</a:t>
            </a:r>
            <a:r>
              <a:rPr kumimoji="0" lang="ru-RU" sz="1600" b="0" i="0" u="none" strike="noStrike" cap="none" normalizeH="0" baseline="0" dirty="0" smtClean="0">
                <a:ln>
                  <a:noFill/>
                </a:ln>
                <a:solidFill>
                  <a:srgbClr val="222222"/>
                </a:solidFill>
                <a:effectLst/>
                <a:latin typeface="Times New Roman" pitchFamily="18" charset="0"/>
                <a:ea typeface="Times New Roman" pitchFamily="18" charset="0"/>
                <a:cs typeface="Times New Roman" pitchFamily="18" charset="0"/>
              </a:rPr>
              <a:t>борудовали</a:t>
            </a:r>
            <a:r>
              <a:rPr kumimoji="0" lang="ru-RU" sz="1600" b="0" i="0" u="none" strike="noStrike" cap="none" normalizeH="0" dirty="0" smtClean="0">
                <a:ln>
                  <a:noFill/>
                </a:ln>
                <a:solidFill>
                  <a:srgbClr val="222222"/>
                </a:solidFill>
                <a:effectLst/>
                <a:latin typeface="Times New Roman" pitchFamily="18" charset="0"/>
                <a:ea typeface="Times New Roman" pitchFamily="18" charset="0"/>
                <a:cs typeface="Times New Roman" pitchFamily="18" charset="0"/>
              </a:rPr>
              <a:t> </a:t>
            </a:r>
            <a:r>
              <a:rPr kumimoji="0" lang="ru-RU" sz="1600" b="0" i="0" u="none" strike="noStrike" cap="none" normalizeH="0" baseline="0" dirty="0" smtClean="0">
                <a:ln>
                  <a:noFill/>
                </a:ln>
                <a:solidFill>
                  <a:srgbClr val="222222"/>
                </a:solidFill>
                <a:effectLst/>
                <a:latin typeface="Times New Roman" pitchFamily="18" charset="0"/>
                <a:ea typeface="Times New Roman" pitchFamily="18" charset="0"/>
                <a:cs typeface="Times New Roman" pitchFamily="18" charset="0"/>
              </a:rPr>
              <a:t>места </a:t>
            </a:r>
            <a:r>
              <a:rPr kumimoji="0" lang="ru-RU" sz="1600" b="0" i="0" u="none" strike="noStrike" cap="none" normalizeH="0" baseline="0" dirty="0" smtClean="0">
                <a:ln>
                  <a:noFill/>
                </a:ln>
                <a:solidFill>
                  <a:srgbClr val="222222"/>
                </a:solidFill>
                <a:effectLst/>
                <a:latin typeface="Times New Roman" pitchFamily="18" charset="0"/>
                <a:ea typeface="Times New Roman" pitchFamily="18" charset="0"/>
                <a:cs typeface="Times New Roman" pitchFamily="18" charset="0"/>
              </a:rPr>
              <a:t>обучения (учебные классы</a:t>
            </a:r>
            <a:r>
              <a:rPr kumimoji="0" lang="ru-RU" sz="1600" b="0" i="0" u="none" strike="noStrike" cap="none" normalizeH="0" baseline="0" dirty="0" smtClean="0">
                <a:ln>
                  <a:noFill/>
                </a:ln>
                <a:solidFill>
                  <a:srgbClr val="222222"/>
                </a:solidFill>
                <a:effectLst/>
                <a:latin typeface="Times New Roman" pitchFamily="18" charset="0"/>
                <a:ea typeface="Times New Roman" pitchFamily="18" charset="0"/>
                <a:cs typeface="Times New Roman" pitchFamily="18" charset="0"/>
              </a:rPr>
              <a:t>) на базе ЦЭМО;</a:t>
            </a:r>
            <a:endParaRPr kumimoji="0" lang="ru-RU" sz="1600" b="0" i="0" u="none" strike="noStrike" cap="none" normalizeH="0" baseline="0" dirty="0" smtClean="0">
              <a:ln>
                <a:noFill/>
              </a:ln>
              <a:solidFill>
                <a:schemeClr val="tx1"/>
              </a:solidFill>
              <a:effectLst/>
              <a:latin typeface="Times New Roman" pitchFamily="18" charset="0"/>
              <a:cs typeface="Times New Roman" pitchFamily="18" charset="0"/>
            </a:endParaRPr>
          </a:p>
          <a:p>
            <a:pPr lvl="0" indent="358775" algn="just" eaLnBrk="0" fontAlgn="base" hangingPunct="0">
              <a:spcBef>
                <a:spcPct val="0"/>
              </a:spcBef>
              <a:spcAft>
                <a:spcPct val="0"/>
              </a:spcAft>
            </a:pPr>
            <a:r>
              <a:rPr kumimoji="0" lang="ru-RU" sz="1600" b="0" i="0" u="none" strike="noStrike" cap="none" normalizeH="0" baseline="0" dirty="0" smtClean="0">
                <a:ln>
                  <a:noFill/>
                </a:ln>
                <a:solidFill>
                  <a:srgbClr val="222222"/>
                </a:solidFill>
                <a:effectLst/>
                <a:latin typeface="Times New Roman" pitchFamily="18" charset="0"/>
                <a:ea typeface="Times New Roman" pitchFamily="18" charset="0"/>
                <a:cs typeface="Times New Roman" pitchFamily="18" charset="0"/>
              </a:rPr>
              <a:t>подготовили </a:t>
            </a:r>
            <a:r>
              <a:rPr kumimoji="0" lang="ru-RU" sz="1600" b="0" i="0" u="none" strike="noStrike" cap="none" normalizeH="0" baseline="0" dirty="0" smtClean="0">
                <a:ln>
                  <a:noFill/>
                </a:ln>
                <a:solidFill>
                  <a:srgbClr val="222222"/>
                </a:solidFill>
                <a:effectLst/>
                <a:latin typeface="Times New Roman" pitchFamily="18" charset="0"/>
                <a:ea typeface="Times New Roman" pitchFamily="18" charset="0"/>
                <a:cs typeface="Times New Roman" pitchFamily="18" charset="0"/>
              </a:rPr>
              <a:t>материально-техническую и </a:t>
            </a:r>
            <a:r>
              <a:rPr lang="ru-RU" sz="1600" dirty="0" smtClean="0">
                <a:solidFill>
                  <a:srgbClr val="222222"/>
                </a:solidFill>
                <a:latin typeface="Times New Roman" pitchFamily="18" charset="0"/>
                <a:ea typeface="Times New Roman" pitchFamily="18" charset="0"/>
                <a:cs typeface="Times New Roman" pitchFamily="18" charset="0"/>
              </a:rPr>
              <a:t>учебно-методическую </a:t>
            </a:r>
            <a:r>
              <a:rPr kumimoji="0" lang="ru-RU" sz="1600" b="0" i="0" u="none" strike="noStrike" cap="none" normalizeH="0" baseline="0" dirty="0" smtClean="0">
                <a:ln>
                  <a:noFill/>
                </a:ln>
                <a:solidFill>
                  <a:srgbClr val="222222"/>
                </a:solidFill>
                <a:effectLst/>
                <a:latin typeface="Times New Roman" pitchFamily="18" charset="0"/>
                <a:ea typeface="Times New Roman" pitchFamily="18" charset="0"/>
                <a:cs typeface="Times New Roman" pitchFamily="18" charset="0"/>
              </a:rPr>
              <a:t>базу;</a:t>
            </a:r>
            <a:endParaRPr kumimoji="0" lang="ru-RU" sz="1600" b="0" i="0" u="none" strike="noStrike" cap="none" normalizeH="0" baseline="0" dirty="0" smtClean="0">
              <a:ln>
                <a:noFill/>
              </a:ln>
              <a:solidFill>
                <a:schemeClr val="tx1"/>
              </a:solidFill>
              <a:effectLst/>
              <a:latin typeface="Times New Roman" pitchFamily="18" charset="0"/>
              <a:cs typeface="Times New Roman" pitchFamily="18" charset="0"/>
            </a:endParaRPr>
          </a:p>
          <a:p>
            <a:pPr marR="0" lvl="0" indent="358775" algn="just"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rgbClr val="222222"/>
                </a:solidFill>
                <a:effectLst/>
                <a:latin typeface="Times New Roman" pitchFamily="18" charset="0"/>
                <a:ea typeface="Times New Roman" pitchFamily="18" charset="0"/>
                <a:cs typeface="Times New Roman" pitchFamily="18" charset="0"/>
              </a:rPr>
              <a:t>назначили  </a:t>
            </a:r>
            <a:r>
              <a:rPr kumimoji="0" lang="ru-RU" sz="1600" b="0" i="0" u="none" strike="noStrike" cap="none" normalizeH="0" baseline="0" dirty="0" smtClean="0">
                <a:ln>
                  <a:noFill/>
                </a:ln>
                <a:solidFill>
                  <a:srgbClr val="222222"/>
                </a:solidFill>
                <a:effectLst/>
                <a:latin typeface="Times New Roman" pitchFamily="18" charset="0"/>
                <a:ea typeface="Times New Roman" pitchFamily="18" charset="0"/>
                <a:cs typeface="Times New Roman" pitchFamily="18" charset="0"/>
              </a:rPr>
              <a:t>и </a:t>
            </a:r>
            <a:r>
              <a:rPr kumimoji="0" lang="ru-RU" sz="1600" b="0" i="0" u="none" strike="noStrike" cap="none" normalizeH="0" baseline="0" dirty="0" smtClean="0">
                <a:ln>
                  <a:noFill/>
                </a:ln>
                <a:solidFill>
                  <a:srgbClr val="222222"/>
                </a:solidFill>
                <a:effectLst/>
                <a:latin typeface="Times New Roman" pitchFamily="18" charset="0"/>
                <a:ea typeface="Times New Roman" pitchFamily="18" charset="0"/>
                <a:cs typeface="Times New Roman" pitchFamily="18" charset="0"/>
              </a:rPr>
              <a:t>обучили </a:t>
            </a:r>
            <a:r>
              <a:rPr kumimoji="0" lang="ru-RU" sz="1600" b="0" i="0" u="none" strike="noStrike" cap="none" normalizeH="0" baseline="0" dirty="0" smtClean="0">
                <a:ln>
                  <a:noFill/>
                </a:ln>
                <a:solidFill>
                  <a:srgbClr val="222222"/>
                </a:solidFill>
                <a:effectLst/>
                <a:latin typeface="Times New Roman" pitchFamily="18" charset="0"/>
                <a:ea typeface="Times New Roman" pitchFamily="18" charset="0"/>
                <a:cs typeface="Times New Roman" pitchFamily="18" charset="0"/>
              </a:rPr>
              <a:t>в лицензированной</a:t>
            </a:r>
            <a:r>
              <a:rPr kumimoji="0" lang="ru-RU" sz="1600" b="0" i="0" u="none" strike="noStrike" cap="none" normalizeH="0" dirty="0" smtClean="0">
                <a:ln>
                  <a:noFill/>
                </a:ln>
                <a:solidFill>
                  <a:srgbClr val="222222"/>
                </a:solidFill>
                <a:effectLst/>
                <a:latin typeface="Times New Roman" pitchFamily="18" charset="0"/>
                <a:ea typeface="Times New Roman" pitchFamily="18" charset="0"/>
                <a:cs typeface="Times New Roman" pitchFamily="18" charset="0"/>
              </a:rPr>
              <a:t> организации </a:t>
            </a:r>
            <a:r>
              <a:rPr kumimoji="0" lang="ru-RU" sz="1600" b="0" i="0" u="none" strike="noStrike" cap="none" normalizeH="0" baseline="0" dirty="0" smtClean="0">
                <a:ln>
                  <a:noFill/>
                </a:ln>
                <a:solidFill>
                  <a:srgbClr val="222222"/>
                </a:solidFill>
                <a:effectLst/>
                <a:latin typeface="Times New Roman" pitchFamily="18" charset="0"/>
                <a:ea typeface="Times New Roman" pitchFamily="18" charset="0"/>
                <a:cs typeface="Times New Roman" pitchFamily="18" charset="0"/>
              </a:rPr>
              <a:t>комиссию по проверке знаний</a:t>
            </a:r>
            <a:endParaRPr kumimoji="0" lang="ru-RU" sz="16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7" name="Прямоугольник 6"/>
          <p:cNvSpPr/>
          <p:nvPr/>
        </p:nvSpPr>
        <p:spPr>
          <a:xfrm>
            <a:off x="899592" y="4365104"/>
            <a:ext cx="5976664" cy="1554272"/>
          </a:xfrm>
          <a:prstGeom prst="rect">
            <a:avLst/>
          </a:prstGeom>
        </p:spPr>
        <p:txBody>
          <a:bodyPr wrap="square">
            <a:spAutoFit/>
          </a:bodyPr>
          <a:lstStyle/>
          <a:p>
            <a:pPr indent="450850" algn="just" eaLnBrk="0" fontAlgn="base" hangingPunct="0">
              <a:spcBef>
                <a:spcPct val="0"/>
              </a:spcBef>
              <a:spcAft>
                <a:spcPct val="0"/>
              </a:spcAft>
            </a:pPr>
            <a:r>
              <a:rPr lang="ru-RU" sz="1600" dirty="0" smtClean="0">
                <a:latin typeface="Times New Roman" pitchFamily="18" charset="0"/>
                <a:ea typeface="Calibri" pitchFamily="34" charset="0"/>
                <a:cs typeface="Times New Roman" pitchFamily="18" charset="0"/>
              </a:rPr>
              <a:t>Есть возможность заключения договора </a:t>
            </a:r>
            <a:r>
              <a:rPr lang="ru-RU" sz="1600" dirty="0" smtClean="0">
                <a:latin typeface="Times New Roman" pitchFamily="18" charset="0"/>
                <a:ea typeface="Calibri" pitchFamily="34" charset="0"/>
                <a:cs typeface="Times New Roman" pitchFamily="18" charset="0"/>
              </a:rPr>
              <a:t>с лицензированной организацией на обучение сотрудников и внесение данных об их обучении в реестр Минтруда. </a:t>
            </a:r>
            <a:r>
              <a:rPr lang="ru-RU" sz="1600" dirty="0" smtClean="0">
                <a:latin typeface="Times New Roman" pitchFamily="18" charset="0"/>
                <a:ea typeface="Times New Roman" pitchFamily="18" charset="0"/>
                <a:cs typeface="Times New Roman" pitchFamily="18" charset="0"/>
              </a:rPr>
              <a:t>О</a:t>
            </a:r>
            <a:r>
              <a:rPr lang="ru-RU" sz="1600" dirty="0" smtClean="0">
                <a:latin typeface="Times New Roman" pitchFamily="18" charset="0"/>
                <a:ea typeface="Calibri" pitchFamily="34" charset="0"/>
                <a:cs typeface="Times New Roman" pitchFamily="18" charset="0"/>
              </a:rPr>
              <a:t>бучение работников в сторонней организации осуществляются с отрывом от </a:t>
            </a:r>
            <a:r>
              <a:rPr lang="ru-RU" sz="1600" dirty="0" smtClean="0">
                <a:latin typeface="Times New Roman" pitchFamily="18" charset="0"/>
                <a:ea typeface="Calibri" pitchFamily="34" charset="0"/>
                <a:cs typeface="Times New Roman" pitchFamily="18" charset="0"/>
              </a:rPr>
              <a:t>работы, ориентировочная </a:t>
            </a:r>
            <a:r>
              <a:rPr lang="ru-RU" sz="1600" dirty="0" smtClean="0">
                <a:latin typeface="Times New Roman" pitchFamily="18" charset="0"/>
                <a:ea typeface="Calibri" pitchFamily="34" charset="0"/>
                <a:cs typeface="Times New Roman" pitchFamily="18" charset="0"/>
              </a:rPr>
              <a:t>стоимость </a:t>
            </a:r>
            <a:r>
              <a:rPr lang="ru-RU" sz="1600" dirty="0" smtClean="0">
                <a:latin typeface="Times New Roman" pitchFamily="18" charset="0"/>
                <a:ea typeface="Calibri" pitchFamily="34" charset="0"/>
                <a:cs typeface="Times New Roman" pitchFamily="18" charset="0"/>
              </a:rPr>
              <a:t> 2 615 000 рублей за 2023 год. </a:t>
            </a:r>
            <a:endParaRPr lang="ru-RU" sz="1600" dirty="0" smtClean="0">
              <a:latin typeface="Times New Roman" pitchFamily="18" charset="0"/>
              <a:cs typeface="Times New Roman" pitchFamily="18" charset="0"/>
            </a:endParaRPr>
          </a:p>
          <a:p>
            <a:pPr lvl="0" indent="450850" algn="just" eaLnBrk="0" fontAlgn="base" hangingPunct="0">
              <a:spcBef>
                <a:spcPct val="0"/>
              </a:spcBef>
              <a:spcAft>
                <a:spcPct val="0"/>
              </a:spcAft>
            </a:pPr>
            <a:endParaRPr lang="ru-RU" sz="1500" dirty="0" smtClean="0">
              <a:latin typeface="Times New Roman" pitchFamily="18" charset="0"/>
              <a:cs typeface="Times New Roman" pitchFamily="18" charset="0"/>
            </a:endParaRPr>
          </a:p>
        </p:txBody>
      </p:sp>
      <p:pic>
        <p:nvPicPr>
          <p:cNvPr id="20496" name="Picture 16" descr="Думающий человечек на прозрачном фоне - фото и картинки abrakadabra.fun"/>
          <p:cNvPicPr>
            <a:picLocks noChangeAspect="1" noChangeArrowheads="1"/>
          </p:cNvPicPr>
          <p:nvPr/>
        </p:nvPicPr>
        <p:blipFill>
          <a:blip r:embed="rId2" cstate="print"/>
          <a:srcRect/>
          <a:stretch>
            <a:fillRect/>
          </a:stretch>
        </p:blipFill>
        <p:spPr bwMode="auto">
          <a:xfrm>
            <a:off x="6876256" y="4437112"/>
            <a:ext cx="1872208" cy="1781573"/>
          </a:xfrm>
          <a:prstGeom prst="rect">
            <a:avLst/>
          </a:prstGeom>
          <a:noFill/>
        </p:spPr>
      </p:pic>
      <p:cxnSp>
        <p:nvCxnSpPr>
          <p:cNvPr id="14" name="Прямая соединительная линия 13"/>
          <p:cNvCxnSpPr/>
          <p:nvPr/>
        </p:nvCxnSpPr>
        <p:spPr>
          <a:xfrm>
            <a:off x="683568" y="4221088"/>
            <a:ext cx="7416824" cy="0"/>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lumMod val="50000"/>
            <a:lumOff val="50000"/>
          </a:schemeClr>
        </a:solidFill>
        <a:effectLst/>
      </p:bgPr>
    </p:bg>
    <p:spTree>
      <p:nvGrpSpPr>
        <p:cNvPr id="1" name=""/>
        <p:cNvGrpSpPr/>
        <p:nvPr/>
      </p:nvGrpSpPr>
      <p:grpSpPr>
        <a:xfrm>
          <a:off x="0" y="0"/>
          <a:ext cx="0" cy="0"/>
          <a:chOff x="0" y="0"/>
          <a:chExt cx="0" cy="0"/>
        </a:xfrm>
      </p:grpSpPr>
      <p:sp>
        <p:nvSpPr>
          <p:cNvPr id="6" name="Прямоугольник 5"/>
          <p:cNvSpPr/>
          <p:nvPr/>
        </p:nvSpPr>
        <p:spPr>
          <a:xfrm>
            <a:off x="611560" y="1340768"/>
            <a:ext cx="6264696" cy="2554545"/>
          </a:xfrm>
          <a:prstGeom prst="rect">
            <a:avLst/>
          </a:prstGeom>
        </p:spPr>
        <p:txBody>
          <a:bodyPr wrap="square">
            <a:spAutoFit/>
          </a:bodyPr>
          <a:lstStyle/>
          <a:p>
            <a:pPr lvl="0" algn="ctr" eaLnBrk="0" fontAlgn="base" hangingPunct="0">
              <a:spcBef>
                <a:spcPct val="0"/>
              </a:spcBef>
              <a:spcAft>
                <a:spcPct val="0"/>
              </a:spcAft>
            </a:pPr>
            <a:r>
              <a:rPr lang="ru-RU" sz="1600" u="sng" dirty="0" smtClean="0">
                <a:solidFill>
                  <a:srgbClr val="000000"/>
                </a:solidFill>
                <a:latin typeface="Times New Roman" pitchFamily="18" charset="0"/>
                <a:ea typeface="Times New Roman" pitchFamily="18" charset="0"/>
                <a:cs typeface="Times New Roman" pitchFamily="18" charset="0"/>
              </a:rPr>
              <a:t>С 1 января 2022 года работодателю нужно размещать вакансии на государственном портале «Работа в России»</a:t>
            </a:r>
            <a:endParaRPr lang="ru-RU" sz="1600" u="sng" dirty="0" smtClean="0">
              <a:latin typeface="Times New Roman" pitchFamily="18" charset="0"/>
              <a:cs typeface="Times New Roman" pitchFamily="18" charset="0"/>
            </a:endParaRPr>
          </a:p>
          <a:p>
            <a:pPr lvl="0" algn="just" eaLnBrk="0" fontAlgn="base" hangingPunct="0">
              <a:spcBef>
                <a:spcPct val="0"/>
              </a:spcBef>
              <a:spcAft>
                <a:spcPct val="0"/>
              </a:spcAft>
            </a:pPr>
            <a:r>
              <a:rPr lang="ru-RU" sz="1600" dirty="0" smtClean="0">
                <a:solidFill>
                  <a:srgbClr val="000000"/>
                </a:solidFill>
                <a:latin typeface="Times New Roman" pitchFamily="18" charset="0"/>
                <a:ea typeface="Times New Roman" pitchFamily="18" charset="0"/>
                <a:cs typeface="Times New Roman" pitchFamily="18" charset="0"/>
              </a:rPr>
              <a:t>Федеральный закон  от 28.06.2021 N 219-ФЗ</a:t>
            </a:r>
            <a:endParaRPr lang="ru-RU" sz="1600" dirty="0" smtClean="0">
              <a:latin typeface="Times New Roman" pitchFamily="18" charset="0"/>
              <a:cs typeface="Times New Roman" pitchFamily="18" charset="0"/>
            </a:endParaRPr>
          </a:p>
          <a:p>
            <a:pPr lvl="0" algn="just" eaLnBrk="0" fontAlgn="base" hangingPunct="0">
              <a:spcBef>
                <a:spcPct val="0"/>
              </a:spcBef>
              <a:spcAft>
                <a:spcPct val="0"/>
              </a:spcAft>
            </a:pPr>
            <a:r>
              <a:rPr lang="ru-RU" sz="1600" dirty="0" smtClean="0">
                <a:solidFill>
                  <a:srgbClr val="000000"/>
                </a:solidFill>
                <a:latin typeface="Times New Roman" pitchFamily="18" charset="0"/>
                <a:ea typeface="Times New Roman" pitchFamily="18" charset="0"/>
                <a:cs typeface="Times New Roman" pitchFamily="18" charset="0"/>
              </a:rPr>
              <a:t>Постановление  Правительства РФ от 30.12.2021 N 2576</a:t>
            </a:r>
            <a:endParaRPr lang="ru-RU" sz="1600" dirty="0" smtClean="0">
              <a:latin typeface="Times New Roman" pitchFamily="18" charset="0"/>
              <a:cs typeface="Times New Roman" pitchFamily="18" charset="0"/>
            </a:endParaRPr>
          </a:p>
          <a:p>
            <a:pPr lvl="0" algn="just" eaLnBrk="0" fontAlgn="base" hangingPunct="0">
              <a:spcBef>
                <a:spcPct val="0"/>
              </a:spcBef>
              <a:spcAft>
                <a:spcPct val="0"/>
              </a:spcAft>
            </a:pPr>
            <a:r>
              <a:rPr lang="ru-RU" sz="1600" dirty="0" smtClean="0">
                <a:solidFill>
                  <a:srgbClr val="000000"/>
                </a:solidFill>
                <a:latin typeface="Times New Roman" pitchFamily="18" charset="0"/>
                <a:ea typeface="Times New Roman" pitchFamily="18" charset="0"/>
                <a:cs typeface="Times New Roman" pitchFamily="18" charset="0"/>
              </a:rPr>
              <a:t>Указывать сведения о свободных должностях «вакансиях» на портале обязаны организации:</a:t>
            </a:r>
          </a:p>
          <a:p>
            <a:pPr lvl="0" algn="just" eaLnBrk="0" fontAlgn="base" hangingPunct="0">
              <a:spcBef>
                <a:spcPct val="0"/>
              </a:spcBef>
              <a:spcAft>
                <a:spcPct val="0"/>
              </a:spcAft>
            </a:pPr>
            <a:r>
              <a:rPr lang="ru-RU" sz="1600" dirty="0" smtClean="0">
                <a:solidFill>
                  <a:srgbClr val="000000"/>
                </a:solidFill>
                <a:latin typeface="Times New Roman" pitchFamily="18" charset="0"/>
                <a:ea typeface="Times New Roman" pitchFamily="18" charset="0"/>
                <a:cs typeface="Times New Roman" pitchFamily="18" charset="0"/>
              </a:rPr>
              <a:t>государственного и муниципального сектора;</a:t>
            </a:r>
          </a:p>
          <a:p>
            <a:pPr algn="just" eaLnBrk="0" fontAlgn="base" hangingPunct="0">
              <a:spcBef>
                <a:spcPct val="0"/>
              </a:spcBef>
              <a:spcAft>
                <a:spcPct val="0"/>
              </a:spcAft>
            </a:pPr>
            <a:r>
              <a:rPr lang="ru-RU" sz="1600" dirty="0" smtClean="0">
                <a:solidFill>
                  <a:srgbClr val="000000"/>
                </a:solidFill>
                <a:latin typeface="Times New Roman" pitchFamily="18" charset="0"/>
                <a:ea typeface="Times New Roman" pitchFamily="18" charset="0"/>
                <a:cs typeface="Times New Roman" pitchFamily="18" charset="0"/>
              </a:rPr>
              <a:t>имеющие среднесписочную численность за год </a:t>
            </a:r>
            <a:r>
              <a:rPr lang="ru-RU" sz="1600" b="1" dirty="0" smtClean="0"/>
              <a:t>&gt;</a:t>
            </a:r>
            <a:r>
              <a:rPr lang="ru-RU" sz="1600" dirty="0" smtClean="0">
                <a:solidFill>
                  <a:srgbClr val="000000"/>
                </a:solidFill>
                <a:latin typeface="Times New Roman" pitchFamily="18" charset="0"/>
                <a:ea typeface="Times New Roman" pitchFamily="18" charset="0"/>
                <a:cs typeface="Times New Roman" pitchFamily="18" charset="0"/>
              </a:rPr>
              <a:t> 25 человек.</a:t>
            </a:r>
            <a:endParaRPr lang="ru-RU" sz="1600" dirty="0" smtClean="0">
              <a:latin typeface="Times New Roman" pitchFamily="18" charset="0"/>
              <a:cs typeface="Times New Roman" pitchFamily="18" charset="0"/>
            </a:endParaRPr>
          </a:p>
          <a:p>
            <a:pPr lvl="0" algn="just" eaLnBrk="0" fontAlgn="base" hangingPunct="0">
              <a:spcBef>
                <a:spcPct val="0"/>
              </a:spcBef>
              <a:spcAft>
                <a:spcPct val="0"/>
              </a:spcAft>
            </a:pPr>
            <a:r>
              <a:rPr lang="ru-RU" sz="1600" dirty="0" smtClean="0">
                <a:solidFill>
                  <a:srgbClr val="000000"/>
                </a:solidFill>
                <a:latin typeface="Times New Roman" pitchFamily="18" charset="0"/>
                <a:ea typeface="Times New Roman" pitchFamily="18" charset="0"/>
                <a:cs typeface="Times New Roman" pitchFamily="18" charset="0"/>
              </a:rPr>
              <a:t>Эти же организации должны размещать на портале сведения  о банкротстве и  рабочих местах для трудоустройства инвалидов</a:t>
            </a:r>
            <a:endParaRPr lang="ru-RU" sz="1600" dirty="0" smtClean="0">
              <a:latin typeface="Times New Roman" pitchFamily="18" charset="0"/>
              <a:cs typeface="Times New Roman" pitchFamily="18" charset="0"/>
            </a:endParaRPr>
          </a:p>
        </p:txBody>
      </p:sp>
      <p:pic>
        <p:nvPicPr>
          <p:cNvPr id="22531" name="Picture 3" descr="Фон человечки - 34 фото"/>
          <p:cNvPicPr>
            <a:picLocks noChangeAspect="1" noChangeArrowheads="1"/>
          </p:cNvPicPr>
          <p:nvPr/>
        </p:nvPicPr>
        <p:blipFill>
          <a:blip r:embed="rId2" cstate="print"/>
          <a:srcRect/>
          <a:stretch>
            <a:fillRect/>
          </a:stretch>
        </p:blipFill>
        <p:spPr bwMode="auto">
          <a:xfrm>
            <a:off x="6695728" y="1412776"/>
            <a:ext cx="2448272" cy="2304256"/>
          </a:xfrm>
          <a:prstGeom prst="rect">
            <a:avLst/>
          </a:prstGeom>
          <a:noFill/>
        </p:spPr>
      </p:pic>
      <p:cxnSp>
        <p:nvCxnSpPr>
          <p:cNvPr id="11" name="Прямая соединительная линия 10"/>
          <p:cNvCxnSpPr/>
          <p:nvPr/>
        </p:nvCxnSpPr>
        <p:spPr>
          <a:xfrm>
            <a:off x="683568" y="4221088"/>
            <a:ext cx="7848872" cy="0"/>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5" name="Прямоугольник 14"/>
          <p:cNvSpPr/>
          <p:nvPr/>
        </p:nvSpPr>
        <p:spPr>
          <a:xfrm>
            <a:off x="323528" y="404664"/>
            <a:ext cx="8424936" cy="646331"/>
          </a:xfrm>
          <a:prstGeom prst="rect">
            <a:avLst/>
          </a:prstGeom>
        </p:spPr>
        <p:txBody>
          <a:bodyPr wrap="square">
            <a:spAutoFit/>
          </a:bodyPr>
          <a:lstStyle/>
          <a:p>
            <a:pPr lvl="0" algn="ctr" fontAlgn="base">
              <a:spcBef>
                <a:spcPct val="0"/>
              </a:spcBef>
              <a:spcAft>
                <a:spcPct val="0"/>
              </a:spcAft>
            </a:pPr>
            <a:r>
              <a:rPr lang="ru-RU" b="1" dirty="0" smtClean="0">
                <a:solidFill>
                  <a:srgbClr val="000000"/>
                </a:solidFill>
                <a:latin typeface="Times New Roman" pitchFamily="18" charset="0"/>
                <a:ea typeface="Times New Roman" pitchFamily="18" charset="0"/>
                <a:cs typeface="Times New Roman" pitchFamily="18" charset="0"/>
              </a:rPr>
              <a:t>ОСНОВНЫЕ  ИЗМЕНЕНИЯ  ТРУДОВОГО  ЗАКОНОДАТЕЛЬСТВА  </a:t>
            </a:r>
          </a:p>
          <a:p>
            <a:pPr lvl="0" algn="ctr" fontAlgn="base">
              <a:spcBef>
                <a:spcPct val="0"/>
              </a:spcBef>
              <a:spcAft>
                <a:spcPct val="0"/>
              </a:spcAft>
            </a:pPr>
            <a:r>
              <a:rPr lang="ru-RU" b="1" dirty="0" smtClean="0">
                <a:solidFill>
                  <a:srgbClr val="000000"/>
                </a:solidFill>
                <a:latin typeface="Times New Roman" pitchFamily="18" charset="0"/>
                <a:ea typeface="Times New Roman" pitchFamily="18" charset="0"/>
                <a:cs typeface="Times New Roman" pitchFamily="18" charset="0"/>
              </a:rPr>
              <a:t>2022-2023 ГОДЫ</a:t>
            </a:r>
            <a:endParaRPr lang="ru-RU" dirty="0" smtClean="0">
              <a:latin typeface="Times New Roman" pitchFamily="18" charset="0"/>
              <a:cs typeface="Times New Roman" pitchFamily="18" charset="0"/>
            </a:endParaRPr>
          </a:p>
        </p:txBody>
      </p:sp>
      <p:sp>
        <p:nvSpPr>
          <p:cNvPr id="9" name="Rectangle 1"/>
          <p:cNvSpPr>
            <a:spLocks noChangeArrowheads="1"/>
          </p:cNvSpPr>
          <p:nvPr/>
        </p:nvSpPr>
        <p:spPr bwMode="auto">
          <a:xfrm>
            <a:off x="755576" y="4414946"/>
            <a:ext cx="7776864"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i="0" u="sng"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С 01 января 2023 года Федеральный МРОТ увеличен до 16 242 рублей</a:t>
            </a:r>
            <a:endParaRPr kumimoji="0" lang="ru-RU" sz="1600" i="0" u="sng"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Показатель нужен работодателям для расчета ряда выплат сотрудникам: зарплат, больничных, отпускных и командировочных.</a:t>
            </a:r>
            <a:endParaRPr kumimoji="0" lang="ru-RU" sz="16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lumMod val="50000"/>
            <a:lumOff val="50000"/>
          </a:schemeClr>
        </a:solidFill>
        <a:effectLst/>
      </p:bgPr>
    </p:bg>
    <p:spTree>
      <p:nvGrpSpPr>
        <p:cNvPr id="1" name=""/>
        <p:cNvGrpSpPr/>
        <p:nvPr/>
      </p:nvGrpSpPr>
      <p:grpSpPr>
        <a:xfrm>
          <a:off x="0" y="0"/>
          <a:ext cx="0" cy="0"/>
          <a:chOff x="0" y="0"/>
          <a:chExt cx="0" cy="0"/>
        </a:xfrm>
      </p:grpSpPr>
      <p:sp>
        <p:nvSpPr>
          <p:cNvPr id="24577" name="Rectangle 1"/>
          <p:cNvSpPr>
            <a:spLocks noChangeArrowheads="1"/>
          </p:cNvSpPr>
          <p:nvPr/>
        </p:nvSpPr>
        <p:spPr bwMode="auto">
          <a:xfrm>
            <a:off x="611560" y="899666"/>
            <a:ext cx="8064896" cy="110799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sz="1600" i="0" u="sng"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С 01 января 2022 года уточнили правила оформления пособий</a:t>
            </a:r>
            <a:endParaRPr kumimoji="0" lang="ru-RU" sz="1600" i="0" u="sng"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Федеральный закон  от 30.04.2021 № 126-ФЗ</a:t>
            </a:r>
            <a:r>
              <a:rPr lang="ru-RU" sz="1600" dirty="0" smtClean="0">
                <a:latin typeface="Times New Roman" pitchFamily="18" charset="0"/>
                <a:cs typeface="Times New Roman" pitchFamily="18" charset="0"/>
              </a:rPr>
              <a:t>, </a:t>
            </a:r>
            <a:r>
              <a:rPr kumimoji="0" lang="ru-RU" sz="16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Постановление  Правительства РФ от 23.11.2021 № 2010</a:t>
            </a:r>
            <a:endParaRPr kumimoji="0" lang="ru-RU" sz="16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24579" name="Picture 3" descr="200 белых человечков для презентации без фона"/>
          <p:cNvPicPr>
            <a:picLocks noChangeAspect="1" noChangeArrowheads="1"/>
          </p:cNvPicPr>
          <p:nvPr/>
        </p:nvPicPr>
        <p:blipFill>
          <a:blip r:embed="rId2" cstate="print"/>
          <a:srcRect/>
          <a:stretch>
            <a:fillRect/>
          </a:stretch>
        </p:blipFill>
        <p:spPr bwMode="auto">
          <a:xfrm>
            <a:off x="3419872" y="2132856"/>
            <a:ext cx="2016224" cy="2736304"/>
          </a:xfrm>
          <a:prstGeom prst="rect">
            <a:avLst/>
          </a:prstGeom>
          <a:noFill/>
        </p:spPr>
      </p:pic>
      <p:sp>
        <p:nvSpPr>
          <p:cNvPr id="6" name="Прямоугольник 5"/>
          <p:cNvSpPr/>
          <p:nvPr/>
        </p:nvSpPr>
        <p:spPr>
          <a:xfrm>
            <a:off x="467544" y="1700808"/>
            <a:ext cx="2952328" cy="4278094"/>
          </a:xfrm>
          <a:prstGeom prst="rect">
            <a:avLst/>
          </a:prstGeom>
        </p:spPr>
        <p:txBody>
          <a:bodyPr wrap="square">
            <a:spAutoFit/>
          </a:bodyPr>
          <a:lstStyle/>
          <a:p>
            <a:pPr lvl="0" algn="ctr" eaLnBrk="0" fontAlgn="base" hangingPunct="0">
              <a:spcBef>
                <a:spcPct val="0"/>
              </a:spcBef>
              <a:spcAft>
                <a:spcPct val="0"/>
              </a:spcAft>
            </a:pPr>
            <a:r>
              <a:rPr lang="ru-RU" sz="1600" u="sng" dirty="0" smtClean="0">
                <a:solidFill>
                  <a:srgbClr val="000000"/>
                </a:solidFill>
                <a:latin typeface="Times New Roman" pitchFamily="18" charset="0"/>
                <a:ea typeface="Times New Roman" pitchFamily="18" charset="0"/>
                <a:cs typeface="Times New Roman" pitchFamily="18" charset="0"/>
              </a:rPr>
              <a:t>Пособия по временной нетрудоспособности, а также по беременности и родам</a:t>
            </a:r>
            <a:endParaRPr lang="ru-RU" sz="1600" u="sng" dirty="0" smtClean="0">
              <a:latin typeface="Times New Roman" pitchFamily="18" charset="0"/>
              <a:cs typeface="Times New Roman" pitchFamily="18" charset="0"/>
            </a:endParaRPr>
          </a:p>
          <a:p>
            <a:pPr lvl="0" algn="just" eaLnBrk="0" fontAlgn="base" hangingPunct="0">
              <a:spcBef>
                <a:spcPct val="0"/>
              </a:spcBef>
              <a:spcAft>
                <a:spcPct val="0"/>
              </a:spcAft>
            </a:pPr>
            <a:r>
              <a:rPr lang="ru-RU" sz="1600" dirty="0" smtClean="0">
                <a:solidFill>
                  <a:srgbClr val="000000"/>
                </a:solidFill>
                <a:latin typeface="Times New Roman" pitchFamily="18" charset="0"/>
                <a:ea typeface="Times New Roman" pitchFamily="18" charset="0"/>
                <a:cs typeface="Times New Roman" pitchFamily="18" charset="0"/>
              </a:rPr>
              <a:t>Медицинские организации полностью перешли на оформление электронных листков нетрудоспособности. При каждом изменении статуса электронного листка нетрудоспособности (открыт, продлен, закрыт, аннулирован) работодатель получает сообщение от СФР. Согласие работника для этого не нужно.</a:t>
            </a:r>
            <a:r>
              <a:rPr lang="ru-RU" sz="1600" dirty="0" smtClean="0">
                <a:latin typeface="Times New Roman" pitchFamily="18" charset="0"/>
                <a:cs typeface="Times New Roman" pitchFamily="18" charset="0"/>
              </a:rPr>
              <a:t> </a:t>
            </a:r>
            <a:r>
              <a:rPr lang="ru-RU" sz="1600" dirty="0" smtClean="0">
                <a:solidFill>
                  <a:srgbClr val="000000"/>
                </a:solidFill>
                <a:latin typeface="Times New Roman" pitchFamily="18" charset="0"/>
                <a:ea typeface="Times New Roman" pitchFamily="18" charset="0"/>
                <a:cs typeface="Times New Roman" pitchFamily="18" charset="0"/>
              </a:rPr>
              <a:t>Работники </a:t>
            </a:r>
            <a:r>
              <a:rPr lang="ru-RU" sz="1600" dirty="0" smtClean="0">
                <a:solidFill>
                  <a:srgbClr val="000000"/>
                </a:solidFill>
                <a:latin typeface="Times New Roman" pitchFamily="18" charset="0"/>
                <a:ea typeface="Times New Roman" pitchFamily="18" charset="0"/>
                <a:cs typeface="Times New Roman" pitchFamily="18" charset="0"/>
              </a:rPr>
              <a:t>больше не должны сообщать работодателю номера электронных </a:t>
            </a:r>
            <a:r>
              <a:rPr lang="ru-RU" sz="1600" dirty="0" smtClean="0">
                <a:solidFill>
                  <a:srgbClr val="000000"/>
                </a:solidFill>
                <a:latin typeface="Times New Roman" pitchFamily="18" charset="0"/>
                <a:ea typeface="Times New Roman" pitchFamily="18" charset="0"/>
                <a:cs typeface="Times New Roman" pitchFamily="18" charset="0"/>
              </a:rPr>
              <a:t>больничных</a:t>
            </a:r>
            <a:endParaRPr lang="ru-RU" sz="1400" dirty="0" smtClean="0">
              <a:latin typeface="Times New Roman" pitchFamily="18" charset="0"/>
              <a:cs typeface="Times New Roman" pitchFamily="18" charset="0"/>
            </a:endParaRPr>
          </a:p>
        </p:txBody>
      </p:sp>
      <p:sp>
        <p:nvSpPr>
          <p:cNvPr id="7" name="Прямоугольник 6"/>
          <p:cNvSpPr/>
          <p:nvPr/>
        </p:nvSpPr>
        <p:spPr>
          <a:xfrm>
            <a:off x="5436096" y="1628800"/>
            <a:ext cx="3240360" cy="2308324"/>
          </a:xfrm>
          <a:prstGeom prst="rect">
            <a:avLst/>
          </a:prstGeom>
        </p:spPr>
        <p:txBody>
          <a:bodyPr wrap="square">
            <a:spAutoFit/>
          </a:bodyPr>
          <a:lstStyle/>
          <a:p>
            <a:pPr lvl="0" algn="ctr" eaLnBrk="0" fontAlgn="base" hangingPunct="0">
              <a:spcBef>
                <a:spcPct val="0"/>
              </a:spcBef>
              <a:spcAft>
                <a:spcPct val="0"/>
              </a:spcAft>
            </a:pPr>
            <a:r>
              <a:rPr lang="ru-RU" sz="1600" u="sng" dirty="0" smtClean="0">
                <a:solidFill>
                  <a:srgbClr val="000000"/>
                </a:solidFill>
                <a:latin typeface="Times New Roman" pitchFamily="18" charset="0"/>
                <a:ea typeface="Times New Roman" pitchFamily="18" charset="0"/>
                <a:cs typeface="Times New Roman" pitchFamily="18" charset="0"/>
              </a:rPr>
              <a:t>Пособие при рождении ребенка</a:t>
            </a:r>
          </a:p>
          <a:p>
            <a:pPr lvl="0" algn="just" eaLnBrk="0" fontAlgn="base" hangingPunct="0">
              <a:spcBef>
                <a:spcPct val="0"/>
              </a:spcBef>
              <a:spcAft>
                <a:spcPct val="0"/>
              </a:spcAft>
            </a:pPr>
            <a:r>
              <a:rPr lang="ru-RU" sz="1600" dirty="0" smtClean="0">
                <a:solidFill>
                  <a:srgbClr val="000000"/>
                </a:solidFill>
                <a:latin typeface="Times New Roman" pitchFamily="18" charset="0"/>
                <a:ea typeface="Times New Roman" pitchFamily="18" charset="0"/>
                <a:cs typeface="Times New Roman" pitchFamily="18" charset="0"/>
              </a:rPr>
              <a:t>Работники могут больше не подавать заявление о назначении пособия и другие документы, к примеру справку о рождении ребенка. Данные СФР получает в порядке межведомственного взаимодействия и сам назначает </a:t>
            </a:r>
            <a:r>
              <a:rPr lang="ru-RU" sz="1600" dirty="0" smtClean="0">
                <a:solidFill>
                  <a:srgbClr val="000000"/>
                </a:solidFill>
                <a:latin typeface="Times New Roman" pitchFamily="18" charset="0"/>
                <a:ea typeface="Times New Roman" pitchFamily="18" charset="0"/>
                <a:cs typeface="Times New Roman" pitchFamily="18" charset="0"/>
              </a:rPr>
              <a:t>выплату</a:t>
            </a:r>
            <a:endParaRPr lang="ru-RU" sz="1600" dirty="0" smtClean="0">
              <a:latin typeface="Times New Roman" pitchFamily="18" charset="0"/>
              <a:cs typeface="Times New Roman" pitchFamily="18" charset="0"/>
            </a:endParaRPr>
          </a:p>
        </p:txBody>
      </p:sp>
      <p:sp>
        <p:nvSpPr>
          <p:cNvPr id="8" name="Прямоугольник 7"/>
          <p:cNvSpPr/>
          <p:nvPr/>
        </p:nvSpPr>
        <p:spPr>
          <a:xfrm>
            <a:off x="5508104" y="4221088"/>
            <a:ext cx="3168351" cy="1569660"/>
          </a:xfrm>
          <a:prstGeom prst="rect">
            <a:avLst/>
          </a:prstGeom>
        </p:spPr>
        <p:txBody>
          <a:bodyPr wrap="square">
            <a:spAutoFit/>
          </a:bodyPr>
          <a:lstStyle/>
          <a:p>
            <a:pPr lvl="0" algn="ctr" eaLnBrk="0" fontAlgn="base" hangingPunct="0">
              <a:spcBef>
                <a:spcPct val="0"/>
              </a:spcBef>
              <a:spcAft>
                <a:spcPct val="0"/>
              </a:spcAft>
            </a:pPr>
            <a:r>
              <a:rPr lang="ru-RU" sz="1600" u="sng" dirty="0" smtClean="0">
                <a:solidFill>
                  <a:srgbClr val="000000"/>
                </a:solidFill>
                <a:latin typeface="Times New Roman" pitchFamily="18" charset="0"/>
                <a:ea typeface="Times New Roman" pitchFamily="18" charset="0"/>
                <a:cs typeface="Times New Roman" pitchFamily="18" charset="0"/>
              </a:rPr>
              <a:t>Пособие по уходу за ребенком</a:t>
            </a:r>
          </a:p>
          <a:p>
            <a:pPr lvl="0" algn="just" eaLnBrk="0" fontAlgn="base" hangingPunct="0">
              <a:spcBef>
                <a:spcPct val="0"/>
              </a:spcBef>
              <a:spcAft>
                <a:spcPct val="0"/>
              </a:spcAft>
            </a:pPr>
            <a:r>
              <a:rPr lang="ru-RU" sz="1600" dirty="0" smtClean="0">
                <a:solidFill>
                  <a:srgbClr val="000000"/>
                </a:solidFill>
                <a:latin typeface="Times New Roman" pitchFamily="18" charset="0"/>
                <a:ea typeface="Times New Roman" pitchFamily="18" charset="0"/>
                <a:cs typeface="Times New Roman" pitchFamily="18" charset="0"/>
              </a:rPr>
              <a:t>Для оформления по-прежнему нужно заявление работника. Получив его, работодатель в течение 3 рабочих дней должен передать сведения в </a:t>
            </a:r>
            <a:r>
              <a:rPr lang="ru-RU" sz="1600" dirty="0" smtClean="0">
                <a:solidFill>
                  <a:srgbClr val="000000"/>
                </a:solidFill>
                <a:latin typeface="Times New Roman" pitchFamily="18" charset="0"/>
                <a:ea typeface="Times New Roman" pitchFamily="18" charset="0"/>
                <a:cs typeface="Times New Roman" pitchFamily="18" charset="0"/>
              </a:rPr>
              <a:t>СФР</a:t>
            </a:r>
            <a:endParaRPr lang="ru-RU" sz="1600" dirty="0" smtClean="0">
              <a:latin typeface="Times New Roman" pitchFamily="18" charset="0"/>
              <a:cs typeface="Times New Roman" pitchFamily="18" charset="0"/>
            </a:endParaRPr>
          </a:p>
        </p:txBody>
      </p:sp>
      <p:sp>
        <p:nvSpPr>
          <p:cNvPr id="13" name="Прямоугольник 12"/>
          <p:cNvSpPr/>
          <p:nvPr/>
        </p:nvSpPr>
        <p:spPr>
          <a:xfrm>
            <a:off x="755576" y="404665"/>
            <a:ext cx="7992888" cy="923330"/>
          </a:xfrm>
          <a:prstGeom prst="rect">
            <a:avLst/>
          </a:prstGeom>
        </p:spPr>
        <p:txBody>
          <a:bodyPr wrap="square">
            <a:spAutoFit/>
          </a:bodyPr>
          <a:lstStyle/>
          <a:p>
            <a:pPr lvl="0" algn="ctr" fontAlgn="base">
              <a:spcBef>
                <a:spcPct val="0"/>
              </a:spcBef>
              <a:spcAft>
                <a:spcPct val="0"/>
              </a:spcAft>
            </a:pPr>
            <a:r>
              <a:rPr lang="ru-RU" b="1" dirty="0" smtClean="0">
                <a:solidFill>
                  <a:srgbClr val="000000"/>
                </a:solidFill>
                <a:latin typeface="Times New Roman" pitchFamily="18" charset="0"/>
                <a:ea typeface="Times New Roman" pitchFamily="18" charset="0"/>
                <a:cs typeface="Times New Roman" pitchFamily="18" charset="0"/>
              </a:rPr>
              <a:t>ОСНОВНЫЕ  ИЗМЕНЕНИЯ  ТРУДОВОГО  ЗАКОНОДАТЕЛЬСТВА  </a:t>
            </a:r>
          </a:p>
          <a:p>
            <a:pPr lvl="0" algn="ctr" fontAlgn="base">
              <a:spcBef>
                <a:spcPct val="0"/>
              </a:spcBef>
              <a:spcAft>
                <a:spcPct val="0"/>
              </a:spcAft>
            </a:pPr>
            <a:r>
              <a:rPr lang="ru-RU" b="1" dirty="0" smtClean="0">
                <a:solidFill>
                  <a:srgbClr val="000000"/>
                </a:solidFill>
                <a:latin typeface="Times New Roman" pitchFamily="18" charset="0"/>
                <a:ea typeface="Times New Roman" pitchFamily="18" charset="0"/>
                <a:cs typeface="Times New Roman" pitchFamily="18" charset="0"/>
              </a:rPr>
              <a:t>2022-2023 </a:t>
            </a:r>
            <a:r>
              <a:rPr lang="ru-RU" b="1" dirty="0" smtClean="0">
                <a:solidFill>
                  <a:srgbClr val="000000"/>
                </a:solidFill>
                <a:latin typeface="Times New Roman" pitchFamily="18" charset="0"/>
                <a:ea typeface="Times New Roman" pitchFamily="18" charset="0"/>
                <a:cs typeface="Times New Roman" pitchFamily="18" charset="0"/>
              </a:rPr>
              <a:t>ГОДЫ</a:t>
            </a:r>
          </a:p>
          <a:p>
            <a:pPr lvl="0" algn="ctr" fontAlgn="base">
              <a:spcBef>
                <a:spcPct val="0"/>
              </a:spcBef>
              <a:spcAft>
                <a:spcPct val="0"/>
              </a:spcAft>
            </a:pPr>
            <a:endParaRPr lang="ru-RU" dirty="0" smtClean="0">
              <a:latin typeface="Times New Roman" pitchFamily="18" charset="0"/>
              <a:cs typeface="Times New Roman"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lumMod val="50000"/>
            <a:lumOff val="50000"/>
          </a:schemeClr>
        </a:solidFill>
        <a:effectLst/>
      </p:bgPr>
    </p:bg>
    <p:spTree>
      <p:nvGrpSpPr>
        <p:cNvPr id="1" name=""/>
        <p:cNvGrpSpPr/>
        <p:nvPr/>
      </p:nvGrpSpPr>
      <p:grpSpPr>
        <a:xfrm>
          <a:off x="0" y="0"/>
          <a:ext cx="0" cy="0"/>
          <a:chOff x="0" y="0"/>
          <a:chExt cx="0" cy="0"/>
        </a:xfrm>
      </p:grpSpPr>
      <p:sp>
        <p:nvSpPr>
          <p:cNvPr id="25601" name="Rectangle 1"/>
          <p:cNvSpPr>
            <a:spLocks noChangeArrowheads="1"/>
          </p:cNvSpPr>
          <p:nvPr/>
        </p:nvSpPr>
        <p:spPr bwMode="auto">
          <a:xfrm>
            <a:off x="467544" y="1804172"/>
            <a:ext cx="3960440" cy="418576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sz="1400" i="0" u="sng"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С 01 января 2023 года о приеме и увольнении нужно сообщать в Социальный фонд России по новой форме, а так же оперативно сообщать о заключении и прекращении договора ГПХ</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ru-RU" sz="1400" i="0" u="sng"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Федеральный закон от 14.07.2022 N 237-ФЗ</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Постановление Правления ПФ РФ от 31.10.2022 N 245п</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Сведения о приеме и увольнении работника, а так же заключении и прекращении договоров ГПХ в 2023 году нужно направлять в составе единой формы. Срок подачи - не позднее рабочего дня, следующего за днем издания приказа</a:t>
            </a:r>
            <a:r>
              <a:rPr kumimoji="0" lang="ru-RU" sz="1400" b="0" i="0" u="none" strike="noStrike" cap="none" normalizeH="0" dirty="0" smtClean="0">
                <a:ln>
                  <a:noFill/>
                </a:ln>
                <a:solidFill>
                  <a:srgbClr val="000000"/>
                </a:solidFill>
                <a:effectLst/>
                <a:latin typeface="Times New Roman" pitchFamily="18" charset="0"/>
                <a:ea typeface="Times New Roman" pitchFamily="18" charset="0"/>
                <a:cs typeface="Times New Roman" pitchFamily="18" charset="0"/>
              </a:rPr>
              <a:t> (подписания договора, акта)</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400" b="0" i="0" u="sng"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Внимание!</a:t>
            </a:r>
            <a:r>
              <a:rPr kumimoji="0" lang="ru-RU" sz="14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a:t>
            </a:r>
            <a:r>
              <a:rPr kumimoji="0" lang="ru-RU" sz="1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С 01 января 2023 года усилили ответственность за нарушение правил передачи данных в СФР, если организация не подала в срок сведения, о заключении и прекращении договоров ГПХ, ей грозит штраф 5 000 руб</a:t>
            </a:r>
            <a:r>
              <a:rPr lang="ru-RU" sz="1400" dirty="0" smtClean="0">
                <a:solidFill>
                  <a:srgbClr val="000000"/>
                </a:solidFill>
                <a:latin typeface="Times New Roman" pitchFamily="18" charset="0"/>
                <a:ea typeface="Times New Roman" pitchFamily="18" charset="0"/>
                <a:cs typeface="Times New Roman" pitchFamily="18" charset="0"/>
              </a:rPr>
              <a:t>лей</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5" name="Прямоугольник 4"/>
          <p:cNvSpPr/>
          <p:nvPr/>
        </p:nvSpPr>
        <p:spPr>
          <a:xfrm>
            <a:off x="4427984" y="548680"/>
            <a:ext cx="4248472" cy="6340197"/>
          </a:xfrm>
          <a:prstGeom prst="rect">
            <a:avLst/>
          </a:prstGeom>
        </p:spPr>
        <p:txBody>
          <a:bodyPr wrap="square">
            <a:spAutoFit/>
          </a:bodyPr>
          <a:lstStyle/>
          <a:p>
            <a:pPr lvl="0" algn="ctr" fontAlgn="base">
              <a:spcBef>
                <a:spcPct val="0"/>
              </a:spcBef>
              <a:spcAft>
                <a:spcPct val="0"/>
              </a:spcAft>
            </a:pPr>
            <a:r>
              <a:rPr lang="ru-RU" sz="1400" u="sng" dirty="0" smtClean="0">
                <a:solidFill>
                  <a:srgbClr val="000000"/>
                </a:solidFill>
                <a:latin typeface="Times New Roman" pitchFamily="18" charset="0"/>
                <a:ea typeface="Calibri" pitchFamily="34" charset="0"/>
                <a:cs typeface="Times New Roman" pitchFamily="18" charset="0"/>
              </a:rPr>
              <a:t>С  14 июля 2022 года вступили в силу изменения, касающиеся всех участников процесса обработки  персональных данных от операторов до органов государственной власти </a:t>
            </a:r>
          </a:p>
          <a:p>
            <a:pPr lvl="0" algn="ctr" fontAlgn="base">
              <a:spcBef>
                <a:spcPct val="0"/>
              </a:spcBef>
              <a:spcAft>
                <a:spcPct val="0"/>
              </a:spcAft>
            </a:pPr>
            <a:endParaRPr lang="ru-RU" sz="1400" u="sng" dirty="0" smtClean="0">
              <a:latin typeface="Times New Roman" pitchFamily="18" charset="0"/>
              <a:cs typeface="Times New Roman" pitchFamily="18" charset="0"/>
            </a:endParaRPr>
          </a:p>
          <a:p>
            <a:pPr lvl="0" algn="just" eaLnBrk="0" fontAlgn="base" hangingPunct="0">
              <a:spcBef>
                <a:spcPct val="0"/>
              </a:spcBef>
              <a:spcAft>
                <a:spcPct val="0"/>
              </a:spcAft>
            </a:pPr>
            <a:r>
              <a:rPr lang="ru-RU" sz="1400" dirty="0" smtClean="0">
                <a:solidFill>
                  <a:srgbClr val="000000"/>
                </a:solidFill>
                <a:latin typeface="Times New Roman" pitchFamily="18" charset="0"/>
                <a:ea typeface="Calibri" pitchFamily="34" charset="0"/>
                <a:cs typeface="Times New Roman" pitchFamily="18" charset="0"/>
              </a:rPr>
              <a:t>Федеральным законом от 14.07.2022 № 266-ФЗ</a:t>
            </a:r>
            <a:endParaRPr lang="ru-RU" sz="1400" dirty="0" smtClean="0">
              <a:latin typeface="Times New Roman" pitchFamily="18" charset="0"/>
              <a:cs typeface="Times New Roman" pitchFamily="18" charset="0"/>
            </a:endParaRPr>
          </a:p>
          <a:p>
            <a:pPr lvl="0" algn="just" eaLnBrk="0" fontAlgn="base" hangingPunct="0">
              <a:spcBef>
                <a:spcPct val="0"/>
              </a:spcBef>
              <a:spcAft>
                <a:spcPct val="0"/>
              </a:spcAft>
            </a:pPr>
            <a:r>
              <a:rPr lang="ru-RU" sz="1400" dirty="0" smtClean="0">
                <a:solidFill>
                  <a:srgbClr val="000000"/>
                </a:solidFill>
                <a:latin typeface="Times New Roman" pitchFamily="18" charset="0"/>
                <a:ea typeface="Calibri" pitchFamily="34" charset="0"/>
                <a:cs typeface="Times New Roman" pitchFamily="18" charset="0"/>
              </a:rPr>
              <a:t>Приказ Роскомнадзора от 28.10.2022 № 179</a:t>
            </a:r>
          </a:p>
          <a:p>
            <a:pPr algn="just" eaLnBrk="0" fontAlgn="base" hangingPunct="0">
              <a:spcBef>
                <a:spcPct val="0"/>
              </a:spcBef>
              <a:spcAft>
                <a:spcPct val="0"/>
              </a:spcAft>
            </a:pPr>
            <a:r>
              <a:rPr lang="ru-RU" sz="1400" dirty="0" smtClean="0">
                <a:solidFill>
                  <a:srgbClr val="000000"/>
                </a:solidFill>
                <a:latin typeface="Times New Roman" pitchFamily="18" charset="0"/>
                <a:ea typeface="Calibri" pitchFamily="34" charset="0"/>
                <a:cs typeface="Times New Roman" pitchFamily="18" charset="0"/>
              </a:rPr>
              <a:t>Требуется уведомить Роскомнадзора о начале обработки персональных данных</a:t>
            </a:r>
            <a:r>
              <a:rPr lang="ru-RU" sz="1400" dirty="0" smtClean="0">
                <a:latin typeface="Times New Roman" pitchFamily="18" charset="0"/>
                <a:ea typeface="Calibri" pitchFamily="34" charset="0"/>
                <a:cs typeface="Times New Roman" pitchFamily="18" charset="0"/>
              </a:rPr>
              <a:t>, утечке персональных данных.</a:t>
            </a:r>
            <a:endParaRPr lang="ru-RU" sz="1400" dirty="0" smtClean="0">
              <a:latin typeface="Times New Roman" pitchFamily="18" charset="0"/>
              <a:cs typeface="Times New Roman" pitchFamily="18" charset="0"/>
            </a:endParaRPr>
          </a:p>
          <a:p>
            <a:pPr lvl="0" algn="just" eaLnBrk="0" fontAlgn="base" hangingPunct="0">
              <a:spcBef>
                <a:spcPct val="0"/>
              </a:spcBef>
              <a:spcAft>
                <a:spcPct val="0"/>
              </a:spcAft>
            </a:pPr>
            <a:r>
              <a:rPr lang="ru-RU" sz="1400" dirty="0" smtClean="0">
                <a:solidFill>
                  <a:srgbClr val="000000"/>
                </a:solidFill>
                <a:latin typeface="Times New Roman" pitchFamily="18" charset="0"/>
                <a:ea typeface="Calibri" pitchFamily="34" charset="0"/>
                <a:cs typeface="Times New Roman" pitchFamily="18" charset="0"/>
              </a:rPr>
              <a:t>ЛНА касающиеся персональных данных должны содержать: </a:t>
            </a:r>
            <a:endParaRPr lang="ru-RU" sz="1400" dirty="0" smtClean="0">
              <a:latin typeface="Times New Roman" pitchFamily="18" charset="0"/>
              <a:cs typeface="Times New Roman" pitchFamily="18" charset="0"/>
            </a:endParaRPr>
          </a:p>
          <a:p>
            <a:pPr lvl="0" algn="just" eaLnBrk="0" fontAlgn="base" hangingPunct="0">
              <a:spcBef>
                <a:spcPct val="0"/>
              </a:spcBef>
              <a:spcAft>
                <a:spcPct val="0"/>
              </a:spcAft>
            </a:pPr>
            <a:r>
              <a:rPr lang="ru-RU" sz="1400" dirty="0" smtClean="0">
                <a:solidFill>
                  <a:srgbClr val="000000"/>
                </a:solidFill>
                <a:latin typeface="Times New Roman" pitchFamily="18" charset="0"/>
                <a:ea typeface="Calibri" pitchFamily="34" charset="0"/>
                <a:cs typeface="Times New Roman" pitchFamily="18" charset="0"/>
              </a:rPr>
              <a:t>перечень обрабатываемых данных;</a:t>
            </a:r>
            <a:endParaRPr lang="ru-RU" sz="1400" dirty="0" smtClean="0">
              <a:latin typeface="Times New Roman" pitchFamily="18" charset="0"/>
              <a:cs typeface="Times New Roman" pitchFamily="18" charset="0"/>
            </a:endParaRPr>
          </a:p>
          <a:p>
            <a:pPr lvl="0" algn="just" eaLnBrk="0" fontAlgn="base" hangingPunct="0">
              <a:spcBef>
                <a:spcPct val="0"/>
              </a:spcBef>
              <a:spcAft>
                <a:spcPct val="0"/>
              </a:spcAft>
            </a:pPr>
            <a:r>
              <a:rPr lang="ru-RU" sz="1400" dirty="0" smtClean="0">
                <a:solidFill>
                  <a:srgbClr val="000000"/>
                </a:solidFill>
                <a:latin typeface="Times New Roman" pitchFamily="18" charset="0"/>
                <a:ea typeface="Calibri" pitchFamily="34" charset="0"/>
                <a:cs typeface="Times New Roman" pitchFamily="18" charset="0"/>
              </a:rPr>
              <a:t>категорию субъекта данных;</a:t>
            </a:r>
            <a:endParaRPr lang="ru-RU" sz="1400" dirty="0" smtClean="0">
              <a:latin typeface="Times New Roman" pitchFamily="18" charset="0"/>
              <a:cs typeface="Times New Roman" pitchFamily="18" charset="0"/>
            </a:endParaRPr>
          </a:p>
          <a:p>
            <a:pPr lvl="0" algn="just" eaLnBrk="0" fontAlgn="base" hangingPunct="0">
              <a:spcBef>
                <a:spcPct val="0"/>
              </a:spcBef>
              <a:spcAft>
                <a:spcPct val="0"/>
              </a:spcAft>
            </a:pPr>
            <a:r>
              <a:rPr lang="ru-RU" sz="1400" dirty="0" smtClean="0">
                <a:solidFill>
                  <a:srgbClr val="000000"/>
                </a:solidFill>
                <a:latin typeface="Times New Roman" pitchFamily="18" charset="0"/>
                <a:ea typeface="Calibri" pitchFamily="34" charset="0"/>
                <a:cs typeface="Times New Roman" pitchFamily="18" charset="0"/>
              </a:rPr>
              <a:t>способы, сроки обработки, хранения и уничтожения;</a:t>
            </a:r>
            <a:endParaRPr lang="ru-RU" sz="1400" dirty="0" smtClean="0">
              <a:latin typeface="Times New Roman" pitchFamily="18" charset="0"/>
              <a:cs typeface="Times New Roman" pitchFamily="18" charset="0"/>
            </a:endParaRPr>
          </a:p>
          <a:p>
            <a:pPr lvl="0" algn="just" eaLnBrk="0" fontAlgn="base" hangingPunct="0">
              <a:spcBef>
                <a:spcPct val="0"/>
              </a:spcBef>
              <a:spcAft>
                <a:spcPct val="0"/>
              </a:spcAft>
            </a:pPr>
            <a:r>
              <a:rPr lang="ru-RU" sz="1400" dirty="0" smtClean="0">
                <a:solidFill>
                  <a:srgbClr val="000000"/>
                </a:solidFill>
                <a:latin typeface="Times New Roman" pitchFamily="18" charset="0"/>
                <a:ea typeface="Calibri" pitchFamily="34" charset="0"/>
                <a:cs typeface="Times New Roman" pitchFamily="18" charset="0"/>
              </a:rPr>
              <a:t>порядок размещения Политики о персональных данных на сайте организации</a:t>
            </a:r>
          </a:p>
          <a:p>
            <a:pPr algn="just"/>
            <a:r>
              <a:rPr lang="ru-RU" sz="1400" u="sng" dirty="0" smtClean="0">
                <a:solidFill>
                  <a:srgbClr val="FF0000"/>
                </a:solidFill>
                <a:latin typeface="Times New Roman" pitchFamily="18" charset="0"/>
                <a:ea typeface="Times New Roman" pitchFamily="18" charset="0"/>
                <a:cs typeface="Times New Roman" pitchFamily="18" charset="0"/>
              </a:rPr>
              <a:t>Внимание!</a:t>
            </a:r>
            <a:r>
              <a:rPr lang="ru-RU" sz="1400" dirty="0" smtClean="0">
                <a:solidFill>
                  <a:srgbClr val="FF0000"/>
                </a:solidFill>
                <a:latin typeface="Times New Roman" pitchFamily="18" charset="0"/>
                <a:ea typeface="Times New Roman" pitchFamily="18" charset="0"/>
                <a:cs typeface="Times New Roman" pitchFamily="18" charset="0"/>
              </a:rPr>
              <a:t>  </a:t>
            </a:r>
            <a:r>
              <a:rPr lang="ru-RU" sz="1400" dirty="0" smtClean="0">
                <a:solidFill>
                  <a:srgbClr val="000000"/>
                </a:solidFill>
                <a:latin typeface="Times New Roman" pitchFamily="18" charset="0"/>
                <a:ea typeface="Times New Roman" pitchFamily="18" charset="0"/>
                <a:cs typeface="Times New Roman" pitchFamily="18" charset="0"/>
              </a:rPr>
              <a:t>С</a:t>
            </a:r>
            <a:r>
              <a:rPr lang="ru-RU" sz="1400" dirty="0" smtClean="0">
                <a:latin typeface="Times New Roman" pitchFamily="18" charset="0"/>
                <a:cs typeface="Times New Roman" pitchFamily="18" charset="0"/>
              </a:rPr>
              <a:t>уммы штрафов увеличены в 2 раза. Ответственность для юридического лица предусматривает штраф в размере 30 тысяч - 6 миллионов рублей, при повторном нарушении  до 18 миллионов рублей. Максимальный совокупный штраф для должностного лица составляет 336 тысяч рублей, при повторном нарушении может превышать 1 миллион рублей.</a:t>
            </a:r>
          </a:p>
          <a:p>
            <a:pPr algn="just" eaLnBrk="0" fontAlgn="base" hangingPunct="0">
              <a:spcBef>
                <a:spcPct val="0"/>
              </a:spcBef>
              <a:spcAft>
                <a:spcPct val="0"/>
              </a:spcAft>
            </a:pPr>
            <a:endParaRPr lang="ru-RU" sz="1400" dirty="0" smtClean="0">
              <a:latin typeface="Times New Roman" pitchFamily="18" charset="0"/>
              <a:cs typeface="Times New Roman" pitchFamily="18" charset="0"/>
            </a:endParaRPr>
          </a:p>
          <a:p>
            <a:pPr lvl="0" algn="just" eaLnBrk="0" fontAlgn="base" hangingPunct="0">
              <a:spcBef>
                <a:spcPct val="0"/>
              </a:spcBef>
              <a:spcAft>
                <a:spcPct val="0"/>
              </a:spcAft>
            </a:pPr>
            <a:endParaRPr lang="ru-RU" sz="1400" dirty="0" smtClean="0">
              <a:latin typeface="Times New Roman" pitchFamily="18" charset="0"/>
              <a:ea typeface="Calibri" pitchFamily="34" charset="0"/>
              <a:cs typeface="Times New Roman" pitchFamily="18" charset="0"/>
            </a:endParaRPr>
          </a:p>
          <a:p>
            <a:pPr lvl="0" algn="just" eaLnBrk="0" fontAlgn="base" hangingPunct="0">
              <a:spcBef>
                <a:spcPct val="0"/>
              </a:spcBef>
              <a:spcAft>
                <a:spcPct val="0"/>
              </a:spcAft>
            </a:pPr>
            <a:endParaRPr lang="ru-RU" sz="1400" dirty="0" smtClean="0">
              <a:latin typeface="Times New Roman" pitchFamily="18" charset="0"/>
              <a:cs typeface="Times New Roman" pitchFamily="18" charset="0"/>
            </a:endParaRPr>
          </a:p>
          <a:p>
            <a:pPr lvl="0" algn="just" eaLnBrk="0" fontAlgn="base" hangingPunct="0">
              <a:spcBef>
                <a:spcPct val="0"/>
              </a:spcBef>
              <a:spcAft>
                <a:spcPct val="0"/>
              </a:spcAft>
            </a:pPr>
            <a:endParaRPr lang="ru-RU" sz="1400" dirty="0" smtClean="0">
              <a:latin typeface="Times New Roman" pitchFamily="18" charset="0"/>
              <a:cs typeface="Times New Roman" pitchFamily="18" charset="0"/>
            </a:endParaRPr>
          </a:p>
        </p:txBody>
      </p:sp>
      <p:pic>
        <p:nvPicPr>
          <p:cNvPr id="25606" name="Picture 6" descr="Картинки Внимание! (60 фото)"/>
          <p:cNvPicPr>
            <a:picLocks noChangeAspect="1" noChangeArrowheads="1"/>
          </p:cNvPicPr>
          <p:nvPr/>
        </p:nvPicPr>
        <p:blipFill>
          <a:blip r:embed="rId2" cstate="print"/>
          <a:srcRect/>
          <a:stretch>
            <a:fillRect/>
          </a:stretch>
        </p:blipFill>
        <p:spPr bwMode="auto">
          <a:xfrm>
            <a:off x="539552" y="404665"/>
            <a:ext cx="3816424" cy="1368151"/>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lumMod val="50000"/>
            <a:lumOff val="50000"/>
          </a:schemeClr>
        </a:solidFill>
        <a:effectLst/>
      </p:bgPr>
    </p:bg>
    <p:spTree>
      <p:nvGrpSpPr>
        <p:cNvPr id="1" name=""/>
        <p:cNvGrpSpPr/>
        <p:nvPr/>
      </p:nvGrpSpPr>
      <p:grpSpPr>
        <a:xfrm>
          <a:off x="0" y="0"/>
          <a:ext cx="0" cy="0"/>
          <a:chOff x="0" y="0"/>
          <a:chExt cx="0" cy="0"/>
        </a:xfrm>
      </p:grpSpPr>
      <p:pic>
        <p:nvPicPr>
          <p:cNvPr id="27650" name="Picture 2" descr="Фон для презентации вопросы - 90 фото"/>
          <p:cNvPicPr>
            <a:picLocks noChangeAspect="1" noChangeArrowheads="1"/>
          </p:cNvPicPr>
          <p:nvPr/>
        </p:nvPicPr>
        <p:blipFill>
          <a:blip r:embed="rId2" cstate="print"/>
          <a:srcRect/>
          <a:stretch>
            <a:fillRect/>
          </a:stretch>
        </p:blipFill>
        <p:spPr bwMode="auto">
          <a:xfrm>
            <a:off x="6516216" y="4725144"/>
            <a:ext cx="2232248" cy="1656184"/>
          </a:xfrm>
          <a:prstGeom prst="rect">
            <a:avLst/>
          </a:prstGeom>
          <a:noFill/>
        </p:spPr>
      </p:pic>
      <p:sp>
        <p:nvSpPr>
          <p:cNvPr id="27654" name="AutoShape 6" descr="⬇ Скачать картинки 3д человек грустит, стоковые фото 3д человек грустит в  хорошем качестве | Depositphoto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7656" name="AutoShape 8" descr="⬇ Скачать картинки 3д человек грустит, стоковые фото 3д человек грустит в  хорошем качестве | Depositphoto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7658" name="AutoShape 10" descr="⬇ Скачать картинки 3д человек грустит, стоковые фото 3д человек грустит в  хорошем качестве | Depositphoto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7660" name="AutoShape 12" descr="⬇ Скачать картинки 3д человек грустит, стоковые фото 3д человек грустит в  хорошем качестве | Depositphoto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27662" name="Picture 14" descr="Думающий человечек на прозрачном фоне - фото и картинки abrakadabra.fun"/>
          <p:cNvPicPr>
            <a:picLocks noChangeAspect="1" noChangeArrowheads="1"/>
          </p:cNvPicPr>
          <p:nvPr/>
        </p:nvPicPr>
        <p:blipFill>
          <a:blip r:embed="rId3" cstate="print"/>
          <a:srcRect/>
          <a:stretch>
            <a:fillRect/>
          </a:stretch>
        </p:blipFill>
        <p:spPr bwMode="auto">
          <a:xfrm>
            <a:off x="395536" y="404664"/>
            <a:ext cx="2952328" cy="3312368"/>
          </a:xfrm>
          <a:prstGeom prst="rect">
            <a:avLst/>
          </a:prstGeom>
          <a:noFill/>
        </p:spPr>
      </p:pic>
      <p:sp>
        <p:nvSpPr>
          <p:cNvPr id="27663" name="Rectangle 15"/>
          <p:cNvSpPr>
            <a:spLocks noChangeArrowheads="1"/>
          </p:cNvSpPr>
          <p:nvPr/>
        </p:nvSpPr>
        <p:spPr bwMode="auto">
          <a:xfrm>
            <a:off x="3491880" y="1415970"/>
            <a:ext cx="5040560" cy="236988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R="0" lvl="0" algn="just" defTabSz="914400" rtl="0" eaLnBrk="0" fontAlgn="base" latinLnBrk="0" hangingPunct="0">
              <a:lnSpc>
                <a:spcPct val="100000"/>
              </a:lnSpc>
              <a:spcBef>
                <a:spcPct val="0"/>
              </a:spcBef>
              <a:spcAft>
                <a:spcPct val="0"/>
              </a:spcAft>
              <a:buClrTx/>
              <a:buSzTx/>
              <a:tabLst/>
            </a:pPr>
            <a:r>
              <a:rPr kumimoji="0" lang="ru-RU" sz="16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Почему я не могу перенести ежегодный отпуск по заявлению? </a:t>
            </a:r>
            <a:r>
              <a:rPr lang="ru-RU" sz="1600" dirty="0" smtClean="0">
                <a:solidFill>
                  <a:srgbClr val="000000"/>
                </a:solidFill>
                <a:latin typeface="Times New Roman" pitchFamily="18" charset="0"/>
                <a:ea typeface="Times New Roman" pitchFamily="18" charset="0"/>
                <a:cs typeface="Times New Roman" pitchFamily="18" charset="0"/>
              </a:rPr>
              <a:t>(</a:t>
            </a:r>
            <a:r>
              <a:rPr kumimoji="0" lang="ru-RU" sz="16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статья 124 ТК РФ)</a:t>
            </a:r>
          </a:p>
          <a:p>
            <a:pPr marR="0" lvl="0" algn="just" defTabSz="914400" rtl="0" eaLnBrk="0" fontAlgn="base" latinLnBrk="0" hangingPunct="0">
              <a:lnSpc>
                <a:spcPct val="100000"/>
              </a:lnSpc>
              <a:spcBef>
                <a:spcPct val="0"/>
              </a:spcBef>
              <a:spcAft>
                <a:spcPct val="0"/>
              </a:spcAft>
              <a:buClrTx/>
              <a:buSzTx/>
              <a:tabLst/>
            </a:pPr>
            <a:endParaRPr kumimoji="0" lang="ru-RU" sz="1600" b="0" i="0" u="none" strike="noStrike" cap="none" normalizeH="0" baseline="0" dirty="0" smtClean="0">
              <a:ln>
                <a:noFill/>
              </a:ln>
              <a:solidFill>
                <a:schemeClr val="tx1"/>
              </a:solidFill>
              <a:effectLst/>
              <a:latin typeface="Times New Roman" pitchFamily="18" charset="0"/>
              <a:cs typeface="Times New Roman" pitchFamily="18" charset="0"/>
            </a:endParaRPr>
          </a:p>
          <a:p>
            <a:pPr lvl="0" algn="just" eaLnBrk="0" fontAlgn="base" hangingPunct="0">
              <a:spcBef>
                <a:spcPct val="0"/>
              </a:spcBef>
              <a:spcAft>
                <a:spcPct val="0"/>
              </a:spcAft>
            </a:pPr>
            <a:r>
              <a:rPr kumimoji="0" lang="ru-RU" sz="16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Можно получить денежную компенсацию вместо отпуска? </a:t>
            </a:r>
            <a:r>
              <a:rPr lang="ru-RU" sz="1600" dirty="0" smtClean="0">
                <a:solidFill>
                  <a:srgbClr val="000000"/>
                </a:solidFill>
                <a:latin typeface="Times New Roman" pitchFamily="18" charset="0"/>
                <a:ea typeface="Times New Roman" pitchFamily="18" charset="0"/>
                <a:cs typeface="Times New Roman" pitchFamily="18" charset="0"/>
              </a:rPr>
              <a:t>(статья 126 ТК РФ)</a:t>
            </a:r>
          </a:p>
          <a:p>
            <a:pPr lvl="0" algn="just" eaLnBrk="0" fontAlgn="base" hangingPunct="0">
              <a:spcBef>
                <a:spcPct val="0"/>
              </a:spcBef>
              <a:spcAft>
                <a:spcPct val="0"/>
              </a:spcAft>
            </a:pPr>
            <a:endParaRPr kumimoji="0" lang="ru-RU" sz="1600" b="0" i="0" u="none" strike="noStrike" cap="none" normalizeH="0" baseline="0" dirty="0" smtClean="0">
              <a:ln>
                <a:noFill/>
              </a:ln>
              <a:solidFill>
                <a:schemeClr val="tx1"/>
              </a:solidFill>
              <a:effectLst/>
              <a:latin typeface="Times New Roman" pitchFamily="18" charset="0"/>
              <a:cs typeface="Times New Roman" pitchFamily="18" charset="0"/>
            </a:endParaRPr>
          </a:p>
          <a:p>
            <a:pPr marR="0" lvl="0" algn="just" defTabSz="914400" rtl="0" eaLnBrk="0" fontAlgn="base" latinLnBrk="0" hangingPunct="0">
              <a:lnSpc>
                <a:spcPct val="100000"/>
              </a:lnSpc>
              <a:spcBef>
                <a:spcPct val="0"/>
              </a:spcBef>
              <a:spcAft>
                <a:spcPct val="0"/>
              </a:spcAft>
              <a:buClrTx/>
              <a:buSzTx/>
              <a:tabLst/>
            </a:pPr>
            <a:r>
              <a:rPr kumimoji="0" lang="ru-RU" sz="16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Чем отличается совместительство и совмещение? (статьи 60.1, 60.2 ТК РФ)</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12" name="Прямоугольник 11"/>
          <p:cNvSpPr/>
          <p:nvPr/>
        </p:nvSpPr>
        <p:spPr>
          <a:xfrm>
            <a:off x="3419872" y="548681"/>
            <a:ext cx="5040560" cy="584775"/>
          </a:xfrm>
          <a:prstGeom prst="rect">
            <a:avLst/>
          </a:prstGeom>
        </p:spPr>
        <p:txBody>
          <a:bodyPr wrap="square">
            <a:spAutoFit/>
          </a:bodyPr>
          <a:lstStyle/>
          <a:p>
            <a:pPr lvl="0" algn="ctr" fontAlgn="base">
              <a:spcBef>
                <a:spcPct val="0"/>
              </a:spcBef>
              <a:spcAft>
                <a:spcPct val="0"/>
              </a:spcAft>
            </a:pPr>
            <a:r>
              <a:rPr lang="ru-RU" sz="1600" b="1" dirty="0" smtClean="0">
                <a:solidFill>
                  <a:srgbClr val="000000"/>
                </a:solidFill>
                <a:latin typeface="Times New Roman" pitchFamily="18" charset="0"/>
                <a:ea typeface="Times New Roman" pitchFamily="18" charset="0"/>
                <a:cs typeface="Times New Roman" pitchFamily="18" charset="0"/>
              </a:rPr>
              <a:t>Часто задаваемые вопросы сотрудниками организации по Трудовому законодательству</a:t>
            </a:r>
            <a:endParaRPr lang="ru-RU" sz="1600" b="1" dirty="0" smtClean="0">
              <a:latin typeface="Times New Roman" pitchFamily="18" charset="0"/>
              <a:cs typeface="Times New Roman" pitchFamily="18" charset="0"/>
            </a:endParaRPr>
          </a:p>
        </p:txBody>
      </p:sp>
      <p:sp>
        <p:nvSpPr>
          <p:cNvPr id="13" name="Прямоугольник 12"/>
          <p:cNvSpPr/>
          <p:nvPr/>
        </p:nvSpPr>
        <p:spPr>
          <a:xfrm>
            <a:off x="467544" y="3861049"/>
            <a:ext cx="6912768" cy="2154436"/>
          </a:xfrm>
          <a:prstGeom prst="rect">
            <a:avLst/>
          </a:prstGeom>
        </p:spPr>
        <p:txBody>
          <a:bodyPr wrap="square">
            <a:spAutoFit/>
          </a:bodyPr>
          <a:lstStyle/>
          <a:p>
            <a:pPr lvl="0" indent="179388" algn="just" eaLnBrk="0" fontAlgn="base" hangingPunct="0">
              <a:spcBef>
                <a:spcPct val="0"/>
              </a:spcBef>
              <a:spcAft>
                <a:spcPct val="0"/>
              </a:spcAft>
            </a:pPr>
            <a:r>
              <a:rPr lang="ru-RU" sz="1600" dirty="0" smtClean="0">
                <a:solidFill>
                  <a:srgbClr val="000000"/>
                </a:solidFill>
                <a:latin typeface="Times New Roman" pitchFamily="18" charset="0"/>
                <a:ea typeface="Times New Roman" pitchFamily="18" charset="0"/>
                <a:cs typeface="Times New Roman" pitchFamily="18" charset="0"/>
              </a:rPr>
              <a:t>Как оплачивается сверхурочная работа? (статья 152 ТК РФ)</a:t>
            </a:r>
          </a:p>
          <a:p>
            <a:pPr lvl="0" indent="179388" algn="just" eaLnBrk="0" fontAlgn="base" hangingPunct="0">
              <a:spcBef>
                <a:spcPct val="0"/>
              </a:spcBef>
              <a:spcAft>
                <a:spcPct val="0"/>
              </a:spcAft>
            </a:pPr>
            <a:endParaRPr lang="ru-RU" sz="1600" dirty="0" smtClean="0">
              <a:solidFill>
                <a:srgbClr val="000000"/>
              </a:solidFill>
              <a:latin typeface="Times New Roman" pitchFamily="18" charset="0"/>
              <a:ea typeface="Times New Roman" pitchFamily="18" charset="0"/>
              <a:cs typeface="Times New Roman" pitchFamily="18" charset="0"/>
            </a:endParaRPr>
          </a:p>
          <a:p>
            <a:pPr lvl="0" indent="179388" algn="just" eaLnBrk="0" fontAlgn="base" hangingPunct="0">
              <a:spcBef>
                <a:spcPct val="0"/>
              </a:spcBef>
              <a:spcAft>
                <a:spcPct val="0"/>
              </a:spcAft>
            </a:pPr>
            <a:r>
              <a:rPr lang="ru-RU" sz="1600" dirty="0" smtClean="0">
                <a:solidFill>
                  <a:srgbClr val="000000"/>
                </a:solidFill>
                <a:latin typeface="Times New Roman" pitchFamily="18" charset="0"/>
                <a:ea typeface="Times New Roman" pitchFamily="18" charset="0"/>
                <a:cs typeface="Times New Roman" pitchFamily="18" charset="0"/>
              </a:rPr>
              <a:t>Могу я пойти в отпуск «за свой счет» без согласования?  (128 ТК РФ)</a:t>
            </a:r>
          </a:p>
          <a:p>
            <a:pPr lvl="0" indent="179388" algn="just" eaLnBrk="0" fontAlgn="base" hangingPunct="0">
              <a:spcBef>
                <a:spcPct val="0"/>
              </a:spcBef>
              <a:spcAft>
                <a:spcPct val="0"/>
              </a:spcAft>
            </a:pPr>
            <a:endParaRPr lang="ru-RU" sz="1600" dirty="0" smtClean="0">
              <a:solidFill>
                <a:srgbClr val="000000"/>
              </a:solidFill>
              <a:latin typeface="Times New Roman" pitchFamily="18" charset="0"/>
              <a:ea typeface="Times New Roman" pitchFamily="18" charset="0"/>
              <a:cs typeface="Times New Roman" pitchFamily="18" charset="0"/>
            </a:endParaRPr>
          </a:p>
          <a:p>
            <a:pPr lvl="0" indent="179388" algn="just" eaLnBrk="0" fontAlgn="base" hangingPunct="0">
              <a:spcBef>
                <a:spcPct val="0"/>
              </a:spcBef>
              <a:spcAft>
                <a:spcPct val="0"/>
              </a:spcAft>
            </a:pPr>
            <a:r>
              <a:rPr lang="ru-RU" sz="1600" dirty="0" smtClean="0">
                <a:solidFill>
                  <a:srgbClr val="000000"/>
                </a:solidFill>
                <a:latin typeface="Times New Roman" pitchFamily="18" charset="0"/>
                <a:ea typeface="Times New Roman" pitchFamily="18" charset="0"/>
                <a:cs typeface="Times New Roman" pitchFamily="18" charset="0"/>
              </a:rPr>
              <a:t>Могу ли я не ходить в отпуск по совместительству?  (286 ТК РФ)</a:t>
            </a:r>
          </a:p>
          <a:p>
            <a:pPr lvl="0" algn="just" eaLnBrk="0" fontAlgn="base" hangingPunct="0">
              <a:spcBef>
                <a:spcPct val="0"/>
              </a:spcBef>
              <a:spcAft>
                <a:spcPct val="0"/>
              </a:spcAft>
            </a:pPr>
            <a:endParaRPr lang="ru-RU" dirty="0" smtClean="0">
              <a:solidFill>
                <a:srgbClr val="000000"/>
              </a:solidFill>
              <a:latin typeface="Times New Roman" pitchFamily="18" charset="0"/>
              <a:cs typeface="Times New Roman" pitchFamily="18" charset="0"/>
            </a:endParaRPr>
          </a:p>
          <a:p>
            <a:pPr lvl="0" algn="just" eaLnBrk="0" fontAlgn="base" hangingPunct="0">
              <a:spcBef>
                <a:spcPct val="0"/>
              </a:spcBef>
              <a:spcAft>
                <a:spcPct val="0"/>
              </a:spcAft>
            </a:pPr>
            <a:endParaRPr lang="ru-RU" dirty="0" smtClean="0">
              <a:solidFill>
                <a:srgbClr val="000000"/>
              </a:solidFill>
              <a:latin typeface="Times New Roman" pitchFamily="18" charset="0"/>
              <a:cs typeface="Times New Roman" pitchFamily="18" charset="0"/>
            </a:endParaRPr>
          </a:p>
          <a:p>
            <a:pPr lvl="0" algn="just" eaLnBrk="0" fontAlgn="base" hangingPunct="0">
              <a:spcBef>
                <a:spcPct val="0"/>
              </a:spcBef>
              <a:spcAft>
                <a:spcPct val="0"/>
              </a:spcAft>
            </a:pPr>
            <a:endParaRPr lang="ru-RU" dirty="0" smtClean="0">
              <a:latin typeface="Times New Roman" pitchFamily="18" charset="0"/>
              <a:cs typeface="Times New Roman" pitchFamily="18" charset="0"/>
            </a:endParaRP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Аспект">
  <a:themeElements>
    <a:clrScheme name="Аспект">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Аспект">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Аспект">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7665</TotalTime>
  <Words>2001</Words>
  <Application>Microsoft Office PowerPoint</Application>
  <PresentationFormat>Экран (4:3)</PresentationFormat>
  <Paragraphs>240</Paragraphs>
  <Slides>17</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17</vt:i4>
      </vt:variant>
    </vt:vector>
  </HeadingPairs>
  <TitlesOfParts>
    <vt:vector size="18" baseType="lpstr">
      <vt:lpstr>Аспект</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User</dc:creator>
  <cp:lastModifiedBy>User</cp:lastModifiedBy>
  <cp:revision>681</cp:revision>
  <dcterms:created xsi:type="dcterms:W3CDTF">2023-04-04T05:41:26Z</dcterms:created>
  <dcterms:modified xsi:type="dcterms:W3CDTF">2023-09-21T12:28:00Z</dcterms:modified>
</cp:coreProperties>
</file>