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99" r:id="rId19"/>
    <p:sldId id="274" r:id="rId20"/>
    <p:sldId id="275" r:id="rId21"/>
    <p:sldId id="276" r:id="rId22"/>
    <p:sldId id="277" r:id="rId23"/>
    <p:sldId id="278" r:id="rId24"/>
    <p:sldId id="29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5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7F703C6-DA30-43C6-8BA7-874652822A7E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1842AB2-8449-4FA3-8840-42A29A9BF5E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2936"/>
            <a:ext cx="5330717" cy="308705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algn="ctr" rotWithShape="0">
              <a:schemeClr val="bg2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313259" y="548680"/>
            <a:ext cx="6517482" cy="720080"/>
          </a:xfrm>
        </p:spPr>
        <p:txBody>
          <a:bodyPr>
            <a:normAutofit/>
          </a:bodyPr>
          <a:lstStyle/>
          <a:p>
            <a:r>
              <a:rPr lang="ru-RU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800" b="1" cap="none" dirty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pharmaceutical </a:t>
            </a:r>
            <a:r>
              <a:rPr lang="en-US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r>
              <a:rPr lang="ru-RU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28083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Alkaloids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593998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D52A7"/>
                </a:solidFill>
              </a:rPr>
              <a:t>Associate Professor </a:t>
            </a:r>
            <a:r>
              <a:rPr lang="en-US" dirty="0" err="1" smtClean="0">
                <a:solidFill>
                  <a:srgbClr val="1D52A7"/>
                </a:solidFill>
              </a:rPr>
              <a:t>Gureeva</a:t>
            </a:r>
            <a:r>
              <a:rPr lang="en-US" dirty="0" smtClean="0">
                <a:solidFill>
                  <a:srgbClr val="1D52A7"/>
                </a:solidFill>
              </a:rPr>
              <a:t> E.S.</a:t>
            </a:r>
            <a:endParaRPr lang="ru-RU" dirty="0">
              <a:solidFill>
                <a:srgbClr val="1D52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Classification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10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1"/>
            <a:ext cx="67651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Hegnaur’s</a:t>
            </a:r>
            <a:r>
              <a:rPr lang="en-US" sz="2400" b="1" dirty="0" smtClean="0">
                <a:solidFill>
                  <a:srgbClr val="C00000"/>
                </a:solidFill>
              </a:rPr>
              <a:t> classification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(Classification of alkaloids according to precursors)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72816"/>
            <a:ext cx="864096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7030A0"/>
                </a:solidFill>
              </a:rPr>
              <a:t>True alkaloids</a:t>
            </a:r>
            <a:r>
              <a:rPr lang="en-US" sz="2000" dirty="0" smtClean="0">
                <a:solidFill>
                  <a:srgbClr val="7030A0"/>
                </a:solidFill>
              </a:rPr>
              <a:t>: </a:t>
            </a:r>
            <a:r>
              <a:rPr lang="en-US" sz="2000" dirty="0" smtClean="0"/>
              <a:t>those alkaloids that contain nitrogen in their heterocyclic ring system and biosynthesized from amino acids (Lysine, tyrosine &amp; tryptophan) are termed as true alkaloids. They possess significant pharmacological activity &amp; mostly found in higher plants as salts.</a:t>
            </a:r>
          </a:p>
          <a:p>
            <a:pPr marL="269875" algn="just">
              <a:spcAft>
                <a:spcPts val="600"/>
              </a:spcAft>
            </a:pPr>
            <a:r>
              <a:rPr lang="en-US" sz="2000" i="1" dirty="0" smtClean="0"/>
              <a:t>Examples</a:t>
            </a:r>
            <a:r>
              <a:rPr lang="en-US" sz="2000" dirty="0" smtClean="0"/>
              <a:t> are Atropine, Nicotine, Cocaine &amp; morphine.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7030A0"/>
                </a:solidFill>
              </a:rPr>
              <a:t>Proto alkaloids: </a:t>
            </a:r>
            <a:r>
              <a:rPr lang="en-US" sz="2000" dirty="0" smtClean="0"/>
              <a:t>These alkaloids most often possess characteristic true alkaloids, but they are not biosynthesized from amino acids; they are derived from the acetate pathway having an isoprenoid skeleton. Some steroidal alkaloids are also included under these paths.</a:t>
            </a:r>
          </a:p>
          <a:p>
            <a:pPr marL="269875" algn="just">
              <a:spcAft>
                <a:spcPts val="600"/>
              </a:spcAft>
            </a:pPr>
            <a:r>
              <a:rPr lang="en-US" sz="2000" i="1" dirty="0" smtClean="0"/>
              <a:t>Examples</a:t>
            </a:r>
            <a:r>
              <a:rPr lang="en-US" sz="2000" dirty="0" smtClean="0"/>
              <a:t> are Para-</a:t>
            </a:r>
            <a:r>
              <a:rPr lang="en-US" sz="2000" dirty="0" err="1" smtClean="0"/>
              <a:t>vallarine</a:t>
            </a:r>
            <a:r>
              <a:rPr lang="en-US" sz="2000" dirty="0" smtClean="0"/>
              <a:t>, </a:t>
            </a:r>
            <a:r>
              <a:rPr lang="en-US" sz="2000" dirty="0" err="1" smtClean="0"/>
              <a:t>Conine</a:t>
            </a:r>
            <a:r>
              <a:rPr lang="en-US" sz="2000" dirty="0" smtClean="0"/>
              <a:t>, </a:t>
            </a:r>
            <a:r>
              <a:rPr lang="en-US" sz="2000" dirty="0" err="1" smtClean="0"/>
              <a:t>etc</a:t>
            </a:r>
            <a:r>
              <a:rPr lang="ru-RU" sz="2000" dirty="0" smtClean="0"/>
              <a:t>.</a:t>
            </a:r>
            <a:endParaRPr lang="en-US" sz="2000" dirty="0" smtClean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7030A0"/>
                </a:solidFill>
              </a:rPr>
              <a:t>Pseudo alkaloids: </a:t>
            </a:r>
            <a:r>
              <a:rPr lang="en-US" sz="2000" dirty="0" smtClean="0"/>
              <a:t>These are simple alkaloids in which the N atom is not a part of the heterocyclic ring system  &amp; is derived from amino acids. Nitrogen is outside of the cycle as </a:t>
            </a:r>
            <a:r>
              <a:rPr lang="en-US" sz="2000" dirty="0" err="1" smtClean="0"/>
              <a:t>exo</a:t>
            </a:r>
            <a:r>
              <a:rPr lang="en-US" sz="2000" dirty="0" smtClean="0"/>
              <a:t>-cycle. </a:t>
            </a:r>
            <a:r>
              <a:rPr lang="en-US" sz="2000" dirty="0" err="1" smtClean="0"/>
              <a:t>Biosynthethically</a:t>
            </a:r>
            <a:r>
              <a:rPr lang="en-US" sz="2000" dirty="0" smtClean="0"/>
              <a:t> true &amp; proto alkaloids are similar because both get synthesize from </a:t>
            </a:r>
            <a:r>
              <a:rPr lang="en-US" sz="2000" dirty="0" err="1" smtClean="0"/>
              <a:t>aminoacids</a:t>
            </a:r>
            <a:r>
              <a:rPr lang="en-US" sz="2000" dirty="0" smtClean="0"/>
              <a:t>. </a:t>
            </a:r>
          </a:p>
          <a:p>
            <a:pPr marL="269875" algn="just"/>
            <a:r>
              <a:rPr lang="en-US" sz="2000" i="1" dirty="0" smtClean="0"/>
              <a:t>Examples </a:t>
            </a:r>
            <a:r>
              <a:rPr lang="en-US" sz="2000" dirty="0" smtClean="0"/>
              <a:t>are Mescaline, serotonin, </a:t>
            </a:r>
            <a:r>
              <a:rPr lang="en-US" sz="2000" dirty="0" err="1" smtClean="0"/>
              <a:t>etc</a:t>
            </a:r>
            <a:r>
              <a:rPr lang="ru-RU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162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Classification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11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1"/>
            <a:ext cx="7159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Classification of alkaloids based on chemical structure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997839"/>
            <a:ext cx="88030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1. Pyridine and </a:t>
            </a:r>
            <a:r>
              <a:rPr lang="en-US" sz="2200" dirty="0" err="1" smtClean="0"/>
              <a:t>Piperidine</a:t>
            </a:r>
            <a:r>
              <a:rPr lang="en-US" sz="2200" dirty="0" smtClean="0"/>
              <a:t> Alkaloids </a:t>
            </a:r>
          </a:p>
          <a:p>
            <a:r>
              <a:rPr lang="en-US" sz="2200" dirty="0" smtClean="0"/>
              <a:t>2. Tropane alkaloids </a:t>
            </a:r>
          </a:p>
          <a:p>
            <a:r>
              <a:rPr lang="en-US" sz="2200" dirty="0" smtClean="0"/>
              <a:t>3. </a:t>
            </a:r>
            <a:r>
              <a:rPr lang="en-US" sz="2200" dirty="0" err="1" smtClean="0"/>
              <a:t>Quinoline</a:t>
            </a:r>
            <a:r>
              <a:rPr lang="en-US" sz="2200" dirty="0" smtClean="0"/>
              <a:t> Alkaloids </a:t>
            </a:r>
          </a:p>
          <a:p>
            <a:r>
              <a:rPr lang="en-US" sz="2200" dirty="0" smtClean="0"/>
              <a:t>4. </a:t>
            </a:r>
            <a:r>
              <a:rPr lang="en-US" sz="2200" dirty="0" err="1" smtClean="0"/>
              <a:t>Isoquinoline</a:t>
            </a:r>
            <a:r>
              <a:rPr lang="en-US" sz="2200" dirty="0" smtClean="0"/>
              <a:t> alkaloids </a:t>
            </a:r>
          </a:p>
          <a:p>
            <a:r>
              <a:rPr lang="en-US" sz="2200" dirty="0" smtClean="0"/>
              <a:t>5. Indole alkaloids </a:t>
            </a:r>
          </a:p>
          <a:p>
            <a:r>
              <a:rPr lang="en-US" sz="2200" dirty="0" smtClean="0"/>
              <a:t>6. Imidazole alkaloids </a:t>
            </a:r>
          </a:p>
          <a:p>
            <a:r>
              <a:rPr lang="en-US" sz="2200" dirty="0" smtClean="0"/>
              <a:t>7. Steroidal alkaloids </a:t>
            </a:r>
          </a:p>
          <a:p>
            <a:r>
              <a:rPr lang="en-US" sz="2200" dirty="0" smtClean="0"/>
              <a:t>8. Alkaloidal Amines </a:t>
            </a:r>
          </a:p>
          <a:p>
            <a:r>
              <a:rPr lang="en-US" sz="2200" dirty="0" smtClean="0"/>
              <a:t>9. Purine Alkaloids e.g. Caffeine and theophylline.</a:t>
            </a:r>
            <a:endParaRPr lang="en-US" sz="2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7820"/>
            <a:ext cx="2438400" cy="11811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582" y="1604020"/>
            <a:ext cx="1485900" cy="11049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40013"/>
            <a:ext cx="1209675" cy="98107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240013"/>
            <a:ext cx="1238250" cy="98107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96952"/>
            <a:ext cx="1228725" cy="141922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12" y="3031604"/>
            <a:ext cx="990600" cy="13335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229200"/>
            <a:ext cx="1872208" cy="135631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52" y="5229200"/>
            <a:ext cx="1677544" cy="135631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813" y="5229200"/>
            <a:ext cx="1832635" cy="135631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45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Extraction of Alkaloids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12</a:t>
            </a:fld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04" y="1268760"/>
            <a:ext cx="3818478" cy="222999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196752"/>
            <a:ext cx="39604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process of extraction involves several steps, including </a:t>
            </a:r>
            <a:endParaRPr lang="ru-RU" sz="2200" dirty="0" smtClean="0"/>
          </a:p>
          <a:p>
            <a:pPr marL="893763" indent="-342900" algn="just">
              <a:buFont typeface="Wingdings" panose="05000000000000000000" pitchFamily="2" charset="2"/>
              <a:buChar char="ü"/>
            </a:pPr>
            <a:r>
              <a:rPr lang="en-US" sz="2200" dirty="0" smtClean="0"/>
              <a:t>sample preparation, </a:t>
            </a:r>
            <a:endParaRPr lang="ru-RU" sz="2200" dirty="0" smtClean="0"/>
          </a:p>
          <a:p>
            <a:pPr marL="893763" indent="-342900" algn="just">
              <a:buFont typeface="Wingdings" panose="05000000000000000000" pitchFamily="2" charset="2"/>
              <a:buChar char="ü"/>
            </a:pPr>
            <a:r>
              <a:rPr lang="en-US" sz="2200" dirty="0" smtClean="0"/>
              <a:t>extraction, </a:t>
            </a:r>
            <a:endParaRPr lang="ru-RU" sz="2200" dirty="0" smtClean="0"/>
          </a:p>
          <a:p>
            <a:pPr marL="893763" indent="-342900" algn="just">
              <a:buFont typeface="Wingdings" panose="05000000000000000000" pitchFamily="2" charset="2"/>
              <a:buChar char="ü"/>
            </a:pPr>
            <a:r>
              <a:rPr lang="en-US" sz="2200" dirty="0" smtClean="0"/>
              <a:t>purification.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3926666"/>
            <a:ext cx="46805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i="1" dirty="0" smtClean="0">
                <a:solidFill>
                  <a:srgbClr val="7030A0"/>
                </a:solidFill>
              </a:rPr>
              <a:t>The first step </a:t>
            </a:r>
            <a:r>
              <a:rPr lang="en-US" sz="2200" dirty="0" smtClean="0"/>
              <a:t>is the selection and preparation of the natural source. The plant material is usually dried and ground into a fine powder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49" y="3717032"/>
            <a:ext cx="3760487" cy="282036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74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Extraction of Alkaloids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13</a:t>
            </a:fld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052736"/>
            <a:ext cx="8568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7030A0"/>
                </a:solidFill>
              </a:rPr>
              <a:t>The second step</a:t>
            </a:r>
            <a:r>
              <a:rPr lang="en-US" sz="2200" dirty="0" smtClean="0"/>
              <a:t>. There are two methods used for extraction of alkaloids</a:t>
            </a:r>
            <a:r>
              <a:rPr lang="ru-RU" sz="2200" dirty="0" smtClean="0"/>
              <a:t>:</a:t>
            </a:r>
            <a:endParaRPr lang="ru-RU" sz="2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700808"/>
            <a:ext cx="864096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Method 1</a:t>
            </a:r>
          </a:p>
          <a:p>
            <a:pPr algn="just"/>
            <a:r>
              <a:rPr lang="en-US" sz="2000" dirty="0" smtClean="0"/>
              <a:t>The powdered plant material containing </a:t>
            </a:r>
            <a:r>
              <a:rPr lang="en-US" sz="2000" b="1" i="1" dirty="0" smtClean="0">
                <a:solidFill>
                  <a:srgbClr val="C00000"/>
                </a:solidFill>
              </a:rPr>
              <a:t>alkaloidal salt </a:t>
            </a:r>
            <a:r>
              <a:rPr lang="en-US" sz="2000" dirty="0" smtClean="0"/>
              <a:t>is moistened with the solution of </a:t>
            </a:r>
            <a:r>
              <a:rPr lang="en-US" sz="2000" b="1" dirty="0" smtClean="0">
                <a:solidFill>
                  <a:srgbClr val="002060"/>
                </a:solidFill>
              </a:rPr>
              <a:t>alkaline substance </a:t>
            </a:r>
            <a:r>
              <a:rPr lang="en-US" sz="2000" dirty="0" smtClean="0"/>
              <a:t>that combine with acids or tannins to set free the </a:t>
            </a:r>
            <a:r>
              <a:rPr lang="en-US" sz="2000" b="1" i="1" dirty="0" smtClean="0">
                <a:solidFill>
                  <a:srgbClr val="0070C0"/>
                </a:solidFill>
              </a:rPr>
              <a:t>alkaloidal bases</a:t>
            </a:r>
            <a:r>
              <a:rPr lang="en-US" sz="2000" dirty="0" smtClean="0"/>
              <a:t>. These </a:t>
            </a:r>
            <a:r>
              <a:rPr lang="en-US" sz="2000" b="1" i="1" dirty="0" smtClean="0">
                <a:solidFill>
                  <a:srgbClr val="0070C0"/>
                </a:solidFill>
              </a:rPr>
              <a:t>alkaloidal bases</a:t>
            </a:r>
            <a:r>
              <a:rPr lang="en-US" sz="2000" dirty="0" smtClean="0"/>
              <a:t> are than separated by extraction with some </a:t>
            </a:r>
            <a:r>
              <a:rPr lang="en-US" sz="2000" b="1" dirty="0" smtClean="0">
                <a:solidFill>
                  <a:srgbClr val="7030A0"/>
                </a:solidFill>
              </a:rPr>
              <a:t>organic solvent </a:t>
            </a:r>
            <a:r>
              <a:rPr lang="en-US" sz="2000" dirty="0" smtClean="0"/>
              <a:t>like ether.</a:t>
            </a:r>
          </a:p>
          <a:p>
            <a:pPr algn="just"/>
            <a:r>
              <a:rPr lang="en-US" sz="2000" dirty="0" smtClean="0"/>
              <a:t>The organic solvent is then concentrated and mixed with </a:t>
            </a:r>
            <a:r>
              <a:rPr lang="en-US" sz="2000" b="1" dirty="0" smtClean="0">
                <a:solidFill>
                  <a:srgbClr val="FF0000"/>
                </a:solidFill>
              </a:rPr>
              <a:t>aqueous acid </a:t>
            </a:r>
            <a:r>
              <a:rPr lang="en-US" sz="2000" dirty="0" smtClean="0"/>
              <a:t>to make and dissolve </a:t>
            </a:r>
            <a:r>
              <a:rPr lang="en-US" sz="2000" b="1" i="1" dirty="0" smtClean="0">
                <a:solidFill>
                  <a:srgbClr val="C00000"/>
                </a:solidFill>
              </a:rPr>
              <a:t>alkaloidal salts</a:t>
            </a:r>
            <a:r>
              <a:rPr lang="en-US" sz="2000" dirty="0" smtClean="0"/>
              <a:t>. The impurities will remain in organic solvent.</a:t>
            </a:r>
          </a:p>
          <a:p>
            <a:pPr algn="just"/>
            <a:endParaRPr lang="en-US" sz="2000" dirty="0" smtClean="0"/>
          </a:p>
          <a:p>
            <a:pPr algn="just"/>
            <a:r>
              <a:rPr lang="en-US" sz="2000" b="1" dirty="0" smtClean="0">
                <a:solidFill>
                  <a:srgbClr val="C00000"/>
                </a:solidFill>
              </a:rPr>
              <a:t>Method 2</a:t>
            </a:r>
          </a:p>
          <a:p>
            <a:pPr algn="just"/>
            <a:r>
              <a:rPr lang="en-US" sz="2000" dirty="0" smtClean="0"/>
              <a:t>The powdered plant material is extracted with </a:t>
            </a:r>
            <a:r>
              <a:rPr lang="en-US" sz="2000" b="1" dirty="0" smtClean="0">
                <a:solidFill>
                  <a:srgbClr val="002060"/>
                </a:solidFill>
              </a:rPr>
              <a:t>water or aqueous alcohol </a:t>
            </a:r>
            <a:r>
              <a:rPr lang="en-US" sz="2000" dirty="0" smtClean="0"/>
              <a:t>containing dilute </a:t>
            </a:r>
            <a:r>
              <a:rPr lang="en-US" sz="2000" b="1" dirty="0" smtClean="0">
                <a:solidFill>
                  <a:srgbClr val="FF0000"/>
                </a:solidFill>
              </a:rPr>
              <a:t>acid</a:t>
            </a:r>
            <a:r>
              <a:rPr lang="en-US" sz="2000" dirty="0" smtClean="0"/>
              <a:t>. </a:t>
            </a:r>
          </a:p>
          <a:p>
            <a:pPr algn="just"/>
            <a:r>
              <a:rPr lang="en-US" sz="2000" dirty="0" smtClean="0"/>
              <a:t>Impurities like pigments and other organic impurities are removed by shaking with some </a:t>
            </a:r>
            <a:r>
              <a:rPr lang="en-US" sz="2000" b="1" dirty="0" smtClean="0">
                <a:solidFill>
                  <a:srgbClr val="7030A0"/>
                </a:solidFill>
              </a:rPr>
              <a:t>organic solvent </a:t>
            </a:r>
            <a:r>
              <a:rPr lang="en-US" sz="2000" dirty="0" smtClean="0"/>
              <a:t>like chloroform. </a:t>
            </a:r>
          </a:p>
          <a:p>
            <a:pPr algn="just"/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rgbClr val="0070C0"/>
                </a:solidFill>
              </a:rPr>
              <a:t>alkaloids</a:t>
            </a:r>
            <a:r>
              <a:rPr lang="en-US" sz="2000" dirty="0" smtClean="0"/>
              <a:t> are freed or precipitated by adding </a:t>
            </a:r>
            <a:r>
              <a:rPr lang="en-US" sz="2000" b="1" dirty="0" smtClean="0">
                <a:solidFill>
                  <a:srgbClr val="002060"/>
                </a:solidFill>
              </a:rPr>
              <a:t>alkalis</a:t>
            </a:r>
            <a:r>
              <a:rPr lang="en-US" sz="2000" dirty="0" smtClean="0"/>
              <a:t>. </a:t>
            </a:r>
          </a:p>
          <a:p>
            <a:pPr algn="just"/>
            <a:r>
              <a:rPr lang="en-US" sz="2000" dirty="0" err="1" smtClean="0"/>
              <a:t>Seperated</a:t>
            </a:r>
            <a:r>
              <a:rPr lang="en-US" sz="2000" dirty="0" smtClean="0"/>
              <a:t> by </a:t>
            </a:r>
            <a:r>
              <a:rPr lang="en-US" sz="2000" dirty="0" err="1" smtClean="0"/>
              <a:t>filteration</a:t>
            </a:r>
            <a:r>
              <a:rPr lang="en-US" sz="2000" dirty="0" smtClean="0"/>
              <a:t> or by extraction with some organic solvent.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11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Extraction of Alkaloids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14</a:t>
            </a:fld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68760"/>
            <a:ext cx="864096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i="1" dirty="0" smtClean="0">
                <a:solidFill>
                  <a:srgbClr val="7030A0"/>
                </a:solidFill>
              </a:rPr>
              <a:t>The third step</a:t>
            </a:r>
            <a:r>
              <a:rPr lang="en-US" sz="2200" dirty="0" smtClean="0"/>
              <a:t>. Purification is usually achieved by a combination of techniques, including </a:t>
            </a:r>
            <a:r>
              <a:rPr lang="en-US" sz="2200" b="1" i="1" dirty="0" smtClean="0"/>
              <a:t>chromatography</a:t>
            </a:r>
            <a:r>
              <a:rPr lang="en-US" sz="2200" dirty="0" smtClean="0"/>
              <a:t>, </a:t>
            </a:r>
            <a:r>
              <a:rPr lang="en-US" sz="2200" b="1" i="1" dirty="0" smtClean="0"/>
              <a:t>crystallization</a:t>
            </a:r>
            <a:r>
              <a:rPr lang="en-US" sz="2200" dirty="0" smtClean="0"/>
              <a:t>, and </a:t>
            </a:r>
            <a:r>
              <a:rPr lang="en-US" sz="2200" b="1" i="1" dirty="0" smtClean="0"/>
              <a:t>distillation</a:t>
            </a:r>
            <a:r>
              <a:rPr lang="en-US" sz="2200" dirty="0" smtClean="0"/>
              <a:t>.</a:t>
            </a:r>
          </a:p>
          <a:p>
            <a:pPr algn="just"/>
            <a:endParaRPr lang="en-US" sz="2200" dirty="0" smtClean="0"/>
          </a:p>
          <a:p>
            <a:pPr algn="just">
              <a:spcAft>
                <a:spcPts val="1200"/>
              </a:spcAft>
            </a:pPr>
            <a:r>
              <a:rPr lang="en-US" sz="2200" b="1" dirty="0" smtClean="0">
                <a:solidFill>
                  <a:srgbClr val="C00000"/>
                </a:solidFill>
              </a:rPr>
              <a:t>Chromatography</a:t>
            </a:r>
            <a:r>
              <a:rPr lang="en-US" sz="2200" dirty="0" smtClean="0"/>
              <a:t> is a powerful technique for separating mixtures of compounds based on their physical and chemical properties. The most commonly used chromatography methods for alkaloid purification are column chromatography, thin-layer chromatography, and high-performance liquid chromatography. </a:t>
            </a:r>
          </a:p>
          <a:p>
            <a:pPr algn="just">
              <a:spcAft>
                <a:spcPts val="1200"/>
              </a:spcAft>
            </a:pPr>
            <a:r>
              <a:rPr lang="en-US" sz="2200" b="1" dirty="0" smtClean="0">
                <a:solidFill>
                  <a:srgbClr val="C00000"/>
                </a:solidFill>
              </a:rPr>
              <a:t>Crystallization</a:t>
            </a:r>
            <a:r>
              <a:rPr lang="en-US" sz="2200" dirty="0" smtClean="0"/>
              <a:t> involves the formation of crystals of the alkaloid by cooling or evaporation of the solvent. </a:t>
            </a:r>
          </a:p>
          <a:p>
            <a:pPr algn="just">
              <a:spcAft>
                <a:spcPts val="1200"/>
              </a:spcAft>
            </a:pPr>
            <a:r>
              <a:rPr lang="en-US" sz="2200" b="1" dirty="0" smtClean="0">
                <a:solidFill>
                  <a:srgbClr val="C00000"/>
                </a:solidFill>
              </a:rPr>
              <a:t>Distillation</a:t>
            </a:r>
            <a:r>
              <a:rPr lang="en-US" sz="2200" dirty="0" smtClean="0"/>
              <a:t> is used to separate alkaloids with high boiling points from other compounds.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413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Tests for detection and identification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15</a:t>
            </a:fld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1"/>
            <a:ext cx="3019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Precipitation reactions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556792"/>
            <a:ext cx="864096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smtClean="0"/>
              <a:t>Precipitation reactions result amorphous or crystalline </a:t>
            </a:r>
            <a:r>
              <a:rPr lang="en-US" sz="2200" b="1" i="1" dirty="0" smtClean="0">
                <a:solidFill>
                  <a:srgbClr val="0070C0"/>
                </a:solidFill>
              </a:rPr>
              <a:t>precipitates</a:t>
            </a:r>
            <a:r>
              <a:rPr lang="en-US" sz="2200" dirty="0" smtClean="0"/>
              <a:t> of various colors.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smtClean="0"/>
              <a:t>Precipitating agent is added to a </a:t>
            </a:r>
            <a:r>
              <a:rPr lang="en-US" sz="2200" b="1" i="1" dirty="0" smtClean="0">
                <a:solidFill>
                  <a:srgbClr val="0070C0"/>
                </a:solidFill>
              </a:rPr>
              <a:t>neutral or slightly acidic aqueous solution </a:t>
            </a:r>
            <a:r>
              <a:rPr lang="en-US" sz="2200" dirty="0" smtClean="0"/>
              <a:t>of the Alkaloidal salts.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smtClean="0"/>
              <a:t>The reagents used contain </a:t>
            </a:r>
            <a:r>
              <a:rPr lang="en-US" sz="2200" b="1" i="1" dirty="0" smtClean="0">
                <a:solidFill>
                  <a:srgbClr val="0070C0"/>
                </a:solidFill>
              </a:rPr>
              <a:t>heavy metals</a:t>
            </a:r>
            <a:r>
              <a:rPr lang="en-US" sz="2200" dirty="0" smtClean="0"/>
              <a:t> such as Hg, Pt, Bi etc. and form </a:t>
            </a:r>
            <a:r>
              <a:rPr lang="en-US" sz="2200" b="1" i="1" dirty="0" smtClean="0">
                <a:solidFill>
                  <a:srgbClr val="0070C0"/>
                </a:solidFill>
              </a:rPr>
              <a:t>double salts </a:t>
            </a:r>
            <a:r>
              <a:rPr lang="en-US" sz="2200" dirty="0" smtClean="0"/>
              <a:t>with most alkaloids.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smtClean="0"/>
              <a:t>These reactions could be used for </a:t>
            </a:r>
            <a:r>
              <a:rPr lang="en-US" sz="2200" b="1" i="1" dirty="0" smtClean="0">
                <a:solidFill>
                  <a:srgbClr val="0070C0"/>
                </a:solidFill>
              </a:rPr>
              <a:t>extraction </a:t>
            </a:r>
            <a:r>
              <a:rPr lang="en-US" sz="2200" dirty="0" smtClean="0"/>
              <a:t>and</a:t>
            </a:r>
            <a:r>
              <a:rPr lang="en-US" sz="2200" b="1" i="1" dirty="0" smtClean="0">
                <a:solidFill>
                  <a:srgbClr val="0070C0"/>
                </a:solidFill>
              </a:rPr>
              <a:t> purification</a:t>
            </a:r>
            <a:r>
              <a:rPr lang="en-US" sz="2200" dirty="0" smtClean="0"/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smtClean="0"/>
              <a:t>Care must be taken in the application of these tests as certain alkaloids such as </a:t>
            </a:r>
            <a:r>
              <a:rPr lang="en-US" sz="2200" b="1" dirty="0" smtClean="0">
                <a:solidFill>
                  <a:srgbClr val="C00000"/>
                </a:solidFill>
              </a:rPr>
              <a:t>caffeine</a:t>
            </a:r>
            <a:r>
              <a:rPr lang="en-US" sz="2200" dirty="0" smtClean="0"/>
              <a:t> and some others do not react.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rgbClr val="C00000"/>
                </a:solidFill>
              </a:rPr>
              <a:t>False positive response </a:t>
            </a:r>
            <a:r>
              <a:rPr lang="en-US" sz="2200" dirty="0" smtClean="0"/>
              <a:t>may be obtained in certain cases as most of the reagents used precipitate </a:t>
            </a:r>
            <a:r>
              <a:rPr lang="en-US" sz="2200" i="1" dirty="0" smtClean="0">
                <a:solidFill>
                  <a:srgbClr val="7030A0"/>
                </a:solidFill>
              </a:rPr>
              <a:t>proteins, tannins</a:t>
            </a:r>
            <a:r>
              <a:rPr lang="en-US" i="1" dirty="0" smtClean="0">
                <a:solidFill>
                  <a:srgbClr val="7030A0"/>
                </a:solidFill>
              </a:rPr>
              <a:t>, </a:t>
            </a:r>
            <a:r>
              <a:rPr lang="en-US" sz="2200" i="1" dirty="0" err="1" smtClean="0">
                <a:solidFill>
                  <a:srgbClr val="7030A0"/>
                </a:solidFill>
              </a:rPr>
              <a:t>coumarins</a:t>
            </a:r>
            <a:r>
              <a:rPr lang="en-US" sz="2200" i="1" dirty="0" smtClean="0">
                <a:solidFill>
                  <a:srgbClr val="7030A0"/>
                </a:solidFill>
              </a:rPr>
              <a:t> and certain flavonoids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2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Tests for detection and identification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16</a:t>
            </a:fld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1"/>
            <a:ext cx="2104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Color reactions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484784"/>
            <a:ext cx="864096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smtClean="0"/>
              <a:t>These reactions are usually performed by the addition of </a:t>
            </a:r>
            <a:r>
              <a:rPr lang="en-US" sz="2200" b="1" dirty="0" smtClean="0">
                <a:solidFill>
                  <a:srgbClr val="7030A0"/>
                </a:solidFill>
              </a:rPr>
              <a:t>color reagents </a:t>
            </a:r>
            <a:r>
              <a:rPr lang="en-US" sz="2200" dirty="0" smtClean="0"/>
              <a:t>to </a:t>
            </a:r>
            <a:r>
              <a:rPr lang="en-US" sz="2200" b="1" dirty="0" smtClean="0">
                <a:solidFill>
                  <a:srgbClr val="0070C0"/>
                </a:solidFill>
              </a:rPr>
              <a:t>free bases </a:t>
            </a:r>
            <a:r>
              <a:rPr lang="en-US" sz="2200" dirty="0" smtClean="0"/>
              <a:t>not to their salts to produce </a:t>
            </a:r>
            <a:r>
              <a:rPr lang="en-US" sz="2200" b="1" i="1" dirty="0" smtClean="0">
                <a:solidFill>
                  <a:srgbClr val="7030A0"/>
                </a:solidFill>
              </a:rPr>
              <a:t>characteristic colored solutions</a:t>
            </a:r>
            <a:r>
              <a:rPr lang="en-US" sz="2200" dirty="0" smtClean="0"/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smtClean="0"/>
              <a:t>The reagents contain </a:t>
            </a:r>
            <a:r>
              <a:rPr lang="en-US" sz="2200" b="1" i="1" dirty="0" smtClean="0">
                <a:solidFill>
                  <a:srgbClr val="FF0000"/>
                </a:solidFill>
              </a:rPr>
              <a:t>concentrated sulfuric acid</a:t>
            </a:r>
            <a:r>
              <a:rPr lang="en-US" sz="2200" dirty="0" smtClean="0"/>
              <a:t> and an </a:t>
            </a:r>
            <a:r>
              <a:rPr lang="en-US" sz="2200" b="1" i="1" dirty="0" smtClean="0">
                <a:solidFill>
                  <a:srgbClr val="FF0000"/>
                </a:solidFill>
              </a:rPr>
              <a:t>oxidizing agent</a:t>
            </a:r>
            <a:r>
              <a:rPr lang="en-US" sz="2200" dirty="0" smtClean="0"/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smtClean="0"/>
              <a:t>They give colors </a:t>
            </a:r>
            <a:r>
              <a:rPr lang="en-US" sz="2200" b="1" i="1" dirty="0" smtClean="0">
                <a:solidFill>
                  <a:srgbClr val="7030A0"/>
                </a:solidFill>
              </a:rPr>
              <a:t>with most alkaloids</a:t>
            </a:r>
            <a:r>
              <a:rPr lang="en-US" sz="2200" dirty="0" smtClean="0"/>
              <a:t>, or may be </a:t>
            </a:r>
            <a:r>
              <a:rPr lang="en-US" sz="2200" b="1" i="1" dirty="0" smtClean="0">
                <a:solidFill>
                  <a:srgbClr val="7030A0"/>
                </a:solidFill>
              </a:rPr>
              <a:t>specific</a:t>
            </a:r>
            <a:r>
              <a:rPr lang="en-US" sz="2200" dirty="0" smtClean="0"/>
              <a:t> for one alkaloid or a group of related alkaloids.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b="1" i="1" dirty="0" smtClean="0"/>
              <a:t>Examples</a:t>
            </a:r>
            <a:r>
              <a:rPr lang="en-US" sz="2200" dirty="0" smtClean="0"/>
              <a:t> of specific color reactions are:</a:t>
            </a:r>
          </a:p>
          <a:p>
            <a:pPr marL="893763" indent="-269875" algn="just">
              <a:spcAft>
                <a:spcPts val="600"/>
              </a:spcAft>
            </a:pPr>
            <a:r>
              <a:rPr lang="en-US" sz="2200" dirty="0" smtClean="0"/>
              <a:t>•	</a:t>
            </a:r>
            <a:r>
              <a:rPr lang="en-US" sz="2200" b="1" dirty="0" smtClean="0">
                <a:solidFill>
                  <a:srgbClr val="0070C0"/>
                </a:solidFill>
              </a:rPr>
              <a:t>Van-</a:t>
            </a:r>
            <a:r>
              <a:rPr lang="en-US" sz="2200" b="1" dirty="0" err="1" smtClean="0">
                <a:solidFill>
                  <a:srgbClr val="0070C0"/>
                </a:solidFill>
              </a:rPr>
              <a:t>Urk’s</a:t>
            </a:r>
            <a:r>
              <a:rPr lang="en-US" sz="2200" b="1" dirty="0" smtClean="0">
                <a:solidFill>
                  <a:srgbClr val="0070C0"/>
                </a:solidFill>
              </a:rPr>
              <a:t> test </a:t>
            </a:r>
            <a:r>
              <a:rPr lang="en-US" sz="2200" dirty="0" smtClean="0"/>
              <a:t>for ergot alkaloids: A blue color is obtained when treated with </a:t>
            </a:r>
            <a:r>
              <a:rPr lang="en-US" sz="2200" dirty="0" err="1" smtClean="0"/>
              <a:t>pdimethylaminobenzaldehyde</a:t>
            </a:r>
            <a:r>
              <a:rPr lang="en-US" sz="2200" dirty="0" smtClean="0"/>
              <a:t> in concentrated sulfuric acid.</a:t>
            </a:r>
          </a:p>
          <a:p>
            <a:pPr marL="893763" indent="-269875" algn="just">
              <a:spcAft>
                <a:spcPts val="600"/>
              </a:spcAft>
            </a:pPr>
            <a:r>
              <a:rPr lang="en-US" sz="2200" dirty="0" smtClean="0"/>
              <a:t>•	</a:t>
            </a:r>
            <a:r>
              <a:rPr lang="en-US" sz="2200" b="1" dirty="0" err="1" smtClean="0">
                <a:solidFill>
                  <a:srgbClr val="0070C0"/>
                </a:solidFill>
              </a:rPr>
              <a:t>Vitali’s</a:t>
            </a:r>
            <a:r>
              <a:rPr lang="en-US" sz="2200" b="1" dirty="0" smtClean="0">
                <a:solidFill>
                  <a:srgbClr val="0070C0"/>
                </a:solidFill>
              </a:rPr>
              <a:t> test </a:t>
            </a:r>
            <a:r>
              <a:rPr lang="en-US" sz="2200" dirty="0" smtClean="0"/>
              <a:t>for </a:t>
            </a:r>
            <a:r>
              <a:rPr lang="en-US" sz="2200" dirty="0" err="1" smtClean="0"/>
              <a:t>solanaceous</a:t>
            </a:r>
            <a:r>
              <a:rPr lang="en-US" sz="2200" dirty="0" smtClean="0"/>
              <a:t> alkaloids: These give a violet color when treated with concentrated nitric acid and alcoholic potassium hydroxide.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620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Common reagents for Alkaloids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17</a:t>
            </a:fld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1"/>
            <a:ext cx="3076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Alkaloidal precipitants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24965"/>
            <a:ext cx="8712968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b="1" i="1" dirty="0" smtClean="0">
                <a:solidFill>
                  <a:srgbClr val="0070C0"/>
                </a:solidFill>
              </a:rPr>
              <a:t>Mayer’s reagent (Potassium mercuric iodide)K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2</a:t>
            </a:r>
            <a:r>
              <a:rPr lang="en-US" sz="2000" b="1" i="1" dirty="0" smtClean="0">
                <a:solidFill>
                  <a:srgbClr val="0070C0"/>
                </a:solidFill>
              </a:rPr>
              <a:t>[HgI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4</a:t>
            </a:r>
            <a:r>
              <a:rPr lang="en-US" sz="2000" b="1" i="1" dirty="0" smtClean="0">
                <a:solidFill>
                  <a:srgbClr val="0070C0"/>
                </a:solidFill>
              </a:rPr>
              <a:t>].  </a:t>
            </a:r>
            <a:r>
              <a:rPr lang="en-US" sz="2000" dirty="0" smtClean="0"/>
              <a:t>Creamy white precipitate (positive with most alkaloids except caffeine and dilute ephedrine)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b="1" i="1" dirty="0" smtClean="0">
                <a:solidFill>
                  <a:srgbClr val="0070C0"/>
                </a:solidFill>
              </a:rPr>
              <a:t>Wagner’s reagent (Iodine in potassium iodide)K[I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3</a:t>
            </a:r>
            <a:r>
              <a:rPr lang="en-US" sz="2000" b="1" i="1" dirty="0" smtClean="0">
                <a:solidFill>
                  <a:srgbClr val="0070C0"/>
                </a:solidFill>
              </a:rPr>
              <a:t>].  </a:t>
            </a:r>
            <a:r>
              <a:rPr lang="en-US" sz="2000" dirty="0" smtClean="0"/>
              <a:t>Reddish brown precipitate.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b="1" i="1" dirty="0" smtClean="0">
                <a:solidFill>
                  <a:srgbClr val="0070C0"/>
                </a:solidFill>
              </a:rPr>
              <a:t>Hager’s reagent (Saturated solution of picric acid). </a:t>
            </a:r>
            <a:r>
              <a:rPr lang="en-US" sz="2000" dirty="0" smtClean="0"/>
              <a:t>Yellow precipitate (except theophylline, theobromine and morphine).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0070C0"/>
                </a:solidFill>
              </a:rPr>
              <a:t>Dragendorf’s</a:t>
            </a:r>
            <a:r>
              <a:rPr lang="en-US" sz="2000" b="1" i="1" dirty="0" smtClean="0">
                <a:solidFill>
                  <a:srgbClr val="0070C0"/>
                </a:solidFill>
              </a:rPr>
              <a:t> reagent (Potassium bismuth iodide) K[BiI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4</a:t>
            </a:r>
            <a:r>
              <a:rPr lang="en-US" sz="2000" b="1" i="1" dirty="0" smtClean="0">
                <a:solidFill>
                  <a:srgbClr val="0070C0"/>
                </a:solidFill>
              </a:rPr>
              <a:t>]. </a:t>
            </a:r>
            <a:r>
              <a:rPr lang="en-US" sz="2000" dirty="0" smtClean="0"/>
              <a:t>Orange-reddish brown precipitate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0070C0"/>
                </a:solidFill>
              </a:rPr>
              <a:t>Marme’s</a:t>
            </a:r>
            <a:r>
              <a:rPr lang="en-US" sz="2000" b="1" i="1" dirty="0" smtClean="0">
                <a:solidFill>
                  <a:srgbClr val="0070C0"/>
                </a:solidFill>
              </a:rPr>
              <a:t> reagent (Potassium cadmium iodide) K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2</a:t>
            </a:r>
            <a:r>
              <a:rPr lang="en-US" sz="2000" b="1" i="1" dirty="0" smtClean="0">
                <a:solidFill>
                  <a:srgbClr val="0070C0"/>
                </a:solidFill>
              </a:rPr>
              <a:t>[CdI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4</a:t>
            </a:r>
            <a:r>
              <a:rPr lang="en-US" sz="2000" b="1" i="1" dirty="0" smtClean="0">
                <a:solidFill>
                  <a:srgbClr val="0070C0"/>
                </a:solidFill>
              </a:rPr>
              <a:t>]. </a:t>
            </a:r>
            <a:r>
              <a:rPr lang="en-US" sz="2000" dirty="0" smtClean="0"/>
              <a:t>Yellow precipitate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0070C0"/>
                </a:solidFill>
              </a:rPr>
              <a:t>Sonnenstein</a:t>
            </a:r>
            <a:r>
              <a:rPr lang="en-US" sz="2000" b="1" i="1" dirty="0" smtClean="0">
                <a:solidFill>
                  <a:srgbClr val="0070C0"/>
                </a:solidFill>
              </a:rPr>
              <a:t> reagent (phosphorus-molybdenum acid) H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3</a:t>
            </a:r>
            <a:r>
              <a:rPr lang="en-US" sz="2000" b="1" i="1" dirty="0" smtClean="0">
                <a:solidFill>
                  <a:srgbClr val="0070C0"/>
                </a:solidFill>
              </a:rPr>
              <a:t>PO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4</a:t>
            </a:r>
            <a:r>
              <a:rPr lang="en-US" sz="2000" b="1" i="1" dirty="0" smtClean="0">
                <a:solidFill>
                  <a:srgbClr val="0070C0"/>
                </a:solidFill>
              </a:rPr>
              <a:t>*12MoO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3</a:t>
            </a:r>
            <a:r>
              <a:rPr lang="en-US" sz="2000" b="1" i="1" dirty="0" smtClean="0">
                <a:solidFill>
                  <a:srgbClr val="0070C0"/>
                </a:solidFill>
              </a:rPr>
              <a:t>*2H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2</a:t>
            </a:r>
            <a:r>
              <a:rPr lang="en-US" sz="2000" b="1" i="1" dirty="0" smtClean="0">
                <a:solidFill>
                  <a:srgbClr val="0070C0"/>
                </a:solidFill>
              </a:rPr>
              <a:t>O. </a:t>
            </a:r>
            <a:r>
              <a:rPr lang="en-US" sz="2000" dirty="0" smtClean="0"/>
              <a:t>Yellow precipitate changing to blue or green </a:t>
            </a:r>
            <a:r>
              <a:rPr lang="en-US" sz="2000" dirty="0" err="1" smtClean="0"/>
              <a:t>colouration</a:t>
            </a:r>
            <a:r>
              <a:rPr lang="en-US" sz="2000" dirty="0" smtClean="0"/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b="1" i="1" dirty="0" err="1" smtClean="0">
                <a:solidFill>
                  <a:srgbClr val="0070C0"/>
                </a:solidFill>
              </a:rPr>
              <a:t>Scheibler's</a:t>
            </a:r>
            <a:r>
              <a:rPr lang="en-US" sz="2000" b="1" i="1" dirty="0" smtClean="0">
                <a:solidFill>
                  <a:srgbClr val="0070C0"/>
                </a:solidFill>
              </a:rPr>
              <a:t> reagent (Phosphorus-tungstic acid) H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3</a:t>
            </a:r>
            <a:r>
              <a:rPr lang="en-US" sz="2000" b="1" i="1" dirty="0" smtClean="0">
                <a:solidFill>
                  <a:srgbClr val="0070C0"/>
                </a:solidFill>
              </a:rPr>
              <a:t>PO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4</a:t>
            </a:r>
            <a:r>
              <a:rPr lang="en-US" sz="2000" b="1" i="1" dirty="0" smtClean="0">
                <a:solidFill>
                  <a:srgbClr val="0070C0"/>
                </a:solidFill>
              </a:rPr>
              <a:t>*12WO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3</a:t>
            </a:r>
            <a:r>
              <a:rPr lang="en-US" sz="2000" b="1" i="1" dirty="0" smtClean="0">
                <a:solidFill>
                  <a:srgbClr val="0070C0"/>
                </a:solidFill>
              </a:rPr>
              <a:t>*2H</a:t>
            </a:r>
            <a:r>
              <a:rPr lang="en-US" sz="2000" b="1" i="1" baseline="-25000" dirty="0" smtClean="0">
                <a:solidFill>
                  <a:srgbClr val="0070C0"/>
                </a:solidFill>
              </a:rPr>
              <a:t>2</a:t>
            </a:r>
            <a:r>
              <a:rPr lang="en-US" sz="2000" b="1" i="1" dirty="0" smtClean="0">
                <a:solidFill>
                  <a:srgbClr val="0070C0"/>
                </a:solidFill>
              </a:rPr>
              <a:t>O. </a:t>
            </a:r>
            <a:r>
              <a:rPr lang="en-US" sz="2000" dirty="0" smtClean="0"/>
              <a:t>White precipitate.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b="1" i="1" dirty="0" smtClean="0">
                <a:solidFill>
                  <a:srgbClr val="0070C0"/>
                </a:solidFill>
              </a:rPr>
              <a:t>Water-alcohol solution of tannin. </a:t>
            </a:r>
            <a:r>
              <a:rPr lang="en-US" sz="2000" dirty="0" smtClean="0"/>
              <a:t>White or light yellow precipitate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716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Common reagents for Alkaloids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3" y="908721"/>
            <a:ext cx="8352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The mechanism of action of precipitation reagents is ion exchange reaction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0" y="2924944"/>
            <a:ext cx="8745448" cy="319232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9040" y="1772816"/>
            <a:ext cx="8745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i="1" dirty="0" smtClean="0"/>
              <a:t>Example: </a:t>
            </a:r>
          </a:p>
          <a:p>
            <a:pPr algn="just"/>
            <a:r>
              <a:rPr lang="en-US" sz="2200" dirty="0" smtClean="0"/>
              <a:t>Interaction of </a:t>
            </a:r>
            <a:r>
              <a:rPr lang="en-US" sz="2200" dirty="0" err="1" smtClean="0"/>
              <a:t>papaverine</a:t>
            </a:r>
            <a:r>
              <a:rPr lang="en-US" sz="2200" dirty="0" smtClean="0"/>
              <a:t> hydrochloride with </a:t>
            </a:r>
            <a:r>
              <a:rPr lang="en-US" sz="2200" dirty="0" err="1" smtClean="0"/>
              <a:t>Dragendorff's</a:t>
            </a:r>
            <a:r>
              <a:rPr lang="en-US" sz="2200" dirty="0" smtClean="0"/>
              <a:t> reagent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7012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Common reagents for Alkaloids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19</a:t>
            </a:fld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1"/>
            <a:ext cx="2053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Color reagents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556792"/>
            <a:ext cx="86409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200" b="1" i="1" dirty="0" err="1" smtClean="0">
                <a:solidFill>
                  <a:srgbClr val="0070C0"/>
                </a:solidFill>
              </a:rPr>
              <a:t>Froehd’s</a:t>
            </a:r>
            <a:r>
              <a:rPr lang="en-US" sz="2200" b="1" i="1" dirty="0" smtClean="0">
                <a:solidFill>
                  <a:srgbClr val="0070C0"/>
                </a:solidFill>
              </a:rPr>
              <a:t> reagent </a:t>
            </a:r>
            <a:r>
              <a:rPr lang="en-US" sz="2200" dirty="0" smtClean="0"/>
              <a:t>(Ammonium </a:t>
            </a:r>
            <a:r>
              <a:rPr lang="en-US" sz="2200" dirty="0" err="1" smtClean="0"/>
              <a:t>molybdate</a:t>
            </a:r>
            <a:r>
              <a:rPr lang="en-US" sz="2200" dirty="0" smtClean="0"/>
              <a:t>/sulfuric acid)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200" b="1" i="1" dirty="0" err="1" smtClean="0">
                <a:solidFill>
                  <a:srgbClr val="0070C0"/>
                </a:solidFill>
              </a:rPr>
              <a:t>Mandalin’s</a:t>
            </a:r>
            <a:r>
              <a:rPr lang="en-US" sz="2200" b="1" i="1" dirty="0" smtClean="0">
                <a:solidFill>
                  <a:srgbClr val="0070C0"/>
                </a:solidFill>
              </a:rPr>
              <a:t> reagent </a:t>
            </a:r>
            <a:r>
              <a:rPr lang="en-US" sz="2200" dirty="0" smtClean="0"/>
              <a:t>(Ammonium vanadate/sulfuric acid)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200" b="1" i="1" dirty="0" smtClean="0">
                <a:solidFill>
                  <a:srgbClr val="0070C0"/>
                </a:solidFill>
              </a:rPr>
              <a:t>Marquis’ reagent </a:t>
            </a:r>
            <a:r>
              <a:rPr lang="en-US" sz="2200" dirty="0" smtClean="0"/>
              <a:t>(Formaldehyde/sulfuric acid)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200" b="1" i="1" dirty="0" smtClean="0">
                <a:solidFill>
                  <a:srgbClr val="0070C0"/>
                </a:solidFill>
              </a:rPr>
              <a:t>Erdman’s reagent </a:t>
            </a:r>
            <a:r>
              <a:rPr lang="en-US" sz="2200" dirty="0" smtClean="0"/>
              <a:t>(Nitric acid/sulfuric acid)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200" b="1" i="1" dirty="0" err="1" smtClean="0">
                <a:solidFill>
                  <a:srgbClr val="0070C0"/>
                </a:solidFill>
              </a:rPr>
              <a:t>Mecke’s</a:t>
            </a:r>
            <a:r>
              <a:rPr lang="en-US" sz="2200" b="1" i="1" dirty="0" smtClean="0">
                <a:solidFill>
                  <a:srgbClr val="0070C0"/>
                </a:solidFill>
              </a:rPr>
              <a:t> reagent </a:t>
            </a:r>
            <a:r>
              <a:rPr lang="en-US" sz="2200" dirty="0" smtClean="0"/>
              <a:t>(</a:t>
            </a:r>
            <a:r>
              <a:rPr lang="en-US" sz="2200" dirty="0" err="1" smtClean="0"/>
              <a:t>Selenious</a:t>
            </a:r>
            <a:r>
              <a:rPr lang="en-US" sz="2200" dirty="0" smtClean="0"/>
              <a:t> acid/sulfuric acid)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200" b="1" i="1" dirty="0" err="1" smtClean="0">
                <a:solidFill>
                  <a:srgbClr val="0070C0"/>
                </a:solidFill>
              </a:rPr>
              <a:t>Shaer’s</a:t>
            </a:r>
            <a:r>
              <a:rPr lang="en-US" sz="2200" b="1" i="1" dirty="0" smtClean="0">
                <a:solidFill>
                  <a:srgbClr val="0070C0"/>
                </a:solidFill>
              </a:rPr>
              <a:t> reagent </a:t>
            </a:r>
            <a:r>
              <a:rPr lang="en-US" sz="2200" dirty="0" smtClean="0"/>
              <a:t>(Hydrogen peroxide/sulfuric acid)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200" b="1" i="1" dirty="0" err="1" smtClean="0">
                <a:solidFill>
                  <a:srgbClr val="0070C0"/>
                </a:solidFill>
              </a:rPr>
              <a:t>Rosenthaler’s</a:t>
            </a:r>
            <a:r>
              <a:rPr lang="en-US" sz="2200" b="1" i="1" dirty="0" smtClean="0">
                <a:solidFill>
                  <a:srgbClr val="0070C0"/>
                </a:solidFill>
              </a:rPr>
              <a:t> reagent </a:t>
            </a:r>
            <a:r>
              <a:rPr lang="en-US" sz="2200" dirty="0" smtClean="0"/>
              <a:t>(Potassium arsenate/sulfuric acid)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endParaRPr lang="en-US" sz="22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The colors formed are characteristic. The tests are sensitive to micro amounts and can be used for colorimetric estimations.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7543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Definition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96752"/>
            <a:ext cx="57606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C00000"/>
                </a:solidFill>
              </a:rPr>
              <a:t>Alkaloids</a:t>
            </a:r>
            <a:r>
              <a:rPr lang="en-US" sz="2200" dirty="0" smtClean="0"/>
              <a:t>, which mean alkali-like substances, are basic nitrogenous heterocyclic compounds of plant origin generally possessing a marked physiological action.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970818"/>
            <a:ext cx="57606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200" b="1" i="1" dirty="0" smtClean="0"/>
              <a:t>Deviation from Definition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dirty="0" smtClean="0"/>
              <a:t>Some alkaloids are not basic e.g. Colchicine, </a:t>
            </a:r>
            <a:r>
              <a:rPr lang="en-US" sz="2200" dirty="0" err="1" smtClean="0"/>
              <a:t>Piperine</a:t>
            </a:r>
            <a:r>
              <a:rPr lang="en-US" sz="2200" dirty="0" smtClean="0"/>
              <a:t>, quaternary alkaloids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dirty="0" smtClean="0"/>
              <a:t>Few alkaloids contain nitrogen in a non-ring system e.g. Ephedrine, Colchicine. Mescaline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en-US" sz="2200" dirty="0" smtClean="0"/>
              <a:t>Plant origin: Some alkaloids are derived from bacteria, fungi, insects, frogs, animals.</a:t>
            </a:r>
            <a:endParaRPr lang="en-US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02908"/>
            <a:ext cx="2676993" cy="496239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9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Quantitative analysis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20</a:t>
            </a:fld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1"/>
            <a:ext cx="2728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The weight method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556792"/>
            <a:ext cx="57606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weight method consists in determining the weight of the </a:t>
            </a:r>
            <a:r>
              <a:rPr lang="en-US" sz="2200" b="1" i="1" dirty="0" smtClean="0">
                <a:solidFill>
                  <a:srgbClr val="0070C0"/>
                </a:solidFill>
              </a:rPr>
              <a:t>alkaloid base extracted </a:t>
            </a:r>
            <a:r>
              <a:rPr lang="en-US" sz="2200" dirty="0" smtClean="0"/>
              <a:t>from salts after removal of the solvent. </a:t>
            </a:r>
          </a:p>
          <a:p>
            <a:pPr algn="just"/>
            <a:r>
              <a:rPr lang="en-US" sz="2200" b="1" i="1" dirty="0" smtClean="0">
                <a:solidFill>
                  <a:srgbClr val="0070C0"/>
                </a:solidFill>
              </a:rPr>
              <a:t>The base </a:t>
            </a:r>
            <a:r>
              <a:rPr lang="en-US" sz="2200" dirty="0" smtClean="0"/>
              <a:t>is extracted from salts by the addition of alkaline reagents, then extracted with organic solvents. </a:t>
            </a:r>
          </a:p>
          <a:p>
            <a:pPr algn="just"/>
            <a:r>
              <a:rPr lang="en-US" sz="2200" dirty="0" smtClean="0"/>
              <a:t>The alkaloid extracts are then filtered, the solvent is distilled off, the residue is dried to constant weight, cooled and weighed.</a:t>
            </a:r>
            <a:endParaRPr lang="ru-RU" sz="2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71549"/>
            <a:ext cx="1571775" cy="241343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02" y="3840576"/>
            <a:ext cx="2517175" cy="191315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25144"/>
            <a:ext cx="2767236" cy="184482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3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Quantitative analysis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21</a:t>
            </a:fld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1"/>
            <a:ext cx="270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Volumetric methods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2776"/>
            <a:ext cx="27979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 smtClean="0">
                <a:solidFill>
                  <a:srgbClr val="7030A0"/>
                </a:solidFill>
              </a:rPr>
              <a:t>Neutralisation</a:t>
            </a:r>
            <a:r>
              <a:rPr lang="en-US" sz="2200" b="1" dirty="0" smtClean="0">
                <a:solidFill>
                  <a:srgbClr val="7030A0"/>
                </a:solidFill>
              </a:rPr>
              <a:t> method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44824"/>
            <a:ext cx="864096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An </a:t>
            </a:r>
            <a:r>
              <a:rPr lang="en-US" sz="2000" b="1" dirty="0" smtClean="0">
                <a:solidFill>
                  <a:srgbClr val="C00000"/>
                </a:solidFill>
              </a:rPr>
              <a:t>excess</a:t>
            </a:r>
            <a:r>
              <a:rPr lang="en-US" sz="2000" dirty="0" smtClean="0"/>
              <a:t> of the titrated </a:t>
            </a:r>
            <a:r>
              <a:rPr lang="en-US" sz="2000" b="1" dirty="0" smtClean="0">
                <a:solidFill>
                  <a:srgbClr val="C00000"/>
                </a:solidFill>
              </a:rPr>
              <a:t>acid solution </a:t>
            </a:r>
            <a:r>
              <a:rPr lang="en-US" sz="2000" dirty="0" smtClean="0"/>
              <a:t>is added to the </a:t>
            </a:r>
            <a:r>
              <a:rPr lang="en-US" sz="2000" b="1" dirty="0" smtClean="0">
                <a:solidFill>
                  <a:srgbClr val="0070C0"/>
                </a:solidFill>
              </a:rPr>
              <a:t>alkaloid base</a:t>
            </a:r>
            <a:r>
              <a:rPr lang="en-US" sz="2000" dirty="0" smtClean="0"/>
              <a:t>. The base dissolves to form the corresponding salt and the excess acid is </a:t>
            </a:r>
            <a:r>
              <a:rPr lang="en-US" sz="2000" b="1" dirty="0" smtClean="0">
                <a:solidFill>
                  <a:srgbClr val="002060"/>
                </a:solidFill>
              </a:rPr>
              <a:t>titrated</a:t>
            </a:r>
            <a:r>
              <a:rPr lang="en-US" sz="2000" dirty="0" smtClean="0"/>
              <a:t> with </a:t>
            </a:r>
            <a:r>
              <a:rPr lang="en-US" sz="2000" b="1" dirty="0" smtClean="0">
                <a:solidFill>
                  <a:srgbClr val="002060"/>
                </a:solidFill>
              </a:rPr>
              <a:t>alkali</a:t>
            </a:r>
            <a:r>
              <a:rPr lang="en-US" sz="2000" dirty="0" smtClean="0"/>
              <a:t> in the presence of methyl orange or red (reverse titration).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</a:rPr>
              <a:t>The base </a:t>
            </a:r>
            <a:r>
              <a:rPr lang="en-US" sz="2000" dirty="0" smtClean="0"/>
              <a:t>alkaloid is directly </a:t>
            </a:r>
            <a:r>
              <a:rPr lang="en-US" sz="2000" b="1" dirty="0" smtClean="0">
                <a:solidFill>
                  <a:srgbClr val="C00000"/>
                </a:solidFill>
              </a:rPr>
              <a:t>titrated</a:t>
            </a:r>
            <a:r>
              <a:rPr lang="en-US" sz="2000" dirty="0" smtClean="0"/>
              <a:t> with </a:t>
            </a:r>
            <a:r>
              <a:rPr lang="en-US" sz="2000" b="1" dirty="0" smtClean="0">
                <a:solidFill>
                  <a:srgbClr val="C00000"/>
                </a:solidFill>
              </a:rPr>
              <a:t>acid </a:t>
            </a:r>
            <a:r>
              <a:rPr lang="en-US" sz="2000" dirty="0" smtClean="0"/>
              <a:t>over methyl orange to form a salt (direct titration). Used for single base alkaloids: atropine, cocaine, codeine, morphine, etc.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6" y="3789040"/>
            <a:ext cx="6233248" cy="266429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53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Quantitative analysis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22</a:t>
            </a:fld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1"/>
            <a:ext cx="270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Volumetric methods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412776"/>
            <a:ext cx="27979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 smtClean="0">
                <a:solidFill>
                  <a:srgbClr val="7030A0"/>
                </a:solidFill>
              </a:rPr>
              <a:t>Neutralisation</a:t>
            </a:r>
            <a:r>
              <a:rPr lang="en-US" sz="2200" b="1" dirty="0" smtClean="0">
                <a:solidFill>
                  <a:srgbClr val="7030A0"/>
                </a:solidFill>
              </a:rPr>
              <a:t> method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988840"/>
            <a:ext cx="87129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200" dirty="0" smtClean="0"/>
              <a:t>Solutions of </a:t>
            </a:r>
            <a:r>
              <a:rPr lang="en-US" sz="2200" b="1" i="1" dirty="0" smtClean="0">
                <a:solidFill>
                  <a:srgbClr val="C00000"/>
                </a:solidFill>
              </a:rPr>
              <a:t>alkaloid salts </a:t>
            </a:r>
            <a:r>
              <a:rPr lang="en-US" sz="2200" dirty="0" smtClean="0"/>
              <a:t>can be </a:t>
            </a:r>
            <a:r>
              <a:rPr lang="en-US" sz="2200" b="1" dirty="0" smtClean="0">
                <a:solidFill>
                  <a:srgbClr val="002060"/>
                </a:solidFill>
              </a:rPr>
              <a:t>titrated</a:t>
            </a:r>
            <a:r>
              <a:rPr lang="en-US" sz="2200" dirty="0" smtClean="0"/>
              <a:t> with </a:t>
            </a:r>
            <a:r>
              <a:rPr lang="en-US" sz="2200" b="1" dirty="0" smtClean="0">
                <a:solidFill>
                  <a:srgbClr val="002060"/>
                </a:solidFill>
              </a:rPr>
              <a:t>alkali </a:t>
            </a:r>
            <a:r>
              <a:rPr lang="en-US" sz="2200" dirty="0" smtClean="0"/>
              <a:t>using phenolphthalein.</a:t>
            </a:r>
            <a:endParaRPr lang="ru-RU" sz="2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" y="3068960"/>
            <a:ext cx="8469313" cy="225742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Quantitative analysis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23</a:t>
            </a:fld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1"/>
            <a:ext cx="270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Volumetric methods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412776"/>
            <a:ext cx="39104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Titration in non-aqueous media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916832"/>
            <a:ext cx="86409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Titrated with </a:t>
            </a:r>
            <a:r>
              <a:rPr lang="en-US" sz="2200" dirty="0" err="1" smtClean="0"/>
              <a:t>perchloric</a:t>
            </a:r>
            <a:r>
              <a:rPr lang="en-US" sz="2200" dirty="0" smtClean="0"/>
              <a:t> acid in acetic acid medium, indicator - crystal violet.</a:t>
            </a:r>
            <a:endParaRPr lang="ru-RU" sz="2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3" y="2348880"/>
            <a:ext cx="8738594" cy="189088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953942"/>
            <a:ext cx="8640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More recently, </a:t>
            </a:r>
            <a:r>
              <a:rPr lang="en-US" sz="2200" b="1" dirty="0" smtClean="0">
                <a:solidFill>
                  <a:srgbClr val="C00000"/>
                </a:solidFill>
              </a:rPr>
              <a:t>physicochemical methods </a:t>
            </a:r>
            <a:r>
              <a:rPr lang="en-US" sz="2200" dirty="0" smtClean="0"/>
              <a:t>have been widely used: spectrophotometry, </a:t>
            </a:r>
            <a:r>
              <a:rPr lang="en-US" sz="2200" dirty="0" err="1" smtClean="0"/>
              <a:t>photoelectrocolourimetry</a:t>
            </a:r>
            <a:r>
              <a:rPr lang="en-US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552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31567" y="836712"/>
            <a:ext cx="4269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Thank you for attention!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6" t="23470" r="12699" b="7514"/>
          <a:stretch/>
        </p:blipFill>
        <p:spPr bwMode="auto">
          <a:xfrm>
            <a:off x="1794155" y="1412776"/>
            <a:ext cx="5514149" cy="460103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4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History of alkaloids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68760"/>
            <a:ext cx="64807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Alkaloids have been in use since ancient ages for various medicinal purposes. Egyptian mummies were being preserved by using extracts of many plants. 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420888"/>
            <a:ext cx="6480720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The term alkaloid was first coined by </a:t>
            </a:r>
            <a:r>
              <a:rPr lang="en-US" sz="2200" b="1" i="1" dirty="0" smtClean="0"/>
              <a:t>Meissner</a:t>
            </a:r>
            <a:r>
              <a:rPr lang="en-US" sz="2200" dirty="0" smtClean="0"/>
              <a:t> who was German pharmacist in 1819.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1" dirty="0" err="1" smtClean="0"/>
              <a:t>Derosne</a:t>
            </a:r>
            <a:r>
              <a:rPr lang="en-US" sz="2200" dirty="0" smtClean="0"/>
              <a:t> isolate </a:t>
            </a:r>
            <a:r>
              <a:rPr lang="en-US" sz="2200" dirty="0" err="1" smtClean="0"/>
              <a:t>Narcotine</a:t>
            </a:r>
            <a:r>
              <a:rPr lang="en-US" sz="2200" dirty="0" smtClean="0"/>
              <a:t> in 1803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1" dirty="0" err="1" smtClean="0"/>
              <a:t>Serturner</a:t>
            </a:r>
            <a:r>
              <a:rPr lang="en-US" sz="2200" dirty="0" smtClean="0"/>
              <a:t> isolated Morphine in the same year (1803)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1" dirty="0" err="1" smtClean="0"/>
              <a:t>Caventon</a:t>
            </a:r>
            <a:r>
              <a:rPr lang="en-US" sz="2200" dirty="0" smtClean="0"/>
              <a:t> and </a:t>
            </a:r>
            <a:r>
              <a:rPr lang="en-US" sz="2200" b="1" i="1" dirty="0" smtClean="0"/>
              <a:t>Pelletier</a:t>
            </a:r>
            <a:r>
              <a:rPr lang="en-US" sz="2200" dirty="0" smtClean="0"/>
              <a:t> isolated Emetine and </a:t>
            </a:r>
            <a:r>
              <a:rPr lang="en-US" sz="2200" dirty="0" err="1" smtClean="0"/>
              <a:t>Colchicines</a:t>
            </a:r>
            <a:r>
              <a:rPr lang="en-US" sz="2200" dirty="0" smtClean="0"/>
              <a:t> respectively in 1819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The first alkaloid to be synthesized was coniine in 1889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/>
              <a:t>Over 6000 alkaloids have been discovered so far.</a:t>
            </a:r>
            <a:endParaRPr lang="en-US" sz="2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645024"/>
            <a:ext cx="1941692" cy="235430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30" y="1340768"/>
            <a:ext cx="1966351" cy="208823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20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Occurrence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954008"/>
            <a:ext cx="86409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/>
            <a:r>
              <a:rPr lang="en-US" sz="2000" dirty="0" smtClean="0"/>
              <a:t>•	Alkaloids are present in plants, animals, fungi and bacteria</a:t>
            </a:r>
          </a:p>
          <a:p>
            <a:pPr marL="269875" indent="-269875"/>
            <a:r>
              <a:rPr lang="en-US" sz="2000" dirty="0" smtClean="0"/>
              <a:t>•	Alkaloids are mainly obtained from plants belonging to families:</a:t>
            </a:r>
          </a:p>
          <a:p>
            <a:pPr marL="811213"/>
            <a:r>
              <a:rPr lang="en-US" sz="2000" dirty="0" smtClean="0"/>
              <a:t>1. </a:t>
            </a:r>
            <a:r>
              <a:rPr lang="en-US" sz="2000" dirty="0" err="1" smtClean="0"/>
              <a:t>Leguminosae</a:t>
            </a:r>
            <a:endParaRPr lang="en-US" sz="2000" dirty="0" smtClean="0"/>
          </a:p>
          <a:p>
            <a:pPr marL="811213"/>
            <a:r>
              <a:rPr lang="en-US" sz="2000" dirty="0" smtClean="0"/>
              <a:t>2. </a:t>
            </a:r>
            <a:r>
              <a:rPr lang="en-US" sz="2000" dirty="0" err="1" smtClean="0"/>
              <a:t>Papaveraceae</a:t>
            </a:r>
            <a:endParaRPr lang="en-US" sz="2000" dirty="0" smtClean="0"/>
          </a:p>
          <a:p>
            <a:pPr marL="811213"/>
            <a:r>
              <a:rPr lang="en-US" sz="2000" dirty="0" smtClean="0"/>
              <a:t>3. </a:t>
            </a:r>
            <a:r>
              <a:rPr lang="en-US" sz="2000" dirty="0" err="1" smtClean="0"/>
              <a:t>Rubiaceae</a:t>
            </a:r>
            <a:endParaRPr lang="en-US" sz="2000" dirty="0" smtClean="0"/>
          </a:p>
          <a:p>
            <a:pPr marL="811213"/>
            <a:r>
              <a:rPr lang="en-US" sz="2000" dirty="0" smtClean="0"/>
              <a:t>4. </a:t>
            </a:r>
            <a:r>
              <a:rPr lang="en-US" sz="2000" dirty="0" err="1" smtClean="0"/>
              <a:t>Ranunculaceae</a:t>
            </a:r>
            <a:endParaRPr lang="en-US" sz="2000" dirty="0" smtClean="0"/>
          </a:p>
          <a:p>
            <a:pPr marL="811213"/>
            <a:r>
              <a:rPr lang="en-US" sz="2000" dirty="0" smtClean="0"/>
              <a:t>5. </a:t>
            </a:r>
            <a:r>
              <a:rPr lang="en-US" sz="2000" dirty="0" err="1" smtClean="0"/>
              <a:t>Solanaceae</a:t>
            </a:r>
            <a:endParaRPr lang="en-US" sz="2000" dirty="0" smtClean="0"/>
          </a:p>
          <a:p>
            <a:pPr marL="811213"/>
            <a:r>
              <a:rPr lang="en-US" sz="2000" dirty="0" smtClean="0"/>
              <a:t>6. </a:t>
            </a:r>
            <a:r>
              <a:rPr lang="en-US" sz="2000" dirty="0" err="1" smtClean="0"/>
              <a:t>Berberidaceae</a:t>
            </a:r>
            <a:endParaRPr lang="en-US" sz="2000" dirty="0" smtClean="0"/>
          </a:p>
          <a:p>
            <a:pPr marL="811213"/>
            <a:r>
              <a:rPr lang="en-US" sz="2000" dirty="0" smtClean="0"/>
              <a:t>7. </a:t>
            </a:r>
            <a:r>
              <a:rPr lang="en-US" sz="2000" dirty="0" err="1" smtClean="0"/>
              <a:t>Chenopodiaceae</a:t>
            </a:r>
            <a:endParaRPr lang="en-US" sz="2000" dirty="0" smtClean="0"/>
          </a:p>
          <a:p>
            <a:pPr marL="811213"/>
            <a:r>
              <a:rPr lang="en-US" sz="2000" dirty="0" smtClean="0"/>
              <a:t>8. </a:t>
            </a:r>
            <a:r>
              <a:rPr lang="en-US" sz="2000" dirty="0" err="1" smtClean="0"/>
              <a:t>Lauraceae</a:t>
            </a:r>
            <a:endParaRPr lang="en-US" sz="2000" dirty="0" smtClean="0"/>
          </a:p>
          <a:p>
            <a:pPr marL="269875" indent="-269875"/>
            <a:r>
              <a:rPr lang="en-US" sz="2000" dirty="0" smtClean="0"/>
              <a:t>•	</a:t>
            </a:r>
            <a:r>
              <a:rPr lang="en-US" sz="2000" dirty="0" err="1" smtClean="0"/>
              <a:t>Rosaceae</a:t>
            </a:r>
            <a:r>
              <a:rPr lang="en-US" sz="2000" dirty="0" smtClean="0"/>
              <a:t> and </a:t>
            </a:r>
            <a:r>
              <a:rPr lang="en-US" sz="2000" dirty="0" err="1" smtClean="0"/>
              <a:t>labiatae</a:t>
            </a:r>
            <a:r>
              <a:rPr lang="en-US" sz="2000" dirty="0" smtClean="0"/>
              <a:t> are almost devoid of alkaloids</a:t>
            </a:r>
          </a:p>
          <a:p>
            <a:pPr marL="269875" indent="-269875"/>
            <a:r>
              <a:rPr lang="en-US" sz="2000" dirty="0" smtClean="0"/>
              <a:t>•	Some alkaloids are present in specific family e.g.</a:t>
            </a:r>
          </a:p>
          <a:p>
            <a:pPr marL="1081088" indent="-269875">
              <a:buFont typeface="Wingdings" panose="05000000000000000000" pitchFamily="2" charset="2"/>
              <a:buChar char="Ø"/>
            </a:pPr>
            <a:r>
              <a:rPr lang="en-US" sz="2000" dirty="0" err="1" smtClean="0"/>
              <a:t>hyoscyamine</a:t>
            </a:r>
            <a:r>
              <a:rPr lang="en-US" sz="2000" dirty="0" smtClean="0"/>
              <a:t> in </a:t>
            </a:r>
            <a:r>
              <a:rPr lang="en-US" sz="2000" dirty="0" err="1" smtClean="0"/>
              <a:t>Solanaceae</a:t>
            </a:r>
            <a:endParaRPr lang="en-US" sz="2000" dirty="0" smtClean="0"/>
          </a:p>
          <a:p>
            <a:pPr marL="1081088" indent="-269875">
              <a:buFont typeface="Wingdings" panose="05000000000000000000" pitchFamily="2" charset="2"/>
              <a:buChar char="Ø"/>
            </a:pPr>
            <a:r>
              <a:rPr lang="en-US" sz="2000" dirty="0" smtClean="0"/>
              <a:t>Colchicine in </a:t>
            </a:r>
            <a:r>
              <a:rPr lang="en-US" sz="2000" dirty="0" err="1" smtClean="0"/>
              <a:t>liliaceae</a:t>
            </a:r>
            <a:endParaRPr lang="en-US" sz="2000" dirty="0" smtClean="0"/>
          </a:p>
          <a:p>
            <a:pPr marL="176213" indent="-176213"/>
            <a:r>
              <a:rPr lang="en-US" sz="2000" dirty="0" smtClean="0"/>
              <a:t>•	Almost every fourth higher plant has alkaloids.</a:t>
            </a:r>
          </a:p>
          <a:p>
            <a:pPr marL="176213" indent="-176213"/>
            <a:r>
              <a:rPr lang="en-US" sz="2000" dirty="0" smtClean="0"/>
              <a:t>•	47-50% bacteria have alkaloids e.g. </a:t>
            </a:r>
            <a:r>
              <a:rPr lang="en-US" sz="2000" dirty="0" err="1" smtClean="0"/>
              <a:t>pyocyanin</a:t>
            </a:r>
            <a:r>
              <a:rPr lang="en-US" sz="2000" dirty="0" smtClean="0"/>
              <a:t> from Pseudomonas aeruginosa</a:t>
            </a:r>
          </a:p>
          <a:p>
            <a:pPr marL="176213" indent="-176213"/>
            <a:r>
              <a:rPr lang="en-US" sz="2000" dirty="0" smtClean="0"/>
              <a:t>•	More than 300 Alkaloids have been reported to occur in the skin of amphibian e.g. </a:t>
            </a:r>
            <a:r>
              <a:rPr lang="en-US" sz="2000" dirty="0" err="1" smtClean="0"/>
              <a:t>bufotenin</a:t>
            </a:r>
            <a:r>
              <a:rPr lang="en-US" sz="2000" dirty="0" smtClean="0"/>
              <a:t> from toad skin.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101" y="1895576"/>
            <a:ext cx="1889348" cy="188934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 bwMode="auto">
          <a:xfrm>
            <a:off x="3635896" y="1880815"/>
            <a:ext cx="2584903" cy="190410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33057"/>
            <a:ext cx="2019021" cy="151426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01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Naming of Alkaloids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24744"/>
            <a:ext cx="864096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Alkaloids can be named according to the source or plant from which they are obtained</a:t>
            </a:r>
            <a:r>
              <a:rPr lang="ru-RU" sz="2000" dirty="0" smtClean="0"/>
              <a:t> </a:t>
            </a:r>
            <a:r>
              <a:rPr lang="en-US" sz="2000" dirty="0"/>
              <a:t>e.g. atropine from </a:t>
            </a:r>
            <a:r>
              <a:rPr lang="en-US" sz="2000" dirty="0" err="1"/>
              <a:t>Atropa</a:t>
            </a:r>
            <a:r>
              <a:rPr lang="en-US" sz="2000" dirty="0"/>
              <a:t>. </a:t>
            </a:r>
            <a:r>
              <a:rPr lang="en-US" sz="2000" dirty="0" err="1"/>
              <a:t>Hyoscyamine</a:t>
            </a:r>
            <a:r>
              <a:rPr lang="en-US" sz="2000" dirty="0"/>
              <a:t> from </a:t>
            </a:r>
            <a:r>
              <a:rPr lang="en-US" sz="2000" dirty="0" err="1"/>
              <a:t>Hyoscyamus</a:t>
            </a:r>
            <a:r>
              <a:rPr lang="en-US" sz="2000" dirty="0"/>
              <a:t>.</a:t>
            </a:r>
            <a:endParaRPr lang="ru-RU" sz="2000" dirty="0"/>
          </a:p>
          <a:p>
            <a:pPr algn="just"/>
            <a:r>
              <a:rPr lang="en-US" sz="2000" dirty="0" smtClean="0">
                <a:solidFill>
                  <a:srgbClr val="0070C0"/>
                </a:solidFill>
              </a:rPr>
              <a:t>OR</a:t>
            </a:r>
            <a:r>
              <a:rPr lang="ru-RU" sz="2000" dirty="0"/>
              <a:t> </a:t>
            </a:r>
            <a:r>
              <a:rPr lang="en-US" sz="2000" dirty="0" smtClean="0"/>
              <a:t>On </a:t>
            </a:r>
            <a:r>
              <a:rPr lang="en-US" sz="2000" dirty="0"/>
              <a:t>the basis of scientist who isolated that e.g. </a:t>
            </a:r>
            <a:r>
              <a:rPr lang="en-US" sz="2000" dirty="0" err="1"/>
              <a:t>pelletierine</a:t>
            </a:r>
            <a:endParaRPr lang="ru-RU" sz="2000" dirty="0"/>
          </a:p>
          <a:p>
            <a:pPr algn="just"/>
            <a:r>
              <a:rPr lang="en-US" sz="2000" dirty="0" smtClean="0">
                <a:solidFill>
                  <a:srgbClr val="0070C0"/>
                </a:solidFill>
              </a:rPr>
              <a:t>OR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/>
              <a:t>On </a:t>
            </a:r>
            <a:r>
              <a:rPr lang="en-US" sz="2000" dirty="0"/>
              <a:t>the basis of their therapeutic action e.g. Emetine because it causes </a:t>
            </a:r>
            <a:r>
              <a:rPr lang="en-US" sz="2000" dirty="0" smtClean="0"/>
              <a:t>emesis</a:t>
            </a:r>
            <a:r>
              <a:rPr lang="ru-RU" sz="2000" dirty="0" smtClean="0"/>
              <a:t>.</a:t>
            </a:r>
          </a:p>
          <a:p>
            <a:pPr algn="just"/>
            <a:endParaRPr lang="ru-RU" sz="800" dirty="0" smtClean="0"/>
          </a:p>
          <a:p>
            <a:pPr algn="just"/>
            <a:r>
              <a:rPr lang="en-US" sz="2000" dirty="0"/>
              <a:t>However when the alkaloid are named chemically, names of alkaloids must </a:t>
            </a:r>
            <a:r>
              <a:rPr lang="en-US" sz="2000" b="1" i="1" u="sng" dirty="0">
                <a:solidFill>
                  <a:srgbClr val="C00000"/>
                </a:solidFill>
              </a:rPr>
              <a:t>end on suffix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“–</a:t>
            </a:r>
            <a:r>
              <a:rPr lang="en-US" sz="2000" b="1" dirty="0" err="1">
                <a:solidFill>
                  <a:srgbClr val="C00000"/>
                </a:solidFill>
              </a:rPr>
              <a:t>ine</a:t>
            </a:r>
            <a:r>
              <a:rPr lang="en-US" sz="2000" dirty="0"/>
              <a:t>”</a:t>
            </a:r>
            <a:endParaRPr lang="ru-RU" sz="2000" dirty="0"/>
          </a:p>
          <a:p>
            <a:pPr algn="just"/>
            <a:endParaRPr lang="ru-RU" sz="800" dirty="0"/>
          </a:p>
          <a:p>
            <a:pPr algn="just"/>
            <a:r>
              <a:rPr lang="ru-RU" sz="2000" dirty="0" smtClean="0"/>
              <a:t> </a:t>
            </a:r>
            <a:r>
              <a:rPr lang="en-US" sz="2000" b="1" i="1" dirty="0" smtClean="0">
                <a:solidFill>
                  <a:srgbClr val="C00000"/>
                </a:solidFill>
              </a:rPr>
              <a:t>Prefixes: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/>
              <a:t>"</a:t>
            </a:r>
            <a:r>
              <a:rPr lang="en-US" sz="2000" b="1" dirty="0" smtClean="0">
                <a:solidFill>
                  <a:srgbClr val="0070C0"/>
                </a:solidFill>
              </a:rPr>
              <a:t>Nor-</a:t>
            </a:r>
            <a:r>
              <a:rPr lang="en-US" sz="2000" dirty="0" smtClean="0"/>
              <a:t>" designates N-demethylation or N</a:t>
            </a:r>
            <a:r>
              <a:rPr lang="ru-RU" sz="2000" dirty="0" smtClean="0"/>
              <a:t>-</a:t>
            </a:r>
            <a:r>
              <a:rPr lang="en-US" sz="2000" dirty="0" err="1" smtClean="0"/>
              <a:t>demethoxylation</a:t>
            </a:r>
            <a:r>
              <a:rPr lang="en-US" sz="2000" dirty="0" smtClean="0"/>
              <a:t>, e.g. </a:t>
            </a:r>
            <a:r>
              <a:rPr lang="en-US" sz="2000" dirty="0" err="1" smtClean="0">
                <a:solidFill>
                  <a:srgbClr val="7030A0"/>
                </a:solidFill>
              </a:rPr>
              <a:t>nor</a:t>
            </a:r>
            <a:r>
              <a:rPr lang="en-US" sz="2000" dirty="0" err="1" smtClean="0"/>
              <a:t>pseudoephedrine</a:t>
            </a:r>
            <a:r>
              <a:rPr lang="en-US" sz="2000" dirty="0" smtClean="0"/>
              <a:t> and </a:t>
            </a:r>
            <a:r>
              <a:rPr lang="en-US" sz="2000" dirty="0" err="1" smtClean="0">
                <a:solidFill>
                  <a:srgbClr val="7030A0"/>
                </a:solidFill>
              </a:rPr>
              <a:t>nor</a:t>
            </a:r>
            <a:r>
              <a:rPr lang="en-US" sz="2000" dirty="0" err="1" smtClean="0"/>
              <a:t>nicotine</a:t>
            </a:r>
            <a:r>
              <a:rPr lang="en-US" sz="2000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/>
              <a:t>"</a:t>
            </a:r>
            <a:r>
              <a:rPr lang="en-US" sz="2000" b="1" dirty="0" smtClean="0">
                <a:solidFill>
                  <a:srgbClr val="0070C0"/>
                </a:solidFill>
              </a:rPr>
              <a:t>Apo-</a:t>
            </a:r>
            <a:r>
              <a:rPr lang="en-US" sz="2000" dirty="0" smtClean="0"/>
              <a:t>" designates dehydration e.g. </a:t>
            </a:r>
            <a:r>
              <a:rPr lang="en-US" sz="2000" dirty="0" err="1" smtClean="0">
                <a:solidFill>
                  <a:srgbClr val="7030A0"/>
                </a:solidFill>
              </a:rPr>
              <a:t>apo</a:t>
            </a:r>
            <a:r>
              <a:rPr lang="en-US" sz="2000" dirty="0" err="1" smtClean="0"/>
              <a:t>morphine</a:t>
            </a:r>
            <a:r>
              <a:rPr lang="en-US" sz="2000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/>
              <a:t>"</a:t>
            </a:r>
            <a:r>
              <a:rPr lang="en-US" sz="2000" b="1" dirty="0" err="1" smtClean="0">
                <a:solidFill>
                  <a:srgbClr val="0070C0"/>
                </a:solidFill>
              </a:rPr>
              <a:t>Iso</a:t>
            </a:r>
            <a:r>
              <a:rPr lang="en-US" sz="2000" b="1" dirty="0" smtClean="0">
                <a:solidFill>
                  <a:srgbClr val="0070C0"/>
                </a:solidFill>
              </a:rPr>
              <a:t>-, pseudo-, neo-, and epi-</a:t>
            </a:r>
            <a:r>
              <a:rPr lang="en-US" sz="2000" dirty="0" smtClean="0"/>
              <a:t>" indicate different types of isomers.</a:t>
            </a:r>
            <a:endParaRPr lang="ru-RU" sz="2000" dirty="0" smtClean="0"/>
          </a:p>
          <a:p>
            <a:pPr algn="just"/>
            <a:endParaRPr lang="en-US" sz="800" dirty="0" smtClean="0"/>
          </a:p>
          <a:p>
            <a:pPr algn="just"/>
            <a:r>
              <a:rPr lang="en-US" sz="2000" b="1" i="1" dirty="0" smtClean="0">
                <a:solidFill>
                  <a:srgbClr val="C00000"/>
                </a:solidFill>
              </a:rPr>
              <a:t>Suffixes: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/>
              <a:t>"-</a:t>
            </a:r>
            <a:r>
              <a:rPr lang="en-US" sz="2000" b="1" dirty="0" smtClean="0">
                <a:solidFill>
                  <a:srgbClr val="0070C0"/>
                </a:solidFill>
              </a:rPr>
              <a:t>dine</a:t>
            </a:r>
            <a:r>
              <a:rPr lang="en-US" sz="2000" dirty="0" smtClean="0"/>
              <a:t>" designates isomerism as quin</a:t>
            </a:r>
            <a:r>
              <a:rPr lang="en-US" sz="2000" dirty="0" smtClean="0">
                <a:solidFill>
                  <a:srgbClr val="7030A0"/>
                </a:solidFill>
              </a:rPr>
              <a:t>idine</a:t>
            </a:r>
            <a:r>
              <a:rPr lang="en-US" sz="2000" dirty="0" smtClean="0"/>
              <a:t> and </a:t>
            </a:r>
            <a:r>
              <a:rPr lang="en-US" sz="2000" dirty="0" err="1" smtClean="0"/>
              <a:t>cinchon</a:t>
            </a:r>
            <a:r>
              <a:rPr lang="en-US" sz="2000" dirty="0" err="1" smtClean="0">
                <a:solidFill>
                  <a:srgbClr val="7030A0"/>
                </a:solidFill>
              </a:rPr>
              <a:t>idine</a:t>
            </a:r>
            <a:r>
              <a:rPr lang="en-US" sz="2000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smtClean="0"/>
              <a:t>"-</a:t>
            </a:r>
            <a:r>
              <a:rPr lang="en-US" sz="2000" b="1" dirty="0" err="1" smtClean="0">
                <a:solidFill>
                  <a:srgbClr val="0070C0"/>
                </a:solidFill>
              </a:rPr>
              <a:t>ine</a:t>
            </a:r>
            <a:r>
              <a:rPr lang="en-US" sz="2000" dirty="0" smtClean="0"/>
              <a:t>" indicates, in case of ergot alkaloids, a lower pharmacological activity e.g. </a:t>
            </a:r>
            <a:r>
              <a:rPr lang="en-US" sz="2000" dirty="0" err="1" smtClean="0"/>
              <a:t>ergotamin</a:t>
            </a:r>
            <a:r>
              <a:rPr lang="en-US" sz="2000" dirty="0" err="1" smtClean="0">
                <a:solidFill>
                  <a:srgbClr val="7030A0"/>
                </a:solidFill>
              </a:rPr>
              <a:t>ine</a:t>
            </a:r>
            <a:r>
              <a:rPr lang="en-US" sz="2000" dirty="0" smtClean="0"/>
              <a:t> is less potent than ergotamine.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17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Structure and composition of alkaloids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6</a:t>
            </a:fld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4360"/>
            <a:ext cx="4032447" cy="228238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1" y="3596813"/>
            <a:ext cx="2133600" cy="265747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124744"/>
            <a:ext cx="871297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Alkaloids are most often tertiary amines, much less often secondary amines or quaternary ammonium salts. </a:t>
            </a:r>
            <a:endParaRPr lang="ru-RU" sz="2200" dirty="0" smtClean="0"/>
          </a:p>
          <a:p>
            <a:pPr algn="just"/>
            <a:r>
              <a:rPr lang="en-US" sz="2200" dirty="0" smtClean="0"/>
              <a:t>All alkaloids contain </a:t>
            </a:r>
            <a:r>
              <a:rPr lang="en-US" sz="2200" i="1" dirty="0" smtClean="0">
                <a:solidFill>
                  <a:srgbClr val="7030A0"/>
                </a:solidFill>
              </a:rPr>
              <a:t>carbon</a:t>
            </a:r>
            <a:r>
              <a:rPr lang="en-US" sz="2200" dirty="0" smtClean="0"/>
              <a:t>, </a:t>
            </a:r>
            <a:r>
              <a:rPr lang="en-US" sz="2200" i="1" dirty="0" smtClean="0">
                <a:solidFill>
                  <a:srgbClr val="7030A0"/>
                </a:solidFill>
              </a:rPr>
              <a:t>hydrogen</a:t>
            </a:r>
            <a:r>
              <a:rPr lang="en-US" sz="2200" dirty="0" smtClean="0"/>
              <a:t>, </a:t>
            </a:r>
            <a:r>
              <a:rPr lang="en-US" sz="2200" i="1" dirty="0" smtClean="0">
                <a:solidFill>
                  <a:srgbClr val="7030A0"/>
                </a:solidFill>
              </a:rPr>
              <a:t>nitrogen</a:t>
            </a:r>
            <a:r>
              <a:rPr lang="en-US" sz="2200" dirty="0" smtClean="0"/>
              <a:t>, often </a:t>
            </a:r>
            <a:r>
              <a:rPr lang="en-US" sz="2200" i="1" dirty="0" smtClean="0">
                <a:solidFill>
                  <a:srgbClr val="7030A0"/>
                </a:solidFill>
              </a:rPr>
              <a:t>oxygen</a:t>
            </a:r>
            <a:r>
              <a:rPr lang="en-US" sz="2200" dirty="0" smtClean="0"/>
              <a:t> and more rarely </a:t>
            </a:r>
            <a:r>
              <a:rPr lang="en-US" sz="2200" i="1" dirty="0" err="1" smtClean="0">
                <a:solidFill>
                  <a:srgbClr val="00B0F0"/>
                </a:solidFill>
              </a:rPr>
              <a:t>sulphur</a:t>
            </a:r>
            <a:r>
              <a:rPr lang="en-US" sz="2200" dirty="0" smtClean="0"/>
              <a:t>, </a:t>
            </a:r>
            <a:r>
              <a:rPr lang="en-US" sz="2200" i="1" dirty="0" smtClean="0">
                <a:solidFill>
                  <a:srgbClr val="00B0F0"/>
                </a:solidFill>
              </a:rPr>
              <a:t>chlorine</a:t>
            </a:r>
            <a:r>
              <a:rPr lang="en-US" sz="2200" dirty="0" smtClean="0"/>
              <a:t>, </a:t>
            </a:r>
            <a:r>
              <a:rPr lang="en-US" sz="2200" i="1" dirty="0" smtClean="0">
                <a:solidFill>
                  <a:srgbClr val="00B0F0"/>
                </a:solidFill>
              </a:rPr>
              <a:t>bromine</a:t>
            </a:r>
            <a:r>
              <a:rPr lang="en-US" sz="2200" dirty="0" smtClean="0"/>
              <a:t> or </a:t>
            </a:r>
            <a:r>
              <a:rPr lang="en-US" sz="2200" i="1" dirty="0" smtClean="0">
                <a:solidFill>
                  <a:srgbClr val="00B0F0"/>
                </a:solidFill>
              </a:rPr>
              <a:t>phosphorus</a:t>
            </a:r>
            <a:r>
              <a:rPr lang="en-US" sz="2200" dirty="0" smtClean="0"/>
              <a:t>. </a:t>
            </a:r>
            <a:endParaRPr lang="ru-RU" sz="2200" dirty="0" smtClean="0"/>
          </a:p>
          <a:p>
            <a:pPr algn="just"/>
            <a:r>
              <a:rPr lang="en-US" sz="2200" dirty="0" smtClean="0"/>
              <a:t>In plants, alkaloids are always present in the form of salts with organic acids - oxalic, succinic, malic, citric, often with specific acids (</a:t>
            </a:r>
            <a:r>
              <a:rPr lang="en-US" sz="2200" dirty="0" err="1" smtClean="0"/>
              <a:t>quinic</a:t>
            </a:r>
            <a:r>
              <a:rPr lang="en-US" sz="2200" dirty="0" smtClean="0"/>
              <a:t> acid, </a:t>
            </a:r>
            <a:r>
              <a:rPr lang="en-US" sz="2200" dirty="0" err="1" smtClean="0"/>
              <a:t>meconic</a:t>
            </a:r>
            <a:r>
              <a:rPr lang="en-US" sz="2200" dirty="0" smtClean="0"/>
              <a:t>, etc.).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38897" y="6300028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quinic</a:t>
            </a:r>
            <a:r>
              <a:rPr lang="en-US" b="1" dirty="0" smtClean="0"/>
              <a:t> acid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65414" y="6300028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meconic</a:t>
            </a:r>
            <a:r>
              <a:rPr lang="en-US" b="1" dirty="0" smtClean="0"/>
              <a:t> acid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2504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Physical properties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7</a:t>
            </a:fld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908721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Condition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340768"/>
            <a:ext cx="50405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Most alkaloids are crystalline solids.</a:t>
            </a:r>
          </a:p>
          <a:p>
            <a:pPr algn="just"/>
            <a:r>
              <a:rPr lang="en-US" sz="2200" dirty="0" smtClean="0"/>
              <a:t>Few alkaloids are amorphous solids e.g. emetine.</a:t>
            </a:r>
          </a:p>
          <a:p>
            <a:pPr algn="just"/>
            <a:r>
              <a:rPr lang="en-US" sz="2200" dirty="0" smtClean="0"/>
              <a:t>Some are liquids that are either:</a:t>
            </a:r>
          </a:p>
          <a:p>
            <a:pPr algn="just"/>
            <a:r>
              <a:rPr lang="en-US" sz="2200" dirty="0" smtClean="0"/>
              <a:t>Volatile e.g. nicotine and coniine, or</a:t>
            </a:r>
          </a:p>
          <a:p>
            <a:pPr algn="just"/>
            <a:r>
              <a:rPr lang="en-US" sz="2200" dirty="0" smtClean="0"/>
              <a:t>Non-volatile e.g. pilocarpine and hyoscine.</a:t>
            </a:r>
            <a:endParaRPr lang="en-US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14356" r="12734" b="7164"/>
          <a:stretch/>
        </p:blipFill>
        <p:spPr bwMode="auto">
          <a:xfrm>
            <a:off x="5508104" y="1427439"/>
            <a:ext cx="3388941" cy="164794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39552" y="3861048"/>
            <a:ext cx="867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Color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293096"/>
            <a:ext cx="49685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majority of alkaloids are colorless but some are colored e.g.:</a:t>
            </a:r>
          </a:p>
          <a:p>
            <a:r>
              <a:rPr lang="en-US" sz="2200" dirty="0" smtClean="0"/>
              <a:t>Colchicine and </a:t>
            </a:r>
            <a:r>
              <a:rPr lang="en-US" sz="2200" dirty="0" err="1" smtClean="0"/>
              <a:t>berberine</a:t>
            </a:r>
            <a:r>
              <a:rPr lang="en-US" sz="2200" dirty="0" smtClean="0"/>
              <a:t> are yellow.</a:t>
            </a:r>
          </a:p>
          <a:p>
            <a:r>
              <a:rPr lang="en-US" sz="2200" dirty="0" err="1" smtClean="0"/>
              <a:t>Canadine</a:t>
            </a:r>
            <a:r>
              <a:rPr lang="en-US" sz="2200" dirty="0" smtClean="0"/>
              <a:t> is orange.</a:t>
            </a:r>
          </a:p>
          <a:p>
            <a:r>
              <a:rPr lang="en-US" sz="2200" dirty="0" smtClean="0"/>
              <a:t>The salts of </a:t>
            </a:r>
            <a:r>
              <a:rPr lang="en-US" sz="2200" dirty="0" err="1" smtClean="0"/>
              <a:t>sanguinarine</a:t>
            </a:r>
            <a:r>
              <a:rPr lang="en-US" sz="2200" dirty="0" smtClean="0"/>
              <a:t> are copper-red.</a:t>
            </a:r>
            <a:endParaRPr lang="en-US" sz="2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21713"/>
            <a:ext cx="3388940" cy="174359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1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Physical properties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8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1"/>
            <a:ext cx="1385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Solubility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4517"/>
            <a:ext cx="86409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Both alkaloidal </a:t>
            </a:r>
            <a:r>
              <a:rPr lang="en-US" sz="2200" b="1" dirty="0" smtClean="0">
                <a:solidFill>
                  <a:srgbClr val="0070C0"/>
                </a:solidFill>
              </a:rPr>
              <a:t>bases</a:t>
            </a:r>
            <a:r>
              <a:rPr lang="en-US" sz="2200" dirty="0" smtClean="0"/>
              <a:t> and their </a:t>
            </a:r>
            <a:r>
              <a:rPr lang="en-US" sz="2200" b="1" dirty="0" smtClean="0">
                <a:solidFill>
                  <a:srgbClr val="0070C0"/>
                </a:solidFill>
              </a:rPr>
              <a:t>salts</a:t>
            </a:r>
            <a:r>
              <a:rPr lang="en-US" sz="2200" dirty="0" smtClean="0"/>
              <a:t> are </a:t>
            </a:r>
            <a:r>
              <a:rPr lang="en-US" sz="2200" b="1" i="1" dirty="0" smtClean="0">
                <a:solidFill>
                  <a:srgbClr val="7030A0"/>
                </a:solidFill>
              </a:rPr>
              <a:t>soluble in alcohol</a:t>
            </a:r>
            <a:r>
              <a:rPr lang="en-US" sz="2200" dirty="0" smtClean="0"/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132856"/>
            <a:ext cx="39604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Generally, </a:t>
            </a: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0070C0"/>
                </a:solidFill>
              </a:rPr>
              <a:t>bases</a:t>
            </a:r>
            <a:r>
              <a:rPr lang="en-US" sz="2000" b="1" dirty="0" smtClean="0"/>
              <a:t> are soluble in organic solvents and insoluble in water</a:t>
            </a:r>
            <a:r>
              <a:rPr lang="ru-RU" sz="2000" b="1" dirty="0" smtClean="0"/>
              <a:t>.</a:t>
            </a:r>
            <a:endParaRPr lang="en-US" sz="2000" b="1" dirty="0" smtClean="0"/>
          </a:p>
          <a:p>
            <a:pPr algn="just"/>
            <a:endParaRPr lang="ru-RU" sz="2000" b="1" i="1" dirty="0" smtClean="0"/>
          </a:p>
          <a:p>
            <a:pPr algn="just">
              <a:spcAft>
                <a:spcPts val="600"/>
              </a:spcAft>
            </a:pPr>
            <a:r>
              <a:rPr lang="en-US" sz="2000" b="1" i="1" dirty="0" smtClean="0">
                <a:solidFill>
                  <a:srgbClr val="7030A0"/>
                </a:solidFill>
              </a:rPr>
              <a:t>Exceptions:</a:t>
            </a:r>
          </a:p>
          <a:p>
            <a:pPr algn="just">
              <a:spcAft>
                <a:spcPts val="600"/>
              </a:spcAft>
            </a:pPr>
            <a:r>
              <a:rPr lang="en-US" sz="2000" b="1" dirty="0" smtClean="0">
                <a:solidFill>
                  <a:srgbClr val="0070C0"/>
                </a:solidFill>
              </a:rPr>
              <a:t>Bases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soluble in water</a:t>
            </a:r>
            <a:r>
              <a:rPr lang="en-US" sz="2000" dirty="0" smtClean="0"/>
              <a:t>: caffeine, ephedrine, codeine, colchicine, pilocarpine and quaternary ammonium bases.</a:t>
            </a:r>
          </a:p>
          <a:p>
            <a:pPr algn="just">
              <a:spcAft>
                <a:spcPts val="600"/>
              </a:spcAft>
            </a:pPr>
            <a:r>
              <a:rPr lang="en-US" sz="2000" b="1" dirty="0" smtClean="0">
                <a:solidFill>
                  <a:srgbClr val="0070C0"/>
                </a:solidFill>
              </a:rPr>
              <a:t>Bases insoluble or sparingly soluble in certain organic solvents</a:t>
            </a:r>
            <a:r>
              <a:rPr lang="en-US" sz="2000" dirty="0" smtClean="0"/>
              <a:t>: morphine in ether, theobromine and theophylline in benzene.</a:t>
            </a:r>
            <a:endParaRPr lang="en-US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2132856"/>
            <a:ext cx="396044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</a:rPr>
              <a:t>Salts</a:t>
            </a:r>
            <a:r>
              <a:rPr lang="en-US" sz="2000" b="1" dirty="0" smtClean="0"/>
              <a:t> are usually soluble in water and, insoluble or sparingly soluble in</a:t>
            </a:r>
            <a:r>
              <a:rPr lang="ru-RU" sz="2000" b="1" dirty="0" smtClean="0"/>
              <a:t> </a:t>
            </a:r>
            <a:r>
              <a:rPr lang="en-US" sz="2000" b="1" dirty="0" smtClean="0"/>
              <a:t>organic solvents.</a:t>
            </a:r>
          </a:p>
          <a:p>
            <a:pPr algn="just"/>
            <a:endParaRPr lang="ru-RU" sz="2000" dirty="0" smtClean="0"/>
          </a:p>
          <a:p>
            <a:pPr algn="just">
              <a:spcAft>
                <a:spcPts val="600"/>
              </a:spcAft>
            </a:pPr>
            <a:r>
              <a:rPr lang="en-US" sz="2000" b="1" i="1" dirty="0" smtClean="0">
                <a:solidFill>
                  <a:srgbClr val="7030A0"/>
                </a:solidFill>
              </a:rPr>
              <a:t>Exceptions:</a:t>
            </a:r>
          </a:p>
          <a:p>
            <a:pPr algn="just">
              <a:spcAft>
                <a:spcPts val="600"/>
              </a:spcAft>
            </a:pPr>
            <a:r>
              <a:rPr lang="en-US" sz="2000" b="1" dirty="0" smtClean="0">
                <a:solidFill>
                  <a:srgbClr val="C00000"/>
                </a:solidFill>
              </a:rPr>
              <a:t>Salts insoluble in water</a:t>
            </a:r>
            <a:r>
              <a:rPr lang="en-US" sz="2000" dirty="0" smtClean="0"/>
              <a:t>: quinine </a:t>
            </a:r>
            <a:r>
              <a:rPr lang="en-US" sz="2000" dirty="0" err="1" smtClean="0"/>
              <a:t>monosulphate</a:t>
            </a:r>
            <a:r>
              <a:rPr lang="en-US" sz="2000" dirty="0" smtClean="0"/>
              <a:t>. </a:t>
            </a:r>
          </a:p>
          <a:p>
            <a:pPr algn="just">
              <a:spcAft>
                <a:spcPts val="600"/>
              </a:spcAft>
            </a:pPr>
            <a:r>
              <a:rPr lang="en-US" sz="2000" b="1" dirty="0" smtClean="0">
                <a:solidFill>
                  <a:srgbClr val="C00000"/>
                </a:solidFill>
              </a:rPr>
              <a:t>Salts soluble in organic solvents</a:t>
            </a:r>
            <a:r>
              <a:rPr lang="en-US" sz="2000" dirty="0" smtClean="0"/>
              <a:t>: </a:t>
            </a:r>
            <a:r>
              <a:rPr lang="en-US" sz="2000" dirty="0" err="1" smtClean="0"/>
              <a:t>lobeline</a:t>
            </a:r>
            <a:r>
              <a:rPr lang="en-US" sz="2000" dirty="0" smtClean="0"/>
              <a:t> and </a:t>
            </a:r>
            <a:r>
              <a:rPr lang="en-US" sz="2000" dirty="0" err="1" smtClean="0"/>
              <a:t>apoatropine</a:t>
            </a:r>
            <a:r>
              <a:rPr lang="en-US" sz="2000" dirty="0" smtClean="0"/>
              <a:t> hydrochlorides are soluble in chloroform.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847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2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31" y="332658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Classification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2" y="6520260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9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1"/>
            <a:ext cx="4127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Pharmacological Classification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372102"/>
            <a:ext cx="8640962" cy="480131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</a:rPr>
              <a:t>Analgesic and narcotics</a:t>
            </a:r>
            <a:r>
              <a:rPr lang="en-US" sz="2000" dirty="0" smtClean="0"/>
              <a:t>: e.g. morphine and strychnine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</a:rPr>
              <a:t>CNS stimulants</a:t>
            </a:r>
            <a:r>
              <a:rPr lang="en-US" sz="2000" dirty="0" smtClean="0"/>
              <a:t>: e.g. caffeine and strychnine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rgbClr val="0070C0"/>
                </a:solidFill>
              </a:rPr>
              <a:t>Anticancers</a:t>
            </a:r>
            <a:r>
              <a:rPr lang="en-US" sz="2000" dirty="0" smtClean="0"/>
              <a:t>: e.g. vincristine, vinblastine and </a:t>
            </a:r>
            <a:r>
              <a:rPr lang="en-US" sz="2000" dirty="0" err="1" smtClean="0"/>
              <a:t>taxol</a:t>
            </a:r>
            <a:endParaRPr lang="en-US" sz="20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rgbClr val="0070C0"/>
                </a:solidFill>
              </a:rPr>
              <a:t>Mydriatics</a:t>
            </a:r>
            <a:r>
              <a:rPr lang="en-US" sz="2000" dirty="0" smtClean="0"/>
              <a:t>: e.g. atropine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rgbClr val="0070C0"/>
                </a:solidFill>
              </a:rPr>
              <a:t>Myotics</a:t>
            </a:r>
            <a:r>
              <a:rPr lang="en-US" sz="2000" dirty="0" smtClean="0"/>
              <a:t>: e.g. </a:t>
            </a:r>
            <a:r>
              <a:rPr lang="en-US" sz="2000" dirty="0" err="1" smtClean="0"/>
              <a:t>eserine</a:t>
            </a:r>
            <a:r>
              <a:rPr lang="en-US" sz="2000" dirty="0" smtClean="0"/>
              <a:t> and pilocarpine.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</a:rPr>
              <a:t>Anti-asthmatics</a:t>
            </a:r>
            <a:r>
              <a:rPr lang="en-US" sz="2000" dirty="0" smtClean="0"/>
              <a:t>: e.g. ephedrine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</a:rPr>
              <a:t>Antitussives</a:t>
            </a:r>
            <a:r>
              <a:rPr lang="en-US" sz="2000" dirty="0" smtClean="0"/>
              <a:t>: e.g. codeine.</a:t>
            </a:r>
            <a:endParaRPr lang="ru-RU" sz="20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ru-RU" sz="2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ru-RU" sz="20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ru-RU" sz="2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</a:rPr>
              <a:t>Expectorants</a:t>
            </a:r>
            <a:r>
              <a:rPr lang="en-US" sz="2000" dirty="0" smtClean="0"/>
              <a:t>: e.g. </a:t>
            </a:r>
            <a:r>
              <a:rPr lang="en-US" sz="2000" dirty="0" err="1" smtClean="0"/>
              <a:t>lobeline</a:t>
            </a:r>
            <a:r>
              <a:rPr lang="en-US" sz="2000" dirty="0" smtClean="0"/>
              <a:t>.</a:t>
            </a:r>
            <a:endParaRPr lang="ru-RU" sz="20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</a:rPr>
              <a:t>Anti-hypertensives</a:t>
            </a:r>
            <a:r>
              <a:rPr lang="en-US" sz="2000" dirty="0" smtClean="0"/>
              <a:t>: e.g. reserpine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</a:rPr>
              <a:t>Smooth muscle relaxants</a:t>
            </a:r>
            <a:r>
              <a:rPr lang="en-US" sz="2000" dirty="0" smtClean="0"/>
              <a:t>: e.g. atropine and </a:t>
            </a:r>
            <a:r>
              <a:rPr lang="en-US" sz="2000" dirty="0" err="1" smtClean="0"/>
              <a:t>papaverine</a:t>
            </a:r>
            <a:endParaRPr lang="en-US" sz="20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</a:rPr>
              <a:t>Skeletal muscle relaxants</a:t>
            </a:r>
            <a:r>
              <a:rPr lang="en-US" sz="2000" dirty="0" smtClean="0"/>
              <a:t>: e.g. </a:t>
            </a:r>
            <a:r>
              <a:rPr lang="en-US" sz="2000" dirty="0" err="1" smtClean="0"/>
              <a:t>tubocurarine</a:t>
            </a:r>
            <a:r>
              <a:rPr lang="en-US" sz="20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rgbClr val="0070C0"/>
                </a:solidFill>
              </a:rPr>
              <a:t>Anthelmintics</a:t>
            </a:r>
            <a:r>
              <a:rPr lang="en-US" sz="2000" dirty="0" smtClean="0"/>
              <a:t>: e.g. </a:t>
            </a:r>
            <a:r>
              <a:rPr lang="en-US" sz="2000" dirty="0" err="1" smtClean="0"/>
              <a:t>pelletierine</a:t>
            </a:r>
            <a:r>
              <a:rPr lang="en-US" sz="2000" dirty="0" smtClean="0"/>
              <a:t> and </a:t>
            </a:r>
            <a:r>
              <a:rPr lang="en-US" sz="2000" dirty="0" err="1" smtClean="0"/>
              <a:t>arecoline</a:t>
            </a:r>
            <a:r>
              <a:rPr lang="en-US" sz="2000" dirty="0" smtClean="0"/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rgbClr val="0070C0"/>
                </a:solidFill>
              </a:rPr>
              <a:t>Antiparasitics</a:t>
            </a:r>
            <a:r>
              <a:rPr lang="en-US" sz="2000" dirty="0" smtClean="0"/>
              <a:t>: e.g. quinine and emetine.</a:t>
            </a:r>
            <a:endParaRPr lang="en-US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363415"/>
            <a:ext cx="8640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Here the alkaloids are classified on the basis of their pharmacological actions e.g.</a:t>
            </a:r>
            <a:r>
              <a:rPr lang="ru-RU" sz="2200" dirty="0" smtClean="0"/>
              <a:t> </a:t>
            </a:r>
            <a:r>
              <a:rPr lang="en-US" sz="2200" dirty="0" smtClean="0"/>
              <a:t>They can be used as: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823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Капли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Капли</Template>
  <TotalTime>1867</TotalTime>
  <Words>1858</Words>
  <Application>Microsoft Office PowerPoint</Application>
  <PresentationFormat>Экран (4:3)</PresentationFormat>
  <Paragraphs>234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Капли</vt:lpstr>
      <vt:lpstr>«Special pharmaceutical chemistry»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«Special pharmaceutical chemistry»</dc:title>
  <dc:creator>Лена Лена</dc:creator>
  <cp:lastModifiedBy>Лена Лена</cp:lastModifiedBy>
  <cp:revision>47</cp:revision>
  <dcterms:created xsi:type="dcterms:W3CDTF">2024-02-11T13:42:03Z</dcterms:created>
  <dcterms:modified xsi:type="dcterms:W3CDTF">2024-02-12T20:50:01Z</dcterms:modified>
</cp:coreProperties>
</file>