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2" r:id="rId1"/>
  </p:sldMasterIdLst>
  <p:notesMasterIdLst>
    <p:notesMasterId r:id="rId69"/>
  </p:notesMasterIdLst>
  <p:sldIdLst>
    <p:sldId id="257" r:id="rId2"/>
    <p:sldId id="471" r:id="rId3"/>
    <p:sldId id="505" r:id="rId4"/>
    <p:sldId id="506" r:id="rId5"/>
    <p:sldId id="507" r:id="rId6"/>
    <p:sldId id="508" r:id="rId7"/>
    <p:sldId id="509" r:id="rId8"/>
    <p:sldId id="510" r:id="rId9"/>
    <p:sldId id="511" r:id="rId10"/>
    <p:sldId id="512" r:id="rId11"/>
    <p:sldId id="513" r:id="rId12"/>
    <p:sldId id="514" r:id="rId13"/>
    <p:sldId id="515" r:id="rId14"/>
    <p:sldId id="516" r:id="rId15"/>
    <p:sldId id="517" r:id="rId16"/>
    <p:sldId id="518" r:id="rId17"/>
    <p:sldId id="519" r:id="rId18"/>
    <p:sldId id="520" r:id="rId19"/>
    <p:sldId id="521" r:id="rId20"/>
    <p:sldId id="522" r:id="rId21"/>
    <p:sldId id="523" r:id="rId22"/>
    <p:sldId id="524" r:id="rId23"/>
    <p:sldId id="525" r:id="rId24"/>
    <p:sldId id="526" r:id="rId25"/>
    <p:sldId id="527" r:id="rId26"/>
    <p:sldId id="535" r:id="rId27"/>
    <p:sldId id="528" r:id="rId28"/>
    <p:sldId id="530" r:id="rId29"/>
    <p:sldId id="529" r:id="rId30"/>
    <p:sldId id="531" r:id="rId31"/>
    <p:sldId id="532" r:id="rId32"/>
    <p:sldId id="533" r:id="rId33"/>
    <p:sldId id="534" r:id="rId34"/>
    <p:sldId id="537" r:id="rId35"/>
    <p:sldId id="472" r:id="rId36"/>
    <p:sldId id="473" r:id="rId37"/>
    <p:sldId id="536" r:id="rId38"/>
    <p:sldId id="474" r:id="rId39"/>
    <p:sldId id="475" r:id="rId40"/>
    <p:sldId id="476" r:id="rId41"/>
    <p:sldId id="478" r:id="rId42"/>
    <p:sldId id="479" r:id="rId43"/>
    <p:sldId id="480" r:id="rId44"/>
    <p:sldId id="481" r:id="rId45"/>
    <p:sldId id="482" r:id="rId46"/>
    <p:sldId id="483" r:id="rId47"/>
    <p:sldId id="484" r:id="rId48"/>
    <p:sldId id="485" r:id="rId49"/>
    <p:sldId id="486" r:id="rId50"/>
    <p:sldId id="487" r:id="rId51"/>
    <p:sldId id="488" r:id="rId52"/>
    <p:sldId id="489" r:id="rId53"/>
    <p:sldId id="490" r:id="rId54"/>
    <p:sldId id="491" r:id="rId55"/>
    <p:sldId id="492" r:id="rId56"/>
    <p:sldId id="493" r:id="rId57"/>
    <p:sldId id="494" r:id="rId58"/>
    <p:sldId id="495" r:id="rId59"/>
    <p:sldId id="496" r:id="rId60"/>
    <p:sldId id="497" r:id="rId61"/>
    <p:sldId id="498" r:id="rId62"/>
    <p:sldId id="499" r:id="rId63"/>
    <p:sldId id="500" r:id="rId64"/>
    <p:sldId id="501" r:id="rId65"/>
    <p:sldId id="502" r:id="rId66"/>
    <p:sldId id="503" r:id="rId67"/>
    <p:sldId id="469" r:id="rId68"/>
  </p:sldIdLst>
  <p:sldSz cx="9144000" cy="6858000" type="screen4x3"/>
  <p:notesSz cx="6797675" cy="987425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2" autoAdjust="0"/>
    <p:restoredTop sz="95330" autoAdjust="0"/>
  </p:normalViewPr>
  <p:slideViewPr>
    <p:cSldViewPr>
      <p:cViewPr varScale="1">
        <p:scale>
          <a:sx n="86" d="100"/>
          <a:sy n="86" d="100"/>
        </p:scale>
        <p:origin x="152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47" d="100"/>
        <a:sy n="147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-3130" y="-77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097E3B6-42E0-454A-84F8-D0C7167716D5}" type="datetimeFigureOut">
              <a:rPr lang="ru-RU"/>
              <a:pPr>
                <a:defRPr/>
              </a:pPr>
              <a:t>03.08.2023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691063"/>
            <a:ext cx="5438775" cy="4443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D514572-54FB-47A0-A507-0482C5DA51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00256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84790FE2-BB11-490F-9E75-D156CD3E84BA}" type="slidenum">
              <a:rPr lang="ru-RU" altLang="ru-RU" smtClean="0">
                <a:latin typeface="Arial" charset="0"/>
                <a:cs typeface="Arial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 altLang="ru-RU">
              <a:latin typeface="Arial" charset="0"/>
              <a:cs typeface="Arial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489075" y="566738"/>
            <a:ext cx="3797300" cy="28495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28700" y="3760788"/>
            <a:ext cx="4716463" cy="5483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Значение витамина</a:t>
            </a:r>
            <a:r>
              <a:rPr lang="en-US" altLang="ru-RU">
                <a:latin typeface="Arial" charset="0"/>
                <a:cs typeface="Arial" charset="0"/>
              </a:rPr>
              <a:t> 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Образование витамина</a:t>
            </a:r>
            <a:r>
              <a:rPr lang="en-US" altLang="ru-RU">
                <a:latin typeface="Arial" charset="0"/>
                <a:cs typeface="Arial" charset="0"/>
              </a:rPr>
              <a:t> D 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Источники витамина</a:t>
            </a:r>
            <a:r>
              <a:rPr lang="en-US" altLang="ru-RU">
                <a:latin typeface="Arial" charset="0"/>
                <a:cs typeface="Arial" charset="0"/>
              </a:rPr>
              <a:t> 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Определение и рекомендуемые уровни витамина </a:t>
            </a:r>
            <a:r>
              <a:rPr lang="en-US" altLang="ru-RU">
                <a:latin typeface="Arial" charset="0"/>
                <a:cs typeface="Arial" charset="0"/>
              </a:rPr>
              <a:t>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Гиповитаминоз</a:t>
            </a:r>
            <a:r>
              <a:rPr lang="en-US" altLang="ru-RU">
                <a:latin typeface="Arial" charset="0"/>
                <a:cs typeface="Arial" charset="0"/>
              </a:rPr>
              <a:t> D 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Витамин </a:t>
            </a:r>
            <a:r>
              <a:rPr lang="en-US" altLang="ru-RU">
                <a:latin typeface="Arial" charset="0"/>
                <a:cs typeface="Arial" charset="0"/>
              </a:rPr>
              <a:t>D </a:t>
            </a:r>
            <a:r>
              <a:rPr lang="ru-RU" altLang="ru-RU">
                <a:latin typeface="Arial" charset="0"/>
                <a:cs typeface="Arial" charset="0"/>
              </a:rPr>
              <a:t>и кальций</a:t>
            </a:r>
            <a:endParaRPr lang="en-US" altLang="ru-RU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 typeface="Arial" charset="0"/>
              <a:buChar char="–"/>
            </a:pPr>
            <a:r>
              <a:rPr lang="ru-RU" altLang="ru-RU">
                <a:latin typeface="Arial" charset="0"/>
                <a:cs typeface="Arial" charset="0"/>
              </a:rPr>
              <a:t>Абсорбция</a:t>
            </a:r>
            <a:endParaRPr lang="en-US" altLang="ru-RU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 typeface="Arial" charset="0"/>
              <a:buChar char="–"/>
            </a:pPr>
            <a:r>
              <a:rPr lang="ru-RU" altLang="ru-RU">
                <a:latin typeface="Arial" charset="0"/>
                <a:cs typeface="Arial" charset="0"/>
              </a:rPr>
              <a:t>Риск переломов</a:t>
            </a:r>
            <a:endParaRPr lang="en-US" altLang="ru-RU">
              <a:latin typeface="Arial" charset="0"/>
              <a:cs typeface="Arial" charset="0"/>
            </a:endParaRP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Распространенность гиповитаминоза</a:t>
            </a:r>
            <a:r>
              <a:rPr lang="en-US" altLang="ru-RU">
                <a:latin typeface="Arial" charset="0"/>
                <a:cs typeface="Arial" charset="0"/>
              </a:rPr>
              <a:t> D </a:t>
            </a:r>
            <a:endParaRPr lang="ru-RU" altLang="ru-RU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Низкая приверженность терапии</a:t>
            </a:r>
            <a:endParaRPr lang="en-US" altLang="ru-RU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84790FE2-BB11-490F-9E75-D156CD3E84BA}" type="slidenum">
              <a:rPr lang="ru-RU" altLang="ru-RU" smtClean="0">
                <a:latin typeface="Arial" charset="0"/>
                <a:cs typeface="Arial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67</a:t>
            </a:fld>
            <a:endParaRPr lang="ru-RU" altLang="ru-RU">
              <a:latin typeface="Arial" charset="0"/>
              <a:cs typeface="Arial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489075" y="566738"/>
            <a:ext cx="3797300" cy="28495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28700" y="3760788"/>
            <a:ext cx="4716463" cy="5483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Значение витамина</a:t>
            </a:r>
            <a:r>
              <a:rPr lang="en-US" altLang="ru-RU">
                <a:latin typeface="Arial" charset="0"/>
                <a:cs typeface="Arial" charset="0"/>
              </a:rPr>
              <a:t> 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Образование витамина</a:t>
            </a:r>
            <a:r>
              <a:rPr lang="en-US" altLang="ru-RU">
                <a:latin typeface="Arial" charset="0"/>
                <a:cs typeface="Arial" charset="0"/>
              </a:rPr>
              <a:t> D 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Источники витамина</a:t>
            </a:r>
            <a:r>
              <a:rPr lang="en-US" altLang="ru-RU">
                <a:latin typeface="Arial" charset="0"/>
                <a:cs typeface="Arial" charset="0"/>
              </a:rPr>
              <a:t> 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Определение и рекомендуемые уровни витамина </a:t>
            </a:r>
            <a:r>
              <a:rPr lang="en-US" altLang="ru-RU">
                <a:latin typeface="Arial" charset="0"/>
                <a:cs typeface="Arial" charset="0"/>
              </a:rPr>
              <a:t>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Гиповитаминоз</a:t>
            </a:r>
            <a:r>
              <a:rPr lang="en-US" altLang="ru-RU">
                <a:latin typeface="Arial" charset="0"/>
                <a:cs typeface="Arial" charset="0"/>
              </a:rPr>
              <a:t> D 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Витамин </a:t>
            </a:r>
            <a:r>
              <a:rPr lang="en-US" altLang="ru-RU">
                <a:latin typeface="Arial" charset="0"/>
                <a:cs typeface="Arial" charset="0"/>
              </a:rPr>
              <a:t>D </a:t>
            </a:r>
            <a:r>
              <a:rPr lang="ru-RU" altLang="ru-RU">
                <a:latin typeface="Arial" charset="0"/>
                <a:cs typeface="Arial" charset="0"/>
              </a:rPr>
              <a:t>и кальций</a:t>
            </a:r>
            <a:endParaRPr lang="en-US" altLang="ru-RU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 typeface="Arial" charset="0"/>
              <a:buChar char="–"/>
            </a:pPr>
            <a:r>
              <a:rPr lang="ru-RU" altLang="ru-RU">
                <a:latin typeface="Arial" charset="0"/>
                <a:cs typeface="Arial" charset="0"/>
              </a:rPr>
              <a:t>Абсорбция</a:t>
            </a:r>
            <a:endParaRPr lang="en-US" altLang="ru-RU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 typeface="Arial" charset="0"/>
              <a:buChar char="–"/>
            </a:pPr>
            <a:r>
              <a:rPr lang="ru-RU" altLang="ru-RU">
                <a:latin typeface="Arial" charset="0"/>
                <a:cs typeface="Arial" charset="0"/>
              </a:rPr>
              <a:t>Риск переломов</a:t>
            </a:r>
            <a:endParaRPr lang="en-US" altLang="ru-RU">
              <a:latin typeface="Arial" charset="0"/>
              <a:cs typeface="Arial" charset="0"/>
            </a:endParaRP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Распространенность гиповитаминоза</a:t>
            </a:r>
            <a:r>
              <a:rPr lang="en-US" altLang="ru-RU">
                <a:latin typeface="Arial" charset="0"/>
                <a:cs typeface="Arial" charset="0"/>
              </a:rPr>
              <a:t> D </a:t>
            </a:r>
            <a:endParaRPr lang="ru-RU" altLang="ru-RU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Низкая приверженность терапии</a:t>
            </a:r>
            <a:endParaRPr lang="en-US" altLang="ru-RU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35754-4535-48F4-B284-ABABE1CECED4}" type="datetimeFigureOut">
              <a:rPr lang="ru-RU"/>
              <a:pPr>
                <a:defRPr/>
              </a:pPr>
              <a:t>03.08.2023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6051A-20A1-4A99-B364-868A6FCB45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6302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6D1A2-904A-49E4-9E7B-83D5AC7C8F42}" type="datetimeFigureOut">
              <a:rPr lang="ru-RU"/>
              <a:pPr>
                <a:defRPr/>
              </a:pPr>
              <a:t>03.08.2023</a:t>
            </a:fld>
            <a:endParaRPr lang="ru-RU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1185F-EA2C-4611-ADD9-14293B25AC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8885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3DFD3-995A-4678-9896-B6AF4BC4FC96}" type="datetimeFigureOut">
              <a:rPr lang="ru-RU"/>
              <a:pPr>
                <a:defRPr/>
              </a:pPr>
              <a:t>03.08.2023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989937-4FB4-45BE-B8F2-18D805B48D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045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>
              <a:gd name="T0" fmla="*/ 2147483647 w 2706"/>
              <a:gd name="T1" fmla="*/ 0 h 640"/>
              <a:gd name="T2" fmla="*/ 2147483647 w 2706"/>
              <a:gd name="T3" fmla="*/ 0 h 640"/>
              <a:gd name="T4" fmla="*/ 2147483647 w 2706"/>
              <a:gd name="T5" fmla="*/ 2147483647 h 640"/>
              <a:gd name="T6" fmla="*/ 2147483647 w 2706"/>
              <a:gd name="T7" fmla="*/ 2147483647 h 640"/>
              <a:gd name="T8" fmla="*/ 2147483647 w 2706"/>
              <a:gd name="T9" fmla="*/ 2147483647 h 640"/>
              <a:gd name="T10" fmla="*/ 2147483647 w 2706"/>
              <a:gd name="T11" fmla="*/ 2147483647 h 640"/>
              <a:gd name="T12" fmla="*/ 2147483647 w 2706"/>
              <a:gd name="T13" fmla="*/ 2147483647 h 640"/>
              <a:gd name="T14" fmla="*/ 2147483647 w 2706"/>
              <a:gd name="T15" fmla="*/ 2147483647 h 640"/>
              <a:gd name="T16" fmla="*/ 2147483647 w 2706"/>
              <a:gd name="T17" fmla="*/ 2147483647 h 640"/>
              <a:gd name="T18" fmla="*/ 2147483647 w 2706"/>
              <a:gd name="T19" fmla="*/ 2147483647 h 640"/>
              <a:gd name="T20" fmla="*/ 2147483647 w 2706"/>
              <a:gd name="T21" fmla="*/ 2147483647 h 640"/>
              <a:gd name="T22" fmla="*/ 2147483647 w 2706"/>
              <a:gd name="T23" fmla="*/ 2147483647 h 640"/>
              <a:gd name="T24" fmla="*/ 2147483647 w 2706"/>
              <a:gd name="T25" fmla="*/ 2147483647 h 640"/>
              <a:gd name="T26" fmla="*/ 2147483647 w 2706"/>
              <a:gd name="T27" fmla="*/ 2147483647 h 640"/>
              <a:gd name="T28" fmla="*/ 2147483647 w 2706"/>
              <a:gd name="T29" fmla="*/ 2147483647 h 640"/>
              <a:gd name="T30" fmla="*/ 2147483647 w 2706"/>
              <a:gd name="T31" fmla="*/ 2147483647 h 640"/>
              <a:gd name="T32" fmla="*/ 2147483647 w 2706"/>
              <a:gd name="T33" fmla="*/ 2147483647 h 640"/>
              <a:gd name="T34" fmla="*/ 2147483647 w 2706"/>
              <a:gd name="T35" fmla="*/ 2147483647 h 640"/>
              <a:gd name="T36" fmla="*/ 0 w 2706"/>
              <a:gd name="T37" fmla="*/ 2147483647 h 640"/>
              <a:gd name="T38" fmla="*/ 0 w 2706"/>
              <a:gd name="T39" fmla="*/ 2147483647 h 640"/>
              <a:gd name="T40" fmla="*/ 2147483647 w 2706"/>
              <a:gd name="T41" fmla="*/ 2147483647 h 640"/>
              <a:gd name="T42" fmla="*/ 2147483647 w 2706"/>
              <a:gd name="T43" fmla="*/ 2147483647 h 640"/>
              <a:gd name="T44" fmla="*/ 2147483647 w 2706"/>
              <a:gd name="T45" fmla="*/ 2147483647 h 640"/>
              <a:gd name="T46" fmla="*/ 2147483647 w 2706"/>
              <a:gd name="T47" fmla="*/ 2147483647 h 640"/>
              <a:gd name="T48" fmla="*/ 2147483647 w 2706"/>
              <a:gd name="T49" fmla="*/ 2147483647 h 640"/>
              <a:gd name="T50" fmla="*/ 2147483647 w 2706"/>
              <a:gd name="T51" fmla="*/ 2147483647 h 640"/>
              <a:gd name="T52" fmla="*/ 2147483647 w 2706"/>
              <a:gd name="T53" fmla="*/ 2147483647 h 640"/>
              <a:gd name="T54" fmla="*/ 2147483647 w 2706"/>
              <a:gd name="T55" fmla="*/ 2147483647 h 640"/>
              <a:gd name="T56" fmla="*/ 2147483647 w 2706"/>
              <a:gd name="T57" fmla="*/ 2147483647 h 640"/>
              <a:gd name="T58" fmla="*/ 2147483647 w 2706"/>
              <a:gd name="T59" fmla="*/ 2147483647 h 640"/>
              <a:gd name="T60" fmla="*/ 2147483647 w 2706"/>
              <a:gd name="T61" fmla="*/ 2147483647 h 640"/>
              <a:gd name="T62" fmla="*/ 2147483647 w 2706"/>
              <a:gd name="T63" fmla="*/ 2147483647 h 640"/>
              <a:gd name="T64" fmla="*/ 2147483647 w 2706"/>
              <a:gd name="T65" fmla="*/ 2147483647 h 640"/>
              <a:gd name="T66" fmla="*/ 2147483647 w 2706"/>
              <a:gd name="T67" fmla="*/ 2147483647 h 640"/>
              <a:gd name="T68" fmla="*/ 2147483647 w 2706"/>
              <a:gd name="T69" fmla="*/ 2147483647 h 640"/>
              <a:gd name="T70" fmla="*/ 2147483647 w 2706"/>
              <a:gd name="T71" fmla="*/ 2147483647 h 640"/>
              <a:gd name="T72" fmla="*/ 2147483647 w 2706"/>
              <a:gd name="T73" fmla="*/ 2147483647 h 640"/>
              <a:gd name="T74" fmla="*/ 2147483647 w 2706"/>
              <a:gd name="T75" fmla="*/ 2147483647 h 640"/>
              <a:gd name="T76" fmla="*/ 2147483647 w 2706"/>
              <a:gd name="T77" fmla="*/ 2147483647 h 640"/>
              <a:gd name="T78" fmla="*/ 2147483647 w 2706"/>
              <a:gd name="T79" fmla="*/ 2147483647 h 640"/>
              <a:gd name="T80" fmla="*/ 2147483647 w 2706"/>
              <a:gd name="T81" fmla="*/ 2147483647 h 640"/>
              <a:gd name="T82" fmla="*/ 2147483647 w 2706"/>
              <a:gd name="T83" fmla="*/ 2147483647 h 640"/>
              <a:gd name="T84" fmla="*/ 2147483647 w 2706"/>
              <a:gd name="T85" fmla="*/ 2147483647 h 640"/>
              <a:gd name="T86" fmla="*/ 2147483647 w 2706"/>
              <a:gd name="T87" fmla="*/ 2147483647 h 640"/>
              <a:gd name="T88" fmla="*/ 2147483647 w 2706"/>
              <a:gd name="T89" fmla="*/ 2147483647 h 640"/>
              <a:gd name="T90" fmla="*/ 2147483647 w 2706"/>
              <a:gd name="T91" fmla="*/ 2147483647 h 640"/>
              <a:gd name="T92" fmla="*/ 2147483647 w 2706"/>
              <a:gd name="T93" fmla="*/ 2147483647 h 640"/>
              <a:gd name="T94" fmla="*/ 2147483647 w 2706"/>
              <a:gd name="T95" fmla="*/ 2147483647 h 640"/>
              <a:gd name="T96" fmla="*/ 2147483647 w 2706"/>
              <a:gd name="T97" fmla="*/ 2147483647 h 640"/>
              <a:gd name="T98" fmla="*/ 2147483647 w 2706"/>
              <a:gd name="T99" fmla="*/ 2147483647 h 640"/>
              <a:gd name="T100" fmla="*/ 2147483647 w 2706"/>
              <a:gd name="T101" fmla="*/ 2147483647 h 640"/>
              <a:gd name="T102" fmla="*/ 2147483647 w 2706"/>
              <a:gd name="T103" fmla="*/ 2147483647 h 640"/>
              <a:gd name="T104" fmla="*/ 2147483647 w 2706"/>
              <a:gd name="T105" fmla="*/ 2147483647 h 640"/>
              <a:gd name="T106" fmla="*/ 2147483647 w 2706"/>
              <a:gd name="T107" fmla="*/ 0 h 640"/>
              <a:gd name="T108" fmla="*/ 2147483647 w 2706"/>
              <a:gd name="T109" fmla="*/ 0 h 640"/>
              <a:gd name="T110" fmla="*/ 2147483647 w 2706"/>
              <a:gd name="T111" fmla="*/ 0 h 640"/>
              <a:gd name="T112" fmla="*/ 2147483647 w 2706"/>
              <a:gd name="T113" fmla="*/ 0 h 64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6" y="388"/>
                </a:lnTo>
                <a:lnTo>
                  <a:pt x="2706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1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>
              <a:gd name="T0" fmla="*/ 2147483647 w 5216"/>
              <a:gd name="T1" fmla="*/ 2147483647 h 762"/>
              <a:gd name="T2" fmla="*/ 2147483647 w 5216"/>
              <a:gd name="T3" fmla="*/ 2147483647 h 762"/>
              <a:gd name="T4" fmla="*/ 2147483647 w 5216"/>
              <a:gd name="T5" fmla="*/ 2147483647 h 762"/>
              <a:gd name="T6" fmla="*/ 2147483647 w 5216"/>
              <a:gd name="T7" fmla="*/ 2147483647 h 762"/>
              <a:gd name="T8" fmla="*/ 2147483647 w 5216"/>
              <a:gd name="T9" fmla="*/ 2147483647 h 762"/>
              <a:gd name="T10" fmla="*/ 2147483647 w 5216"/>
              <a:gd name="T11" fmla="*/ 2147483647 h 762"/>
              <a:gd name="T12" fmla="*/ 2147483647 w 5216"/>
              <a:gd name="T13" fmla="*/ 2147483647 h 762"/>
              <a:gd name="T14" fmla="*/ 2147483647 w 5216"/>
              <a:gd name="T15" fmla="*/ 2147483647 h 762"/>
              <a:gd name="T16" fmla="*/ 2147483647 w 5216"/>
              <a:gd name="T17" fmla="*/ 2147483647 h 762"/>
              <a:gd name="T18" fmla="*/ 2147483647 w 5216"/>
              <a:gd name="T19" fmla="*/ 2147483647 h 762"/>
              <a:gd name="T20" fmla="*/ 2147483647 w 5216"/>
              <a:gd name="T21" fmla="*/ 2147483647 h 762"/>
              <a:gd name="T22" fmla="*/ 2147483647 w 5216"/>
              <a:gd name="T23" fmla="*/ 2147483647 h 762"/>
              <a:gd name="T24" fmla="*/ 2147483647 w 5216"/>
              <a:gd name="T25" fmla="*/ 2147483647 h 762"/>
              <a:gd name="T26" fmla="*/ 2147483647 w 5216"/>
              <a:gd name="T27" fmla="*/ 0 h 762"/>
              <a:gd name="T28" fmla="*/ 2147483647 w 5216"/>
              <a:gd name="T29" fmla="*/ 2147483647 h 762"/>
              <a:gd name="T30" fmla="*/ 2147483647 w 5216"/>
              <a:gd name="T31" fmla="*/ 2147483647 h 762"/>
              <a:gd name="T32" fmla="*/ 0 w 5216"/>
              <a:gd name="T33" fmla="*/ 2147483647 h 762"/>
              <a:gd name="T34" fmla="*/ 2147483647 w 5216"/>
              <a:gd name="T35" fmla="*/ 2147483647 h 762"/>
              <a:gd name="T36" fmla="*/ 2147483647 w 5216"/>
              <a:gd name="T37" fmla="*/ 2147483647 h 762"/>
              <a:gd name="T38" fmla="*/ 2147483647 w 5216"/>
              <a:gd name="T39" fmla="*/ 2147483647 h 762"/>
              <a:gd name="T40" fmla="*/ 2147483647 w 5216"/>
              <a:gd name="T41" fmla="*/ 2147483647 h 762"/>
              <a:gd name="T42" fmla="*/ 2147483647 w 5216"/>
              <a:gd name="T43" fmla="*/ 2147483647 h 762"/>
              <a:gd name="T44" fmla="*/ 2147483647 w 5216"/>
              <a:gd name="T45" fmla="*/ 2147483647 h 762"/>
              <a:gd name="T46" fmla="*/ 2147483647 w 5216"/>
              <a:gd name="T47" fmla="*/ 2147483647 h 762"/>
              <a:gd name="T48" fmla="*/ 2147483647 w 5216"/>
              <a:gd name="T49" fmla="*/ 2147483647 h 762"/>
              <a:gd name="T50" fmla="*/ 2147483647 w 5216"/>
              <a:gd name="T51" fmla="*/ 2147483647 h 762"/>
              <a:gd name="T52" fmla="*/ 2147483647 w 5216"/>
              <a:gd name="T53" fmla="*/ 2147483647 h 762"/>
              <a:gd name="T54" fmla="*/ 2147483647 w 5216"/>
              <a:gd name="T55" fmla="*/ 2147483647 h 762"/>
              <a:gd name="T56" fmla="*/ 2147483647 w 5216"/>
              <a:gd name="T57" fmla="*/ 2147483647 h 762"/>
              <a:gd name="T58" fmla="*/ 2147483647 w 5216"/>
              <a:gd name="T59" fmla="*/ 2147483647 h 762"/>
              <a:gd name="T60" fmla="*/ 2147483647 w 5216"/>
              <a:gd name="T61" fmla="*/ 2147483647 h 762"/>
              <a:gd name="T62" fmla="*/ 2147483647 w 5216"/>
              <a:gd name="T63" fmla="*/ 2147483647 h 762"/>
              <a:gd name="T64" fmla="*/ 2147483647 w 5216"/>
              <a:gd name="T65" fmla="*/ 2147483647 h 762"/>
              <a:gd name="T66" fmla="*/ 2147483647 w 5216"/>
              <a:gd name="T67" fmla="*/ 2147483647 h 762"/>
              <a:gd name="T68" fmla="*/ 2147483647 w 5216"/>
              <a:gd name="T69" fmla="*/ 2147483647 h 762"/>
              <a:gd name="T70" fmla="*/ 2147483647 w 5216"/>
              <a:gd name="T71" fmla="*/ 2147483647 h 76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3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>
              <a:gd name="T0" fmla="*/ 0 w 5144"/>
              <a:gd name="T1" fmla="*/ 2147483647 h 694"/>
              <a:gd name="T2" fmla="*/ 0 w 5144"/>
              <a:gd name="T3" fmla="*/ 2147483647 h 694"/>
              <a:gd name="T4" fmla="*/ 2147483647 w 5144"/>
              <a:gd name="T5" fmla="*/ 2147483647 h 694"/>
              <a:gd name="T6" fmla="*/ 2147483647 w 5144"/>
              <a:gd name="T7" fmla="*/ 2147483647 h 694"/>
              <a:gd name="T8" fmla="*/ 2147483647 w 5144"/>
              <a:gd name="T9" fmla="*/ 2147483647 h 694"/>
              <a:gd name="T10" fmla="*/ 2147483647 w 5144"/>
              <a:gd name="T11" fmla="*/ 2147483647 h 694"/>
              <a:gd name="T12" fmla="*/ 2147483647 w 5144"/>
              <a:gd name="T13" fmla="*/ 2147483647 h 694"/>
              <a:gd name="T14" fmla="*/ 2147483647 w 5144"/>
              <a:gd name="T15" fmla="*/ 2147483647 h 694"/>
              <a:gd name="T16" fmla="*/ 2147483647 w 5144"/>
              <a:gd name="T17" fmla="*/ 2147483647 h 694"/>
              <a:gd name="T18" fmla="*/ 2147483647 w 5144"/>
              <a:gd name="T19" fmla="*/ 2147483647 h 694"/>
              <a:gd name="T20" fmla="*/ 2147483647 w 5144"/>
              <a:gd name="T21" fmla="*/ 2147483647 h 694"/>
              <a:gd name="T22" fmla="*/ 2147483647 w 5144"/>
              <a:gd name="T23" fmla="*/ 2147483647 h 694"/>
              <a:gd name="T24" fmla="*/ 2147483647 w 5144"/>
              <a:gd name="T25" fmla="*/ 0 h 694"/>
              <a:gd name="T26" fmla="*/ 2147483647 w 5144"/>
              <a:gd name="T27" fmla="*/ 2147483647 h 694"/>
              <a:gd name="T28" fmla="*/ 2147483647 w 5144"/>
              <a:gd name="T29" fmla="*/ 2147483647 h 694"/>
              <a:gd name="T30" fmla="*/ 2147483647 w 5144"/>
              <a:gd name="T31" fmla="*/ 2147483647 h 694"/>
              <a:gd name="T32" fmla="*/ 2147483647 w 5144"/>
              <a:gd name="T33" fmla="*/ 2147483647 h 694"/>
              <a:gd name="T34" fmla="*/ 2147483647 w 5144"/>
              <a:gd name="T35" fmla="*/ 2147483647 h 694"/>
              <a:gd name="T36" fmla="*/ 2147483647 w 5144"/>
              <a:gd name="T37" fmla="*/ 2147483647 h 694"/>
              <a:gd name="T38" fmla="*/ 2147483647 w 5144"/>
              <a:gd name="T39" fmla="*/ 2147483647 h 694"/>
              <a:gd name="T40" fmla="*/ 2147483647 w 5144"/>
              <a:gd name="T41" fmla="*/ 2147483647 h 694"/>
              <a:gd name="T42" fmla="*/ 2147483647 w 5144"/>
              <a:gd name="T43" fmla="*/ 2147483647 h 694"/>
              <a:gd name="T44" fmla="*/ 2147483647 w 5144"/>
              <a:gd name="T45" fmla="*/ 2147483647 h 694"/>
              <a:gd name="T46" fmla="*/ 2147483647 w 5144"/>
              <a:gd name="T47" fmla="*/ 2147483647 h 694"/>
              <a:gd name="T48" fmla="*/ 2147483647 w 5144"/>
              <a:gd name="T49" fmla="*/ 2147483647 h 694"/>
              <a:gd name="T50" fmla="*/ 2147483647 w 5144"/>
              <a:gd name="T51" fmla="*/ 2147483647 h 694"/>
              <a:gd name="T52" fmla="*/ 2147483647 w 5144"/>
              <a:gd name="T53" fmla="*/ 2147483647 h 694"/>
              <a:gd name="T54" fmla="*/ 2147483647 w 5144"/>
              <a:gd name="T55" fmla="*/ 2147483647 h 694"/>
              <a:gd name="T56" fmla="*/ 2147483647 w 5144"/>
              <a:gd name="T57" fmla="*/ 2147483647 h 694"/>
              <a:gd name="T58" fmla="*/ 2147483647 w 5144"/>
              <a:gd name="T59" fmla="*/ 2147483647 h 694"/>
              <a:gd name="T60" fmla="*/ 2147483647 w 5144"/>
              <a:gd name="T61" fmla="*/ 2147483647 h 69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>
              <a:gd name="T0" fmla="*/ 0 w 3112"/>
              <a:gd name="T1" fmla="*/ 2147483647 h 584"/>
              <a:gd name="T2" fmla="*/ 0 w 3112"/>
              <a:gd name="T3" fmla="*/ 2147483647 h 584"/>
              <a:gd name="T4" fmla="*/ 2147483647 w 3112"/>
              <a:gd name="T5" fmla="*/ 2147483647 h 584"/>
              <a:gd name="T6" fmla="*/ 2147483647 w 3112"/>
              <a:gd name="T7" fmla="*/ 2147483647 h 584"/>
              <a:gd name="T8" fmla="*/ 2147483647 w 3112"/>
              <a:gd name="T9" fmla="*/ 2147483647 h 584"/>
              <a:gd name="T10" fmla="*/ 2147483647 w 3112"/>
              <a:gd name="T11" fmla="*/ 2147483647 h 584"/>
              <a:gd name="T12" fmla="*/ 2147483647 w 3112"/>
              <a:gd name="T13" fmla="*/ 2147483647 h 584"/>
              <a:gd name="T14" fmla="*/ 2147483647 w 3112"/>
              <a:gd name="T15" fmla="*/ 2147483647 h 584"/>
              <a:gd name="T16" fmla="*/ 2147483647 w 3112"/>
              <a:gd name="T17" fmla="*/ 2147483647 h 584"/>
              <a:gd name="T18" fmla="*/ 2147483647 w 3112"/>
              <a:gd name="T19" fmla="*/ 2147483647 h 584"/>
              <a:gd name="T20" fmla="*/ 2147483647 w 3112"/>
              <a:gd name="T21" fmla="*/ 2147483647 h 584"/>
              <a:gd name="T22" fmla="*/ 2147483647 w 3112"/>
              <a:gd name="T23" fmla="*/ 2147483647 h 584"/>
              <a:gd name="T24" fmla="*/ 2147483647 w 3112"/>
              <a:gd name="T25" fmla="*/ 2147483647 h 584"/>
              <a:gd name="T26" fmla="*/ 2147483647 w 3112"/>
              <a:gd name="T27" fmla="*/ 2147483647 h 584"/>
              <a:gd name="T28" fmla="*/ 2147483647 w 3112"/>
              <a:gd name="T29" fmla="*/ 2147483647 h 584"/>
              <a:gd name="T30" fmla="*/ 2147483647 w 3112"/>
              <a:gd name="T31" fmla="*/ 2147483647 h 584"/>
              <a:gd name="T32" fmla="*/ 2147483647 w 3112"/>
              <a:gd name="T33" fmla="*/ 2147483647 h 584"/>
              <a:gd name="T34" fmla="*/ 2147483647 w 3112"/>
              <a:gd name="T35" fmla="*/ 2147483647 h 584"/>
              <a:gd name="T36" fmla="*/ 2147483647 w 3112"/>
              <a:gd name="T37" fmla="*/ 2147483647 h 584"/>
              <a:gd name="T38" fmla="*/ 2147483647 w 3112"/>
              <a:gd name="T39" fmla="*/ 0 h 58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>
              <a:gd name="T0" fmla="*/ 2147483647 w 8196"/>
              <a:gd name="T1" fmla="*/ 2147483647 h 1192"/>
              <a:gd name="T2" fmla="*/ 2147483647 w 8196"/>
              <a:gd name="T3" fmla="*/ 2147483647 h 1192"/>
              <a:gd name="T4" fmla="*/ 2147483647 w 8196"/>
              <a:gd name="T5" fmla="*/ 2147483647 h 1192"/>
              <a:gd name="T6" fmla="*/ 2147483647 w 8196"/>
              <a:gd name="T7" fmla="*/ 2147483647 h 1192"/>
              <a:gd name="T8" fmla="*/ 2147483647 w 8196"/>
              <a:gd name="T9" fmla="*/ 2147483647 h 1192"/>
              <a:gd name="T10" fmla="*/ 2147483647 w 8196"/>
              <a:gd name="T11" fmla="*/ 2147483647 h 1192"/>
              <a:gd name="T12" fmla="*/ 2147483647 w 8196"/>
              <a:gd name="T13" fmla="*/ 2147483647 h 1192"/>
              <a:gd name="T14" fmla="*/ 2147483647 w 8196"/>
              <a:gd name="T15" fmla="*/ 2147483647 h 1192"/>
              <a:gd name="T16" fmla="*/ 2147483647 w 8196"/>
              <a:gd name="T17" fmla="*/ 2147483647 h 1192"/>
              <a:gd name="T18" fmla="*/ 2147483647 w 8196"/>
              <a:gd name="T19" fmla="*/ 2147483647 h 1192"/>
              <a:gd name="T20" fmla="*/ 2147483647 w 8196"/>
              <a:gd name="T21" fmla="*/ 2147483647 h 1192"/>
              <a:gd name="T22" fmla="*/ 2147483647 w 8196"/>
              <a:gd name="T23" fmla="*/ 2147483647 h 1192"/>
              <a:gd name="T24" fmla="*/ 2147483647 w 8196"/>
              <a:gd name="T25" fmla="*/ 2147483647 h 1192"/>
              <a:gd name="T26" fmla="*/ 2147483647 w 8196"/>
              <a:gd name="T27" fmla="*/ 2147483647 h 1192"/>
              <a:gd name="T28" fmla="*/ 2147483647 w 8196"/>
              <a:gd name="T29" fmla="*/ 2147483647 h 1192"/>
              <a:gd name="T30" fmla="*/ 2147483647 w 8196"/>
              <a:gd name="T31" fmla="*/ 2147483647 h 1192"/>
              <a:gd name="T32" fmla="*/ 2147483647 w 8196"/>
              <a:gd name="T33" fmla="*/ 2147483647 h 1192"/>
              <a:gd name="T34" fmla="*/ 2147483647 w 8196"/>
              <a:gd name="T35" fmla="*/ 2147483647 h 1192"/>
              <a:gd name="T36" fmla="*/ 2147483647 w 8196"/>
              <a:gd name="T37" fmla="*/ 2147483647 h 1192"/>
              <a:gd name="T38" fmla="*/ 2147483647 w 8196"/>
              <a:gd name="T39" fmla="*/ 2147483647 h 1192"/>
              <a:gd name="T40" fmla="*/ 2147483647 w 8196"/>
              <a:gd name="T41" fmla="*/ 2147483647 h 1192"/>
              <a:gd name="T42" fmla="*/ 2147483647 w 8196"/>
              <a:gd name="T43" fmla="*/ 2147483647 h 1192"/>
              <a:gd name="T44" fmla="*/ 2147483647 w 8196"/>
              <a:gd name="T45" fmla="*/ 0 h 1192"/>
              <a:gd name="T46" fmla="*/ 2147483647 w 8196"/>
              <a:gd name="T47" fmla="*/ 2147483647 h 1192"/>
              <a:gd name="T48" fmla="*/ 2147483647 w 8196"/>
              <a:gd name="T49" fmla="*/ 2147483647 h 1192"/>
              <a:gd name="T50" fmla="*/ 2147483647 w 8196"/>
              <a:gd name="T51" fmla="*/ 2147483647 h 1192"/>
              <a:gd name="T52" fmla="*/ 2147483647 w 8196"/>
              <a:gd name="T53" fmla="*/ 2147483647 h 1192"/>
              <a:gd name="T54" fmla="*/ 2147483647 w 8196"/>
              <a:gd name="T55" fmla="*/ 2147483647 h 1192"/>
              <a:gd name="T56" fmla="*/ 2147483647 w 8196"/>
              <a:gd name="T57" fmla="*/ 2147483647 h 1192"/>
              <a:gd name="T58" fmla="*/ 2147483647 w 8196"/>
              <a:gd name="T59" fmla="*/ 2147483647 h 1192"/>
              <a:gd name="T60" fmla="*/ 2147483647 w 8196"/>
              <a:gd name="T61" fmla="*/ 2147483647 h 1192"/>
              <a:gd name="T62" fmla="*/ 0 w 8196"/>
              <a:gd name="T63" fmla="*/ 2147483647 h 1192"/>
              <a:gd name="T64" fmla="*/ 2147483647 w 8196"/>
              <a:gd name="T65" fmla="*/ 2147483647 h 1192"/>
              <a:gd name="T66" fmla="*/ 2147483647 w 8196"/>
              <a:gd name="T67" fmla="*/ 2147483647 h 1192"/>
              <a:gd name="T68" fmla="*/ 2147483647 w 8196"/>
              <a:gd name="T69" fmla="*/ 2147483647 h 1192"/>
              <a:gd name="T70" fmla="*/ 2147483647 w 8196"/>
              <a:gd name="T71" fmla="*/ 2147483647 h 119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510"/>
                </a:lnTo>
                <a:lnTo>
                  <a:pt x="8192" y="512"/>
                </a:lnTo>
                <a:close/>
              </a:path>
            </a:pathLst>
          </a:cu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236AB0-D380-430F-AE62-E8C5063CC607}" type="datetimeFigureOut">
              <a:rPr lang="ru-RU"/>
              <a:pPr>
                <a:defRPr/>
              </a:pPr>
              <a:t>03.08.2023</a:t>
            </a:fld>
            <a:endParaRPr lang="ru-RU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79DF4A-C9AC-4074-8CD6-BE28325FED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5034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DC30D-6B4E-4AE6-9A02-6A611AF484B7}" type="datetimeFigureOut">
              <a:rPr lang="ru-RU"/>
              <a:pPr>
                <a:defRPr/>
              </a:pPr>
              <a:t>03.08.2023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23635F-64E4-4536-ACB5-4A64BC042F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6141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23D0AD-3C12-4E50-A844-D72E6E0557F0}" type="datetimeFigureOut">
              <a:rPr lang="ru-RU"/>
              <a:pPr>
                <a:defRPr/>
              </a:pPr>
              <a:t>03.08.2023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66209E-8DDD-4306-81B2-6E560F925D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0850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D378CA-15C3-46DB-93B8-3F27B7A2AE8F}" type="datetimeFigureOut">
              <a:rPr lang="ru-RU"/>
              <a:pPr>
                <a:defRPr/>
              </a:pPr>
              <a:t>03.08.2023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D6A7B-FB61-4B6D-BCDF-A77164FCF4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6579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0BE19C-71BD-4AB0-8AC6-9EB69E5E2595}" type="datetimeFigureOut">
              <a:rPr lang="ru-RU"/>
              <a:pPr>
                <a:defRPr/>
              </a:pPr>
              <a:t>03.08.2023</a:t>
            </a:fld>
            <a:endParaRPr lang="ru-RU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50EC08-2DB7-4EDB-AAE9-9D80E320A0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9310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17A8E-42D2-421F-93AE-9461E5DA6B55}" type="datetimeFigureOut">
              <a:rPr lang="ru-RU"/>
              <a:pPr>
                <a:defRPr/>
              </a:pPr>
              <a:t>03.08.2023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36ECE-C68C-4AA8-98A5-25D4E14709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022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9FD23-C0B8-4048-80C4-5A4AB77CC5EA}" type="datetimeFigureOut">
              <a:rPr lang="ru-RU"/>
              <a:pPr>
                <a:defRPr/>
              </a:pPr>
              <a:t>03.08.2023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7DFE9-8083-45C6-8428-D97B21D09E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4836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41E9FA-DA30-412B-91D2-AD6A4BB69C2D}" type="datetimeFigureOut">
              <a:rPr lang="ru-RU"/>
              <a:pPr>
                <a:defRPr/>
              </a:pPr>
              <a:t>03.08.2023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8AE50-5D00-4D40-A7C9-0D759A13DA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5796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033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4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5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6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037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  <a:endParaRPr lang="en-US" alt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6415521-C0C6-4895-84D3-58EFB8DCB1C1}" type="datetimeFigureOut">
              <a:rPr lang="ru-RU"/>
              <a:pPr>
                <a:defRPr/>
              </a:pPr>
              <a:t>03.08.2023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5DF8BF1-EB78-4775-864F-C4B07D511A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87" r:id="rId1"/>
    <p:sldLayoutId id="2147484293" r:id="rId2"/>
    <p:sldLayoutId id="2147484288" r:id="rId3"/>
    <p:sldLayoutId id="2147484289" r:id="rId4"/>
    <p:sldLayoutId id="2147484290" r:id="rId5"/>
    <p:sldLayoutId id="2147484294" r:id="rId6"/>
    <p:sldLayoutId id="2147484295" r:id="rId7"/>
    <p:sldLayoutId id="2147484296" r:id="rId8"/>
    <p:sldLayoutId id="2147484291" r:id="rId9"/>
    <p:sldLayoutId id="2147484297" r:id="rId10"/>
    <p:sldLayoutId id="214748429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ru/url?sa=i&amp;rct=j&amp;q=&amp;esrc=s&amp;source=images&amp;cd=&amp;cad=rja&amp;uact=8&amp;ved=0ahUKEwiamN_YmLPLAhWEQJoKHcZDDb8QjRwIBw&amp;url=http://www.volgmed.ru/ru/depts/news/103/&amp;psig=AFQjCNFkWuhJfKn_cQjypt4MDKknpw9uDA&amp;ust=1457598748950128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ru/url?sa=i&amp;rct=j&amp;q=&amp;esrc=s&amp;source=images&amp;cd=&amp;cad=rja&amp;uact=8&amp;ved=0ahUKEwiamN_YmLPLAhWEQJoKHcZDDb8QjRwIBw&amp;url=http://www.volgmed.ru/ru/depts/news/103/&amp;psig=AFQjCNFkWuhJfKn_cQjypt4MDKknpw9uDA&amp;ust=1457598748950128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3573016"/>
            <a:ext cx="8640960" cy="1673225"/>
          </a:xfrm>
        </p:spPr>
        <p:txBody>
          <a:bodyPr/>
          <a:lstStyle/>
          <a:p>
            <a:pPr eaLnBrk="1" hangingPunct="1"/>
            <a:r>
              <a:rPr lang="ru-RU" altLang="ru-RU" sz="3600" b="1" dirty="0">
                <a:solidFill>
                  <a:schemeClr val="tx1"/>
                </a:solidFill>
                <a:latin typeface="Arial" charset="0"/>
              </a:rPr>
              <a:t>Современная стратегия определения резус принадлежности крови: проблема </a:t>
            </a:r>
            <a:r>
              <a:rPr lang="en-US" altLang="ru-RU" sz="3600" b="1" dirty="0" err="1">
                <a:solidFill>
                  <a:schemeClr val="tx1"/>
                </a:solidFill>
                <a:latin typeface="Arial" charset="0"/>
              </a:rPr>
              <a:t>D</a:t>
            </a:r>
            <a:r>
              <a:rPr lang="en-US" altLang="ru-RU" sz="3600" b="1" baseline="30000" dirty="0" err="1">
                <a:solidFill>
                  <a:schemeClr val="tx1"/>
                </a:solidFill>
                <a:latin typeface="Arial" charset="0"/>
              </a:rPr>
              <a:t>w</a:t>
            </a:r>
            <a:r>
              <a:rPr lang="ru-RU" altLang="ru-RU" sz="3600" b="1" dirty="0">
                <a:solidFill>
                  <a:schemeClr val="tx1"/>
                </a:solidFill>
                <a:latin typeface="Arial" charset="0"/>
              </a:rPr>
              <a:t> в трансфузиологии</a:t>
            </a:r>
            <a:endParaRPr lang="en-US" altLang="ru-RU" sz="2000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://www.volgmed.ru/uploads/files/2013-2/17202-gerb_volggmu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3946" y="217716"/>
            <a:ext cx="2435224" cy="2453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188640"/>
            <a:ext cx="8938320" cy="1252537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Обеспечение принципа «совместимости» донора и реципиента в мировой практике (1)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452" y="2173560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~ надежное тестирование группы крови АВО прямым и перекрестным методами и надежное определение </a:t>
            </a:r>
            <a:r>
              <a:rPr lang="ru-RU" dirty="0" err="1">
                <a:solidFill>
                  <a:schemeClr val="tx1"/>
                </a:solidFill>
              </a:rPr>
              <a:t>Rh</a:t>
            </a:r>
            <a:r>
              <a:rPr lang="ru-RU" dirty="0">
                <a:solidFill>
                  <a:schemeClr val="tx1"/>
                </a:solidFill>
              </a:rPr>
              <a:t>(D)-принадлежности;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~ </a:t>
            </a:r>
            <a:r>
              <a:rPr lang="ru-RU" dirty="0" err="1">
                <a:solidFill>
                  <a:schemeClr val="tx1"/>
                </a:solidFill>
              </a:rPr>
              <a:t>фенотипирование</a:t>
            </a:r>
            <a:r>
              <a:rPr lang="ru-RU" dirty="0">
                <a:solidFill>
                  <a:schemeClr val="tx1"/>
                </a:solidFill>
              </a:rPr>
              <a:t> и подбор крови по основным </a:t>
            </a:r>
            <a:r>
              <a:rPr lang="ru-RU" dirty="0" err="1">
                <a:solidFill>
                  <a:schemeClr val="tx1"/>
                </a:solidFill>
              </a:rPr>
              <a:t>трансфузионно</a:t>
            </a:r>
            <a:r>
              <a:rPr lang="ru-RU" dirty="0">
                <a:solidFill>
                  <a:schemeClr val="tx1"/>
                </a:solidFill>
              </a:rPr>
              <a:t> значимым антигенам для гематологических больных, нуждающихся в многократных трансфузиях, девочек и женщин детородного возраста. К таким антигенам относят антигены системы </a:t>
            </a:r>
            <a:r>
              <a:rPr lang="ru-RU" dirty="0" err="1">
                <a:solidFill>
                  <a:schemeClr val="tx1"/>
                </a:solidFill>
              </a:rPr>
              <a:t>Rh</a:t>
            </a:r>
            <a:r>
              <a:rPr lang="ru-RU" dirty="0">
                <a:solidFill>
                  <a:schemeClr val="tx1"/>
                </a:solidFill>
              </a:rPr>
              <a:t> (С, с, Е, е) и </a:t>
            </a:r>
            <a:r>
              <a:rPr lang="ru-RU" dirty="0" err="1">
                <a:solidFill>
                  <a:schemeClr val="tx1"/>
                </a:solidFill>
              </a:rPr>
              <a:t>Kell</a:t>
            </a:r>
            <a:r>
              <a:rPr lang="ru-RU" dirty="0">
                <a:solidFill>
                  <a:schemeClr val="tx1"/>
                </a:solidFill>
              </a:rPr>
              <a:t> (К), причем в различных странах набор учитываемых антигенов варьирует;</a:t>
            </a:r>
            <a:endParaRPr lang="ru-RU" alt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03383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44624"/>
            <a:ext cx="8938320" cy="1252537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Обеспечение принципа «совместимости» донора и реципиента в мировой практике (2)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40768"/>
            <a:ext cx="9108504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~ выявление (скрининг) нерегулярных антител чувствительными методами с помощью наборов стандартных эритроцитов, </a:t>
            </a:r>
            <a:r>
              <a:rPr lang="ru-RU" dirty="0" err="1">
                <a:solidFill>
                  <a:schemeClr val="tx1"/>
                </a:solidFill>
              </a:rPr>
              <a:t>типированных</a:t>
            </a:r>
            <a:r>
              <a:rPr lang="ru-RU" dirty="0">
                <a:solidFill>
                  <a:schemeClr val="tx1"/>
                </a:solidFill>
              </a:rPr>
              <a:t> по многим групповым системам, с последующей (в случае положительных результатов скрининга) идентификацией антител. </a:t>
            </a:r>
          </a:p>
          <a:p>
            <a:r>
              <a:rPr lang="ru-RU" dirty="0">
                <a:solidFill>
                  <a:schemeClr val="tx1"/>
                </a:solidFill>
              </a:rPr>
              <a:t>В случае выявления у больного клинически значимых антител производится трансфузия эритроцитов без соответствующего антигена; </a:t>
            </a:r>
          </a:p>
          <a:p>
            <a:r>
              <a:rPr lang="ru-RU" dirty="0">
                <a:solidFill>
                  <a:schemeClr val="tx1"/>
                </a:solidFill>
              </a:rPr>
              <a:t>В случае выявления у больного клинически малозначимых антител – трансфузия эритроцитов, подобранных в тесте на совместимость. </a:t>
            </a:r>
          </a:p>
          <a:p>
            <a:r>
              <a:rPr lang="ru-RU" dirty="0">
                <a:solidFill>
                  <a:schemeClr val="tx1"/>
                </a:solidFill>
              </a:rPr>
              <a:t>Учреждения, заготавливающие кровь, обязаны иметь резерв эритроцитов с гомозиготными фенотипами для подбора крови иммунизированным реципиентам;</a:t>
            </a:r>
            <a:endParaRPr lang="ru-RU" alt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08159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44624"/>
            <a:ext cx="8938320" cy="1252537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Обеспечение принципа «совместимости» донора и реципиента в мировой </a:t>
            </a:r>
            <a:r>
              <a:rPr lang="ru-RU" sz="3200" b="1">
                <a:solidFill>
                  <a:schemeClr val="tx1"/>
                </a:solidFill>
              </a:rPr>
              <a:t>практике (3)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09464"/>
            <a:ext cx="9108504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~ использование </a:t>
            </a:r>
            <a:r>
              <a:rPr lang="ru-RU" dirty="0" err="1">
                <a:solidFill>
                  <a:schemeClr val="tx1"/>
                </a:solidFill>
              </a:rPr>
              <a:t>антиглобулинового</a:t>
            </a:r>
            <a:r>
              <a:rPr lang="ru-RU" dirty="0">
                <a:solidFill>
                  <a:schemeClr val="tx1"/>
                </a:solidFill>
              </a:rPr>
              <a:t> теста при проведении пробы на совместимость между эритроцитами донора и сывороткой реципиента с иммунными антителами;</a:t>
            </a:r>
          </a:p>
          <a:p>
            <a:r>
              <a:rPr lang="ru-RU" dirty="0">
                <a:solidFill>
                  <a:schemeClr val="tx1"/>
                </a:solidFill>
              </a:rPr>
              <a:t>~ широкое применение методов электронного подбора (</a:t>
            </a:r>
            <a:r>
              <a:rPr lang="ru-RU" dirty="0" err="1">
                <a:solidFill>
                  <a:schemeClr val="tx1"/>
                </a:solidFill>
              </a:rPr>
              <a:t>electronic</a:t>
            </a:r>
            <a:r>
              <a:rPr lang="ru-RU" dirty="0">
                <a:solidFill>
                  <a:schemeClr val="tx1"/>
                </a:solidFill>
              </a:rPr>
              <a:t>/</a:t>
            </a:r>
            <a:r>
              <a:rPr lang="ru-RU" dirty="0" err="1">
                <a:solidFill>
                  <a:schemeClr val="tx1"/>
                </a:solidFill>
              </a:rPr>
              <a:t>computer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crossmatch</a:t>
            </a:r>
            <a:r>
              <a:rPr lang="ru-RU" dirty="0">
                <a:solidFill>
                  <a:schemeClr val="tx1"/>
                </a:solidFill>
              </a:rPr>
              <a:t>), которые значительно снижают риски ошибок, связанных с человеческим фактором. </a:t>
            </a:r>
          </a:p>
          <a:p>
            <a:r>
              <a:rPr lang="ru-RU" dirty="0">
                <a:solidFill>
                  <a:schemeClr val="tx1"/>
                </a:solidFill>
              </a:rPr>
              <a:t>Преимуществами компьютерного подбора являются: полный взаимосвязанный анализ фенотипа эритроцитов донора и реципиента, сохранность и обновление результатов типирования. </a:t>
            </a:r>
          </a:p>
          <a:p>
            <a:r>
              <a:rPr lang="ru-RU" dirty="0">
                <a:solidFill>
                  <a:schemeClr val="tx1"/>
                </a:solidFill>
              </a:rPr>
              <a:t>Однако при этом распространенность электронного подбора в западных странах пока остается невысокой (порядка 9%). </a:t>
            </a:r>
          </a:p>
          <a:p>
            <a:r>
              <a:rPr lang="ru-RU" dirty="0">
                <a:solidFill>
                  <a:schemeClr val="tx1"/>
                </a:solidFill>
              </a:rPr>
              <a:t>В нашем иммуногематологическом законодательстве электронный подбор отсутствует.</a:t>
            </a:r>
            <a:endParaRPr lang="ru-RU" alt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27093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160239"/>
            <a:ext cx="8938320" cy="1252537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Обеспечение принципа «совместимости» донора и реципиента в мировой практике. Обеспечение качества.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85528"/>
            <a:ext cx="9108504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Большое внимание уделяется системе контроля качества </a:t>
            </a:r>
            <a:r>
              <a:rPr lang="ru-RU" dirty="0" err="1">
                <a:solidFill>
                  <a:schemeClr val="tx1"/>
                </a:solidFill>
              </a:rPr>
              <a:t>типирующих</a:t>
            </a:r>
            <a:r>
              <a:rPr lang="ru-RU" dirty="0">
                <a:solidFill>
                  <a:schemeClr val="tx1"/>
                </a:solidFill>
              </a:rPr>
              <a:t> реагентов, которая включает введение стандартов качества реагентов, обязательную сертификацию качества и безопасности реагентов (например, СЕ-сертификация в странах ЕС или регистрация в FDA в США) и </a:t>
            </a:r>
            <a:r>
              <a:rPr lang="ru-RU" b="1" dirty="0">
                <a:solidFill>
                  <a:schemeClr val="tx1"/>
                </a:solidFill>
              </a:rPr>
              <a:t>сертификацию условий производства </a:t>
            </a:r>
            <a:r>
              <a:rPr lang="ru-RU" dirty="0">
                <a:solidFill>
                  <a:schemeClr val="tx1"/>
                </a:solidFill>
              </a:rPr>
              <a:t>реагентов (как правило, по стандартам </a:t>
            </a:r>
            <a:r>
              <a:rPr lang="ru-RU" dirty="0" err="1">
                <a:solidFill>
                  <a:schemeClr val="tx1"/>
                </a:solidFill>
              </a:rPr>
              <a:t>cGMP</a:t>
            </a:r>
            <a:r>
              <a:rPr lang="ru-RU" dirty="0">
                <a:solidFill>
                  <a:schemeClr val="tx1"/>
                </a:solidFill>
              </a:rPr>
              <a:t> или ISO 13485).</a:t>
            </a:r>
          </a:p>
          <a:p>
            <a:r>
              <a:rPr lang="ru-RU" dirty="0">
                <a:solidFill>
                  <a:schemeClr val="tx1"/>
                </a:solidFill>
              </a:rPr>
              <a:t>Жесткий выходной контроль диагностических препаратов производителем проводится не только в отношении стандартных групповых антигенов, но и их слабых вариантов и категорий (например, АX или DU).</a:t>
            </a:r>
            <a:endParaRPr lang="ru-RU" alt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2785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160239"/>
            <a:ext cx="8938320" cy="1252537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Обеспечение принципа «совместимости» донора и реципиента в мировой практике. Контроль производителей.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85528"/>
            <a:ext cx="9108504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Производитель реагентов должен предоставлять информацию (в инструкциях, на этикетках, в каталогах) о клоне-продуценте </a:t>
            </a:r>
            <a:r>
              <a:rPr lang="ru-RU" dirty="0" err="1">
                <a:solidFill>
                  <a:schemeClr val="tx1"/>
                </a:solidFill>
              </a:rPr>
              <a:t>моноклональных</a:t>
            </a:r>
            <a:r>
              <a:rPr lang="ru-RU" dirty="0">
                <a:solidFill>
                  <a:schemeClr val="tx1"/>
                </a:solidFill>
              </a:rPr>
              <a:t> антител – активном веществе </a:t>
            </a:r>
            <a:r>
              <a:rPr lang="ru-RU" dirty="0" err="1">
                <a:solidFill>
                  <a:schemeClr val="tx1"/>
                </a:solidFill>
              </a:rPr>
              <a:t>типирующих</a:t>
            </a:r>
            <a:r>
              <a:rPr lang="ru-RU" dirty="0">
                <a:solidFill>
                  <a:schemeClr val="tx1"/>
                </a:solidFill>
              </a:rPr>
              <a:t> реагентов, что позволяет сопоставлять результаты, полученные в других учреждениях при использовании препарата на основе </a:t>
            </a:r>
            <a:r>
              <a:rPr lang="ru-RU" dirty="0" err="1">
                <a:solidFill>
                  <a:schemeClr val="tx1"/>
                </a:solidFill>
              </a:rPr>
              <a:t>моноклональных</a:t>
            </a:r>
            <a:r>
              <a:rPr lang="ru-RU" dirty="0">
                <a:solidFill>
                  <a:schemeClr val="tx1"/>
                </a:solidFill>
              </a:rPr>
              <a:t> антител из одного клона. 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Обязательным является входной контроль </a:t>
            </a:r>
            <a:r>
              <a:rPr lang="ru-RU" dirty="0" err="1">
                <a:solidFill>
                  <a:schemeClr val="tx1"/>
                </a:solidFill>
              </a:rPr>
              <a:t>типирующих</a:t>
            </a:r>
            <a:r>
              <a:rPr lang="ru-RU" dirty="0">
                <a:solidFill>
                  <a:schemeClr val="tx1"/>
                </a:solidFill>
              </a:rPr>
              <a:t> препаратов потребителем в тех же методах, в которых они будут применяться в дальнейшем.</a:t>
            </a:r>
            <a:endParaRPr lang="ru-RU" alt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55420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2680519"/>
            <a:ext cx="8938320" cy="1252537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Иммуногематологическое обследование в отечественной практике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1614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-27384"/>
            <a:ext cx="8938320" cy="1252537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Старые нормативные документы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85528"/>
            <a:ext cx="9108504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В соответствии с приказами № 2 и № 363, обязательными тестами были:</a:t>
            </a:r>
          </a:p>
          <a:p>
            <a:pPr lvl="2"/>
            <a:r>
              <a:rPr lang="ru-RU" sz="2400" dirty="0">
                <a:solidFill>
                  <a:schemeClr val="tx1"/>
                </a:solidFill>
              </a:rPr>
              <a:t>~ АВО-типирование с использованием </a:t>
            </a:r>
            <a:r>
              <a:rPr lang="ru-RU" sz="2400" dirty="0" err="1">
                <a:solidFill>
                  <a:schemeClr val="tx1"/>
                </a:solidFill>
              </a:rPr>
              <a:t>моноклональных</a:t>
            </a:r>
            <a:r>
              <a:rPr lang="ru-RU" sz="2400" dirty="0">
                <a:solidFill>
                  <a:schemeClr val="tx1"/>
                </a:solidFill>
              </a:rPr>
              <a:t> или сывороточных реагентов анти-А, анти-В и (не всегда) анти-АВ;</a:t>
            </a:r>
          </a:p>
          <a:p>
            <a:pPr lvl="2"/>
            <a:r>
              <a:rPr lang="ru-RU" sz="2400" dirty="0">
                <a:solidFill>
                  <a:schemeClr val="tx1"/>
                </a:solidFill>
              </a:rPr>
              <a:t>~ определение </a:t>
            </a:r>
            <a:r>
              <a:rPr lang="ru-RU" sz="2400" dirty="0" err="1">
                <a:solidFill>
                  <a:schemeClr val="tx1"/>
                </a:solidFill>
              </a:rPr>
              <a:t>Rh</a:t>
            </a:r>
            <a:r>
              <a:rPr lang="ru-RU" sz="2400" dirty="0">
                <a:solidFill>
                  <a:schemeClr val="tx1"/>
                </a:solidFill>
              </a:rPr>
              <a:t>-принадлежности по антигену D;</a:t>
            </a:r>
          </a:p>
          <a:p>
            <a:pPr lvl="2"/>
            <a:r>
              <a:rPr lang="ru-RU" sz="2400" dirty="0">
                <a:solidFill>
                  <a:schemeClr val="tx1"/>
                </a:solidFill>
              </a:rPr>
              <a:t>~ проба на индивидуальную совместимость, предусматривающая выявление неполных антител.</a:t>
            </a:r>
            <a:endParaRPr lang="ru-RU" alt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03856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-27384"/>
            <a:ext cx="8938320" cy="1252537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Старые нормативные документы. </a:t>
            </a:r>
            <a:r>
              <a:rPr lang="ru-RU" sz="3200" b="1" dirty="0" err="1">
                <a:solidFill>
                  <a:schemeClr val="tx1"/>
                </a:solidFill>
              </a:rPr>
              <a:t>Фенотипирование</a:t>
            </a:r>
            <a:r>
              <a:rPr lang="ru-RU" sz="3200" b="1" dirty="0">
                <a:solidFill>
                  <a:schemeClr val="tx1"/>
                </a:solidFill>
              </a:rPr>
              <a:t> антител к эритроцитам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41512"/>
            <a:ext cx="9108504" cy="4495800"/>
          </a:xfrm>
        </p:spPr>
        <p:txBody>
          <a:bodyPr/>
          <a:lstStyle/>
          <a:p>
            <a:r>
              <a:rPr lang="ru-RU" dirty="0" err="1">
                <a:solidFill>
                  <a:schemeClr val="tx1"/>
                </a:solidFill>
              </a:rPr>
              <a:t>Фенотипирование</a:t>
            </a:r>
            <a:r>
              <a:rPr lang="ru-RU" dirty="0">
                <a:solidFill>
                  <a:schemeClr val="tx1"/>
                </a:solidFill>
              </a:rPr>
              <a:t> и подбор по другим антигенам не диктовался в жесткой форме, однако предусматривался для особых групп реципиентов. </a:t>
            </a:r>
          </a:p>
          <a:p>
            <a:r>
              <a:rPr lang="ru-RU" dirty="0">
                <a:solidFill>
                  <a:schemeClr val="tx1"/>
                </a:solidFill>
              </a:rPr>
              <a:t>Непосредственно перед трансфузией требовалось определить АВО- и </a:t>
            </a:r>
            <a:r>
              <a:rPr lang="ru-RU" dirty="0" err="1">
                <a:solidFill>
                  <a:schemeClr val="tx1"/>
                </a:solidFill>
              </a:rPr>
              <a:t>Rh</a:t>
            </a:r>
            <a:r>
              <a:rPr lang="ru-RU" dirty="0">
                <a:solidFill>
                  <a:schemeClr val="tx1"/>
                </a:solidFill>
              </a:rPr>
              <a:t>(D)-принадлежность крови реципиента и донора, а также их совместимость по системе АВО и нерегулярным </a:t>
            </a:r>
            <a:r>
              <a:rPr lang="ru-RU" dirty="0" err="1">
                <a:solidFill>
                  <a:schemeClr val="tx1"/>
                </a:solidFill>
              </a:rPr>
              <a:t>аллоантителам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</a:rPr>
              <a:t>Недостатки старых документов: </a:t>
            </a:r>
          </a:p>
          <a:p>
            <a:pPr lvl="2"/>
            <a:r>
              <a:rPr lang="ru-RU" sz="2400" dirty="0">
                <a:solidFill>
                  <a:schemeClr val="tx1"/>
                </a:solidFill>
              </a:rPr>
              <a:t>необязательное проведение перекрестной пробы при определении АВО </a:t>
            </a:r>
          </a:p>
          <a:p>
            <a:pPr lvl="2"/>
            <a:r>
              <a:rPr lang="ru-RU" sz="2400" dirty="0">
                <a:solidFill>
                  <a:schemeClr val="tx1"/>
                </a:solidFill>
              </a:rPr>
              <a:t>использования </a:t>
            </a:r>
            <a:r>
              <a:rPr lang="ru-RU" sz="2400" dirty="0" err="1">
                <a:solidFill>
                  <a:schemeClr val="tx1"/>
                </a:solidFill>
              </a:rPr>
              <a:t>полиглюкинового</a:t>
            </a:r>
            <a:r>
              <a:rPr lang="ru-RU" sz="2400" dirty="0">
                <a:solidFill>
                  <a:schemeClr val="tx1"/>
                </a:solidFill>
              </a:rPr>
              <a:t> и желатинового тестов</a:t>
            </a:r>
            <a:endParaRPr lang="ru-RU" alt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60429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2680519"/>
            <a:ext cx="8938320" cy="1252537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Особенности определения антигенов АВО и резус фактора </a:t>
            </a:r>
            <a:r>
              <a:rPr lang="ru-RU" sz="3600" b="1">
                <a:solidFill>
                  <a:schemeClr val="tx1"/>
                </a:solidFill>
              </a:rPr>
              <a:t>по приказу 183н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6832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160239"/>
            <a:ext cx="8938320" cy="1252537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Определение антигенов АВО. Прямое тестирование. Количество </a:t>
            </a:r>
            <a:r>
              <a:rPr lang="ru-RU" sz="3200" b="1" dirty="0" err="1">
                <a:solidFill>
                  <a:schemeClr val="tx1"/>
                </a:solidFill>
              </a:rPr>
              <a:t>цоликлонов</a:t>
            </a:r>
            <a:r>
              <a:rPr lang="ru-RU" sz="3200" b="1" dirty="0">
                <a:solidFill>
                  <a:schemeClr val="tx1"/>
                </a:solidFill>
              </a:rPr>
              <a:t>.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57536"/>
            <a:ext cx="9108504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Согласно Правилам основным способом определения АВО-принадлежности является </a:t>
            </a:r>
            <a:r>
              <a:rPr lang="ru-RU" b="1" dirty="0">
                <a:solidFill>
                  <a:schemeClr val="tx1"/>
                </a:solidFill>
              </a:rPr>
              <a:t>прямое</a:t>
            </a:r>
            <a:r>
              <a:rPr lang="ru-RU" dirty="0">
                <a:solidFill>
                  <a:schemeClr val="tx1"/>
                </a:solidFill>
              </a:rPr>
              <a:t> тестирование, т. е. определение антигенов на эритроцитах. </a:t>
            </a:r>
          </a:p>
          <a:p>
            <a:r>
              <a:rPr lang="ru-RU" dirty="0">
                <a:solidFill>
                  <a:schemeClr val="tx1"/>
                </a:solidFill>
              </a:rPr>
              <a:t>По умолчанию в прямом тестировании следует </a:t>
            </a:r>
            <a:r>
              <a:rPr lang="ru-RU" b="1" dirty="0">
                <a:solidFill>
                  <a:schemeClr val="tx1"/>
                </a:solidFill>
              </a:rPr>
              <a:t>использовать по одной серии препаратов анти-А и анти-В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</a:rPr>
              <a:t>На практике многие лаборатории используют по </a:t>
            </a:r>
            <a:r>
              <a:rPr lang="ru-RU" b="1" dirty="0">
                <a:solidFill>
                  <a:schemeClr val="tx1"/>
                </a:solidFill>
              </a:rPr>
              <a:t>две серии </a:t>
            </a:r>
            <a:r>
              <a:rPr lang="ru-RU" dirty="0" err="1">
                <a:solidFill>
                  <a:schemeClr val="tx1"/>
                </a:solidFill>
              </a:rPr>
              <a:t>моноклональных</a:t>
            </a:r>
            <a:r>
              <a:rPr lang="ru-RU" dirty="0">
                <a:solidFill>
                  <a:schemeClr val="tx1"/>
                </a:solidFill>
              </a:rPr>
              <a:t> препаратов, созданных на основе разных клонов/гибридов. </a:t>
            </a:r>
          </a:p>
          <a:p>
            <a:r>
              <a:rPr lang="ru-RU" dirty="0">
                <a:solidFill>
                  <a:schemeClr val="tx1"/>
                </a:solidFill>
              </a:rPr>
              <a:t>В странах Европейского союза подобная тактика введена в обязательный порядок. </a:t>
            </a:r>
          </a:p>
        </p:txBody>
      </p:sp>
    </p:spTree>
    <p:extLst>
      <p:ext uri="{BB962C8B-B14F-4D97-AF65-F5344CB8AC3E}">
        <p14:creationId xmlns:p14="http://schemas.microsoft.com/office/powerpoint/2010/main" val="3932070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Нормативные документы по </a:t>
            </a:r>
            <a:r>
              <a:rPr lang="ru-RU" altLang="ru-RU" sz="3600" b="1" dirty="0" err="1">
                <a:solidFill>
                  <a:schemeClr val="tx1"/>
                </a:solidFill>
              </a:rPr>
              <a:t>иммуногематологии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2029544"/>
            <a:ext cx="8948052" cy="4495800"/>
          </a:xfrm>
        </p:spPr>
        <p:txBody>
          <a:bodyPr/>
          <a:lstStyle/>
          <a:p>
            <a:r>
              <a:rPr lang="ru-RU" altLang="ru-RU" dirty="0">
                <a:solidFill>
                  <a:schemeClr val="tx1"/>
                </a:solidFill>
              </a:rPr>
              <a:t>Приказ № 183н </a:t>
            </a:r>
            <a:r>
              <a:rPr lang="ru-RU" dirty="0">
                <a:solidFill>
                  <a:schemeClr val="tx1"/>
                </a:solidFill>
              </a:rPr>
              <a:t>Правила клинического использования донорской крови и (или) ее компонентов от 2 апреля 2013 г.</a:t>
            </a:r>
            <a:endParaRPr lang="ru-RU" altLang="ru-RU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ru-RU" alt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Приказ </a:t>
            </a:r>
            <a:r>
              <a:rPr lang="en-US" dirty="0">
                <a:solidFill>
                  <a:schemeClr val="tx1"/>
                </a:solidFill>
              </a:rPr>
              <a:t>N 363</a:t>
            </a:r>
            <a:r>
              <a:rPr lang="ru-RU" dirty="0">
                <a:solidFill>
                  <a:schemeClr val="tx1"/>
                </a:solidFill>
              </a:rPr>
              <a:t> от 25 ноября 2002 г. ОБ УТВЕРЖДЕНИИ ИНСТРУКЦИИ ПО ПРИМЕНЕНИЮ КОМПОНЕНТОВ КРОВИ</a:t>
            </a:r>
            <a:endParaRPr lang="ru-RU" altLang="ru-RU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ru-RU" altLang="ru-RU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ПРИКАЗ МИНЗДРАВА РФ ОТ 09.01.98 N 2 ОБ УТВЕРЖДЕНИИ ИНСТРУКЦИЙ ПО ИММУНОСЕРОЛОГИИ</a:t>
            </a:r>
            <a:endParaRPr lang="ru-RU" alt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79121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-27384"/>
            <a:ext cx="8938320" cy="1252537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Применение перекрестного метода определения групп крови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96752"/>
            <a:ext cx="9108504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В случае сомнительного результата, полученного при прямом тестировании, рекомендуется перекрестное (обратное) определение, т. е. выявление анти-А и/или анти-В агглютининов сыворотки с помощью стандартных эритроцитов (для определения А1, А2 и т.д.).</a:t>
            </a:r>
          </a:p>
          <a:p>
            <a:r>
              <a:rPr lang="ru-RU" dirty="0">
                <a:solidFill>
                  <a:schemeClr val="tx1"/>
                </a:solidFill>
              </a:rPr>
              <a:t>Во многих лабораториях при подборе крови существует традиция учитывать не только группу, но и подгруппу (А1 и А2), что путает персонал и заставляет проводить ненужные исследования. </a:t>
            </a:r>
          </a:p>
          <a:p>
            <a:r>
              <a:rPr lang="ru-RU" dirty="0">
                <a:solidFill>
                  <a:schemeClr val="tx1"/>
                </a:solidFill>
              </a:rPr>
              <a:t>На самом деле переливать эритроциты О реципиенту с подгруппой А2 и эритроциты О или В реципиенту с подгруппой А2В нужно только в том случае, когда у реципиента обнаружены </a:t>
            </a:r>
            <a:r>
              <a:rPr lang="ru-RU" b="1" dirty="0" err="1">
                <a:solidFill>
                  <a:schemeClr val="tx1"/>
                </a:solidFill>
              </a:rPr>
              <a:t>экстраагглютинины</a:t>
            </a:r>
            <a:r>
              <a:rPr lang="ru-RU" b="1" dirty="0">
                <a:solidFill>
                  <a:schemeClr val="tx1"/>
                </a:solidFill>
              </a:rPr>
              <a:t> анти-А1</a:t>
            </a:r>
            <a:r>
              <a:rPr lang="ru-RU" dirty="0">
                <a:solidFill>
                  <a:schemeClr val="tx1"/>
                </a:solidFill>
              </a:rPr>
              <a:t>, которые дадут реакцию в пробе на совместимость с эритроцитами донора А1 или А1В соответственно.</a:t>
            </a:r>
          </a:p>
        </p:txBody>
      </p:sp>
    </p:spTree>
    <p:extLst>
      <p:ext uri="{BB962C8B-B14F-4D97-AF65-F5344CB8AC3E}">
        <p14:creationId xmlns:p14="http://schemas.microsoft.com/office/powerpoint/2010/main" val="39014449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-99392"/>
            <a:ext cx="8938320" cy="1252537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Определение резус фактора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69504"/>
            <a:ext cx="9108504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Сложности его тестирования связаны с существованием и нередким проявлением (около 1%) различных вариантов антигена (DU) – </a:t>
            </a:r>
            <a:r>
              <a:rPr lang="ru-RU" dirty="0" err="1">
                <a:solidFill>
                  <a:schemeClr val="tx1"/>
                </a:solidFill>
              </a:rPr>
              <a:t>Dweak</a:t>
            </a:r>
            <a:r>
              <a:rPr lang="ru-RU" dirty="0">
                <a:solidFill>
                  <a:schemeClr val="tx1"/>
                </a:solidFill>
              </a:rPr>
              <a:t> и </a:t>
            </a:r>
            <a:r>
              <a:rPr lang="en-US" dirty="0" err="1">
                <a:solidFill>
                  <a:schemeClr val="tx1"/>
                </a:solidFill>
              </a:rPr>
              <a:t>Dpartial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Определение антигена D у реципиентов проводится с помощью реагентов на основе </a:t>
            </a:r>
            <a:r>
              <a:rPr lang="ru-RU" dirty="0" err="1">
                <a:solidFill>
                  <a:schemeClr val="tx1"/>
                </a:solidFill>
              </a:rPr>
              <a:t>IgM</a:t>
            </a:r>
            <a:r>
              <a:rPr lang="ru-RU" dirty="0">
                <a:solidFill>
                  <a:schemeClr val="tx1"/>
                </a:solidFill>
              </a:rPr>
              <a:t> антител в солевой среде и не предусматривает применения чувствительных методов и специальных реагентов для выявления DU. </a:t>
            </a:r>
          </a:p>
          <a:p>
            <a:r>
              <a:rPr lang="ru-RU" dirty="0">
                <a:solidFill>
                  <a:schemeClr val="tx1"/>
                </a:solidFill>
              </a:rPr>
              <a:t>Реципиенты с отрицательной реакцией на антиген D зачисляются в разряд D-. Правила предписывают в случае сомнительных результатов теста проводить повторное определение с другой серией анти-</a:t>
            </a:r>
            <a:r>
              <a:rPr lang="en-US" dirty="0">
                <a:solidFill>
                  <a:schemeClr val="tx1"/>
                </a:solidFill>
              </a:rPr>
              <a:t>D </a:t>
            </a:r>
            <a:r>
              <a:rPr lang="ru-RU" dirty="0">
                <a:solidFill>
                  <a:schemeClr val="tx1"/>
                </a:solidFill>
              </a:rPr>
              <a:t>реагента.</a:t>
            </a:r>
          </a:p>
        </p:txBody>
      </p:sp>
    </p:spTree>
    <p:extLst>
      <p:ext uri="{BB962C8B-B14F-4D97-AF65-F5344CB8AC3E}">
        <p14:creationId xmlns:p14="http://schemas.microsoft.com/office/powerpoint/2010/main" val="4110678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-27384"/>
            <a:ext cx="8938320" cy="1252537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Качество </a:t>
            </a:r>
            <a:r>
              <a:rPr lang="ru-RU" sz="3200" b="1" dirty="0" err="1">
                <a:solidFill>
                  <a:schemeClr val="tx1"/>
                </a:solidFill>
              </a:rPr>
              <a:t>цоликлонов</a:t>
            </a:r>
            <a:r>
              <a:rPr lang="ru-RU" sz="3200" b="1" dirty="0">
                <a:solidFill>
                  <a:schemeClr val="tx1"/>
                </a:solidFill>
              </a:rPr>
              <a:t> для определения резус фактора. Недостатки имеющихся документов.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24744"/>
            <a:ext cx="9108504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Для определения резус фактора в знать, из каких клонов/клеточных линий получены </a:t>
            </a:r>
            <a:r>
              <a:rPr lang="ru-RU" dirty="0" err="1">
                <a:solidFill>
                  <a:schemeClr val="tx1"/>
                </a:solidFill>
              </a:rPr>
              <a:t>моноклональные</a:t>
            </a:r>
            <a:r>
              <a:rPr lang="ru-RU" dirty="0">
                <a:solidFill>
                  <a:schemeClr val="tx1"/>
                </a:solidFill>
              </a:rPr>
              <a:t> антитела препаратов и иметь информацию об их специфичности в отношении различных вариантов антигена D. </a:t>
            </a:r>
          </a:p>
          <a:p>
            <a:r>
              <a:rPr lang="ru-RU" dirty="0">
                <a:solidFill>
                  <a:schemeClr val="tx1"/>
                </a:solidFill>
              </a:rPr>
              <a:t>При этом повторное тестирование имеет смысл проводить с препаратом на основе другого клона.</a:t>
            </a:r>
          </a:p>
          <a:p>
            <a:r>
              <a:rPr lang="ru-RU" dirty="0">
                <a:solidFill>
                  <a:schemeClr val="tx1"/>
                </a:solidFill>
              </a:rPr>
              <a:t>В мировой практике это является общепринятой нормой, однако многие отечественные «производители» данную информацию умалчивают, и их заказчики работают с анти-D препаратами непонятной специфичности.</a:t>
            </a:r>
          </a:p>
          <a:p>
            <a:r>
              <a:rPr lang="ru-RU" dirty="0">
                <a:solidFill>
                  <a:schemeClr val="tx1"/>
                </a:solidFill>
              </a:rPr>
              <a:t>Большинство слабых вариантов резус фактора сопровождаются экспрессией антигенов С и Е. Их определение повышает качество определения резус фактора. При позитивности по С,Е пациент будет считаться резус положительным.</a:t>
            </a:r>
          </a:p>
        </p:txBody>
      </p:sp>
    </p:spTree>
    <p:extLst>
      <p:ext uri="{BB962C8B-B14F-4D97-AF65-F5344CB8AC3E}">
        <p14:creationId xmlns:p14="http://schemas.microsoft.com/office/powerpoint/2010/main" val="2943509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160239"/>
            <a:ext cx="8938320" cy="1252537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Другие антигены системы резус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029544"/>
            <a:ext cx="9108504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Регулирующие документы зарубежных стран оставляют необязательным </a:t>
            </a:r>
            <a:r>
              <a:rPr lang="ru-RU" dirty="0" err="1">
                <a:solidFill>
                  <a:schemeClr val="tx1"/>
                </a:solidFill>
              </a:rPr>
              <a:t>фенотипирование</a:t>
            </a:r>
            <a:r>
              <a:rPr lang="ru-RU" dirty="0">
                <a:solidFill>
                  <a:schemeClr val="tx1"/>
                </a:solidFill>
              </a:rPr>
              <a:t> по основным «не-D» антигенам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Согласно новым Правилам в нашей стране определение антигенов С, с, Е, е необходимо проводить практически всем реципиентам</a:t>
            </a:r>
          </a:p>
        </p:txBody>
      </p:sp>
    </p:spTree>
    <p:extLst>
      <p:ext uri="{BB962C8B-B14F-4D97-AF65-F5344CB8AC3E}">
        <p14:creationId xmlns:p14="http://schemas.microsoft.com/office/powerpoint/2010/main" val="40436476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-36512" y="44624"/>
            <a:ext cx="8938320" cy="1252537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Группы пациентов, которым показано определение антигенов </a:t>
            </a:r>
            <a:r>
              <a:rPr lang="ru-RU" sz="3200" b="1" dirty="0" err="1">
                <a:solidFill>
                  <a:schemeClr val="tx1"/>
                </a:solidFill>
              </a:rPr>
              <a:t>СсЕе</a:t>
            </a:r>
            <a:r>
              <a:rPr lang="ru-RU" sz="3200" b="1" dirty="0">
                <a:solidFill>
                  <a:schemeClr val="tx1"/>
                </a:solidFill>
              </a:rPr>
              <a:t> ( п. 22в Правил)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132856"/>
            <a:ext cx="9108504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у детей до 18 лет</a:t>
            </a:r>
          </a:p>
          <a:p>
            <a:r>
              <a:rPr lang="ru-RU" dirty="0">
                <a:solidFill>
                  <a:schemeClr val="tx1"/>
                </a:solidFill>
              </a:rPr>
              <a:t>женщин детородного возраста и беременных, </a:t>
            </a:r>
          </a:p>
          <a:p>
            <a:r>
              <a:rPr lang="ru-RU" dirty="0">
                <a:solidFill>
                  <a:schemeClr val="tx1"/>
                </a:solidFill>
              </a:rPr>
              <a:t>реципиентов с отягощенным </a:t>
            </a:r>
            <a:r>
              <a:rPr lang="ru-RU" dirty="0" err="1">
                <a:solidFill>
                  <a:schemeClr val="tx1"/>
                </a:solidFill>
              </a:rPr>
              <a:t>трансфузионным</a:t>
            </a:r>
            <a:r>
              <a:rPr lang="ru-RU" dirty="0">
                <a:solidFill>
                  <a:schemeClr val="tx1"/>
                </a:solidFill>
              </a:rPr>
              <a:t> анамнезом, </a:t>
            </a:r>
          </a:p>
          <a:p>
            <a:r>
              <a:rPr lang="ru-RU" dirty="0">
                <a:solidFill>
                  <a:schemeClr val="tx1"/>
                </a:solidFill>
              </a:rPr>
              <a:t>имеющих антитела к антигенам эритроцитов, </a:t>
            </a:r>
          </a:p>
          <a:p>
            <a:r>
              <a:rPr lang="ru-RU" dirty="0">
                <a:solidFill>
                  <a:schemeClr val="tx1"/>
                </a:solidFill>
              </a:rPr>
              <a:t>реципиентов, нуждающихся в многократных (в том числе повторных) трансфузиях (переливаниях) донорской крови и (или) ее компонентов (кардиохирургия, трансплантология, ортопедия, онкология, </a:t>
            </a:r>
            <a:r>
              <a:rPr lang="ru-RU" dirty="0" err="1">
                <a:solidFill>
                  <a:schemeClr val="tx1"/>
                </a:solidFill>
              </a:rPr>
              <a:t>онкогематология</a:t>
            </a:r>
            <a:r>
              <a:rPr lang="ru-RU" dirty="0">
                <a:solidFill>
                  <a:schemeClr val="tx1"/>
                </a:solidFill>
              </a:rPr>
              <a:t>, травматология, гематология</a:t>
            </a:r>
          </a:p>
        </p:txBody>
      </p:sp>
    </p:spTree>
    <p:extLst>
      <p:ext uri="{BB962C8B-B14F-4D97-AF65-F5344CB8AC3E}">
        <p14:creationId xmlns:p14="http://schemas.microsoft.com/office/powerpoint/2010/main" val="5615865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-36512" y="44624"/>
            <a:ext cx="8938320" cy="1252537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Необходимость определения антигена </a:t>
            </a:r>
            <a:r>
              <a:rPr lang="en-US" sz="3200" b="1" dirty="0" err="1">
                <a:solidFill>
                  <a:schemeClr val="tx1"/>
                </a:solidFill>
              </a:rPr>
              <a:t>Cw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132856"/>
            <a:ext cx="9108504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В список обязательных к определению антигенов эритроцитов </a:t>
            </a:r>
            <a:r>
              <a:rPr lang="ru-RU" b="1" dirty="0">
                <a:solidFill>
                  <a:schemeClr val="tx1"/>
                </a:solidFill>
              </a:rPr>
              <a:t>впервые в мировой истории </a:t>
            </a:r>
            <a:r>
              <a:rPr lang="ru-RU" dirty="0">
                <a:solidFill>
                  <a:schemeClr val="tx1"/>
                </a:solidFill>
              </a:rPr>
              <a:t>попал антиген СW; </a:t>
            </a:r>
          </a:p>
          <a:p>
            <a:r>
              <a:rPr lang="ru-RU" dirty="0">
                <a:solidFill>
                  <a:schemeClr val="tx1"/>
                </a:solidFill>
              </a:rPr>
              <a:t>в регулирующих документах по клиническому использованию донорской крови развитых стран этот антиген не упоминается (в качестве примеров – Великобритания и Европейский союз). </a:t>
            </a:r>
          </a:p>
          <a:p>
            <a:r>
              <a:rPr lang="ru-RU" dirty="0">
                <a:solidFill>
                  <a:schemeClr val="tx1"/>
                </a:solidFill>
              </a:rPr>
              <a:t>Несмотря на то что анти-CW антитела встречаются не столь редко, они не относятся к клинически значимым антителам. </a:t>
            </a:r>
          </a:p>
          <a:p>
            <a:r>
              <a:rPr lang="ru-RU" dirty="0">
                <a:solidFill>
                  <a:schemeClr val="tx1"/>
                </a:solidFill>
              </a:rPr>
              <a:t>К настоящему времени был описан только </a:t>
            </a:r>
            <a:r>
              <a:rPr lang="ru-RU" b="1" dirty="0">
                <a:solidFill>
                  <a:schemeClr val="tx1"/>
                </a:solidFill>
              </a:rPr>
              <a:t>один случай </a:t>
            </a:r>
            <a:r>
              <a:rPr lang="ru-RU" dirty="0">
                <a:solidFill>
                  <a:schemeClr val="tx1"/>
                </a:solidFill>
              </a:rPr>
              <a:t>связанной с анти-CW гемолитической болезни новорожденных</a:t>
            </a:r>
          </a:p>
        </p:txBody>
      </p:sp>
    </p:spTree>
    <p:extLst>
      <p:ext uri="{BB962C8B-B14F-4D97-AF65-F5344CB8AC3E}">
        <p14:creationId xmlns:p14="http://schemas.microsoft.com/office/powerpoint/2010/main" val="22678063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-36512" y="44624"/>
            <a:ext cx="8938320" cy="1252537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Необходимость определения антигена </a:t>
            </a:r>
            <a:r>
              <a:rPr lang="en-US" sz="3200" b="1" dirty="0" err="1">
                <a:solidFill>
                  <a:schemeClr val="tx1"/>
                </a:solidFill>
              </a:rPr>
              <a:t>Cw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00808"/>
            <a:ext cx="9108504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В список обязательных к определению антигенов эритроцитов </a:t>
            </a:r>
            <a:r>
              <a:rPr lang="ru-RU" b="1" dirty="0">
                <a:solidFill>
                  <a:schemeClr val="tx1"/>
                </a:solidFill>
              </a:rPr>
              <a:t>впервые в мировой истории </a:t>
            </a:r>
            <a:r>
              <a:rPr lang="ru-RU" dirty="0">
                <a:solidFill>
                  <a:schemeClr val="tx1"/>
                </a:solidFill>
              </a:rPr>
              <a:t>попал антиген СW; </a:t>
            </a:r>
          </a:p>
          <a:p>
            <a:r>
              <a:rPr lang="ru-RU" dirty="0">
                <a:solidFill>
                  <a:schemeClr val="tx1"/>
                </a:solidFill>
              </a:rPr>
              <a:t>в регулирующих документах по клиническому использованию донорской крови развитых стран этот антиген не упоминается (в качестве примеров – Великобритания и Европейский союз). </a:t>
            </a:r>
          </a:p>
          <a:p>
            <a:r>
              <a:rPr lang="ru-RU" dirty="0">
                <a:solidFill>
                  <a:schemeClr val="tx1"/>
                </a:solidFill>
              </a:rPr>
              <a:t>Несмотря на то что анти-CW антитела встречаются не столь редко, они не относятся к клинически значимым антителам. </a:t>
            </a:r>
          </a:p>
          <a:p>
            <a:r>
              <a:rPr lang="ru-RU" dirty="0">
                <a:solidFill>
                  <a:schemeClr val="tx1"/>
                </a:solidFill>
              </a:rPr>
              <a:t>К настоящему времени был описан только </a:t>
            </a:r>
            <a:r>
              <a:rPr lang="ru-RU" b="1" dirty="0">
                <a:solidFill>
                  <a:schemeClr val="tx1"/>
                </a:solidFill>
              </a:rPr>
              <a:t>один случай </a:t>
            </a:r>
            <a:r>
              <a:rPr lang="ru-RU" dirty="0">
                <a:solidFill>
                  <a:schemeClr val="tx1"/>
                </a:solidFill>
              </a:rPr>
              <a:t>связанной с анти-CW гемолитической болезни новорожденных</a:t>
            </a:r>
          </a:p>
          <a:p>
            <a:r>
              <a:rPr lang="ru-RU" dirty="0">
                <a:solidFill>
                  <a:schemeClr val="tx1"/>
                </a:solidFill>
              </a:rPr>
              <a:t>Все мировые производители делают карточки (кассеты) на пять антигенов - C, c, E, e, и K. В России лишь одна компания производит антисыворотки к антигенам </a:t>
            </a:r>
            <a:r>
              <a:rPr lang="ru-RU" dirty="0" err="1">
                <a:solidFill>
                  <a:schemeClr val="tx1"/>
                </a:solidFill>
              </a:rPr>
              <a:t>Cw</a:t>
            </a:r>
            <a:r>
              <a:rPr lang="ru-RU" dirty="0">
                <a:solidFill>
                  <a:schemeClr val="tx1"/>
                </a:solidFill>
              </a:rPr>
              <a:t> и k.</a:t>
            </a:r>
          </a:p>
        </p:txBody>
      </p:sp>
    </p:spTree>
    <p:extLst>
      <p:ext uri="{BB962C8B-B14F-4D97-AF65-F5344CB8AC3E}">
        <p14:creationId xmlns:p14="http://schemas.microsoft.com/office/powerpoint/2010/main" val="39132469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-36512" y="88231"/>
            <a:ext cx="8938320" cy="1252537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Определение антигенов </a:t>
            </a:r>
            <a:r>
              <a:rPr lang="ru-RU" sz="3200" b="1" dirty="0" err="1">
                <a:solidFill>
                  <a:schemeClr val="tx1"/>
                </a:solidFill>
              </a:rPr>
              <a:t>Келл</a:t>
            </a:r>
            <a:r>
              <a:rPr lang="ru-RU" sz="3200" b="1" dirty="0">
                <a:solidFill>
                  <a:schemeClr val="tx1"/>
                </a:solidFill>
              </a:rPr>
              <a:t> в соответствии с правилами 183н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44824"/>
            <a:ext cx="9108504" cy="4495800"/>
          </a:xfrm>
        </p:spPr>
        <p:txBody>
          <a:bodyPr/>
          <a:lstStyle/>
          <a:p>
            <a:r>
              <a:rPr lang="ru-RU" dirty="0" err="1">
                <a:solidFill>
                  <a:schemeClr val="tx1"/>
                </a:solidFill>
              </a:rPr>
              <a:t>Cогласно</a:t>
            </a:r>
            <a:r>
              <a:rPr lang="ru-RU" dirty="0">
                <a:solidFill>
                  <a:schemeClr val="tx1"/>
                </a:solidFill>
              </a:rPr>
              <a:t> Правилам два антигена системы </a:t>
            </a:r>
            <a:r>
              <a:rPr lang="ru-RU" dirty="0" err="1">
                <a:solidFill>
                  <a:schemeClr val="tx1"/>
                </a:solidFill>
              </a:rPr>
              <a:t>Келл</a:t>
            </a:r>
            <a:r>
              <a:rPr lang="ru-RU" dirty="0">
                <a:solidFill>
                  <a:schemeClr val="tx1"/>
                </a:solidFill>
              </a:rPr>
              <a:t> – К (К1) и k (K2, </a:t>
            </a:r>
            <a:r>
              <a:rPr lang="ru-RU" dirty="0" err="1">
                <a:solidFill>
                  <a:schemeClr val="tx1"/>
                </a:solidFill>
              </a:rPr>
              <a:t>Cellano</a:t>
            </a:r>
            <a:r>
              <a:rPr lang="ru-RU" dirty="0">
                <a:solidFill>
                  <a:schemeClr val="tx1"/>
                </a:solidFill>
              </a:rPr>
              <a:t>) – должны обязательно выявляться у всех больных. </a:t>
            </a:r>
          </a:p>
          <a:p>
            <a:r>
              <a:rPr lang="ru-RU" dirty="0">
                <a:solidFill>
                  <a:schemeClr val="tx1"/>
                </a:solidFill>
              </a:rPr>
              <a:t>Антиген К является </a:t>
            </a:r>
            <a:r>
              <a:rPr lang="ru-RU" dirty="0" err="1">
                <a:solidFill>
                  <a:schemeClr val="tx1"/>
                </a:solidFill>
              </a:rPr>
              <a:t>высокоиммуногенным</a:t>
            </a:r>
            <a:r>
              <a:rPr lang="ru-RU" dirty="0">
                <a:solidFill>
                  <a:schemeClr val="tx1"/>
                </a:solidFill>
              </a:rPr>
              <a:t> и встречается примерно у 8–9% лиц. Антитела к антигену К вызывают как тяжелые посттрансфузионные реакции, так и гемолитическую болезнь новорожденных.</a:t>
            </a:r>
          </a:p>
          <a:p>
            <a:r>
              <a:rPr lang="ru-RU" dirty="0">
                <a:solidFill>
                  <a:schemeClr val="tx1"/>
                </a:solidFill>
              </a:rPr>
              <a:t>До сих пор профилактика иммунизации заключалась в том, что все учреждения, заготавливающие донорскую кровь, должны были определять антиген К и не выдавать для переливания К+ эритроциты</a:t>
            </a:r>
          </a:p>
          <a:p>
            <a:r>
              <a:rPr lang="ru-RU" dirty="0">
                <a:solidFill>
                  <a:schemeClr val="tx1"/>
                </a:solidFill>
              </a:rPr>
              <a:t>У больных антиген К не определяли.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11651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2680519"/>
            <a:ext cx="8938320" cy="1252537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Особенности определения антител к антигенам эритроцитов по приказу 183н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947683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-36512" y="88231"/>
            <a:ext cx="8938320" cy="1252537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Выявление нерегулярных антител в соответствии с правилами 183н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85528"/>
            <a:ext cx="9108504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Выявление антиэритроцитарных антител повышает качество подбора пары донор-реципиент</a:t>
            </a:r>
          </a:p>
          <a:p>
            <a:r>
              <a:rPr lang="ru-RU" dirty="0">
                <a:solidFill>
                  <a:schemeClr val="tx1"/>
                </a:solidFill>
              </a:rPr>
              <a:t>В законодательстве зарубежных стран этот принцип действует уже давно, однако в России такая стратегия четко сформулирована впервые в Правилах</a:t>
            </a:r>
          </a:p>
          <a:p>
            <a:r>
              <a:rPr lang="ru-RU" dirty="0">
                <a:solidFill>
                  <a:schemeClr val="tx1"/>
                </a:solidFill>
              </a:rPr>
              <a:t>Проблема – отсутствие в достаточном количестве отечественных стандартных эритроцитов</a:t>
            </a:r>
          </a:p>
          <a:p>
            <a:r>
              <a:rPr lang="ru-RU" dirty="0">
                <a:solidFill>
                  <a:schemeClr val="tx1"/>
                </a:solidFill>
              </a:rPr>
              <a:t>Со снабжение ЛПУ стандартными эритроцитами сложилась неблагоприятная ситуация</a:t>
            </a:r>
          </a:p>
          <a:p>
            <a:r>
              <a:rPr lang="ru-RU" dirty="0">
                <a:solidFill>
                  <a:schemeClr val="tx1"/>
                </a:solidFill>
              </a:rPr>
              <a:t>Приходится или пользоваться импортными реагентами, или игнорировать отдельные положения правил</a:t>
            </a:r>
          </a:p>
        </p:txBody>
      </p:sp>
    </p:spTree>
    <p:extLst>
      <p:ext uri="{BB962C8B-B14F-4D97-AF65-F5344CB8AC3E}">
        <p14:creationId xmlns:p14="http://schemas.microsoft.com/office/powerpoint/2010/main" val="975287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Число </a:t>
            </a:r>
            <a:r>
              <a:rPr lang="ru-RU" altLang="ru-RU" sz="3600" b="1" dirty="0" err="1">
                <a:solidFill>
                  <a:schemeClr val="tx1"/>
                </a:solidFill>
              </a:rPr>
              <a:t>типируемых</a:t>
            </a:r>
            <a:r>
              <a:rPr lang="ru-RU" altLang="ru-RU" sz="3600" b="1" dirty="0">
                <a:solidFill>
                  <a:schemeClr val="tx1"/>
                </a:solidFill>
              </a:rPr>
              <a:t> антигенов эритроцитов возросло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741512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Правила значительно увеличили количество </a:t>
            </a:r>
            <a:r>
              <a:rPr lang="ru-RU" dirty="0" err="1">
                <a:solidFill>
                  <a:schemeClr val="tx1"/>
                </a:solidFill>
              </a:rPr>
              <a:t>типируемых</a:t>
            </a:r>
            <a:r>
              <a:rPr lang="ru-RU" dirty="0">
                <a:solidFill>
                  <a:schemeClr val="tx1"/>
                </a:solidFill>
              </a:rPr>
              <a:t> в обязательном порядке групповых антигенов на эритроцитах больных.</a:t>
            </a:r>
          </a:p>
          <a:p>
            <a:r>
              <a:rPr lang="ru-RU" dirty="0">
                <a:solidFill>
                  <a:schemeClr val="tx1"/>
                </a:solidFill>
              </a:rPr>
              <a:t>Согласно Правилам обязательное определение фенотипа по антигенам системы </a:t>
            </a:r>
            <a:r>
              <a:rPr lang="ru-RU" dirty="0" err="1">
                <a:solidFill>
                  <a:schemeClr val="tx1"/>
                </a:solidFill>
              </a:rPr>
              <a:t>Rh</a:t>
            </a:r>
            <a:r>
              <a:rPr lang="ru-RU" dirty="0">
                <a:solidFill>
                  <a:schemeClr val="tx1"/>
                </a:solidFill>
              </a:rPr>
              <a:t> – D, C, c, E, e и </a:t>
            </a:r>
            <a:r>
              <a:rPr lang="ru-RU" dirty="0" err="1">
                <a:solidFill>
                  <a:schemeClr val="tx1"/>
                </a:solidFill>
              </a:rPr>
              <a:t>Cw</a:t>
            </a:r>
            <a:r>
              <a:rPr lang="ru-RU" dirty="0">
                <a:solidFill>
                  <a:schemeClr val="tx1"/>
                </a:solidFill>
              </a:rPr>
              <a:t>, а также системы </a:t>
            </a:r>
            <a:r>
              <a:rPr lang="ru-RU" dirty="0" err="1">
                <a:solidFill>
                  <a:schemeClr val="tx1"/>
                </a:solidFill>
              </a:rPr>
              <a:t>Kell</a:t>
            </a:r>
            <a:r>
              <a:rPr lang="ru-RU" dirty="0">
                <a:solidFill>
                  <a:schemeClr val="tx1"/>
                </a:solidFill>
              </a:rPr>
              <a:t> – К и k должно проводиться практически у всех групп пациентов. </a:t>
            </a:r>
          </a:p>
          <a:p>
            <a:r>
              <a:rPr lang="ru-RU" dirty="0">
                <a:solidFill>
                  <a:schemeClr val="tx1"/>
                </a:solidFill>
              </a:rPr>
              <a:t>Соответственно донорские эритроциты должны быть совместимы по всем указанным антигенам (п. 25а), т. е. фактически всем реципиентам должен проводиться индивидуальный подбор крови с учетом расширенной характеристики фенотипа.</a:t>
            </a:r>
            <a:endParaRPr lang="ru-RU" alt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438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-36512" y="88231"/>
            <a:ext cx="8938320" cy="1252537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Методика выявления антител в соответствии с правилами 183н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40768"/>
            <a:ext cx="9108504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В Правилах нет указаний, каким тестом следует воспользоваться при постановке реакции сыворотки больного со стандартными эритроцитами для скрининга. </a:t>
            </a:r>
          </a:p>
          <a:p>
            <a:r>
              <a:rPr lang="ru-RU" dirty="0">
                <a:solidFill>
                  <a:schemeClr val="tx1"/>
                </a:solidFill>
              </a:rPr>
              <a:t>Скорее всего, разрешается использовать те же методы, что и при постановке пробы на индивидуальную совместимость между сывороткой больного и эритроцитами донора: непрямая реакция </a:t>
            </a:r>
            <a:r>
              <a:rPr lang="ru-RU" dirty="0" err="1">
                <a:solidFill>
                  <a:schemeClr val="tx1"/>
                </a:solidFill>
              </a:rPr>
              <a:t>Кумбса</a:t>
            </a:r>
            <a:r>
              <a:rPr lang="ru-RU" dirty="0">
                <a:solidFill>
                  <a:schemeClr val="tx1"/>
                </a:solidFill>
              </a:rPr>
              <a:t> или ее аналоги, реакция </a:t>
            </a:r>
            <a:r>
              <a:rPr lang="ru-RU" dirty="0" err="1">
                <a:solidFill>
                  <a:schemeClr val="tx1"/>
                </a:solidFill>
              </a:rPr>
              <a:t>конглютинации</a:t>
            </a:r>
            <a:r>
              <a:rPr lang="ru-RU" dirty="0">
                <a:solidFill>
                  <a:schemeClr val="tx1"/>
                </a:solidFill>
              </a:rPr>
              <a:t> с 10% желатином или реакция </a:t>
            </a:r>
            <a:r>
              <a:rPr lang="ru-RU" dirty="0" err="1">
                <a:solidFill>
                  <a:schemeClr val="tx1"/>
                </a:solidFill>
              </a:rPr>
              <a:t>конглютинации</a:t>
            </a:r>
            <a:r>
              <a:rPr lang="ru-RU" dirty="0">
                <a:solidFill>
                  <a:schemeClr val="tx1"/>
                </a:solidFill>
              </a:rPr>
              <a:t> с 33% </a:t>
            </a:r>
            <a:r>
              <a:rPr lang="ru-RU" dirty="0" err="1">
                <a:solidFill>
                  <a:schemeClr val="tx1"/>
                </a:solidFill>
              </a:rPr>
              <a:t>полиглюкином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</a:rPr>
              <a:t>Низкая чувствительность реакции </a:t>
            </a:r>
            <a:r>
              <a:rPr lang="ru-RU" dirty="0" err="1">
                <a:solidFill>
                  <a:schemeClr val="tx1"/>
                </a:solidFill>
              </a:rPr>
              <a:t>конглютинации</a:t>
            </a:r>
            <a:r>
              <a:rPr lang="ru-RU" dirty="0">
                <a:solidFill>
                  <a:schemeClr val="tx1"/>
                </a:solidFill>
              </a:rPr>
              <a:t> с </a:t>
            </a:r>
            <a:r>
              <a:rPr lang="ru-RU" dirty="0" err="1">
                <a:solidFill>
                  <a:schemeClr val="tx1"/>
                </a:solidFill>
              </a:rPr>
              <a:t>полиглюкином</a:t>
            </a:r>
            <a:r>
              <a:rPr lang="ru-RU" dirty="0">
                <a:solidFill>
                  <a:schemeClr val="tx1"/>
                </a:solidFill>
              </a:rPr>
              <a:t> или желатином сводит на нет ценность этого исследования. </a:t>
            </a:r>
          </a:p>
          <a:p>
            <a:r>
              <a:rPr lang="ru-RU" dirty="0" err="1">
                <a:solidFill>
                  <a:schemeClr val="tx1"/>
                </a:solidFill>
              </a:rPr>
              <a:t>Аллоиммунные</a:t>
            </a:r>
            <a:r>
              <a:rPr lang="ru-RU" dirty="0">
                <a:solidFill>
                  <a:schemeClr val="tx1"/>
                </a:solidFill>
              </a:rPr>
              <a:t> антитела чаще всего имеют низкие титры и, как неоднократно было показано, часто не выявляются в этих тестах</a:t>
            </a:r>
          </a:p>
        </p:txBody>
      </p:sp>
    </p:spTree>
    <p:extLst>
      <p:ext uri="{BB962C8B-B14F-4D97-AF65-F5344CB8AC3E}">
        <p14:creationId xmlns:p14="http://schemas.microsoft.com/office/powerpoint/2010/main" val="106255915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2564904"/>
            <a:ext cx="8938320" cy="1252537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Особенности проведения пробы на совместимость по приказу 183н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258340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-36512" y="-199801"/>
            <a:ext cx="8938320" cy="1252537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Проба на совместимость. Как было до пр. 183н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05408"/>
            <a:ext cx="9108504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Тест предназначен для выявления в сыворотке реципиента антител против эритроцитов донора, он должен предотвратить гемотрансфузионное осложнение, но не предназначен для предотвращения </a:t>
            </a:r>
            <a:r>
              <a:rPr lang="ru-RU" dirty="0" err="1">
                <a:solidFill>
                  <a:schemeClr val="tx1"/>
                </a:solidFill>
              </a:rPr>
              <a:t>аллоиммунизации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У больных с неотягощенным анамнезом пробу на совместимость можно ограничить проведением прямой агглютинации между сывороткой больного и эритроцитами донора, т. е. фактически выполнить пробу на АВО-совместимость</a:t>
            </a:r>
          </a:p>
          <a:p>
            <a:r>
              <a:rPr lang="ru-RU" dirty="0">
                <a:solidFill>
                  <a:schemeClr val="tx1"/>
                </a:solidFill>
              </a:rPr>
              <a:t>Такая тактика принята в зарубежной практике, и так позволял действовать Приказ № 363.</a:t>
            </a:r>
          </a:p>
          <a:p>
            <a:r>
              <a:rPr lang="ru-RU" dirty="0">
                <a:solidFill>
                  <a:schemeClr val="tx1"/>
                </a:solidFill>
              </a:rPr>
              <a:t>В России скрининг антител как рутинный тест не практиковался, и поэтому стандартное обследование включало обязательное проведение пробы на совместимость с выявлением неполных антител следующими методами: проба </a:t>
            </a:r>
            <a:r>
              <a:rPr lang="ru-RU" dirty="0" err="1">
                <a:solidFill>
                  <a:schemeClr val="tx1"/>
                </a:solidFill>
              </a:rPr>
              <a:t>Кумбса</a:t>
            </a:r>
            <a:r>
              <a:rPr lang="ru-RU" dirty="0">
                <a:solidFill>
                  <a:schemeClr val="tx1"/>
                </a:solidFill>
              </a:rPr>
              <a:t>, непрямой </a:t>
            </a:r>
            <a:r>
              <a:rPr lang="ru-RU" dirty="0" err="1">
                <a:solidFill>
                  <a:schemeClr val="tx1"/>
                </a:solidFill>
              </a:rPr>
              <a:t>антиглобулиновый</a:t>
            </a:r>
            <a:r>
              <a:rPr lang="ru-RU" dirty="0">
                <a:solidFill>
                  <a:schemeClr val="tx1"/>
                </a:solidFill>
              </a:rPr>
              <a:t> тест, проба с желатином и </a:t>
            </a:r>
            <a:r>
              <a:rPr lang="ru-RU" dirty="0" err="1">
                <a:solidFill>
                  <a:schemeClr val="tx1"/>
                </a:solidFill>
              </a:rPr>
              <a:t>полиглюкином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4163342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-36512" y="-199801"/>
            <a:ext cx="8938320" cy="1252537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Проба на совместимость. Правила 183н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69504"/>
            <a:ext cx="9108504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Правила вводят обязательный скрининг антител, но относительно пробы на совместимость перед трансфузией в двух разделах дают противоречивые указания.</a:t>
            </a:r>
          </a:p>
          <a:p>
            <a:r>
              <a:rPr lang="ru-RU" dirty="0">
                <a:solidFill>
                  <a:schemeClr val="tx1"/>
                </a:solidFill>
              </a:rPr>
              <a:t>Имеются противоречия. В разделах </a:t>
            </a:r>
            <a:r>
              <a:rPr lang="en-US" dirty="0">
                <a:solidFill>
                  <a:schemeClr val="tx1"/>
                </a:solidFill>
              </a:rPr>
              <a:t>III</a:t>
            </a:r>
            <a:r>
              <a:rPr lang="ru-RU" dirty="0">
                <a:solidFill>
                  <a:schemeClr val="tx1"/>
                </a:solidFill>
              </a:rPr>
              <a:t> и </a:t>
            </a:r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ru-RU" dirty="0">
                <a:solidFill>
                  <a:schemeClr val="tx1"/>
                </a:solidFill>
              </a:rPr>
              <a:t> имеются несоответствия. Непонятно, кто должен проводить пробу – врач, переливающий кровь, или КДЛ, или и те, другие</a:t>
            </a:r>
          </a:p>
          <a:p>
            <a:r>
              <a:rPr lang="ru-RU" dirty="0">
                <a:solidFill>
                  <a:schemeClr val="tx1"/>
                </a:solidFill>
              </a:rPr>
              <a:t>При этом выполнение пробы </a:t>
            </a:r>
            <a:r>
              <a:rPr lang="ru-RU" dirty="0" err="1">
                <a:solidFill>
                  <a:schemeClr val="tx1"/>
                </a:solidFill>
              </a:rPr>
              <a:t>Кумбса</a:t>
            </a:r>
            <a:r>
              <a:rPr lang="ru-RU" dirty="0">
                <a:solidFill>
                  <a:schemeClr val="tx1"/>
                </a:solidFill>
              </a:rPr>
              <a:t> достаточно сложна, ее должен выполнять врач КДЛ!!!</a:t>
            </a:r>
          </a:p>
          <a:p>
            <a:r>
              <a:rPr lang="ru-RU" dirty="0">
                <a:solidFill>
                  <a:schemeClr val="tx1"/>
                </a:solidFill>
              </a:rPr>
              <a:t>По прежнему проба </a:t>
            </a:r>
            <a:r>
              <a:rPr lang="ru-RU" dirty="0" err="1">
                <a:solidFill>
                  <a:schemeClr val="tx1"/>
                </a:solidFill>
              </a:rPr>
              <a:t>Кумбса</a:t>
            </a:r>
            <a:r>
              <a:rPr lang="ru-RU" dirty="0">
                <a:solidFill>
                  <a:schemeClr val="tx1"/>
                </a:solidFill>
              </a:rPr>
              <a:t> ставится в одном ряду с устаревшими тестами (</a:t>
            </a:r>
            <a:r>
              <a:rPr lang="ru-RU" dirty="0" err="1">
                <a:solidFill>
                  <a:schemeClr val="tx1"/>
                </a:solidFill>
              </a:rPr>
              <a:t>полиглюкин</a:t>
            </a:r>
            <a:r>
              <a:rPr lang="ru-RU" dirty="0">
                <a:solidFill>
                  <a:schemeClr val="tx1"/>
                </a:solidFill>
              </a:rPr>
              <a:t>, желатин)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807494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-108520" y="-127793"/>
            <a:ext cx="8938320" cy="1252537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Сроки определения групп крови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69504"/>
            <a:ext cx="9108504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10. В день трансфузии (переливания) донорской крови и (или) ее компонентов (</a:t>
            </a:r>
            <a:r>
              <a:rPr lang="ru-RU" b="1" dirty="0">
                <a:solidFill>
                  <a:schemeClr val="tx1"/>
                </a:solidFill>
              </a:rPr>
              <a:t>не ранее, чем за 24 часа до трансфузии </a:t>
            </a:r>
            <a:r>
              <a:rPr lang="ru-RU" dirty="0">
                <a:solidFill>
                  <a:schemeClr val="tx1"/>
                </a:solidFill>
              </a:rPr>
              <a:t>(переливания) донорской крови и (или) ее компонентов) у реципиента из вены берут кровь: 2-3 мл в пробирку с антикоагулянтом и 3-5 мл в пробирку без антикоагулянта для проведения обязательных контрольных исследований и проб на совместимость. Пробирки должны быть маркированы с указанием фамилии и инициалов реципиента, номера медицинской документации, отражающей состояние здоровья реципиента, наименования отделения, где проводится трансфузия (переливание) донорской крови и (или) ее компонентов, групповой и резус-принадлежности, даты взятия образца крови.</a:t>
            </a:r>
          </a:p>
        </p:txBody>
      </p:sp>
    </p:spTree>
    <p:extLst>
      <p:ext uri="{BB962C8B-B14F-4D97-AF65-F5344CB8AC3E}">
        <p14:creationId xmlns:p14="http://schemas.microsoft.com/office/powerpoint/2010/main" val="256600240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251520" y="2996952"/>
            <a:ext cx="8435280" cy="1252537"/>
          </a:xfrm>
        </p:spPr>
        <p:txBody>
          <a:bodyPr/>
          <a:lstStyle/>
          <a:p>
            <a:pPr eaLnBrk="1" hangingPunct="1"/>
            <a:r>
              <a:rPr lang="ru-RU" altLang="ru-RU" sz="3600" b="1" dirty="0">
                <a:solidFill>
                  <a:schemeClr val="tx1"/>
                </a:solidFill>
              </a:rPr>
              <a:t>Приказ № 183 Н </a:t>
            </a:r>
            <a:r>
              <a:rPr lang="ru-RU" sz="3600" b="1" dirty="0">
                <a:solidFill>
                  <a:schemeClr val="tx1"/>
                </a:solidFill>
              </a:rPr>
              <a:t>Правила клинического использования донорской крови и (или) ее компонентов от 2 апреля 2013 г.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512428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304255"/>
            <a:ext cx="8229600" cy="1252537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В целях обеспечения безопасности трансфузии (переливания) донорской крови и (или) ее компонентов: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484784"/>
            <a:ext cx="8948052" cy="4495800"/>
          </a:xfrm>
        </p:spPr>
        <p:txBody>
          <a:bodyPr/>
          <a:lstStyle/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б) запрещается трансфузия (переливание) донорской крови и (или) ее компонентов, не обследованной на маркеры вирусов иммунодефицита человека, гепатитов В и С, возбудителя сифилиса, группу крови по системе АВО и резус-принадлежность;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г) при множественных трансфузиях у лиц с отягощенным </a:t>
            </a:r>
            <a:r>
              <a:rPr lang="ru-RU" dirty="0" err="1">
                <a:solidFill>
                  <a:schemeClr val="tx1"/>
                </a:solidFill>
              </a:rPr>
              <a:t>трансфузионным</a:t>
            </a:r>
            <a:r>
              <a:rPr lang="ru-RU" dirty="0">
                <a:solidFill>
                  <a:schemeClr val="tx1"/>
                </a:solidFill>
              </a:rPr>
              <a:t> анамнезом трансфузия (переливание) </a:t>
            </a:r>
            <a:r>
              <a:rPr lang="ru-RU" dirty="0" err="1">
                <a:solidFill>
                  <a:schemeClr val="tx1"/>
                </a:solidFill>
              </a:rPr>
              <a:t>эритроцитсодержащих</a:t>
            </a:r>
            <a:r>
              <a:rPr lang="ru-RU" dirty="0">
                <a:solidFill>
                  <a:schemeClr val="tx1"/>
                </a:solidFill>
              </a:rPr>
              <a:t> компонентов, свежезамороженной плазмы и тромбоцитов проводится с использованием лейкоцитарных фильтров.</a:t>
            </a:r>
            <a:endParaRPr lang="ru-RU" alt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832573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-99392"/>
            <a:ext cx="8229600" cy="1252537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Фильтры для удаления микроагрегатов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124744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5в - при трансфузии (переливании) донорской крови и (или) ее компонентов, не подвергнутых </a:t>
            </a:r>
            <a:r>
              <a:rPr lang="ru-RU" dirty="0" err="1">
                <a:solidFill>
                  <a:schemeClr val="tx1"/>
                </a:solidFill>
              </a:rPr>
              <a:t>лейкоредукции</a:t>
            </a:r>
            <a:r>
              <a:rPr lang="ru-RU" dirty="0">
                <a:solidFill>
                  <a:schemeClr val="tx1"/>
                </a:solidFill>
              </a:rPr>
              <a:t>, используются устройства одноразового применения со встроенным микрофильтром, обеспечивающим удаление микроагрегатов диаметром более 30 мкм;</a:t>
            </a:r>
          </a:p>
          <a:p>
            <a:r>
              <a:rPr lang="ru-RU" dirty="0">
                <a:solidFill>
                  <a:schemeClr val="tx1"/>
                </a:solidFill>
              </a:rPr>
              <a:t>Размер основной массы </a:t>
            </a:r>
            <a:r>
              <a:rPr lang="ru-RU" dirty="0" err="1">
                <a:solidFill>
                  <a:schemeClr val="tx1"/>
                </a:solidFill>
              </a:rPr>
              <a:t>микроэмболов</a:t>
            </a:r>
            <a:r>
              <a:rPr lang="ru-RU" dirty="0">
                <a:solidFill>
                  <a:schemeClr val="tx1"/>
                </a:solidFill>
              </a:rPr>
              <a:t> менее 30-25 мкм. </a:t>
            </a:r>
          </a:p>
          <a:p>
            <a:r>
              <a:rPr lang="ru-RU" dirty="0">
                <a:solidFill>
                  <a:schemeClr val="tx1"/>
                </a:solidFill>
              </a:rPr>
              <a:t>Оценки клинической эффективности фильтров не существует</a:t>
            </a:r>
          </a:p>
          <a:p>
            <a:r>
              <a:rPr lang="ru-RU" dirty="0">
                <a:solidFill>
                  <a:schemeClr val="tx1"/>
                </a:solidFill>
              </a:rPr>
              <a:t>Весь мир переливает кровь через фильтр с диаметром пор 170 мкм.</a:t>
            </a:r>
          </a:p>
          <a:p>
            <a:r>
              <a:rPr lang="ru-RU" altLang="ru-RU" dirty="0">
                <a:solidFill>
                  <a:schemeClr val="tx1"/>
                </a:solidFill>
              </a:rPr>
              <a:t>На рынке есть микрофильтры с диаметром пор более 40 </a:t>
            </a:r>
            <a:r>
              <a:rPr lang="ru-RU" altLang="ru-RU" dirty="0" err="1">
                <a:solidFill>
                  <a:schemeClr val="tx1"/>
                </a:solidFill>
              </a:rPr>
              <a:t>нм</a:t>
            </a:r>
            <a:r>
              <a:rPr lang="ru-RU" altLang="ru-RU" dirty="0">
                <a:solidFill>
                  <a:schemeClr val="tx1"/>
                </a:solidFill>
              </a:rPr>
              <a:t>, более 30 – единственный патент РФ №2009125453</a:t>
            </a:r>
          </a:p>
          <a:p>
            <a:r>
              <a:rPr lang="ru-RU" altLang="ru-RU" dirty="0">
                <a:solidFill>
                  <a:schemeClr val="tx1"/>
                </a:solidFill>
              </a:rPr>
              <a:t>В основном в мире применяется метод удаления лейкоцитов – </a:t>
            </a:r>
            <a:r>
              <a:rPr lang="ru-RU" altLang="ru-RU" dirty="0" err="1">
                <a:solidFill>
                  <a:schemeClr val="tx1"/>
                </a:solidFill>
              </a:rPr>
              <a:t>лейкодеплеция</a:t>
            </a:r>
            <a:r>
              <a:rPr lang="ru-RU" altLang="ru-RU" dirty="0">
                <a:solidFill>
                  <a:schemeClr val="tx1"/>
                </a:solidFill>
              </a:rPr>
              <a:t>, но он необязателен, и данные об его эффективности сильно разнятся</a:t>
            </a:r>
          </a:p>
        </p:txBody>
      </p:sp>
    </p:spTree>
    <p:extLst>
      <p:ext uri="{BB962C8B-B14F-4D97-AF65-F5344CB8AC3E}">
        <p14:creationId xmlns:p14="http://schemas.microsoft.com/office/powerpoint/2010/main" val="411594724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46856" y="260648"/>
            <a:ext cx="8229600" cy="1252537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Первичное и подтверждающее определение антигенов эритроцитов пациента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885528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7. При поступлении реципиента, нуждающегося в проведении трансфузии (переливания) донорской крови и (или) ее компонентов, в организацию </a:t>
            </a:r>
            <a:r>
              <a:rPr lang="ru-RU" b="1" dirty="0">
                <a:solidFill>
                  <a:schemeClr val="tx1"/>
                </a:solidFill>
              </a:rPr>
              <a:t>врачом клинического отделения организации, </a:t>
            </a:r>
            <a:r>
              <a:rPr lang="ru-RU" dirty="0">
                <a:solidFill>
                  <a:schemeClr val="tx1"/>
                </a:solidFill>
              </a:rPr>
              <a:t>прошедшим обучение по вопросам трансфузиологии, проводится </a:t>
            </a:r>
            <a:r>
              <a:rPr lang="ru-RU" b="1" dirty="0">
                <a:solidFill>
                  <a:schemeClr val="tx1"/>
                </a:solidFill>
              </a:rPr>
              <a:t>первичное исследование групповой и резус-принадлежности крови реципиента.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8. </a:t>
            </a:r>
            <a:r>
              <a:rPr lang="ru-RU" b="1" dirty="0">
                <a:solidFill>
                  <a:schemeClr val="tx1"/>
                </a:solidFill>
              </a:rPr>
              <a:t>Подтверждающее определение </a:t>
            </a:r>
            <a:r>
              <a:rPr lang="ru-RU" dirty="0">
                <a:solidFill>
                  <a:schemeClr val="tx1"/>
                </a:solidFill>
              </a:rPr>
              <a:t>группы крови по системе </a:t>
            </a:r>
            <a:r>
              <a:rPr lang="ru-RU" b="1" dirty="0">
                <a:solidFill>
                  <a:schemeClr val="tx1"/>
                </a:solidFill>
              </a:rPr>
              <a:t>АВО и резус-принадлежности, а также </a:t>
            </a:r>
            <a:r>
              <a:rPr lang="ru-RU" b="1" dirty="0" err="1">
                <a:solidFill>
                  <a:schemeClr val="tx1"/>
                </a:solidFill>
              </a:rPr>
              <a:t>фенотипирование</a:t>
            </a:r>
            <a:r>
              <a:rPr lang="ru-RU" b="1" dirty="0">
                <a:solidFill>
                  <a:schemeClr val="tx1"/>
                </a:solidFill>
              </a:rPr>
              <a:t> по антигенам С, с, Е, е, </a:t>
            </a:r>
            <a:r>
              <a:rPr lang="ru-RU" b="1" dirty="0" err="1">
                <a:solidFill>
                  <a:schemeClr val="tx1"/>
                </a:solidFill>
              </a:rPr>
              <a:t>Cw</a:t>
            </a:r>
            <a:r>
              <a:rPr lang="ru-RU" b="1" dirty="0">
                <a:solidFill>
                  <a:schemeClr val="tx1"/>
                </a:solidFill>
              </a:rPr>
              <a:t>, К, k </a:t>
            </a:r>
            <a:r>
              <a:rPr lang="ru-RU" dirty="0">
                <a:solidFill>
                  <a:schemeClr val="tx1"/>
                </a:solidFill>
              </a:rPr>
              <a:t>и определение  антиэритроцитарных антител у реципиента осуществляется в </a:t>
            </a:r>
            <a:r>
              <a:rPr lang="ru-RU" b="1" dirty="0">
                <a:solidFill>
                  <a:schemeClr val="tx1"/>
                </a:solidFill>
              </a:rPr>
              <a:t>клинико-диагностической лаборатории</a:t>
            </a:r>
            <a:r>
              <a:rPr lang="ru-RU" dirty="0">
                <a:solidFill>
                  <a:schemeClr val="tx1"/>
                </a:solidFill>
              </a:rPr>
              <a:t>.</a:t>
            </a:r>
            <a:endParaRPr lang="ru-RU" alt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84487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46856" y="448271"/>
            <a:ext cx="8229600" cy="1252537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Результаты </a:t>
            </a:r>
            <a:r>
              <a:rPr lang="ru-RU" sz="3600" b="1" dirty="0" err="1">
                <a:solidFill>
                  <a:schemeClr val="tx1"/>
                </a:solidFill>
              </a:rPr>
              <a:t>фенотипирования</a:t>
            </a:r>
            <a:r>
              <a:rPr lang="ru-RU" sz="3600" b="1" dirty="0">
                <a:solidFill>
                  <a:schemeClr val="tx1"/>
                </a:solidFill>
              </a:rPr>
              <a:t> не могут быть перенесены из других документов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2101552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Результаты подтверждающего определения группы крови АВО и резус-принадлежности, а также </a:t>
            </a:r>
            <a:r>
              <a:rPr lang="ru-RU" dirty="0" err="1">
                <a:solidFill>
                  <a:schemeClr val="tx1"/>
                </a:solidFill>
              </a:rPr>
              <a:t>фенотипирования</a:t>
            </a:r>
            <a:r>
              <a:rPr lang="ru-RU" dirty="0">
                <a:solidFill>
                  <a:schemeClr val="tx1"/>
                </a:solidFill>
              </a:rPr>
              <a:t> по антигенам С, с, Е, е, </a:t>
            </a:r>
            <a:r>
              <a:rPr lang="ru-RU" dirty="0" err="1">
                <a:solidFill>
                  <a:schemeClr val="tx1"/>
                </a:solidFill>
              </a:rPr>
              <a:t>Cw</a:t>
            </a:r>
            <a:r>
              <a:rPr lang="ru-RU" dirty="0">
                <a:solidFill>
                  <a:schemeClr val="tx1"/>
                </a:solidFill>
              </a:rPr>
              <a:t>, К, k и определения антиэритроцитарных антител у реципиента вносятся в медицинскую документацию, отражающую состояние здоровья реципиента.</a:t>
            </a:r>
          </a:p>
          <a:p>
            <a:r>
              <a:rPr lang="ru-RU" dirty="0">
                <a:solidFill>
                  <a:schemeClr val="tx1"/>
                </a:solidFill>
              </a:rPr>
              <a:t>Запрещается переносить данные о группе крови и резус-принадлежности с медицинской документации других организаций, где ранее реципиенту была оказана медицинская помощь, в том числе включающая трансфузию (переливание) донорской крови и (или) ее компонентов, или проводилось его медицинское обследование.</a:t>
            </a:r>
            <a:endParaRPr lang="ru-RU" alt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867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Группы пациентов, которым показан индивидуальный подбор донора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741512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Реципиентам, имеющим в анамнезе посттрансфузионные осложнения, </a:t>
            </a:r>
          </a:p>
          <a:p>
            <a:r>
              <a:rPr lang="ru-RU" dirty="0">
                <a:solidFill>
                  <a:schemeClr val="tx1"/>
                </a:solidFill>
              </a:rPr>
              <a:t>беременность, </a:t>
            </a:r>
          </a:p>
          <a:p>
            <a:r>
              <a:rPr lang="ru-RU" dirty="0">
                <a:solidFill>
                  <a:schemeClr val="tx1"/>
                </a:solidFill>
              </a:rPr>
              <a:t>рождение детей с гемолитической болезнью новорожденного, </a:t>
            </a:r>
          </a:p>
          <a:p>
            <a:r>
              <a:rPr lang="ru-RU" dirty="0">
                <a:solidFill>
                  <a:schemeClr val="tx1"/>
                </a:solidFill>
              </a:rPr>
              <a:t>а также реципиентам, имеющим </a:t>
            </a:r>
            <a:r>
              <a:rPr lang="ru-RU" dirty="0" err="1">
                <a:solidFill>
                  <a:schemeClr val="tx1"/>
                </a:solidFill>
              </a:rPr>
              <a:t>аллоиммунные</a:t>
            </a:r>
            <a:r>
              <a:rPr lang="ru-RU" dirty="0">
                <a:solidFill>
                  <a:schemeClr val="tx1"/>
                </a:solidFill>
              </a:rPr>
              <a:t> антитела, </a:t>
            </a:r>
          </a:p>
          <a:p>
            <a:r>
              <a:rPr lang="ru-RU" dirty="0">
                <a:solidFill>
                  <a:schemeClr val="tx1"/>
                </a:solidFill>
              </a:rPr>
              <a:t>производят индивидуальный подбор компонентов крови в клинико-диагностической лаборатории»</a:t>
            </a:r>
          </a:p>
          <a:p>
            <a:endParaRPr lang="ru-RU" altLang="ru-RU" dirty="0">
              <a:solidFill>
                <a:schemeClr val="tx1"/>
              </a:solidFill>
            </a:endParaRPr>
          </a:p>
          <a:p>
            <a:endParaRPr lang="ru-RU" alt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п. 9 Правил</a:t>
            </a:r>
          </a:p>
          <a:p>
            <a:endParaRPr lang="ru-RU" alt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76207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46856" y="260648"/>
            <a:ext cx="8229600" cy="1252537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Индивидуальный подбор компонентов крови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2317576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Реципиентам, имеющим в анамнезе посттрансфузионные осложнения, беременность, рождение детей с гемолитической болезнью новорожденного, а также реципиентам, имеющим </a:t>
            </a:r>
            <a:r>
              <a:rPr lang="ru-RU" dirty="0" err="1">
                <a:solidFill>
                  <a:schemeClr val="tx1"/>
                </a:solidFill>
              </a:rPr>
              <a:t>аллоиммунные</a:t>
            </a:r>
            <a:r>
              <a:rPr lang="ru-RU" dirty="0">
                <a:solidFill>
                  <a:schemeClr val="tx1"/>
                </a:solidFill>
              </a:rPr>
              <a:t> антитела, производят индивидуальный подбор компонентов крови в клинико-диагностической лаборатории.</a:t>
            </a:r>
            <a:endParaRPr lang="ru-RU" alt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33781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46856" y="116632"/>
            <a:ext cx="8229600" cy="1252537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Проба на индивидуальную совместимость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916832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При совпадении результатов первичного и подтверждающего определения группы крови по системе АВО, резус-принадлежности, фенотипа донора и реципиента, а также сведений об отсутствии у реципиента антиэритроцитарных антител врач перед переливанием определяет группу реципиента и донора крови по системе АВО и выполняет только одну пробу на индивидуальную совместимость - на плоскости при комнатной температуре.</a:t>
            </a:r>
            <a:endParaRPr lang="ru-RU" alt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781409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46856" y="116632"/>
            <a:ext cx="8229600" cy="1252537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Биологическая проба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052736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Биологическая проба проводится посредством однократного переливания 10 мл донорской крови и (или) ее компонентов со скоростью 2-3 мл (40-60 капель) в минуту в течение 3-3,5 минут. </a:t>
            </a:r>
          </a:p>
          <a:p>
            <a:r>
              <a:rPr lang="ru-RU" dirty="0">
                <a:solidFill>
                  <a:schemeClr val="tx1"/>
                </a:solidFill>
              </a:rPr>
              <a:t>После этого переливание прекращается и в течение 3 минут осуществляется наблюдение за состоянием реципиента, контролируется его пульс, число дыхательных движений, артериальное давление, общее состояние, цвет кожи, измеряется температура тела. </a:t>
            </a:r>
          </a:p>
          <a:p>
            <a:r>
              <a:rPr lang="ru-RU" dirty="0">
                <a:solidFill>
                  <a:schemeClr val="tx1"/>
                </a:solidFill>
              </a:rPr>
              <a:t>Данная процедура повторяется дважды. </a:t>
            </a:r>
          </a:p>
          <a:p>
            <a:r>
              <a:rPr lang="ru-RU" dirty="0">
                <a:solidFill>
                  <a:schemeClr val="tx1"/>
                </a:solidFill>
              </a:rPr>
              <a:t>При появлении в этот период клинических симптомов: озноб, боли в пояснице, чувства жара и стеснения в груди, головной боли, тошноты или рвоты, врач, проводящий трансфузию (переливание) донорской крови и (или) ее компонентов, немедленно прекращает трансфузию (переливание) донорской крови и (или) ее компонентов.</a:t>
            </a:r>
            <a:endParaRPr lang="ru-RU" alt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051965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46856" y="116632"/>
            <a:ext cx="8229600" cy="1252537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Наблюдение за пациентов после гемотрансфузии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885528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Реципиент после трансфузии (переливания) донорской крови и (или) ее компонентов должен в течение 2 часов соблюдать постельный режим. </a:t>
            </a:r>
          </a:p>
          <a:p>
            <a:r>
              <a:rPr lang="ru-RU" dirty="0">
                <a:solidFill>
                  <a:schemeClr val="tx1"/>
                </a:solidFill>
              </a:rPr>
              <a:t>Лечащий или дежурный врач контролирует его температуру тела, артериальное давление, пульс, диурез, цвет мочи и фиксирует эти показатели в медицинской карте реципиента. </a:t>
            </a:r>
          </a:p>
          <a:p>
            <a:r>
              <a:rPr lang="ru-RU" dirty="0">
                <a:solidFill>
                  <a:schemeClr val="tx1"/>
                </a:solidFill>
              </a:rPr>
              <a:t>На следующий день после трансфузии (переливания) донорской крови и (или) ее компонентов производится клинический анализ крови и мочи.</a:t>
            </a:r>
            <a:endParaRPr lang="ru-RU" alt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712245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46856" y="116632"/>
            <a:ext cx="8229600" cy="1252537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Кровь донора и реципиента сохраняется после трансфузии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2245568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После окончания трансфузии (переливания) донорской крови и (или) ее компонентов донорский контейнер с оставшейся донорской кровью и (или) ее компонентами ( 5 мл), а также пробирка с кровью реципиента, использованная для проведения проб на индивидуальную совместимость, подлежат обязательному сохранению в течение 48 часов при температуре 2-6 С в холодильном оборудовании</a:t>
            </a:r>
            <a:endParaRPr lang="ru-RU" alt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61698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46856" y="3112567"/>
            <a:ext cx="8229600" cy="1252537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Правила исследований при трансфузии (переливании) донорской крови и (или) ее компонентов</a:t>
            </a:r>
          </a:p>
        </p:txBody>
      </p:sp>
    </p:spTree>
    <p:extLst>
      <p:ext uri="{BB962C8B-B14F-4D97-AF65-F5344CB8AC3E}">
        <p14:creationId xmlns:p14="http://schemas.microsoft.com/office/powerpoint/2010/main" val="217445363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46856" y="448271"/>
            <a:ext cx="8229600" cy="1252537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У взрослых реципиентов проводятся следующие исследования:</a:t>
            </a:r>
            <a:br>
              <a:rPr lang="ru-RU" sz="3600" b="1" dirty="0">
                <a:solidFill>
                  <a:schemeClr val="tx1"/>
                </a:solidFill>
              </a:rPr>
            </a:b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444" y="1484784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а) первичное и подтверждающее определение группы крови по системе АВО и резус- принадлежности (антиген D) (осуществляется с использованием реагентов, содержащих анти-А-, анти-В- и анти-D-антитела соответственно);</a:t>
            </a:r>
          </a:p>
          <a:p>
            <a:r>
              <a:rPr lang="ru-RU" dirty="0">
                <a:solidFill>
                  <a:schemeClr val="tx1"/>
                </a:solidFill>
              </a:rPr>
              <a:t>б) </a:t>
            </a:r>
            <a:r>
              <a:rPr lang="ru-RU" b="1" dirty="0">
                <a:solidFill>
                  <a:schemeClr val="tx1"/>
                </a:solidFill>
              </a:rPr>
              <a:t>при получении результатов, вызывающих сомнения (слабовыраженные реакции) при подтверждающем исследовании</a:t>
            </a:r>
            <a:r>
              <a:rPr lang="ru-RU" dirty="0">
                <a:solidFill>
                  <a:schemeClr val="tx1"/>
                </a:solidFill>
              </a:rPr>
              <a:t>, определение группы крови по системе АВО </a:t>
            </a:r>
            <a:r>
              <a:rPr lang="ru-RU" b="1" dirty="0">
                <a:solidFill>
                  <a:schemeClr val="tx1"/>
                </a:solidFill>
              </a:rPr>
              <a:t>осуществляется</a:t>
            </a:r>
            <a:r>
              <a:rPr lang="ru-RU" dirty="0">
                <a:solidFill>
                  <a:schemeClr val="tx1"/>
                </a:solidFill>
              </a:rPr>
              <a:t> с использованием реагентов, содержащих анти-А- и анти-В-антитела, </a:t>
            </a:r>
            <a:r>
              <a:rPr lang="ru-RU" b="1" dirty="0">
                <a:solidFill>
                  <a:schemeClr val="tx1"/>
                </a:solidFill>
              </a:rPr>
              <a:t>и стандартных эритроцитов О(I), А(II) и В(III)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b="1" dirty="0">
                <a:solidFill>
                  <a:schemeClr val="tx1"/>
                </a:solidFill>
              </a:rPr>
              <a:t>за исключением </a:t>
            </a:r>
            <a:r>
              <a:rPr lang="ru-RU" dirty="0">
                <a:solidFill>
                  <a:schemeClr val="tx1"/>
                </a:solidFill>
              </a:rPr>
              <a:t>случаев, предусмотренных подпунктом "а« пункта 68 настоящих Правил (</a:t>
            </a:r>
            <a:r>
              <a:rPr lang="ru-RU" b="1" dirty="0">
                <a:solidFill>
                  <a:schemeClr val="tx1"/>
                </a:solidFill>
              </a:rPr>
              <a:t>дети</a:t>
            </a:r>
            <a:r>
              <a:rPr lang="ru-RU" dirty="0">
                <a:solidFill>
                  <a:schemeClr val="tx1"/>
                </a:solidFill>
              </a:rPr>
              <a:t>)</a:t>
            </a:r>
          </a:p>
          <a:p>
            <a:r>
              <a:rPr lang="ru-RU" b="1" dirty="0">
                <a:solidFill>
                  <a:schemeClr val="tx1"/>
                </a:solidFill>
              </a:rPr>
              <a:t>Определение резус-принадлежности </a:t>
            </a:r>
            <a:r>
              <a:rPr lang="ru-RU" dirty="0">
                <a:solidFill>
                  <a:schemeClr val="tx1"/>
                </a:solidFill>
              </a:rPr>
              <a:t>(антиген D) – с использованием реагентов</a:t>
            </a:r>
            <a:r>
              <a:rPr lang="ru-RU" b="1" dirty="0">
                <a:solidFill>
                  <a:schemeClr val="tx1"/>
                </a:solidFill>
              </a:rPr>
              <a:t>, содержащих анти-D-антитела другой серии;</a:t>
            </a:r>
          </a:p>
        </p:txBody>
      </p:sp>
    </p:spTree>
    <p:extLst>
      <p:ext uri="{BB962C8B-B14F-4D97-AF65-F5344CB8AC3E}">
        <p14:creationId xmlns:p14="http://schemas.microsoft.com/office/powerpoint/2010/main" val="146971944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46856" y="448271"/>
            <a:ext cx="8229600" cy="1252537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У взрослых реципиентов проводятся следующие исследования:</a:t>
            </a:r>
            <a:br>
              <a:rPr lang="ru-RU" sz="3600" b="1" dirty="0">
                <a:solidFill>
                  <a:schemeClr val="tx1"/>
                </a:solidFill>
              </a:rPr>
            </a:b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628800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в) </a:t>
            </a:r>
            <a:r>
              <a:rPr lang="ru-RU" b="1" dirty="0">
                <a:solidFill>
                  <a:schemeClr val="tx1"/>
                </a:solidFill>
              </a:rPr>
              <a:t>определение антигенов эритроцитов С, с, Е, е, </a:t>
            </a:r>
            <a:r>
              <a:rPr lang="ru-RU" b="1" dirty="0" err="1">
                <a:solidFill>
                  <a:schemeClr val="tx1"/>
                </a:solidFill>
              </a:rPr>
              <a:t>Cw</a:t>
            </a:r>
            <a:r>
              <a:rPr lang="ru-RU" b="1" dirty="0">
                <a:solidFill>
                  <a:schemeClr val="tx1"/>
                </a:solidFill>
              </a:rPr>
              <a:t>, К и k  - </a:t>
            </a:r>
            <a:r>
              <a:rPr lang="ru-RU" dirty="0">
                <a:solidFill>
                  <a:schemeClr val="tx1"/>
                </a:solidFill>
              </a:rPr>
              <a:t>у детей до 18 лет, женщин детородного возраста и беременных, реципиентов с отягощенным </a:t>
            </a:r>
            <a:r>
              <a:rPr lang="ru-RU" dirty="0" err="1">
                <a:solidFill>
                  <a:schemeClr val="tx1"/>
                </a:solidFill>
              </a:rPr>
              <a:t>трансфузионным</a:t>
            </a:r>
            <a:r>
              <a:rPr lang="ru-RU" dirty="0">
                <a:solidFill>
                  <a:schemeClr val="tx1"/>
                </a:solidFill>
              </a:rPr>
              <a:t> анамнезом, имеющих антитела к антигенам эритроцитов, реципиентов, нуждающихся в многократных (в том числе повторных) трансфузиях (переливаниях) донорской крови и (или) ее компонентов;</a:t>
            </a:r>
          </a:p>
          <a:p>
            <a:r>
              <a:rPr lang="ru-RU" dirty="0">
                <a:solidFill>
                  <a:schemeClr val="tx1"/>
                </a:solidFill>
              </a:rPr>
              <a:t>г) </a:t>
            </a:r>
            <a:r>
              <a:rPr lang="ru-RU" b="1" dirty="0">
                <a:solidFill>
                  <a:schemeClr val="tx1"/>
                </a:solidFill>
              </a:rPr>
              <a:t>скрининг антиэритроцитарных антител с использованием не менее трех образцов эритроцитов</a:t>
            </a:r>
            <a:r>
              <a:rPr lang="ru-RU" dirty="0">
                <a:solidFill>
                  <a:schemeClr val="tx1"/>
                </a:solidFill>
              </a:rPr>
              <a:t>, которые в совокупности содержат антигены С, с, Е, е, </a:t>
            </a:r>
            <a:r>
              <a:rPr lang="ru-RU" dirty="0" err="1">
                <a:solidFill>
                  <a:schemeClr val="tx1"/>
                </a:solidFill>
              </a:rPr>
              <a:t>Cw</a:t>
            </a:r>
            <a:r>
              <a:rPr lang="ru-RU" dirty="0">
                <a:solidFill>
                  <a:schemeClr val="tx1"/>
                </a:solidFill>
              </a:rPr>
              <a:t>, К, k, </a:t>
            </a:r>
            <a:r>
              <a:rPr lang="ru-RU" dirty="0" err="1">
                <a:solidFill>
                  <a:schemeClr val="tx1"/>
                </a:solidFill>
              </a:rPr>
              <a:t>Fya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Fyb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Lua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Lub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Jka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и </a:t>
            </a:r>
            <a:r>
              <a:rPr lang="en-US" dirty="0" err="1">
                <a:solidFill>
                  <a:schemeClr val="tx1"/>
                </a:solidFill>
              </a:rPr>
              <a:t>Jkb</a:t>
            </a:r>
            <a:r>
              <a:rPr lang="ru-RU" dirty="0">
                <a:solidFill>
                  <a:schemeClr val="tx1"/>
                </a:solidFill>
              </a:rPr>
              <a:t> (Резус, </a:t>
            </a:r>
            <a:r>
              <a:rPr lang="ru-RU" dirty="0" err="1">
                <a:solidFill>
                  <a:schemeClr val="tx1"/>
                </a:solidFill>
              </a:rPr>
              <a:t>Келл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Даффи</a:t>
            </a:r>
            <a:r>
              <a:rPr lang="ru-RU" dirty="0">
                <a:solidFill>
                  <a:schemeClr val="tx1"/>
                </a:solidFill>
              </a:rPr>
              <a:t>, Лютеран, </a:t>
            </a:r>
            <a:r>
              <a:rPr lang="ru-RU" dirty="0" err="1">
                <a:solidFill>
                  <a:schemeClr val="tx1"/>
                </a:solidFill>
              </a:rPr>
              <a:t>Кидд</a:t>
            </a:r>
            <a:r>
              <a:rPr lang="ru-RU" dirty="0">
                <a:solidFill>
                  <a:schemeClr val="tx1"/>
                </a:solidFill>
              </a:rPr>
              <a:t>)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ru-RU" alt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56822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46856" y="332656"/>
            <a:ext cx="8229600" cy="1252537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При выявлении у реципиента антиэритроцитарных антител осуществляется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2173560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а) типирование эритроцитов по антигенам систем резус, </a:t>
            </a:r>
            <a:r>
              <a:rPr lang="ru-RU" dirty="0" err="1">
                <a:solidFill>
                  <a:schemeClr val="tx1"/>
                </a:solidFill>
              </a:rPr>
              <a:t>Келл</a:t>
            </a:r>
            <a:r>
              <a:rPr lang="ru-RU" dirty="0">
                <a:solidFill>
                  <a:schemeClr val="tx1"/>
                </a:solidFill>
              </a:rPr>
              <a:t> и других систем с помощью антител соответствующей специфичности;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б) идентификация антиэритроцитарных антител с панелью </a:t>
            </a:r>
            <a:r>
              <a:rPr lang="ru-RU" dirty="0" err="1">
                <a:solidFill>
                  <a:schemeClr val="tx1"/>
                </a:solidFill>
              </a:rPr>
              <a:t>типированных</a:t>
            </a:r>
            <a:r>
              <a:rPr lang="ru-RU" dirty="0">
                <a:solidFill>
                  <a:schemeClr val="tx1"/>
                </a:solidFill>
              </a:rPr>
              <a:t> эритроцитов, содержащей не менее 10 образцов клеток;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в) индивидуальный подбор доноров крови и эритроцитов с проведением непрямого </a:t>
            </a:r>
            <a:r>
              <a:rPr lang="ru-RU" dirty="0" err="1">
                <a:solidFill>
                  <a:schemeClr val="tx1"/>
                </a:solidFill>
              </a:rPr>
              <a:t>антиглобулинового</a:t>
            </a:r>
            <a:r>
              <a:rPr lang="ru-RU" dirty="0">
                <a:solidFill>
                  <a:schemeClr val="tx1"/>
                </a:solidFill>
              </a:rPr>
              <a:t> теста или его модификации с аналогичной чувствительностью.</a:t>
            </a:r>
            <a:endParaRPr lang="ru-RU" alt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67699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46856" y="2708920"/>
            <a:ext cx="8229600" cy="1252537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Правила и методы исследований при трансфузии (переливании) консервированной донорской крови и </a:t>
            </a:r>
            <a:r>
              <a:rPr lang="ru-RU" sz="3600" b="1" dirty="0" err="1">
                <a:solidFill>
                  <a:schemeClr val="tx1"/>
                </a:solidFill>
              </a:rPr>
              <a:t>эритроцитсодержащих</a:t>
            </a:r>
            <a:r>
              <a:rPr lang="ru-RU" sz="3600" b="1" dirty="0">
                <a:solidFill>
                  <a:schemeClr val="tx1"/>
                </a:solidFill>
              </a:rPr>
              <a:t> компонентов</a:t>
            </a:r>
          </a:p>
        </p:txBody>
      </p:sp>
    </p:spTree>
    <p:extLst>
      <p:ext uri="{BB962C8B-B14F-4D97-AF65-F5344CB8AC3E}">
        <p14:creationId xmlns:p14="http://schemas.microsoft.com/office/powerpoint/2010/main" val="15054681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Определение антиэритроцитарных антител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741512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Стал обязательным скрининг </a:t>
            </a:r>
            <a:r>
              <a:rPr lang="ru-RU" dirty="0" err="1">
                <a:solidFill>
                  <a:schemeClr val="tx1"/>
                </a:solidFill>
              </a:rPr>
              <a:t>аллоиммунных</a:t>
            </a:r>
            <a:r>
              <a:rPr lang="ru-RU" dirty="0">
                <a:solidFill>
                  <a:schemeClr val="tx1"/>
                </a:solidFill>
              </a:rPr>
              <a:t> антител с использованием панели стандартных эритроцитов, включающей «не менее трех образцов эритроцитов, которые в совокупности содержат антигены С, с, Е, е, </a:t>
            </a:r>
            <a:r>
              <a:rPr lang="ru-RU" dirty="0" err="1">
                <a:solidFill>
                  <a:schemeClr val="tx1"/>
                </a:solidFill>
              </a:rPr>
              <a:t>Cw</a:t>
            </a:r>
            <a:r>
              <a:rPr lang="ru-RU" dirty="0">
                <a:solidFill>
                  <a:schemeClr val="tx1"/>
                </a:solidFill>
              </a:rPr>
              <a:t>, К, k, </a:t>
            </a:r>
            <a:r>
              <a:rPr lang="ru-RU" dirty="0" err="1">
                <a:solidFill>
                  <a:schemeClr val="tx1"/>
                </a:solidFill>
              </a:rPr>
              <a:t>Fya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Fyb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Lua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Lub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Jka</a:t>
            </a:r>
            <a:r>
              <a:rPr lang="ru-RU" dirty="0">
                <a:solidFill>
                  <a:schemeClr val="tx1"/>
                </a:solidFill>
              </a:rPr>
              <a:t> и </a:t>
            </a:r>
            <a:r>
              <a:rPr lang="ru-RU" dirty="0" err="1">
                <a:solidFill>
                  <a:schemeClr val="tx1"/>
                </a:solidFill>
              </a:rPr>
              <a:t>Jkb</a:t>
            </a:r>
            <a:r>
              <a:rPr lang="ru-RU" dirty="0">
                <a:solidFill>
                  <a:schemeClr val="tx1"/>
                </a:solidFill>
              </a:rPr>
              <a:t>» (п. 22г Правил). </a:t>
            </a:r>
          </a:p>
          <a:p>
            <a:r>
              <a:rPr lang="ru-RU" dirty="0">
                <a:solidFill>
                  <a:schemeClr val="tx1"/>
                </a:solidFill>
              </a:rPr>
              <a:t>В мировой иммуногематологической практике скрининг антител стал рутинным исследованием, и указание в Правилах скрининга нерегулярных групповых антител у больных в качестве обязательного, несомненно, является прогрессивной особенностью документа. </a:t>
            </a:r>
          </a:p>
          <a:p>
            <a:r>
              <a:rPr lang="ru-RU" dirty="0">
                <a:solidFill>
                  <a:schemeClr val="tx1"/>
                </a:solidFill>
              </a:rPr>
              <a:t>Однако недоступность полноценных панелей стандартных эритроцитов и </a:t>
            </a:r>
            <a:r>
              <a:rPr lang="ru-RU" dirty="0" err="1">
                <a:solidFill>
                  <a:schemeClr val="tx1"/>
                </a:solidFill>
              </a:rPr>
              <a:t>низкочувствительные</a:t>
            </a:r>
            <a:r>
              <a:rPr lang="ru-RU" dirty="0">
                <a:solidFill>
                  <a:schemeClr val="tx1"/>
                </a:solidFill>
              </a:rPr>
              <a:t> методы выявления антител могут свести на нет ценность этого важного теста.</a:t>
            </a:r>
            <a:endParaRPr lang="ru-RU" alt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624326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23528" y="116632"/>
            <a:ext cx="8229600" cy="1252537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При плановой трансфузии врач, проводящий трансфузию обязан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484784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а) по данным медицинской документации, отражающей состояние здоровья реципиента и данным на этикетке контейнера консервированной донорской крови или </a:t>
            </a:r>
            <a:r>
              <a:rPr lang="ru-RU" dirty="0" err="1">
                <a:solidFill>
                  <a:schemeClr val="tx1"/>
                </a:solidFill>
              </a:rPr>
              <a:t>эритроцитсодержащих</a:t>
            </a:r>
            <a:r>
              <a:rPr lang="ru-RU" dirty="0">
                <a:solidFill>
                  <a:schemeClr val="tx1"/>
                </a:solidFill>
              </a:rPr>
              <a:t> компонентов, удостовериться, что фенотипы реципиента и донора совместимы. </a:t>
            </a:r>
          </a:p>
          <a:p>
            <a:r>
              <a:rPr lang="ru-RU" dirty="0">
                <a:solidFill>
                  <a:schemeClr val="tx1"/>
                </a:solidFill>
              </a:rPr>
              <a:t>Для гетерозиготных реципиентов (</a:t>
            </a:r>
            <a:r>
              <a:rPr lang="ru-RU" dirty="0" err="1">
                <a:solidFill>
                  <a:schemeClr val="tx1"/>
                </a:solidFill>
              </a:rPr>
              <a:t>Сс</a:t>
            </a:r>
            <a:r>
              <a:rPr lang="ru-RU" dirty="0">
                <a:solidFill>
                  <a:schemeClr val="tx1"/>
                </a:solidFill>
              </a:rPr>
              <a:t>, Ее, </a:t>
            </a:r>
            <a:r>
              <a:rPr lang="ru-RU" dirty="0" err="1">
                <a:solidFill>
                  <a:schemeClr val="tx1"/>
                </a:solidFill>
              </a:rPr>
              <a:t>Кk</a:t>
            </a:r>
            <a:r>
              <a:rPr lang="ru-RU" dirty="0">
                <a:solidFill>
                  <a:schemeClr val="tx1"/>
                </a:solidFill>
              </a:rPr>
              <a:t>) совместимыми считают как гетеро-, так и гомозиготных доноров: </a:t>
            </a:r>
            <a:r>
              <a:rPr lang="ru-RU" dirty="0" err="1">
                <a:solidFill>
                  <a:schemeClr val="tx1"/>
                </a:solidFill>
              </a:rPr>
              <a:t>Сс</a:t>
            </a:r>
            <a:r>
              <a:rPr lang="ru-RU" dirty="0">
                <a:solidFill>
                  <a:schemeClr val="tx1"/>
                </a:solidFill>
              </a:rPr>
              <a:t>, СС и </a:t>
            </a:r>
            <a:r>
              <a:rPr lang="ru-RU" dirty="0" err="1">
                <a:solidFill>
                  <a:schemeClr val="tx1"/>
                </a:solidFill>
              </a:rPr>
              <a:t>сс</a:t>
            </a:r>
            <a:r>
              <a:rPr lang="ru-RU" dirty="0">
                <a:solidFill>
                  <a:schemeClr val="tx1"/>
                </a:solidFill>
              </a:rPr>
              <a:t>; Ее, ЕЕ и ее; </a:t>
            </a:r>
            <a:r>
              <a:rPr lang="ru-RU" dirty="0" err="1">
                <a:solidFill>
                  <a:schemeClr val="tx1"/>
                </a:solidFill>
              </a:rPr>
              <a:t>Kk</a:t>
            </a:r>
            <a:r>
              <a:rPr lang="ru-RU" dirty="0">
                <a:solidFill>
                  <a:schemeClr val="tx1"/>
                </a:solidFill>
              </a:rPr>
              <a:t>, КК и </a:t>
            </a:r>
            <a:r>
              <a:rPr lang="ru-RU" dirty="0" err="1">
                <a:solidFill>
                  <a:schemeClr val="tx1"/>
                </a:solidFill>
              </a:rPr>
              <a:t>кk</a:t>
            </a:r>
            <a:r>
              <a:rPr lang="ru-RU" dirty="0">
                <a:solidFill>
                  <a:schemeClr val="tx1"/>
                </a:solidFill>
              </a:rPr>
              <a:t> соответственно.</a:t>
            </a:r>
          </a:p>
          <a:p>
            <a:r>
              <a:rPr lang="ru-RU" dirty="0">
                <a:solidFill>
                  <a:schemeClr val="tx1"/>
                </a:solidFill>
              </a:rPr>
              <a:t>Для гомозиготных реципиентов (СС, ЕЕ, КК) совместимыми являются только гомозиготные доноры. </a:t>
            </a:r>
          </a:p>
          <a:p>
            <a:r>
              <a:rPr lang="ru-RU" dirty="0">
                <a:solidFill>
                  <a:schemeClr val="tx1"/>
                </a:solidFill>
              </a:rPr>
              <a:t>Подбор доноров крови и (или) ее компонентов, совместимых с реципиентом по </a:t>
            </a:r>
            <a:r>
              <a:rPr lang="ru-RU" dirty="0" err="1">
                <a:solidFill>
                  <a:schemeClr val="tx1"/>
                </a:solidFill>
              </a:rPr>
              <a:t>Rh-Hr</a:t>
            </a:r>
            <a:r>
              <a:rPr lang="ru-RU" dirty="0">
                <a:solidFill>
                  <a:schemeClr val="tx1"/>
                </a:solidFill>
              </a:rPr>
              <a:t> и </a:t>
            </a:r>
            <a:r>
              <a:rPr lang="ru-RU" dirty="0" err="1">
                <a:solidFill>
                  <a:schemeClr val="tx1"/>
                </a:solidFill>
              </a:rPr>
              <a:t>Кk</a:t>
            </a:r>
            <a:r>
              <a:rPr lang="ru-RU" dirty="0">
                <a:solidFill>
                  <a:schemeClr val="tx1"/>
                </a:solidFill>
              </a:rPr>
              <a:t>, при трансфузии (переливании) </a:t>
            </a:r>
            <a:r>
              <a:rPr lang="ru-RU" dirty="0" err="1">
                <a:solidFill>
                  <a:schemeClr val="tx1"/>
                </a:solidFill>
              </a:rPr>
              <a:t>эритроцитсодержащих</a:t>
            </a:r>
            <a:r>
              <a:rPr lang="ru-RU" dirty="0">
                <a:solidFill>
                  <a:schemeClr val="tx1"/>
                </a:solidFill>
              </a:rPr>
              <a:t> компонентов, осуществляется в соответствии с таблицей</a:t>
            </a:r>
            <a:endParaRPr lang="ru-RU" alt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240267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44624"/>
            <a:ext cx="5760640" cy="6814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6430404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23528" y="116632"/>
            <a:ext cx="8229600" cy="1252537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При плановой трансфузии врач, проводящий трансфузию обязан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813520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б) перепроверить группу крови реципиента по системе АВО;</a:t>
            </a:r>
          </a:p>
          <a:p>
            <a:r>
              <a:rPr lang="ru-RU" dirty="0">
                <a:solidFill>
                  <a:schemeClr val="tx1"/>
                </a:solidFill>
              </a:rPr>
              <a:t>в) определить группу крови донора в контейнере по системе АВО (резус-принадлежность донора устанавливается по обозначению на контейнере);</a:t>
            </a:r>
          </a:p>
          <a:p>
            <a:r>
              <a:rPr lang="ru-RU" dirty="0">
                <a:solidFill>
                  <a:schemeClr val="tx1"/>
                </a:solidFill>
              </a:rPr>
              <a:t>г) провести пробу на индивидуальную совместимость крови реципиента и донора методами:</a:t>
            </a:r>
          </a:p>
          <a:p>
            <a:pPr lvl="2"/>
            <a:r>
              <a:rPr lang="ru-RU" sz="2400" dirty="0">
                <a:solidFill>
                  <a:schemeClr val="tx1"/>
                </a:solidFill>
              </a:rPr>
              <a:t>на плоскости при комнатной температуре;</a:t>
            </a:r>
          </a:p>
          <a:p>
            <a:pPr lvl="2"/>
            <a:r>
              <a:rPr lang="ru-RU" sz="2400" dirty="0">
                <a:solidFill>
                  <a:schemeClr val="tx1"/>
                </a:solidFill>
              </a:rPr>
              <a:t>одной из трех проб (непрямая реакция </a:t>
            </a:r>
            <a:r>
              <a:rPr lang="ru-RU" sz="2400" dirty="0" err="1">
                <a:solidFill>
                  <a:schemeClr val="tx1"/>
                </a:solidFill>
              </a:rPr>
              <a:t>Кумбса</a:t>
            </a:r>
            <a:r>
              <a:rPr lang="ru-RU" sz="2400" dirty="0">
                <a:solidFill>
                  <a:schemeClr val="tx1"/>
                </a:solidFill>
              </a:rPr>
              <a:t> или ее аналоги, реакция </a:t>
            </a:r>
            <a:r>
              <a:rPr lang="ru-RU" sz="2400" dirty="0" err="1">
                <a:solidFill>
                  <a:schemeClr val="tx1"/>
                </a:solidFill>
              </a:rPr>
              <a:t>конглютинации</a:t>
            </a:r>
            <a:r>
              <a:rPr lang="ru-RU" sz="2400" dirty="0">
                <a:solidFill>
                  <a:schemeClr val="tx1"/>
                </a:solidFill>
              </a:rPr>
              <a:t> с 10% желатином или реакция </a:t>
            </a:r>
            <a:r>
              <a:rPr lang="ru-RU" sz="2400" dirty="0" err="1">
                <a:solidFill>
                  <a:schemeClr val="tx1"/>
                </a:solidFill>
              </a:rPr>
              <a:t>конглютинации</a:t>
            </a:r>
            <a:r>
              <a:rPr lang="ru-RU" sz="2400" dirty="0">
                <a:solidFill>
                  <a:schemeClr val="tx1"/>
                </a:solidFill>
              </a:rPr>
              <a:t> с 33% </a:t>
            </a:r>
            <a:r>
              <a:rPr lang="ru-RU" sz="2400" dirty="0" err="1">
                <a:solidFill>
                  <a:schemeClr val="tx1"/>
                </a:solidFill>
              </a:rPr>
              <a:t>полиглюкином</a:t>
            </a:r>
            <a:r>
              <a:rPr lang="ru-RU" sz="2400" dirty="0">
                <a:solidFill>
                  <a:schemeClr val="tx1"/>
                </a:solidFill>
              </a:rPr>
              <a:t>);</a:t>
            </a:r>
          </a:p>
          <a:p>
            <a:r>
              <a:rPr lang="ru-RU" dirty="0">
                <a:solidFill>
                  <a:schemeClr val="tx1"/>
                </a:solidFill>
              </a:rPr>
              <a:t>д) провести биологическую пробу.</a:t>
            </a:r>
            <a:endParaRPr lang="ru-RU" alt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88488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23528" y="116632"/>
            <a:ext cx="8229600" cy="1252537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При экстренной трансфузии врач, проводящий трансфузию обязан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813520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а) определить группу крови реципиента по системе АВО и его резус-принадлежность;</a:t>
            </a:r>
          </a:p>
          <a:p>
            <a:r>
              <a:rPr lang="ru-RU" dirty="0">
                <a:solidFill>
                  <a:schemeClr val="tx1"/>
                </a:solidFill>
              </a:rPr>
              <a:t>б) определить группу крови донора в контейнере по системе АВО (резус-принадлежность донора устанавливается по обозначению на контейнере);</a:t>
            </a:r>
          </a:p>
          <a:p>
            <a:r>
              <a:rPr lang="ru-RU" dirty="0">
                <a:solidFill>
                  <a:schemeClr val="tx1"/>
                </a:solidFill>
              </a:rPr>
              <a:t>в) провести пробу на индивидуальную совместимость крови реципиента и донора методами: </a:t>
            </a:r>
          </a:p>
          <a:p>
            <a:pPr lvl="3"/>
            <a:r>
              <a:rPr lang="ru-RU" sz="2400" dirty="0">
                <a:solidFill>
                  <a:schemeClr val="tx1"/>
                </a:solidFill>
              </a:rPr>
              <a:t>на плоскости при комнатной температуре;</a:t>
            </a:r>
          </a:p>
          <a:p>
            <a:pPr lvl="3"/>
            <a:r>
              <a:rPr lang="ru-RU" sz="2400" dirty="0">
                <a:solidFill>
                  <a:schemeClr val="tx1"/>
                </a:solidFill>
              </a:rPr>
              <a:t>одной из трех проб (непрямая реакция </a:t>
            </a:r>
            <a:r>
              <a:rPr lang="ru-RU" sz="2400" dirty="0" err="1">
                <a:solidFill>
                  <a:schemeClr val="tx1"/>
                </a:solidFill>
              </a:rPr>
              <a:t>Кумбса</a:t>
            </a:r>
            <a:r>
              <a:rPr lang="ru-RU" sz="2400" dirty="0">
                <a:solidFill>
                  <a:schemeClr val="tx1"/>
                </a:solidFill>
              </a:rPr>
              <a:t> или ее аналоги, реакция </a:t>
            </a:r>
            <a:r>
              <a:rPr lang="ru-RU" sz="2400" dirty="0" err="1">
                <a:solidFill>
                  <a:schemeClr val="tx1"/>
                </a:solidFill>
              </a:rPr>
              <a:t>конглютинации</a:t>
            </a:r>
            <a:r>
              <a:rPr lang="ru-RU" sz="2400" dirty="0">
                <a:solidFill>
                  <a:schemeClr val="tx1"/>
                </a:solidFill>
              </a:rPr>
              <a:t> с 10% желатином или реакция </a:t>
            </a:r>
            <a:r>
              <a:rPr lang="ru-RU" sz="2400" dirty="0" err="1">
                <a:solidFill>
                  <a:schemeClr val="tx1"/>
                </a:solidFill>
              </a:rPr>
              <a:t>конглютинации</a:t>
            </a:r>
            <a:r>
              <a:rPr lang="ru-RU" sz="2400" dirty="0">
                <a:solidFill>
                  <a:schemeClr val="tx1"/>
                </a:solidFill>
              </a:rPr>
              <a:t> с 33% </a:t>
            </a:r>
            <a:r>
              <a:rPr lang="ru-RU" sz="2400" dirty="0" err="1">
                <a:solidFill>
                  <a:schemeClr val="tx1"/>
                </a:solidFill>
              </a:rPr>
              <a:t>полиглюкином</a:t>
            </a:r>
            <a:r>
              <a:rPr lang="ru-RU" sz="2400" dirty="0">
                <a:solidFill>
                  <a:schemeClr val="tx1"/>
                </a:solidFill>
              </a:rPr>
              <a:t>);</a:t>
            </a:r>
          </a:p>
          <a:p>
            <a:r>
              <a:rPr lang="ru-RU" dirty="0">
                <a:solidFill>
                  <a:schemeClr val="tx1"/>
                </a:solidFill>
              </a:rPr>
              <a:t>г) провести биологическую пробу.</a:t>
            </a:r>
            <a:endParaRPr lang="ru-RU" alt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611796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23528" y="116632"/>
            <a:ext cx="8229600" cy="1252537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При наличии у реципиента антиэритроцитарных антител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813520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При наличии у реципиента антиэритроцитарных антител подбор компонентов донорской крови проводится в клинико-диагностической лаборатории. </a:t>
            </a:r>
          </a:p>
          <a:p>
            <a:r>
              <a:rPr lang="ru-RU" dirty="0">
                <a:solidFill>
                  <a:schemeClr val="tx1"/>
                </a:solidFill>
              </a:rPr>
              <a:t>Если </a:t>
            </a:r>
            <a:r>
              <a:rPr lang="ru-RU" dirty="0" err="1">
                <a:solidFill>
                  <a:schemeClr val="tx1"/>
                </a:solidFill>
              </a:rPr>
              <a:t>эритроцитная</a:t>
            </a:r>
            <a:r>
              <a:rPr lang="ru-RU" dirty="0">
                <a:solidFill>
                  <a:schemeClr val="tx1"/>
                </a:solidFill>
              </a:rPr>
              <a:t> масса или взвесь подобраны реципиенту индивидуально в клинико-диагностической лаборатории, врач, проводящий трансфузию (переливание) донорской крови и (или) ее компонентов, перед переливанием определяет </a:t>
            </a:r>
          </a:p>
          <a:p>
            <a:pPr lvl="2"/>
            <a:r>
              <a:rPr lang="ru-RU" sz="2400" dirty="0">
                <a:solidFill>
                  <a:schemeClr val="tx1"/>
                </a:solidFill>
              </a:rPr>
              <a:t>группу крови реципиента и донора  </a:t>
            </a:r>
          </a:p>
          <a:p>
            <a:pPr lvl="2"/>
            <a:r>
              <a:rPr lang="ru-RU" sz="2400" dirty="0">
                <a:solidFill>
                  <a:schemeClr val="tx1"/>
                </a:solidFill>
              </a:rPr>
              <a:t>проводит только одну пробу на индивидуальную совместимость на плоскости при комнатной температуре </a:t>
            </a:r>
          </a:p>
          <a:p>
            <a:pPr lvl="2"/>
            <a:r>
              <a:rPr lang="ru-RU" sz="2400" dirty="0">
                <a:solidFill>
                  <a:schemeClr val="tx1"/>
                </a:solidFill>
              </a:rPr>
              <a:t>биологическую пробу.</a:t>
            </a:r>
            <a:endParaRPr lang="ru-RU" alt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998862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5496" y="188640"/>
            <a:ext cx="8856984" cy="1252537"/>
          </a:xfrm>
        </p:spPr>
        <p:txBody>
          <a:bodyPr/>
          <a:lstStyle/>
          <a:p>
            <a:r>
              <a:rPr lang="ru-RU" sz="2800" b="1" dirty="0">
                <a:solidFill>
                  <a:schemeClr val="tx1"/>
                </a:solidFill>
              </a:rPr>
              <a:t>Правила и методы исследований при трансфузии (переливании) свежезамороженной плазмы и </a:t>
            </a:r>
            <a:r>
              <a:rPr lang="ru-RU" sz="2800" b="1" dirty="0" err="1">
                <a:solidFill>
                  <a:schemeClr val="tx1"/>
                </a:solidFill>
              </a:rPr>
              <a:t>тромбоцитного</a:t>
            </a:r>
            <a:r>
              <a:rPr lang="ru-RU" sz="2800" b="1" dirty="0">
                <a:solidFill>
                  <a:schemeClr val="tx1"/>
                </a:solidFill>
              </a:rPr>
              <a:t> концентрата (тромбоцитов)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813520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28. </a:t>
            </a:r>
            <a:r>
              <a:rPr lang="ru-RU" b="1" dirty="0">
                <a:solidFill>
                  <a:schemeClr val="tx1"/>
                </a:solidFill>
              </a:rPr>
              <a:t>При переливании свежезамороженной плазмы </a:t>
            </a:r>
            <a:r>
              <a:rPr lang="ru-RU" dirty="0">
                <a:solidFill>
                  <a:schemeClr val="tx1"/>
                </a:solidFill>
              </a:rPr>
              <a:t>врач, проводящий трансфузию (переливание) донорской крови и (или) ее компонентов, </a:t>
            </a:r>
            <a:r>
              <a:rPr lang="ru-RU" b="1" dirty="0">
                <a:solidFill>
                  <a:schemeClr val="tx1"/>
                </a:solidFill>
              </a:rPr>
              <a:t>обязан определить группу крови реципиента по системе АВО, </a:t>
            </a:r>
          </a:p>
          <a:p>
            <a:r>
              <a:rPr lang="ru-RU" b="1" dirty="0">
                <a:solidFill>
                  <a:schemeClr val="tx1"/>
                </a:solidFill>
              </a:rPr>
              <a:t>при переливании тромбоцитов - группу крови по системе АВО и резус-принадлежность реципиента.</a:t>
            </a:r>
          </a:p>
          <a:p>
            <a:r>
              <a:rPr lang="ru-RU" b="1" dirty="0">
                <a:solidFill>
                  <a:schemeClr val="tx1"/>
                </a:solidFill>
              </a:rPr>
              <a:t>Групповую и резус-принадлежность донора</a:t>
            </a:r>
            <a:r>
              <a:rPr lang="ru-RU" dirty="0">
                <a:solidFill>
                  <a:schemeClr val="tx1"/>
                </a:solidFill>
              </a:rPr>
              <a:t> врач, проводящий трансфузию (переливание) тромбоцитов, </a:t>
            </a:r>
            <a:r>
              <a:rPr lang="ru-RU" b="1" dirty="0">
                <a:solidFill>
                  <a:schemeClr val="tx1"/>
                </a:solidFill>
              </a:rPr>
              <a:t>устанавливает по маркировке на контейнере с компонентом крови, при этом пробы на индивидуальную совместимость не проводятся.</a:t>
            </a:r>
          </a:p>
          <a:p>
            <a:r>
              <a:rPr lang="ru-RU" dirty="0">
                <a:solidFill>
                  <a:schemeClr val="tx1"/>
                </a:solidFill>
              </a:rPr>
              <a:t>29. При переливании свежезамороженной плазмы и тромбоцитов </a:t>
            </a:r>
            <a:r>
              <a:rPr lang="ru-RU" b="1" dirty="0">
                <a:solidFill>
                  <a:schemeClr val="tx1"/>
                </a:solidFill>
              </a:rPr>
              <a:t>антигены эритроцитов С, с, Е, е, </a:t>
            </a:r>
            <a:r>
              <a:rPr lang="ru-RU" b="1" dirty="0" err="1">
                <a:solidFill>
                  <a:schemeClr val="tx1"/>
                </a:solidFill>
              </a:rPr>
              <a:t>Cw</a:t>
            </a:r>
            <a:r>
              <a:rPr lang="ru-RU" b="1" dirty="0">
                <a:solidFill>
                  <a:schemeClr val="tx1"/>
                </a:solidFill>
              </a:rPr>
              <a:t>, К и k не учитываются.</a:t>
            </a:r>
            <a:endParaRPr lang="ru-RU" alt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057734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46856" y="2708920"/>
            <a:ext cx="8229600" cy="1252537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Правила переливания консервированной донорской крови и</a:t>
            </a:r>
            <a:br>
              <a:rPr lang="ru-RU" sz="3600" b="1" dirty="0">
                <a:solidFill>
                  <a:schemeClr val="tx1"/>
                </a:solidFill>
              </a:rPr>
            </a:br>
            <a:r>
              <a:rPr lang="ru-RU" sz="3600" b="1" dirty="0" err="1">
                <a:solidFill>
                  <a:schemeClr val="tx1"/>
                </a:solidFill>
              </a:rPr>
              <a:t>эритроцитсодержащих</a:t>
            </a:r>
            <a:r>
              <a:rPr lang="ru-RU" sz="3600" b="1" dirty="0">
                <a:solidFill>
                  <a:schemeClr val="tx1"/>
                </a:solidFill>
              </a:rPr>
              <a:t> компонентов</a:t>
            </a:r>
          </a:p>
        </p:txBody>
      </p:sp>
    </p:spTree>
    <p:extLst>
      <p:ext uri="{BB962C8B-B14F-4D97-AF65-F5344CB8AC3E}">
        <p14:creationId xmlns:p14="http://schemas.microsoft.com/office/powerpoint/2010/main" val="260706155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5496" y="44624"/>
            <a:ext cx="8856984" cy="1252537"/>
          </a:xfrm>
        </p:spPr>
        <p:txBody>
          <a:bodyPr/>
          <a:lstStyle/>
          <a:p>
            <a:r>
              <a:rPr lang="ru-RU" sz="2800" b="1" dirty="0">
                <a:solidFill>
                  <a:schemeClr val="tx1"/>
                </a:solidFill>
              </a:rPr>
              <a:t>Правила переливания консервированной донорской крови и </a:t>
            </a:r>
            <a:r>
              <a:rPr lang="ru-RU" sz="2800" b="1" dirty="0" err="1">
                <a:solidFill>
                  <a:schemeClr val="tx1"/>
                </a:solidFill>
              </a:rPr>
              <a:t>эритроцитсодержащих</a:t>
            </a:r>
            <a:r>
              <a:rPr lang="ru-RU" sz="2800" b="1" dirty="0">
                <a:solidFill>
                  <a:schemeClr val="tx1"/>
                </a:solidFill>
              </a:rPr>
              <a:t> компонентов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628800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Донорская кровь и </a:t>
            </a:r>
            <a:r>
              <a:rPr lang="ru-RU" dirty="0" err="1">
                <a:solidFill>
                  <a:schemeClr val="tx1"/>
                </a:solidFill>
              </a:rPr>
              <a:t>эритроцитсодержащие</a:t>
            </a:r>
            <a:r>
              <a:rPr lang="ru-RU" dirty="0">
                <a:solidFill>
                  <a:schemeClr val="tx1"/>
                </a:solidFill>
              </a:rPr>
              <a:t> компоненты переливаются </a:t>
            </a:r>
            <a:r>
              <a:rPr lang="ru-RU" b="1" dirty="0">
                <a:solidFill>
                  <a:schemeClr val="tx1"/>
                </a:solidFill>
              </a:rPr>
              <a:t>только той группы системы АВО и той резус- и </a:t>
            </a:r>
            <a:r>
              <a:rPr lang="ru-RU" b="1" dirty="0" err="1">
                <a:solidFill>
                  <a:schemeClr val="tx1"/>
                </a:solidFill>
              </a:rPr>
              <a:t>Келл</a:t>
            </a:r>
            <a:r>
              <a:rPr lang="ru-RU" b="1" dirty="0">
                <a:solidFill>
                  <a:schemeClr val="tx1"/>
                </a:solidFill>
              </a:rPr>
              <a:t>-принадлежности, </a:t>
            </a:r>
            <a:r>
              <a:rPr lang="ru-RU" dirty="0">
                <a:solidFill>
                  <a:schemeClr val="tx1"/>
                </a:solidFill>
              </a:rPr>
              <a:t>которая имеется у реципиента. </a:t>
            </a:r>
          </a:p>
          <a:p>
            <a:r>
              <a:rPr lang="ru-RU" b="1" dirty="0">
                <a:solidFill>
                  <a:schemeClr val="tx1"/>
                </a:solidFill>
              </a:rPr>
              <a:t>При наличии медицинских показаний подбор пары "донор - реципиент" проводят с учетом антигенов С, с, Е, е, </a:t>
            </a:r>
            <a:r>
              <a:rPr lang="ru-RU" b="1" dirty="0" err="1">
                <a:solidFill>
                  <a:schemeClr val="tx1"/>
                </a:solidFill>
              </a:rPr>
              <a:t>Сw</a:t>
            </a:r>
            <a:r>
              <a:rPr lang="ru-RU" b="1" dirty="0">
                <a:solidFill>
                  <a:schemeClr val="tx1"/>
                </a:solidFill>
              </a:rPr>
              <a:t> , К и k.</a:t>
            </a:r>
          </a:p>
          <a:p>
            <a:r>
              <a:rPr lang="ru-RU" sz="2800" b="1" dirty="0">
                <a:solidFill>
                  <a:schemeClr val="tx1"/>
                </a:solidFill>
              </a:rPr>
              <a:t>При плановой трансфузии </a:t>
            </a:r>
            <a:r>
              <a:rPr lang="ru-RU" dirty="0">
                <a:solidFill>
                  <a:schemeClr val="tx1"/>
                </a:solidFill>
              </a:rPr>
              <a:t>(переливании) консервированной крови и </a:t>
            </a:r>
            <a:r>
              <a:rPr lang="ru-RU" dirty="0" err="1">
                <a:solidFill>
                  <a:schemeClr val="tx1"/>
                </a:solidFill>
              </a:rPr>
              <a:t>эритроцитсодержащих</a:t>
            </a:r>
            <a:r>
              <a:rPr lang="ru-RU" dirty="0">
                <a:solidFill>
                  <a:schemeClr val="tx1"/>
                </a:solidFill>
              </a:rPr>
              <a:t> компонентов для предупреждения реакций и осложнений, а также </a:t>
            </a:r>
            <a:r>
              <a:rPr lang="ru-RU" dirty="0" err="1">
                <a:solidFill>
                  <a:schemeClr val="tx1"/>
                </a:solidFill>
              </a:rPr>
              <a:t>аллоиммунизации</a:t>
            </a:r>
            <a:r>
              <a:rPr lang="ru-RU" dirty="0">
                <a:solidFill>
                  <a:schemeClr val="tx1"/>
                </a:solidFill>
              </a:rPr>
              <a:t> реципиентов </a:t>
            </a:r>
            <a:r>
              <a:rPr lang="ru-RU" b="1" dirty="0">
                <a:solidFill>
                  <a:schemeClr val="tx1"/>
                </a:solidFill>
              </a:rPr>
              <a:t>проводятся совместимые трансфузии</a:t>
            </a:r>
            <a:r>
              <a:rPr lang="ru-RU" dirty="0">
                <a:solidFill>
                  <a:schemeClr val="tx1"/>
                </a:solidFill>
              </a:rPr>
              <a:t> с использованием эритроцитов доноров, </a:t>
            </a:r>
            <a:r>
              <a:rPr lang="ru-RU" b="1" dirty="0" err="1">
                <a:solidFill>
                  <a:schemeClr val="tx1"/>
                </a:solidFill>
              </a:rPr>
              <a:t>фенотипированных</a:t>
            </a:r>
            <a:r>
              <a:rPr lang="ru-RU" b="1" dirty="0">
                <a:solidFill>
                  <a:schemeClr val="tx1"/>
                </a:solidFill>
              </a:rPr>
              <a:t> по 10 антигенам (А, В, D, С, с, Е, е, </a:t>
            </a:r>
            <a:r>
              <a:rPr lang="ru-RU" b="1" dirty="0" err="1">
                <a:solidFill>
                  <a:schemeClr val="tx1"/>
                </a:solidFill>
              </a:rPr>
              <a:t>Cw</a:t>
            </a:r>
            <a:r>
              <a:rPr lang="ru-RU" b="1" dirty="0">
                <a:solidFill>
                  <a:schemeClr val="tx1"/>
                </a:solidFill>
              </a:rPr>
              <a:t>, К и k) </a:t>
            </a:r>
            <a:r>
              <a:rPr lang="ru-RU" dirty="0">
                <a:solidFill>
                  <a:schemeClr val="tx1"/>
                </a:solidFill>
              </a:rPr>
              <a:t>для групп реципиентов – дети, имеющие антитела, женщины детородного возраста и т.д.</a:t>
            </a:r>
            <a:endParaRPr lang="ru-RU" alt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37979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5496" y="44624"/>
            <a:ext cx="8856984" cy="1252537"/>
          </a:xfrm>
        </p:spPr>
        <p:txBody>
          <a:bodyPr/>
          <a:lstStyle/>
          <a:p>
            <a:r>
              <a:rPr lang="ru-RU" sz="2800" b="1" dirty="0">
                <a:solidFill>
                  <a:schemeClr val="tx1"/>
                </a:solidFill>
              </a:rPr>
              <a:t>Правила переливания консервированной донорской крови и </a:t>
            </a:r>
            <a:r>
              <a:rPr lang="ru-RU" sz="2800" b="1" dirty="0" err="1">
                <a:solidFill>
                  <a:schemeClr val="tx1"/>
                </a:solidFill>
              </a:rPr>
              <a:t>эритроцитсодержащих</a:t>
            </a:r>
            <a:r>
              <a:rPr lang="ru-RU" sz="2800" b="1" dirty="0">
                <a:solidFill>
                  <a:schemeClr val="tx1"/>
                </a:solidFill>
              </a:rPr>
              <a:t> компонентов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196752"/>
            <a:ext cx="8948052" cy="44958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ru-RU" sz="2300" dirty="0">
                <a:solidFill>
                  <a:schemeClr val="tx1"/>
                </a:solidFill>
              </a:rPr>
              <a:t>33. </a:t>
            </a:r>
            <a:r>
              <a:rPr lang="ru-RU" sz="2300" b="1" dirty="0">
                <a:solidFill>
                  <a:schemeClr val="tx1"/>
                </a:solidFill>
              </a:rPr>
              <a:t>По жизненным показаниям в экстренных случаях реципиентам с группой крови А(II) или В(III) при отсутствии </a:t>
            </a:r>
            <a:r>
              <a:rPr lang="ru-RU" sz="2300" b="1" dirty="0" err="1">
                <a:solidFill>
                  <a:schemeClr val="tx1"/>
                </a:solidFill>
              </a:rPr>
              <a:t>одногруппной</a:t>
            </a:r>
            <a:r>
              <a:rPr lang="ru-RU" sz="2300" b="1" dirty="0">
                <a:solidFill>
                  <a:schemeClr val="tx1"/>
                </a:solidFill>
              </a:rPr>
              <a:t> крови </a:t>
            </a:r>
            <a:r>
              <a:rPr lang="ru-RU" sz="2300" dirty="0">
                <a:solidFill>
                  <a:schemeClr val="tx1"/>
                </a:solidFill>
              </a:rPr>
              <a:t>или </a:t>
            </a:r>
            <a:r>
              <a:rPr lang="ru-RU" sz="2300" dirty="0" err="1">
                <a:solidFill>
                  <a:schemeClr val="tx1"/>
                </a:solidFill>
              </a:rPr>
              <a:t>эритроцитсодержащих</a:t>
            </a:r>
            <a:r>
              <a:rPr lang="ru-RU" sz="2300" dirty="0">
                <a:solidFill>
                  <a:schemeClr val="tx1"/>
                </a:solidFill>
              </a:rPr>
              <a:t> компонентов могут быть перелиты резус-отрицательные </a:t>
            </a:r>
            <a:r>
              <a:rPr lang="ru-RU" sz="2300" dirty="0" err="1">
                <a:solidFill>
                  <a:schemeClr val="tx1"/>
                </a:solidFill>
              </a:rPr>
              <a:t>эритроцитсодержащие</a:t>
            </a:r>
            <a:r>
              <a:rPr lang="ru-RU" sz="2300" dirty="0">
                <a:solidFill>
                  <a:schemeClr val="tx1"/>
                </a:solidFill>
              </a:rPr>
              <a:t> компоненты O(I), а реципиентам AB(IV) могут быть перелиты резус-отрицательные </a:t>
            </a:r>
            <a:r>
              <a:rPr lang="ru-RU" sz="2300" dirty="0" err="1">
                <a:solidFill>
                  <a:schemeClr val="tx1"/>
                </a:solidFill>
              </a:rPr>
              <a:t>эритроцитсодержащие</a:t>
            </a:r>
            <a:r>
              <a:rPr lang="ru-RU" sz="2300" dirty="0">
                <a:solidFill>
                  <a:schemeClr val="tx1"/>
                </a:solidFill>
              </a:rPr>
              <a:t> компоненты В(III) независимо от резус-принадлежности реципиентов.</a:t>
            </a:r>
          </a:p>
          <a:p>
            <a:pPr>
              <a:spcBef>
                <a:spcPts val="0"/>
              </a:spcBef>
            </a:pPr>
            <a:r>
              <a:rPr lang="ru-RU" sz="2300" b="1" dirty="0">
                <a:solidFill>
                  <a:schemeClr val="tx1"/>
                </a:solidFill>
              </a:rPr>
              <a:t>В экстренных случаях при невозможности определения группы крови по жизненным показаниям </a:t>
            </a:r>
            <a:r>
              <a:rPr lang="ru-RU" sz="2300" dirty="0">
                <a:solidFill>
                  <a:schemeClr val="tx1"/>
                </a:solidFill>
              </a:rPr>
              <a:t>реципиенту переливают </a:t>
            </a:r>
            <a:r>
              <a:rPr lang="ru-RU" sz="2300" dirty="0" err="1">
                <a:solidFill>
                  <a:schemeClr val="tx1"/>
                </a:solidFill>
              </a:rPr>
              <a:t>эритроцитсодержащие</a:t>
            </a:r>
            <a:r>
              <a:rPr lang="ru-RU" sz="2300" dirty="0">
                <a:solidFill>
                  <a:schemeClr val="tx1"/>
                </a:solidFill>
              </a:rPr>
              <a:t> компоненты O(I) группы резус-отрицательные в количестве не более 500 мл независимо от групповой и резус-принадлежности реципиента.</a:t>
            </a:r>
          </a:p>
          <a:p>
            <a:pPr>
              <a:spcBef>
                <a:spcPts val="0"/>
              </a:spcBef>
            </a:pPr>
            <a:r>
              <a:rPr lang="ru-RU" sz="2300" b="1" dirty="0">
                <a:solidFill>
                  <a:schemeClr val="tx1"/>
                </a:solidFill>
              </a:rPr>
              <a:t>При невозможности определения антигенов С, с, Е, е, </a:t>
            </a:r>
            <a:r>
              <a:rPr lang="ru-RU" sz="2300" b="1" dirty="0" err="1">
                <a:solidFill>
                  <a:schemeClr val="tx1"/>
                </a:solidFill>
              </a:rPr>
              <a:t>Сw</a:t>
            </a:r>
            <a:r>
              <a:rPr lang="ru-RU" sz="2300" b="1" dirty="0">
                <a:solidFill>
                  <a:schemeClr val="tx1"/>
                </a:solidFill>
              </a:rPr>
              <a:t>, К и k </a:t>
            </a:r>
            <a:r>
              <a:rPr lang="ru-RU" sz="2300" dirty="0">
                <a:solidFill>
                  <a:schemeClr val="tx1"/>
                </a:solidFill>
              </a:rPr>
              <a:t>реципиенту переливают </a:t>
            </a:r>
            <a:r>
              <a:rPr lang="ru-RU" sz="2300" dirty="0" err="1">
                <a:solidFill>
                  <a:schemeClr val="tx1"/>
                </a:solidFill>
              </a:rPr>
              <a:t>эритроцитсодержащие</a:t>
            </a:r>
            <a:r>
              <a:rPr lang="ru-RU" sz="2300" dirty="0">
                <a:solidFill>
                  <a:schemeClr val="tx1"/>
                </a:solidFill>
              </a:rPr>
              <a:t> компоненты, совместимые по группе крови системы АВО и резус-антигену </a:t>
            </a:r>
            <a:r>
              <a:rPr lang="en-US" sz="2300" dirty="0">
                <a:solidFill>
                  <a:schemeClr val="tx1"/>
                </a:solidFill>
              </a:rPr>
              <a:t>D.</a:t>
            </a:r>
            <a:endParaRPr lang="ru-RU" altLang="ru-RU" sz="23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577974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-99392"/>
            <a:ext cx="8856984" cy="1252537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Реакция трансплантат против хозяина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2029544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37. Для профилактики реакции "трансплантат против хозяина" </a:t>
            </a:r>
            <a:r>
              <a:rPr lang="ru-RU" b="1" dirty="0">
                <a:solidFill>
                  <a:schemeClr val="tx1"/>
                </a:solidFill>
              </a:rPr>
              <a:t>у реципиентов, получающих </a:t>
            </a:r>
            <a:r>
              <a:rPr lang="ru-RU" b="1" dirty="0" err="1">
                <a:solidFill>
                  <a:schemeClr val="tx1"/>
                </a:solidFill>
              </a:rPr>
              <a:t>иммуносупрессивную</a:t>
            </a:r>
            <a:r>
              <a:rPr lang="ru-RU" b="1" dirty="0">
                <a:solidFill>
                  <a:schemeClr val="tx1"/>
                </a:solidFill>
              </a:rPr>
              <a:t> терапию, детей с выраженным синдромом иммунной недостаточности, новорожденных с низкой массой тела, при внутриутробных переливаниях, а также при родственном (отец, мать, родные братья и сестры) переливании компонентов донорской крови </a:t>
            </a:r>
            <a:r>
              <a:rPr lang="ru-RU" dirty="0" err="1">
                <a:solidFill>
                  <a:schemeClr val="tx1"/>
                </a:solidFill>
              </a:rPr>
              <a:t>эритроцитсодержащие</a:t>
            </a:r>
            <a:r>
              <a:rPr lang="ru-RU" dirty="0">
                <a:solidFill>
                  <a:schemeClr val="tx1"/>
                </a:solidFill>
              </a:rPr>
              <a:t> компоненты перед переливанием </a:t>
            </a:r>
            <a:r>
              <a:rPr lang="ru-RU" b="1" dirty="0">
                <a:solidFill>
                  <a:schemeClr val="tx1"/>
                </a:solidFill>
              </a:rPr>
              <a:t>подвергаются рентгеновскому или гамма-облучению</a:t>
            </a:r>
            <a:r>
              <a:rPr lang="ru-RU" dirty="0">
                <a:solidFill>
                  <a:schemeClr val="tx1"/>
                </a:solidFill>
              </a:rPr>
              <a:t> в дозе от 25 до 50 Грей (не позднее 14 дней с момента получения).</a:t>
            </a:r>
            <a:endParaRPr lang="ru-RU" alt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7705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Клинически значимые антитела к антигенам эритроцитов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741512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Клинически значимыми </a:t>
            </a:r>
            <a:r>
              <a:rPr lang="ru-RU" dirty="0" err="1">
                <a:solidFill>
                  <a:schemeClr val="tx1"/>
                </a:solidFill>
              </a:rPr>
              <a:t>аллоантителами</a:t>
            </a:r>
            <a:r>
              <a:rPr lang="ru-RU" dirty="0">
                <a:solidFill>
                  <a:schemeClr val="tx1"/>
                </a:solidFill>
              </a:rPr>
              <a:t> принято считать антитела, выявляемые в </a:t>
            </a:r>
            <a:r>
              <a:rPr lang="ru-RU" dirty="0" err="1">
                <a:solidFill>
                  <a:schemeClr val="tx1"/>
                </a:solidFill>
              </a:rPr>
              <a:t>антиглобулиновом</a:t>
            </a:r>
            <a:r>
              <a:rPr lang="ru-RU" dirty="0">
                <a:solidFill>
                  <a:schemeClr val="tx1"/>
                </a:solidFill>
              </a:rPr>
              <a:t> тесте при 37 </a:t>
            </a:r>
            <a:r>
              <a:rPr lang="ru-RU" b="1" dirty="0">
                <a:solidFill>
                  <a:schemeClr val="tx1"/>
                </a:solidFill>
              </a:rPr>
              <a:t>°</a:t>
            </a:r>
            <a:r>
              <a:rPr lang="ru-RU" dirty="0">
                <a:solidFill>
                  <a:schemeClr val="tx1"/>
                </a:solidFill>
              </a:rPr>
              <a:t>С и способные вызывать </a:t>
            </a:r>
            <a:r>
              <a:rPr lang="ru-RU" dirty="0" err="1">
                <a:solidFill>
                  <a:schemeClr val="tx1"/>
                </a:solidFill>
              </a:rPr>
              <a:t>трансфузионные</a:t>
            </a:r>
            <a:r>
              <a:rPr lang="ru-RU" dirty="0">
                <a:solidFill>
                  <a:schemeClr val="tx1"/>
                </a:solidFill>
              </a:rPr>
              <a:t> реакции или значительное уменьшение времени циркуляции переливаемых эритроцитов</a:t>
            </a:r>
          </a:p>
          <a:p>
            <a:r>
              <a:rPr lang="ru-RU" dirty="0">
                <a:solidFill>
                  <a:schemeClr val="tx1"/>
                </a:solidFill>
              </a:rPr>
              <a:t>Степень клинической значимости антител оценивается по степени тяжести вызываемых посттрансфузионных реакций и частоте их возникновения.</a:t>
            </a:r>
          </a:p>
          <a:p>
            <a:r>
              <a:rPr lang="ru-RU" dirty="0">
                <a:solidFill>
                  <a:schemeClr val="tx1"/>
                </a:solidFill>
              </a:rPr>
              <a:t>По данным статистики анти-с, -Е, -К (</a:t>
            </a:r>
            <a:r>
              <a:rPr lang="ru-RU" dirty="0" err="1">
                <a:solidFill>
                  <a:schemeClr val="tx1"/>
                </a:solidFill>
              </a:rPr>
              <a:t>Келл</a:t>
            </a:r>
            <a:r>
              <a:rPr lang="ru-RU" dirty="0">
                <a:solidFill>
                  <a:schemeClr val="tx1"/>
                </a:solidFill>
              </a:rPr>
              <a:t>), -</a:t>
            </a:r>
            <a:r>
              <a:rPr lang="ru-RU" dirty="0" err="1">
                <a:solidFill>
                  <a:schemeClr val="tx1"/>
                </a:solidFill>
              </a:rPr>
              <a:t>Fya</a:t>
            </a:r>
            <a:r>
              <a:rPr lang="ru-RU" dirty="0">
                <a:solidFill>
                  <a:schemeClr val="tx1"/>
                </a:solidFill>
              </a:rPr>
              <a:t> (</a:t>
            </a:r>
            <a:r>
              <a:rPr lang="ru-RU" dirty="0" err="1">
                <a:solidFill>
                  <a:schemeClr val="tx1"/>
                </a:solidFill>
              </a:rPr>
              <a:t>Даффи</a:t>
            </a:r>
            <a:r>
              <a:rPr lang="ru-RU" dirty="0">
                <a:solidFill>
                  <a:schemeClr val="tx1"/>
                </a:solidFill>
              </a:rPr>
              <a:t>) и -</a:t>
            </a:r>
            <a:r>
              <a:rPr lang="ru-RU" dirty="0" err="1">
                <a:solidFill>
                  <a:schemeClr val="tx1"/>
                </a:solidFill>
              </a:rPr>
              <a:t>Jka</a:t>
            </a:r>
            <a:r>
              <a:rPr lang="ru-RU" dirty="0">
                <a:solidFill>
                  <a:schemeClr val="tx1"/>
                </a:solidFill>
              </a:rPr>
              <a:t> (</a:t>
            </a:r>
            <a:r>
              <a:rPr lang="ru-RU" dirty="0" err="1">
                <a:solidFill>
                  <a:schemeClr val="tx1"/>
                </a:solidFill>
              </a:rPr>
              <a:t>Кидд</a:t>
            </a:r>
            <a:r>
              <a:rPr lang="ru-RU" dirty="0">
                <a:solidFill>
                  <a:schemeClr val="tx1"/>
                </a:solidFill>
              </a:rPr>
              <a:t>) антитела наиболее часто являются причиной гемолитических реакций, в т. ч. и фатальных</a:t>
            </a:r>
          </a:p>
          <a:p>
            <a:r>
              <a:rPr lang="ru-RU" altLang="ru-RU" dirty="0">
                <a:solidFill>
                  <a:schemeClr val="tx1"/>
                </a:solidFill>
              </a:rPr>
              <a:t>Список клинически значимых антител зависит от региона</a:t>
            </a:r>
          </a:p>
        </p:txBody>
      </p:sp>
    </p:spTree>
    <p:extLst>
      <p:ext uri="{BB962C8B-B14F-4D97-AF65-F5344CB8AC3E}">
        <p14:creationId xmlns:p14="http://schemas.microsoft.com/office/powerpoint/2010/main" val="209800115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-99392"/>
            <a:ext cx="8856984" cy="1252537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У </a:t>
            </a:r>
            <a:r>
              <a:rPr lang="ru-RU" sz="3200" b="1" dirty="0" err="1">
                <a:solidFill>
                  <a:schemeClr val="tx1"/>
                </a:solidFill>
              </a:rPr>
              <a:t>аллоиммунизированных</a:t>
            </a:r>
            <a:r>
              <a:rPr lang="ru-RU" sz="3200" b="1" dirty="0">
                <a:solidFill>
                  <a:schemeClr val="tx1"/>
                </a:solidFill>
              </a:rPr>
              <a:t> реципиентов (1)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700808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а) при выявлении у реципиента </a:t>
            </a:r>
            <a:r>
              <a:rPr lang="ru-RU" b="1" dirty="0" err="1">
                <a:solidFill>
                  <a:schemeClr val="tx1"/>
                </a:solidFill>
              </a:rPr>
              <a:t>экстраагглютининов</a:t>
            </a:r>
            <a:r>
              <a:rPr lang="ru-RU" b="1" dirty="0">
                <a:solidFill>
                  <a:schemeClr val="tx1"/>
                </a:solidFill>
              </a:rPr>
              <a:t> анти-А1 </a:t>
            </a:r>
            <a:r>
              <a:rPr lang="ru-RU" dirty="0">
                <a:solidFill>
                  <a:schemeClr val="tx1"/>
                </a:solidFill>
              </a:rPr>
              <a:t>ему переливаются </a:t>
            </a:r>
            <a:r>
              <a:rPr lang="ru-RU" dirty="0" err="1">
                <a:solidFill>
                  <a:schemeClr val="tx1"/>
                </a:solidFill>
              </a:rPr>
              <a:t>эритроцитсодержащие</a:t>
            </a:r>
            <a:r>
              <a:rPr lang="ru-RU" dirty="0">
                <a:solidFill>
                  <a:schemeClr val="tx1"/>
                </a:solidFill>
              </a:rPr>
              <a:t> компоненты, не содержащие антигена А1 реципиенту А2(II) переливаются </a:t>
            </a:r>
            <a:r>
              <a:rPr lang="ru-RU" dirty="0" err="1">
                <a:solidFill>
                  <a:schemeClr val="tx1"/>
                </a:solidFill>
              </a:rPr>
              <a:t>эритроцитсодержащие</a:t>
            </a:r>
            <a:r>
              <a:rPr lang="ru-RU" dirty="0">
                <a:solidFill>
                  <a:schemeClr val="tx1"/>
                </a:solidFill>
              </a:rPr>
              <a:t> компоненты А2(II) или O(I), реципиенту A2B(IV) - </a:t>
            </a:r>
            <a:r>
              <a:rPr lang="ru-RU" dirty="0" err="1">
                <a:solidFill>
                  <a:schemeClr val="tx1"/>
                </a:solidFill>
              </a:rPr>
              <a:t>эритроцитсодержащие</a:t>
            </a:r>
            <a:r>
              <a:rPr lang="ru-RU" dirty="0">
                <a:solidFill>
                  <a:schemeClr val="tx1"/>
                </a:solidFill>
              </a:rPr>
              <a:t> компоненты В(</a:t>
            </a:r>
            <a:r>
              <a:rPr lang="en-US" dirty="0">
                <a:solidFill>
                  <a:schemeClr val="tx1"/>
                </a:solidFill>
              </a:rPr>
              <a:t>III);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б) реципиентам </a:t>
            </a:r>
            <a:r>
              <a:rPr lang="ru-RU" b="1" dirty="0">
                <a:solidFill>
                  <a:schemeClr val="tx1"/>
                </a:solidFill>
              </a:rPr>
              <a:t>с выявленными антиэритроцитарными антителами</a:t>
            </a:r>
            <a:r>
              <a:rPr lang="ru-RU" dirty="0">
                <a:solidFill>
                  <a:schemeClr val="tx1"/>
                </a:solidFill>
              </a:rPr>
              <a:t> или тем реципиентам, у которых антитела были обнаружены при предыдущем исследовании, переливаются </a:t>
            </a:r>
            <a:r>
              <a:rPr lang="ru-RU" dirty="0" err="1">
                <a:solidFill>
                  <a:schemeClr val="tx1"/>
                </a:solidFill>
              </a:rPr>
              <a:t>эритроцитсодержащие</a:t>
            </a:r>
            <a:r>
              <a:rPr lang="ru-RU" dirty="0">
                <a:solidFill>
                  <a:schemeClr val="tx1"/>
                </a:solidFill>
              </a:rPr>
              <a:t> компоненты, не содержащие антигены соответствующей специфичности</a:t>
            </a:r>
            <a:endParaRPr lang="ru-RU" alt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224680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-99392"/>
            <a:ext cx="8856984" cy="1252537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У </a:t>
            </a:r>
            <a:r>
              <a:rPr lang="ru-RU" sz="3200" b="1" dirty="0" err="1">
                <a:solidFill>
                  <a:schemeClr val="tx1"/>
                </a:solidFill>
              </a:rPr>
              <a:t>аллоиммунизированных</a:t>
            </a:r>
            <a:r>
              <a:rPr lang="ru-RU" sz="3200" b="1" dirty="0">
                <a:solidFill>
                  <a:schemeClr val="tx1"/>
                </a:solidFill>
              </a:rPr>
              <a:t> реципиентов (2)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268760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в) при наличии у реципиента </a:t>
            </a:r>
            <a:r>
              <a:rPr lang="ru-RU" dirty="0" err="1">
                <a:solidFill>
                  <a:schemeClr val="tx1"/>
                </a:solidFill>
              </a:rPr>
              <a:t>неспецифически</a:t>
            </a:r>
            <a:r>
              <a:rPr lang="ru-RU" dirty="0">
                <a:solidFill>
                  <a:schemeClr val="tx1"/>
                </a:solidFill>
              </a:rPr>
              <a:t> реагирующих антиэритроцитарных антител (</a:t>
            </a:r>
            <a:r>
              <a:rPr lang="ru-RU" dirty="0" err="1">
                <a:solidFill>
                  <a:schemeClr val="tx1"/>
                </a:solidFill>
              </a:rPr>
              <a:t>панагглютининов</a:t>
            </a:r>
            <a:r>
              <a:rPr lang="ru-RU" dirty="0">
                <a:solidFill>
                  <a:schemeClr val="tx1"/>
                </a:solidFill>
              </a:rPr>
              <a:t>) или антител с неустановленной специфичностью ему переливаются индивидуально подобранные </a:t>
            </a:r>
            <a:r>
              <a:rPr lang="ru-RU" dirty="0" err="1">
                <a:solidFill>
                  <a:schemeClr val="tx1"/>
                </a:solidFill>
              </a:rPr>
              <a:t>эритроцитсодержащие</a:t>
            </a:r>
            <a:r>
              <a:rPr lang="ru-RU" dirty="0">
                <a:solidFill>
                  <a:schemeClr val="tx1"/>
                </a:solidFill>
              </a:rPr>
              <a:t> компоненты, не реагирующие в серологических реакциях с сывороткой реципиента;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г) для </a:t>
            </a:r>
            <a:r>
              <a:rPr lang="ru-RU" dirty="0" err="1">
                <a:solidFill>
                  <a:schemeClr val="tx1"/>
                </a:solidFill>
              </a:rPr>
              <a:t>аллоиммунизированных</a:t>
            </a:r>
            <a:r>
              <a:rPr lang="ru-RU" dirty="0">
                <a:solidFill>
                  <a:schemeClr val="tx1"/>
                </a:solidFill>
              </a:rPr>
              <a:t> реципиентов индивидуальный подбор крови и </a:t>
            </a:r>
            <a:r>
              <a:rPr lang="ru-RU" dirty="0" err="1">
                <a:solidFill>
                  <a:schemeClr val="tx1"/>
                </a:solidFill>
              </a:rPr>
              <a:t>эритроцитсодержащих</a:t>
            </a:r>
            <a:r>
              <a:rPr lang="ru-RU" dirty="0">
                <a:solidFill>
                  <a:schemeClr val="tx1"/>
                </a:solidFill>
              </a:rPr>
              <a:t> компонентов крови осуществляется в клинико-диагностической лаборатории;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д) для реципиентов, иммунизированных антигенами системы лейкоцитов (HLA), проводится подбор доноров по системе HLA.</a:t>
            </a:r>
            <a:endParaRPr lang="ru-RU" alt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006033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-99392"/>
            <a:ext cx="8856984" cy="1252537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Правила переливания плазмы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268760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41. Переливаемая свежезамороженная плазма донора должна быть той же группы по системе АВО, что и у реципиента. </a:t>
            </a:r>
            <a:r>
              <a:rPr lang="ru-RU" dirty="0" err="1">
                <a:solidFill>
                  <a:schemeClr val="tx1"/>
                </a:solidFill>
              </a:rPr>
              <a:t>Разногруппность</a:t>
            </a:r>
            <a:r>
              <a:rPr lang="ru-RU" dirty="0">
                <a:solidFill>
                  <a:schemeClr val="tx1"/>
                </a:solidFill>
              </a:rPr>
              <a:t> по системе резус не учитывается. </a:t>
            </a:r>
          </a:p>
          <a:p>
            <a:r>
              <a:rPr lang="ru-RU" dirty="0">
                <a:solidFill>
                  <a:schemeClr val="tx1"/>
                </a:solidFill>
              </a:rPr>
              <a:t>При переливании больших объемов свежезамороженной плазмы (более 1 л) соответствие донора и реципиента по антигену D учитывается обязательно.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42. В экстренных случаях при отсутствии </a:t>
            </a:r>
            <a:r>
              <a:rPr lang="ru-RU" dirty="0" err="1">
                <a:solidFill>
                  <a:schemeClr val="tx1"/>
                </a:solidFill>
              </a:rPr>
              <a:t>одногруппной</a:t>
            </a:r>
            <a:r>
              <a:rPr lang="ru-RU" dirty="0">
                <a:solidFill>
                  <a:schemeClr val="tx1"/>
                </a:solidFill>
              </a:rPr>
              <a:t> свежезамороженной плазмы допускается переливание свежезамороженной плазмы группы AB(IV) реципиенту с любой группой крови.</a:t>
            </a:r>
            <a:endParaRPr lang="ru-RU" alt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85601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46856" y="2708920"/>
            <a:ext cx="8229600" cy="1252537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Правила трансфузии (переливания) донорской крови и (или) ее компонентов детям</a:t>
            </a:r>
          </a:p>
        </p:txBody>
      </p:sp>
    </p:spTree>
    <p:extLst>
      <p:ext uri="{BB962C8B-B14F-4D97-AF65-F5344CB8AC3E}">
        <p14:creationId xmlns:p14="http://schemas.microsoft.com/office/powerpoint/2010/main" val="258924746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-99392"/>
            <a:ext cx="8856984" cy="1252537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Гемотрансфузии детям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381472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68. В обязательном порядке у ребенка, нуждающегося в трансфузии (переливании) компонентов донорской крови и (или) ее компонентов (после первичного определения групповой и резус-принадлежности), в клинико-диагностической лаборатории проводятся:</a:t>
            </a:r>
          </a:p>
          <a:p>
            <a:pPr lvl="2"/>
            <a:r>
              <a:rPr lang="ru-RU" sz="2400" dirty="0">
                <a:solidFill>
                  <a:schemeClr val="tx1"/>
                </a:solidFill>
              </a:rPr>
              <a:t>подтверждающее определение группы крови АВО и резус-принадлежности,</a:t>
            </a:r>
          </a:p>
          <a:p>
            <a:pPr lvl="2"/>
            <a:r>
              <a:rPr lang="ru-RU" sz="2400" dirty="0" err="1">
                <a:solidFill>
                  <a:schemeClr val="tx1"/>
                </a:solidFill>
              </a:rPr>
              <a:t>фенотипирование</a:t>
            </a:r>
            <a:r>
              <a:rPr lang="ru-RU" sz="2400" dirty="0">
                <a:solidFill>
                  <a:schemeClr val="tx1"/>
                </a:solidFill>
              </a:rPr>
              <a:t> по другим антигенам эритроцитов С, с, Е, е, </a:t>
            </a:r>
            <a:r>
              <a:rPr lang="ru-RU" sz="2400" dirty="0" err="1">
                <a:solidFill>
                  <a:schemeClr val="tx1"/>
                </a:solidFill>
              </a:rPr>
              <a:t>Сw</a:t>
            </a:r>
            <a:r>
              <a:rPr lang="ru-RU" sz="2400" dirty="0">
                <a:solidFill>
                  <a:schemeClr val="tx1"/>
                </a:solidFill>
              </a:rPr>
              <a:t> , К и k, а также выявление антиэритроцитарных антител.</a:t>
            </a:r>
            <a:endParaRPr lang="ru-RU" sz="2400" b="1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У детей старше 4 месяцев группа крови определяется, в том числе перекрестным методом, с использованием реагентов анти-А, анти-В и стандартных эритроцитов O(I), А(II) и В(III);</a:t>
            </a:r>
            <a:endParaRPr lang="ru-RU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86589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-99392"/>
            <a:ext cx="8856984" cy="1252537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Гемотрансфузии новорожденным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052736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а) переливаются </a:t>
            </a:r>
            <a:r>
              <a:rPr lang="ru-RU" dirty="0" err="1">
                <a:solidFill>
                  <a:schemeClr val="tx1"/>
                </a:solidFill>
              </a:rPr>
              <a:t>эритроцитсодержащие</a:t>
            </a:r>
            <a:r>
              <a:rPr lang="ru-RU" dirty="0">
                <a:solidFill>
                  <a:schemeClr val="tx1"/>
                </a:solidFill>
              </a:rPr>
              <a:t> компоненты, обедненные лейкоцитами (</a:t>
            </a:r>
            <a:r>
              <a:rPr lang="ru-RU" dirty="0" err="1">
                <a:solidFill>
                  <a:schemeClr val="tx1"/>
                </a:solidFill>
              </a:rPr>
              <a:t>эритроцитная</a:t>
            </a:r>
            <a:r>
              <a:rPr lang="ru-RU" dirty="0">
                <a:solidFill>
                  <a:schemeClr val="tx1"/>
                </a:solidFill>
              </a:rPr>
              <a:t> взвесь, </a:t>
            </a:r>
            <a:r>
              <a:rPr lang="ru-RU" dirty="0" err="1">
                <a:solidFill>
                  <a:schemeClr val="tx1"/>
                </a:solidFill>
              </a:rPr>
              <a:t>эритроцитная</a:t>
            </a:r>
            <a:r>
              <a:rPr lang="ru-RU" dirty="0">
                <a:solidFill>
                  <a:schemeClr val="tx1"/>
                </a:solidFill>
              </a:rPr>
              <a:t> масса, отмытые эритроциты, размороженные и отмытые эритроциты);</a:t>
            </a:r>
          </a:p>
          <a:p>
            <a:r>
              <a:rPr lang="ru-RU" dirty="0">
                <a:solidFill>
                  <a:schemeClr val="tx1"/>
                </a:solidFill>
              </a:rPr>
              <a:t>ж) мать является нежелательным донором свежезамороженной плазмы для новорожденного, поскольку плазма матери может содержать </a:t>
            </a:r>
            <a:r>
              <a:rPr lang="ru-RU" dirty="0" err="1">
                <a:solidFill>
                  <a:schemeClr val="tx1"/>
                </a:solidFill>
              </a:rPr>
              <a:t>аллоиммунные</a:t>
            </a:r>
            <a:r>
              <a:rPr lang="ru-RU" dirty="0">
                <a:solidFill>
                  <a:schemeClr val="tx1"/>
                </a:solidFill>
              </a:rPr>
              <a:t> антитела против эритроцитов новорожденного, </a:t>
            </a:r>
          </a:p>
          <a:p>
            <a:r>
              <a:rPr lang="ru-RU" dirty="0">
                <a:solidFill>
                  <a:schemeClr val="tx1"/>
                </a:solidFill>
              </a:rPr>
              <a:t>отец является нежелательным донором </a:t>
            </a:r>
            <a:r>
              <a:rPr lang="ru-RU" dirty="0" err="1">
                <a:solidFill>
                  <a:schemeClr val="tx1"/>
                </a:solidFill>
              </a:rPr>
              <a:t>эритроцитсодержащих</a:t>
            </a:r>
            <a:r>
              <a:rPr lang="ru-RU" dirty="0">
                <a:solidFill>
                  <a:schemeClr val="tx1"/>
                </a:solidFill>
              </a:rPr>
              <a:t> компонентов, поскольку против антигенов отца в крови новорожденного могут быть антитела, проникшие из кровотока матери через плаценту;</a:t>
            </a:r>
          </a:p>
          <a:p>
            <a:r>
              <a:rPr lang="ru-RU" dirty="0">
                <a:solidFill>
                  <a:schemeClr val="tx1"/>
                </a:solidFill>
              </a:rPr>
              <a:t>з) наиболее предпочтительным является переливание детям негативного по </a:t>
            </a:r>
            <a:r>
              <a:rPr lang="ru-RU" dirty="0" err="1">
                <a:solidFill>
                  <a:schemeClr val="tx1"/>
                </a:solidFill>
              </a:rPr>
              <a:t>цитомегаловирусу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эритроцитосодержащего</a:t>
            </a:r>
            <a:r>
              <a:rPr lang="ru-RU" dirty="0">
                <a:solidFill>
                  <a:schemeClr val="tx1"/>
                </a:solidFill>
              </a:rPr>
              <a:t> компонента.</a:t>
            </a:r>
          </a:p>
        </p:txBody>
      </p:sp>
    </p:spTree>
    <p:extLst>
      <p:ext uri="{BB962C8B-B14F-4D97-AF65-F5344CB8AC3E}">
        <p14:creationId xmlns:p14="http://schemas.microsoft.com/office/powerpoint/2010/main" val="19555150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47" y="3501008"/>
            <a:ext cx="8973506" cy="3312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908720"/>
            <a:ext cx="8856984" cy="1252537"/>
          </a:xfrm>
        </p:spPr>
        <p:txBody>
          <a:bodyPr/>
          <a:lstStyle/>
          <a:p>
            <a:r>
              <a:rPr lang="ru-RU" sz="2800" b="1" dirty="0">
                <a:solidFill>
                  <a:schemeClr val="tx1"/>
                </a:solidFill>
              </a:rPr>
              <a:t>Подбор донорской крови и (или) ее компонентов при трансфузии (переливании) детям до</a:t>
            </a:r>
            <a:br>
              <a:rPr lang="ru-RU" sz="2800" b="1" dirty="0">
                <a:solidFill>
                  <a:schemeClr val="tx1"/>
                </a:solidFill>
              </a:rPr>
            </a:br>
            <a:r>
              <a:rPr lang="ru-RU" sz="2800" b="1" dirty="0">
                <a:solidFill>
                  <a:schemeClr val="tx1"/>
                </a:solidFill>
              </a:rPr>
              <a:t>четырех месяцев жизни при гемолитической болезни новорожденных по системе АВО или</a:t>
            </a:r>
            <a:br>
              <a:rPr lang="ru-RU" sz="2800" b="1" dirty="0">
                <a:solidFill>
                  <a:schemeClr val="tx1"/>
                </a:solidFill>
              </a:rPr>
            </a:br>
            <a:r>
              <a:rPr lang="ru-RU" sz="2800" b="1" dirty="0">
                <a:solidFill>
                  <a:schemeClr val="tx1"/>
                </a:solidFill>
              </a:rPr>
              <a:t>подозрении на гемолитическую болезнь новорожденных</a:t>
            </a:r>
          </a:p>
        </p:txBody>
      </p:sp>
    </p:spTree>
    <p:extLst>
      <p:ext uri="{BB962C8B-B14F-4D97-AF65-F5344CB8AC3E}">
        <p14:creationId xmlns:p14="http://schemas.microsoft.com/office/powerpoint/2010/main" val="2495358639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4492079"/>
            <a:ext cx="8640960" cy="1673225"/>
          </a:xfrm>
        </p:spPr>
        <p:txBody>
          <a:bodyPr/>
          <a:lstStyle/>
          <a:p>
            <a:pPr eaLnBrk="1" hangingPunct="1">
              <a:lnSpc>
                <a:spcPts val="3500"/>
              </a:lnSpc>
            </a:pPr>
            <a:r>
              <a:rPr lang="ru-RU" altLang="ru-RU" sz="3600" b="1" dirty="0">
                <a:solidFill>
                  <a:schemeClr val="tx1"/>
                </a:solidFill>
                <a:latin typeface="Arial" charset="0"/>
              </a:rPr>
              <a:t>Вопросы?</a:t>
            </a:r>
            <a:endParaRPr lang="en-US" altLang="ru-RU" sz="2000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://www.volgmed.ru/uploads/files/2013-2/17202-gerb_volggmu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8137" y="217716"/>
            <a:ext cx="3544063" cy="3571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6282669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376263"/>
            <a:ext cx="8229600" cy="1252537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Иммуногематологическое обследование реципиентов</a:t>
            </a:r>
            <a:br>
              <a:rPr lang="ru-RU" sz="3600" b="1" dirty="0">
                <a:solidFill>
                  <a:schemeClr val="tx1"/>
                </a:solidFill>
              </a:rPr>
            </a:br>
            <a:r>
              <a:rPr lang="ru-RU" sz="3600" b="1" dirty="0">
                <a:solidFill>
                  <a:schemeClr val="tx1"/>
                </a:solidFill>
              </a:rPr>
              <a:t>в мировой практике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2348880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Безопасной с точки зрения иммунологии считается трансфузия, которая не сопровождается немедленной или отсроченной гемолитической реакцией и не влечет иммунизации реципиента, по крайней мере, к клинически значимым антигенам.</a:t>
            </a:r>
          </a:p>
          <a:p>
            <a:r>
              <a:rPr lang="ru-RU" dirty="0">
                <a:solidFill>
                  <a:schemeClr val="tx1"/>
                </a:solidFill>
              </a:rPr>
              <a:t>С формальной точки зрения, чем больше групповых антигенных систем будет учтено при подборе донорских эритроцитов, тем меньше будет степень иммунизации больного и, следовательно, тем меньше будет вероятность возникновения </a:t>
            </a:r>
            <a:r>
              <a:rPr lang="ru-RU" dirty="0" err="1">
                <a:solidFill>
                  <a:schemeClr val="tx1"/>
                </a:solidFill>
              </a:rPr>
              <a:t>трансфузионных</a:t>
            </a:r>
            <a:r>
              <a:rPr lang="ru-RU" dirty="0">
                <a:solidFill>
                  <a:schemeClr val="tx1"/>
                </a:solidFill>
              </a:rPr>
              <a:t> реакций при последующих трансфузиях.</a:t>
            </a:r>
            <a:endParaRPr lang="ru-RU" alt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02643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205680" y="44624"/>
            <a:ext cx="8686800" cy="1252537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Ограничения типирования эритроцитов по большому количеству антигенов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340768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~ является дорогостоящей процедурой, особенно в отношении тех антигенов, к которым нет промышленно производимых </a:t>
            </a:r>
            <a:r>
              <a:rPr lang="ru-RU" dirty="0" err="1">
                <a:solidFill>
                  <a:schemeClr val="tx1"/>
                </a:solidFill>
              </a:rPr>
              <a:t>моноклональных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типирующих</a:t>
            </a:r>
            <a:r>
              <a:rPr lang="ru-RU" dirty="0">
                <a:solidFill>
                  <a:schemeClr val="tx1"/>
                </a:solidFill>
              </a:rPr>
              <a:t> реагентов;</a:t>
            </a:r>
          </a:p>
          <a:p>
            <a:r>
              <a:rPr lang="ru-RU" dirty="0">
                <a:solidFill>
                  <a:schemeClr val="tx1"/>
                </a:solidFill>
              </a:rPr>
              <a:t>~ подбор донорских эритроцитов организационно и </a:t>
            </a:r>
            <a:r>
              <a:rPr lang="ru-RU" dirty="0" err="1">
                <a:solidFill>
                  <a:schemeClr val="tx1"/>
                </a:solidFill>
              </a:rPr>
              <a:t>логистически</a:t>
            </a:r>
            <a:r>
              <a:rPr lang="ru-RU" dirty="0">
                <a:solidFill>
                  <a:schemeClr val="tx1"/>
                </a:solidFill>
              </a:rPr>
              <a:t> оказывается настолько сложным, что ситуация может быть доведена до абсурдной: имея подходящие для переливания эритроциты, юридически врач не будет иметь права их перелить из-за несовпадения минорных антигенов;</a:t>
            </a:r>
          </a:p>
          <a:p>
            <a:r>
              <a:rPr lang="ru-RU" dirty="0">
                <a:solidFill>
                  <a:schemeClr val="tx1"/>
                </a:solidFill>
              </a:rPr>
              <a:t>~ учитывая, что количество официально утвержденных систем </a:t>
            </a:r>
            <a:r>
              <a:rPr lang="ru-RU" dirty="0" err="1">
                <a:solidFill>
                  <a:schemeClr val="tx1"/>
                </a:solidFill>
              </a:rPr>
              <a:t>эритроцитарных</a:t>
            </a:r>
            <a:r>
              <a:rPr lang="ru-RU" dirty="0">
                <a:solidFill>
                  <a:schemeClr val="tx1"/>
                </a:solidFill>
              </a:rPr>
              <a:t> антигенов достигло 30, а общее количество антигенов превысило 300 (хотя количество клинически значимых среди них в несколько раз меньше), понятно, что полностью уберечь реципиента от </a:t>
            </a:r>
            <a:r>
              <a:rPr lang="ru-RU" dirty="0" err="1">
                <a:solidFill>
                  <a:schemeClr val="tx1"/>
                </a:solidFill>
              </a:rPr>
              <a:t>аллоиммунизации</a:t>
            </a:r>
            <a:r>
              <a:rPr lang="ru-RU" dirty="0">
                <a:solidFill>
                  <a:schemeClr val="tx1"/>
                </a:solidFill>
              </a:rPr>
              <a:t> практически невозможно.</a:t>
            </a:r>
            <a:endParaRPr lang="ru-RU" alt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87748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205680" y="44624"/>
            <a:ext cx="8686800" cy="1252537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Принцип «идентичности» и принцип «совместимости»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452" y="2173560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В этом контексте принцип максимальной идентичности фенотипов донора и реципиента, на котором настаивает ряд авторов, при внимательном рассмотрении оказывается утопией.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В противовес такой стратегии «идентичности», в мировой практической </a:t>
            </a:r>
            <a:r>
              <a:rPr lang="ru-RU" dirty="0" err="1">
                <a:solidFill>
                  <a:schemeClr val="tx1"/>
                </a:solidFill>
              </a:rPr>
              <a:t>иммуногематологии</a:t>
            </a:r>
            <a:r>
              <a:rPr lang="ru-RU" dirty="0">
                <a:solidFill>
                  <a:schemeClr val="tx1"/>
                </a:solidFill>
              </a:rPr>
              <a:t> используется стратегия «совместимости», которая включает ряд мероприятий</a:t>
            </a:r>
            <a:endParaRPr lang="ru-RU" alt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86905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21986</TotalTime>
  <Words>5059</Words>
  <Application>Microsoft Office PowerPoint</Application>
  <PresentationFormat>Экран (4:3)</PresentationFormat>
  <Paragraphs>285</Paragraphs>
  <Slides>67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67</vt:i4>
      </vt:variant>
    </vt:vector>
  </HeadingPairs>
  <TitlesOfParts>
    <vt:vector size="72" baseType="lpstr">
      <vt:lpstr>Arial</vt:lpstr>
      <vt:lpstr>Calibri</vt:lpstr>
      <vt:lpstr>Candara</vt:lpstr>
      <vt:lpstr>Symbol</vt:lpstr>
      <vt:lpstr>Волна</vt:lpstr>
      <vt:lpstr>Современная стратегия определения резус принадлежности крови: проблема Dw в трансфузиологии</vt:lpstr>
      <vt:lpstr>Нормативные документы по иммуногематологии</vt:lpstr>
      <vt:lpstr>Число типируемых антигенов эритроцитов возросло</vt:lpstr>
      <vt:lpstr>Группы пациентов, которым показан индивидуальный подбор донора</vt:lpstr>
      <vt:lpstr>Определение антиэритроцитарных антител</vt:lpstr>
      <vt:lpstr>Клинически значимые антитела к антигенам эритроцитов</vt:lpstr>
      <vt:lpstr>Иммуногематологическое обследование реципиентов в мировой практике</vt:lpstr>
      <vt:lpstr>Ограничения типирования эритроцитов по большому количеству антигенов</vt:lpstr>
      <vt:lpstr>Принцип «идентичности» и принцип «совместимости»</vt:lpstr>
      <vt:lpstr>Обеспечение принципа «совместимости» донора и реципиента в мировой практике (1)</vt:lpstr>
      <vt:lpstr>Обеспечение принципа «совместимости» донора и реципиента в мировой практике (2)</vt:lpstr>
      <vt:lpstr>Обеспечение принципа «совместимости» донора и реципиента в мировой практике (3)</vt:lpstr>
      <vt:lpstr>Обеспечение принципа «совместимости» донора и реципиента в мировой практике. Обеспечение качества.</vt:lpstr>
      <vt:lpstr>Обеспечение принципа «совместимости» донора и реципиента в мировой практике. Контроль производителей.</vt:lpstr>
      <vt:lpstr>Иммуногематологическое обследование в отечественной практике</vt:lpstr>
      <vt:lpstr>Старые нормативные документы</vt:lpstr>
      <vt:lpstr>Старые нормативные документы. Фенотипирование антител к эритроцитам</vt:lpstr>
      <vt:lpstr>Особенности определения антигенов АВО и резус фактора по приказу 183н</vt:lpstr>
      <vt:lpstr>Определение антигенов АВО. Прямое тестирование. Количество цоликлонов.</vt:lpstr>
      <vt:lpstr>Применение перекрестного метода определения групп крови</vt:lpstr>
      <vt:lpstr>Определение резус фактора</vt:lpstr>
      <vt:lpstr>Качество цоликлонов для определения резус фактора. Недостатки имеющихся документов.</vt:lpstr>
      <vt:lpstr>Другие антигены системы резус</vt:lpstr>
      <vt:lpstr>Группы пациентов, которым показано определение антигенов СсЕе ( п. 22в Правил)</vt:lpstr>
      <vt:lpstr>Необходимость определения антигена Cw</vt:lpstr>
      <vt:lpstr>Необходимость определения антигена Cw</vt:lpstr>
      <vt:lpstr>Определение антигенов Келл в соответствии с правилами 183н</vt:lpstr>
      <vt:lpstr>Особенности определения антител к антигенам эритроцитов по приказу 183н</vt:lpstr>
      <vt:lpstr>Выявление нерегулярных антител в соответствии с правилами 183н</vt:lpstr>
      <vt:lpstr>Методика выявления антител в соответствии с правилами 183н</vt:lpstr>
      <vt:lpstr>Особенности проведения пробы на совместимость по приказу 183н</vt:lpstr>
      <vt:lpstr>Проба на совместимость. Как было до пр. 183н</vt:lpstr>
      <vt:lpstr>Проба на совместимость. Правила 183н</vt:lpstr>
      <vt:lpstr>Сроки определения групп крови</vt:lpstr>
      <vt:lpstr>Приказ № 183 Н Правила клинического использования донорской крови и (или) ее компонентов от 2 апреля 2013 г.</vt:lpstr>
      <vt:lpstr>В целях обеспечения безопасности трансфузии (переливания) донорской крови и (или) ее компонентов:</vt:lpstr>
      <vt:lpstr>Фильтры для удаления микроагрегатов</vt:lpstr>
      <vt:lpstr>Первичное и подтверждающее определение антигенов эритроцитов пациента</vt:lpstr>
      <vt:lpstr>Результаты фенотипирования не могут быть перенесены из других документов</vt:lpstr>
      <vt:lpstr>Индивидуальный подбор компонентов крови</vt:lpstr>
      <vt:lpstr>Проба на индивидуальную совместимость</vt:lpstr>
      <vt:lpstr>Биологическая проба</vt:lpstr>
      <vt:lpstr>Наблюдение за пациентов после гемотрансфузии</vt:lpstr>
      <vt:lpstr>Кровь донора и реципиента сохраняется после трансфузии</vt:lpstr>
      <vt:lpstr>Правила исследований при трансфузии (переливании) донорской крови и (или) ее компонентов</vt:lpstr>
      <vt:lpstr>У взрослых реципиентов проводятся следующие исследования: </vt:lpstr>
      <vt:lpstr>У взрослых реципиентов проводятся следующие исследования: </vt:lpstr>
      <vt:lpstr>При выявлении у реципиента антиэритроцитарных антител осуществляется</vt:lpstr>
      <vt:lpstr>Правила и методы исследований при трансфузии (переливании) консервированной донорской крови и эритроцитсодержащих компонентов</vt:lpstr>
      <vt:lpstr>При плановой трансфузии врач, проводящий трансфузию обязан</vt:lpstr>
      <vt:lpstr>Презентация PowerPoint</vt:lpstr>
      <vt:lpstr>При плановой трансфузии врач, проводящий трансфузию обязан</vt:lpstr>
      <vt:lpstr>При экстренной трансфузии врач, проводящий трансфузию обязан</vt:lpstr>
      <vt:lpstr>При наличии у реципиента антиэритроцитарных антител</vt:lpstr>
      <vt:lpstr>Правила и методы исследований при трансфузии (переливании) свежезамороженной плазмы и тромбоцитного концентрата (тромбоцитов)</vt:lpstr>
      <vt:lpstr>Правила переливания консервированной донорской крови и эритроцитсодержащих компонентов</vt:lpstr>
      <vt:lpstr>Правила переливания консервированной донорской крови и эритроцитсодержащих компонентов</vt:lpstr>
      <vt:lpstr>Правила переливания консервированной донорской крови и эритроцитсодержащих компонентов</vt:lpstr>
      <vt:lpstr>Реакция трансплантат против хозяина</vt:lpstr>
      <vt:lpstr>У аллоиммунизированных реципиентов (1)</vt:lpstr>
      <vt:lpstr>У аллоиммунизированных реципиентов (2)</vt:lpstr>
      <vt:lpstr>Правила переливания плазмы</vt:lpstr>
      <vt:lpstr>Правила трансфузии (переливания) донорской крови и (или) ее компонентов детям</vt:lpstr>
      <vt:lpstr>Гемотрансфузии детям</vt:lpstr>
      <vt:lpstr>Гемотрансфузии новорожденным</vt:lpstr>
      <vt:lpstr>Подбор донорской крови и (или) ее компонентов при трансфузии (переливании) детям до четырех месяцев жизни при гемолитической болезни новорожденных по системе АВО или подозрении на гемолитическую болезнь новорожденных</vt:lpstr>
      <vt:lpstr>Вопросы?</vt:lpstr>
    </vt:vector>
  </TitlesOfParts>
  <Company>Krokoz™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Витамин D:  Значение в терапии остеопороза</dc:title>
  <dc:creator>Name</dc:creator>
  <cp:lastModifiedBy>Boris Zavodovsky</cp:lastModifiedBy>
  <cp:revision>5640</cp:revision>
  <cp:lastPrinted>2014-07-23T05:43:04Z</cp:lastPrinted>
  <dcterms:created xsi:type="dcterms:W3CDTF">2013-05-03T07:25:23Z</dcterms:created>
  <dcterms:modified xsi:type="dcterms:W3CDTF">2023-08-03T06:34:19Z</dcterms:modified>
</cp:coreProperties>
</file>