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handoutMasterIdLst>
    <p:handoutMasterId r:id="rId53"/>
  </p:handoutMasterIdLst>
  <p:sldIdLst>
    <p:sldId id="747" r:id="rId2"/>
    <p:sldId id="755" r:id="rId3"/>
    <p:sldId id="853" r:id="rId4"/>
    <p:sldId id="854" r:id="rId5"/>
    <p:sldId id="773" r:id="rId6"/>
    <p:sldId id="776" r:id="rId7"/>
    <p:sldId id="782" r:id="rId8"/>
    <p:sldId id="783" r:id="rId9"/>
    <p:sldId id="778" r:id="rId10"/>
    <p:sldId id="785" r:id="rId11"/>
    <p:sldId id="784" r:id="rId12"/>
    <p:sldId id="788" r:id="rId13"/>
    <p:sldId id="800" r:id="rId14"/>
    <p:sldId id="790" r:id="rId15"/>
    <p:sldId id="787" r:id="rId16"/>
    <p:sldId id="780" r:id="rId17"/>
    <p:sldId id="816" r:id="rId18"/>
    <p:sldId id="844" r:id="rId19"/>
    <p:sldId id="852" r:id="rId20"/>
    <p:sldId id="807" r:id="rId21"/>
    <p:sldId id="808" r:id="rId22"/>
    <p:sldId id="809" r:id="rId23"/>
    <p:sldId id="769" r:id="rId24"/>
    <p:sldId id="763" r:id="rId25"/>
    <p:sldId id="829" r:id="rId26"/>
    <p:sldId id="848" r:id="rId27"/>
    <p:sldId id="805" r:id="rId28"/>
    <p:sldId id="766" r:id="rId29"/>
    <p:sldId id="768" r:id="rId30"/>
    <p:sldId id="767" r:id="rId31"/>
    <p:sldId id="759" r:id="rId32"/>
    <p:sldId id="760" r:id="rId33"/>
    <p:sldId id="798" r:id="rId34"/>
    <p:sldId id="761" r:id="rId35"/>
    <p:sldId id="825" r:id="rId36"/>
    <p:sldId id="827" r:id="rId37"/>
    <p:sldId id="828" r:id="rId38"/>
    <p:sldId id="826" r:id="rId39"/>
    <p:sldId id="830" r:id="rId40"/>
    <p:sldId id="831" r:id="rId41"/>
    <p:sldId id="847" r:id="rId42"/>
    <p:sldId id="835" r:id="rId43"/>
    <p:sldId id="836" r:id="rId44"/>
    <p:sldId id="838" r:id="rId45"/>
    <p:sldId id="845" r:id="rId46"/>
    <p:sldId id="846" r:id="rId47"/>
    <p:sldId id="840" r:id="rId48"/>
    <p:sldId id="841" r:id="rId49"/>
    <p:sldId id="842" r:id="rId50"/>
    <p:sldId id="843" r:id="rId5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C7C62C-6075-426B-B9CE-B65FA7FF71B9}">
          <p14:sldIdLst>
            <p14:sldId id="747"/>
            <p14:sldId id="755"/>
            <p14:sldId id="853"/>
            <p14:sldId id="854"/>
            <p14:sldId id="773"/>
            <p14:sldId id="776"/>
            <p14:sldId id="782"/>
            <p14:sldId id="783"/>
            <p14:sldId id="778"/>
            <p14:sldId id="785"/>
            <p14:sldId id="784"/>
            <p14:sldId id="788"/>
            <p14:sldId id="800"/>
            <p14:sldId id="790"/>
            <p14:sldId id="787"/>
            <p14:sldId id="780"/>
            <p14:sldId id="816"/>
            <p14:sldId id="844"/>
            <p14:sldId id="852"/>
            <p14:sldId id="807"/>
            <p14:sldId id="808"/>
            <p14:sldId id="809"/>
            <p14:sldId id="769"/>
            <p14:sldId id="763"/>
            <p14:sldId id="829"/>
            <p14:sldId id="848"/>
            <p14:sldId id="805"/>
            <p14:sldId id="766"/>
            <p14:sldId id="768"/>
            <p14:sldId id="767"/>
            <p14:sldId id="759"/>
            <p14:sldId id="760"/>
            <p14:sldId id="798"/>
            <p14:sldId id="761"/>
            <p14:sldId id="825"/>
            <p14:sldId id="827"/>
            <p14:sldId id="828"/>
            <p14:sldId id="826"/>
            <p14:sldId id="830"/>
            <p14:sldId id="831"/>
            <p14:sldId id="847"/>
            <p14:sldId id="835"/>
            <p14:sldId id="836"/>
            <p14:sldId id="838"/>
            <p14:sldId id="845"/>
            <p14:sldId id="846"/>
            <p14:sldId id="840"/>
            <p14:sldId id="841"/>
            <p14:sldId id="842"/>
            <p14:sldId id="84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DFCD8"/>
    <a:srgbClr val="1F8565"/>
    <a:srgbClr val="003374"/>
    <a:srgbClr val="3A5896"/>
    <a:srgbClr val="173A8D"/>
    <a:srgbClr val="E1DAD2"/>
    <a:srgbClr val="F3F0ED"/>
    <a:srgbClr val="FEFEFE"/>
    <a:srgbClr val="C1C9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0" autoAdjust="0"/>
    <p:restoredTop sz="94660" autoAdjust="0"/>
  </p:normalViewPr>
  <p:slideViewPr>
    <p:cSldViewPr snapToGrid="0">
      <p:cViewPr>
        <p:scale>
          <a:sx n="100" d="100"/>
          <a:sy n="100" d="100"/>
        </p:scale>
        <p:origin x="-1332" y="-6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CE2A7F-A307-4F34-B8F9-56AB988080F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3A6F1A-82F8-4077-B69A-79B606BD8391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rgbClr val="008080"/>
              </a:solidFill>
            </a:rPr>
            <a:t>Акцент на оценке как на инструменте для обеспечения качества в рамках учебных программ, инструменте для мотивации обучающихся и контроля процесса обучения</a:t>
          </a:r>
          <a:endParaRPr lang="ru-RU" sz="2000" b="1" dirty="0">
            <a:solidFill>
              <a:srgbClr val="008080"/>
            </a:solidFill>
          </a:endParaRPr>
        </a:p>
      </dgm:t>
    </dgm:pt>
    <dgm:pt modelId="{FA0D3B5C-B156-4473-90CC-86DAD906BAC9}" type="parTrans" cxnId="{1873243E-5074-42E8-AB19-222209D66A3B}">
      <dgm:prSet/>
      <dgm:spPr/>
      <dgm:t>
        <a:bodyPr/>
        <a:lstStyle/>
        <a:p>
          <a:endParaRPr lang="ru-RU"/>
        </a:p>
      </dgm:t>
    </dgm:pt>
    <dgm:pt modelId="{7786A0A0-02F3-4B2B-BC03-8463E2A9D22E}" type="sibTrans" cxnId="{1873243E-5074-42E8-AB19-222209D66A3B}">
      <dgm:prSet/>
      <dgm:spPr/>
      <dgm:t>
        <a:bodyPr/>
        <a:lstStyle/>
        <a:p>
          <a:endParaRPr lang="ru-RU"/>
        </a:p>
      </dgm:t>
    </dgm:pt>
    <dgm:pt modelId="{498C3167-021D-4A5D-A941-FB0C9C857AE4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rgbClr val="008080"/>
              </a:solidFill>
            </a:rPr>
            <a:t>Переход к образованию, основанному на результатах в рамках которого определяется эффективность обучения, на её основе принимаются решения об учебной программе.</a:t>
          </a:r>
          <a:endParaRPr lang="ru-RU" sz="2000" b="1" dirty="0">
            <a:solidFill>
              <a:srgbClr val="008080"/>
            </a:solidFill>
          </a:endParaRPr>
        </a:p>
      </dgm:t>
    </dgm:pt>
    <dgm:pt modelId="{ACB4C076-F134-4A99-8273-999CCD53A351}" type="parTrans" cxnId="{47D7171C-5B4D-4E54-9B03-F308F6901DB2}">
      <dgm:prSet/>
      <dgm:spPr/>
      <dgm:t>
        <a:bodyPr/>
        <a:lstStyle/>
        <a:p>
          <a:endParaRPr lang="ru-RU"/>
        </a:p>
      </dgm:t>
    </dgm:pt>
    <dgm:pt modelId="{8DF5AA8F-78E4-4F94-9758-ED3276AD6EEF}" type="sibTrans" cxnId="{47D7171C-5B4D-4E54-9B03-F308F6901DB2}">
      <dgm:prSet/>
      <dgm:spPr/>
      <dgm:t>
        <a:bodyPr/>
        <a:lstStyle/>
        <a:p>
          <a:endParaRPr lang="ru-RU"/>
        </a:p>
      </dgm:t>
    </dgm:pt>
    <dgm:pt modelId="{E253FC6E-4996-4ECD-8D1A-573A937AA45A}" type="pres">
      <dgm:prSet presAssocID="{C7CE2A7F-A307-4F34-B8F9-56AB988080F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F6980E-7247-40EC-8A65-BB1260AE3823}" type="pres">
      <dgm:prSet presAssocID="{DB3A6F1A-82F8-4077-B69A-79B606BD8391}" presName="comp" presStyleCnt="0"/>
      <dgm:spPr/>
    </dgm:pt>
    <dgm:pt modelId="{7B6238E0-AF64-4B92-87D7-3D6407978456}" type="pres">
      <dgm:prSet presAssocID="{DB3A6F1A-82F8-4077-B69A-79B606BD8391}" presName="box" presStyleLbl="node1" presStyleIdx="0" presStyleCnt="2" custScaleY="44424" custLinFactNeighborX="-318" custLinFactNeighborY="2547"/>
      <dgm:spPr/>
      <dgm:t>
        <a:bodyPr/>
        <a:lstStyle/>
        <a:p>
          <a:endParaRPr lang="ru-RU"/>
        </a:p>
      </dgm:t>
    </dgm:pt>
    <dgm:pt modelId="{74B7B4C7-EA79-4038-B279-E603177B9012}" type="pres">
      <dgm:prSet presAssocID="{DB3A6F1A-82F8-4077-B69A-79B606BD8391}" presName="img" presStyleLbl="fgImgPlace1" presStyleIdx="0" presStyleCnt="2" custScaleY="50883" custLinFactNeighborX="-12169" custLinFactNeighborY="4083"/>
      <dgm:spPr/>
    </dgm:pt>
    <dgm:pt modelId="{A7A77206-E381-41D3-ADAB-60C59EB3AF27}" type="pres">
      <dgm:prSet presAssocID="{DB3A6F1A-82F8-4077-B69A-79B606BD8391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A083C5-0802-4F37-893F-C5160F8B9AE2}" type="pres">
      <dgm:prSet presAssocID="{7786A0A0-02F3-4B2B-BC03-8463E2A9D22E}" presName="spacer" presStyleCnt="0"/>
      <dgm:spPr/>
    </dgm:pt>
    <dgm:pt modelId="{CAF0B8EB-0941-4991-B577-F9DEABF5DC6D}" type="pres">
      <dgm:prSet presAssocID="{498C3167-021D-4A5D-A941-FB0C9C857AE4}" presName="comp" presStyleCnt="0"/>
      <dgm:spPr/>
    </dgm:pt>
    <dgm:pt modelId="{6D77076A-BD37-496F-986B-4616820A4E3C}" type="pres">
      <dgm:prSet presAssocID="{498C3167-021D-4A5D-A941-FB0C9C857AE4}" presName="box" presStyleLbl="node1" presStyleIdx="1" presStyleCnt="2" custScaleY="32980" custLinFactNeighborX="-461" custLinFactNeighborY="-7707"/>
      <dgm:spPr/>
      <dgm:t>
        <a:bodyPr/>
        <a:lstStyle/>
        <a:p>
          <a:endParaRPr lang="ru-RU"/>
        </a:p>
      </dgm:t>
    </dgm:pt>
    <dgm:pt modelId="{842CA87C-4591-4BC4-BDDF-20036B175F59}" type="pres">
      <dgm:prSet presAssocID="{498C3167-021D-4A5D-A941-FB0C9C857AE4}" presName="img" presStyleLbl="fgImgPlace1" presStyleIdx="1" presStyleCnt="2" custScaleY="46470" custLinFactNeighborX="-12516" custLinFactNeighborY="-10044"/>
      <dgm:spPr/>
    </dgm:pt>
    <dgm:pt modelId="{A4F09736-7E29-4182-A57C-1E83B7CA6769}" type="pres">
      <dgm:prSet presAssocID="{498C3167-021D-4A5D-A941-FB0C9C857AE4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73243E-5074-42E8-AB19-222209D66A3B}" srcId="{C7CE2A7F-A307-4F34-B8F9-56AB988080F0}" destId="{DB3A6F1A-82F8-4077-B69A-79B606BD8391}" srcOrd="0" destOrd="0" parTransId="{FA0D3B5C-B156-4473-90CC-86DAD906BAC9}" sibTransId="{7786A0A0-02F3-4B2B-BC03-8463E2A9D22E}"/>
    <dgm:cxn modelId="{926E7009-DE93-4B7A-9121-7EF1EA719DE0}" type="presOf" srcId="{C7CE2A7F-A307-4F34-B8F9-56AB988080F0}" destId="{E253FC6E-4996-4ECD-8D1A-573A937AA45A}" srcOrd="0" destOrd="0" presId="urn:microsoft.com/office/officeart/2005/8/layout/vList4"/>
    <dgm:cxn modelId="{47D7171C-5B4D-4E54-9B03-F308F6901DB2}" srcId="{C7CE2A7F-A307-4F34-B8F9-56AB988080F0}" destId="{498C3167-021D-4A5D-A941-FB0C9C857AE4}" srcOrd="1" destOrd="0" parTransId="{ACB4C076-F134-4A99-8273-999CCD53A351}" sibTransId="{8DF5AA8F-78E4-4F94-9758-ED3276AD6EEF}"/>
    <dgm:cxn modelId="{324844E6-BBD1-4174-BB70-927D9E33FA2D}" type="presOf" srcId="{DB3A6F1A-82F8-4077-B69A-79B606BD8391}" destId="{7B6238E0-AF64-4B92-87D7-3D6407978456}" srcOrd="0" destOrd="0" presId="urn:microsoft.com/office/officeart/2005/8/layout/vList4"/>
    <dgm:cxn modelId="{7B352971-BD06-40E4-B84B-E81347E00CCB}" type="presOf" srcId="{498C3167-021D-4A5D-A941-FB0C9C857AE4}" destId="{6D77076A-BD37-496F-986B-4616820A4E3C}" srcOrd="0" destOrd="0" presId="urn:microsoft.com/office/officeart/2005/8/layout/vList4"/>
    <dgm:cxn modelId="{373A503B-903A-4445-B710-DAC6B0135A44}" type="presOf" srcId="{498C3167-021D-4A5D-A941-FB0C9C857AE4}" destId="{A4F09736-7E29-4182-A57C-1E83B7CA6769}" srcOrd="1" destOrd="0" presId="urn:microsoft.com/office/officeart/2005/8/layout/vList4"/>
    <dgm:cxn modelId="{E77F644C-DA9E-4271-851D-314532C89A27}" type="presOf" srcId="{DB3A6F1A-82F8-4077-B69A-79B606BD8391}" destId="{A7A77206-E381-41D3-ADAB-60C59EB3AF27}" srcOrd="1" destOrd="0" presId="urn:microsoft.com/office/officeart/2005/8/layout/vList4"/>
    <dgm:cxn modelId="{06F59733-094C-428B-AE12-3EAF4E3EE462}" type="presParOf" srcId="{E253FC6E-4996-4ECD-8D1A-573A937AA45A}" destId="{57F6980E-7247-40EC-8A65-BB1260AE3823}" srcOrd="0" destOrd="0" presId="urn:microsoft.com/office/officeart/2005/8/layout/vList4"/>
    <dgm:cxn modelId="{93396524-595C-421E-A8CA-E40EB41FB370}" type="presParOf" srcId="{57F6980E-7247-40EC-8A65-BB1260AE3823}" destId="{7B6238E0-AF64-4B92-87D7-3D6407978456}" srcOrd="0" destOrd="0" presId="urn:microsoft.com/office/officeart/2005/8/layout/vList4"/>
    <dgm:cxn modelId="{C349ECBC-93CD-44C2-9C82-3D85EF246685}" type="presParOf" srcId="{57F6980E-7247-40EC-8A65-BB1260AE3823}" destId="{74B7B4C7-EA79-4038-B279-E603177B9012}" srcOrd="1" destOrd="0" presId="urn:microsoft.com/office/officeart/2005/8/layout/vList4"/>
    <dgm:cxn modelId="{6062EBBD-5590-4B2A-AE00-24445C62383C}" type="presParOf" srcId="{57F6980E-7247-40EC-8A65-BB1260AE3823}" destId="{A7A77206-E381-41D3-ADAB-60C59EB3AF27}" srcOrd="2" destOrd="0" presId="urn:microsoft.com/office/officeart/2005/8/layout/vList4"/>
    <dgm:cxn modelId="{0BB5482B-0FCE-45CB-9478-C7E748453B1A}" type="presParOf" srcId="{E253FC6E-4996-4ECD-8D1A-573A937AA45A}" destId="{C3A083C5-0802-4F37-893F-C5160F8B9AE2}" srcOrd="1" destOrd="0" presId="urn:microsoft.com/office/officeart/2005/8/layout/vList4"/>
    <dgm:cxn modelId="{2F6A4246-7681-4AAA-BE4C-40B4A57C97C8}" type="presParOf" srcId="{E253FC6E-4996-4ECD-8D1A-573A937AA45A}" destId="{CAF0B8EB-0941-4991-B577-F9DEABF5DC6D}" srcOrd="2" destOrd="0" presId="urn:microsoft.com/office/officeart/2005/8/layout/vList4"/>
    <dgm:cxn modelId="{EA2069A1-D030-4C91-B4A4-BCC046023AD6}" type="presParOf" srcId="{CAF0B8EB-0941-4991-B577-F9DEABF5DC6D}" destId="{6D77076A-BD37-496F-986B-4616820A4E3C}" srcOrd="0" destOrd="0" presId="urn:microsoft.com/office/officeart/2005/8/layout/vList4"/>
    <dgm:cxn modelId="{0CBE340C-E778-4284-8376-9A0D14C52E5B}" type="presParOf" srcId="{CAF0B8EB-0941-4991-B577-F9DEABF5DC6D}" destId="{842CA87C-4591-4BC4-BDDF-20036B175F59}" srcOrd="1" destOrd="0" presId="urn:microsoft.com/office/officeart/2005/8/layout/vList4"/>
    <dgm:cxn modelId="{4B2110B2-11F0-4184-9A6B-09E0C8123EA3}" type="presParOf" srcId="{CAF0B8EB-0941-4991-B577-F9DEABF5DC6D}" destId="{A4F09736-7E29-4182-A57C-1E83B7CA676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6238E0-AF64-4B92-87D7-3D6407978456}">
      <dsp:nvSpPr>
        <dsp:cNvPr id="0" name=""/>
        <dsp:cNvSpPr/>
      </dsp:nvSpPr>
      <dsp:spPr>
        <a:xfrm>
          <a:off x="0" y="83630"/>
          <a:ext cx="7229474" cy="145865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8080"/>
              </a:solidFill>
            </a:rPr>
            <a:t>Акцент на оценке как на инструменте для обеспечения качества в рамках учебных программ, инструменте для мотивации обучающихся и контроля процесса обучения</a:t>
          </a:r>
          <a:endParaRPr lang="ru-RU" sz="2000" b="1" kern="1200" dirty="0">
            <a:solidFill>
              <a:srgbClr val="008080"/>
            </a:solidFill>
          </a:endParaRPr>
        </a:p>
      </dsp:txBody>
      <dsp:txXfrm>
        <a:off x="1774244" y="83630"/>
        <a:ext cx="5455229" cy="1458659"/>
      </dsp:txXfrm>
    </dsp:sp>
    <dsp:sp modelId="{74B7B4C7-EA79-4038-B279-E603177B9012}">
      <dsp:nvSpPr>
        <dsp:cNvPr id="0" name=""/>
        <dsp:cNvSpPr/>
      </dsp:nvSpPr>
      <dsp:spPr>
        <a:xfrm>
          <a:off x="152398" y="168285"/>
          <a:ext cx="1445894" cy="133659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77076A-BD37-496F-986B-4616820A4E3C}">
      <dsp:nvSpPr>
        <dsp:cNvPr id="0" name=""/>
        <dsp:cNvSpPr/>
      </dsp:nvSpPr>
      <dsp:spPr>
        <a:xfrm>
          <a:off x="0" y="1602838"/>
          <a:ext cx="7229474" cy="1082896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8080"/>
              </a:solidFill>
            </a:rPr>
            <a:t>Переход к образованию, основанному на результатах в рамках которого определяется эффективность обучения, на её основе принимаются решения об учебной программе.</a:t>
          </a:r>
          <a:endParaRPr lang="ru-RU" sz="2000" b="1" kern="1200" dirty="0">
            <a:solidFill>
              <a:srgbClr val="008080"/>
            </a:solidFill>
          </a:endParaRPr>
        </a:p>
      </dsp:txBody>
      <dsp:txXfrm>
        <a:off x="1774244" y="1602838"/>
        <a:ext cx="5455229" cy="1082896"/>
      </dsp:txXfrm>
    </dsp:sp>
    <dsp:sp modelId="{842CA87C-4591-4BC4-BDDF-20036B175F59}">
      <dsp:nvSpPr>
        <dsp:cNvPr id="0" name=""/>
        <dsp:cNvSpPr/>
      </dsp:nvSpPr>
      <dsp:spPr>
        <a:xfrm>
          <a:off x="147381" y="1523174"/>
          <a:ext cx="1445894" cy="12206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4E4F5-B39A-42B7-BBC8-69EB01F32C46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73F62-8CAC-4D98-A08F-B06FC44DF7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206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3" t="64304"/>
          <a:stretch/>
        </p:blipFill>
        <p:spPr>
          <a:xfrm flipV="1">
            <a:off x="0" y="0"/>
            <a:ext cx="9144000" cy="92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965441"/>
            <a:ext cx="7869890" cy="3667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459" y="122406"/>
            <a:ext cx="7869890" cy="7490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&#1084;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hyperlink" Target="https://disk.yandex.ru/i/UucGOQRi9llXTQ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755" y="0"/>
            <a:ext cx="9281755" cy="5141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Подзаголовок 2"/>
          <p:cNvSpPr txBox="1">
            <a:spLocks/>
          </p:cNvSpPr>
          <p:nvPr/>
        </p:nvSpPr>
        <p:spPr bwMode="auto">
          <a:xfrm>
            <a:off x="160338" y="4763691"/>
            <a:ext cx="3276600" cy="4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503238" indent="-285750" defTabSz="1006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006475" indent="-228600" defTabSz="10064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11300" indent="-228600" defTabSz="1006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14538" indent="-228600" defTabSz="10064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4717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289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3861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433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en-US" altLang="ru-RU" sz="1600">
                <a:solidFill>
                  <a:srgbClr val="E5C78C"/>
                </a:solidFill>
                <a:latin typeface="Alegreya Sans"/>
              </a:rPr>
              <a:t>volgmed.ru</a:t>
            </a:r>
            <a:r>
              <a:rPr lang="ru-RU" altLang="ru-RU" sz="1600">
                <a:solidFill>
                  <a:srgbClr val="E5C78C"/>
                </a:solidFill>
                <a:latin typeface="Alegreya Sans"/>
              </a:rPr>
              <a:t> </a:t>
            </a:r>
          </a:p>
        </p:txBody>
      </p:sp>
      <p:sp>
        <p:nvSpPr>
          <p:cNvPr id="4100" name="Подзаголовок 2"/>
          <p:cNvSpPr txBox="1">
            <a:spLocks/>
          </p:cNvSpPr>
          <p:nvPr/>
        </p:nvSpPr>
        <p:spPr bwMode="auto">
          <a:xfrm>
            <a:off x="8394701" y="4773216"/>
            <a:ext cx="665163" cy="4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503238" indent="-285750" defTabSz="1006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006475" indent="-228600" defTabSz="10064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11300" indent="-228600" defTabSz="1006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14538" indent="-228600" defTabSz="10064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4717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289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3861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433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ru-RU" altLang="ru-RU" sz="1600" dirty="0" smtClean="0">
                <a:solidFill>
                  <a:srgbClr val="E5C78C"/>
                </a:solidFill>
                <a:latin typeface="Alegreya Sans"/>
              </a:rPr>
              <a:t>2024 </a:t>
            </a:r>
            <a:endParaRPr lang="ru-RU" altLang="ru-RU" sz="1600" dirty="0">
              <a:solidFill>
                <a:srgbClr val="E5C78C"/>
              </a:solidFill>
              <a:latin typeface="Alegreya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976" y="2280048"/>
            <a:ext cx="7839075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120" name="Прямоугольник 14"/>
          <p:cNvSpPr>
            <a:spLocks noChangeArrowheads="1"/>
          </p:cNvSpPr>
          <p:nvPr/>
        </p:nvSpPr>
        <p:spPr bwMode="auto">
          <a:xfrm>
            <a:off x="4952451" y="2627768"/>
            <a:ext cx="42795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FFFFCC"/>
              </a:solidFill>
              <a:latin typeface="Arial" pitchFamily="34" charset="0"/>
            </a:endParaRPr>
          </a:p>
        </p:txBody>
      </p:sp>
      <p:pic>
        <p:nvPicPr>
          <p:cNvPr id="8" name="Рисунок 7" descr="Шаблон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7755" y="978693"/>
            <a:ext cx="9281755" cy="2978944"/>
          </a:xfrm>
          <a:prstGeom prst="rect">
            <a:avLst/>
          </a:prstGeom>
        </p:spPr>
      </p:pic>
      <p:pic>
        <p:nvPicPr>
          <p:cNvPr id="9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078163" cy="9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0a2ae59b0b7e5ee1c62e80d684812acc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27875" y="-47624"/>
            <a:ext cx="2204097" cy="1026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049183" y="48905"/>
            <a:ext cx="3806535" cy="645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1200" b="1" dirty="0" smtClean="0">
                <a:solidFill>
                  <a:srgbClr val="FFC000"/>
                </a:solidFill>
                <a:ea typeface="Calibri" pitchFamily="34" charset="0"/>
                <a:cs typeface="Arial" panose="020B0604020202020204" pitchFamily="34" charset="0"/>
              </a:rPr>
              <a:t>ИНСТИТУТ ОБЩЕСТВЕННОГО ЗДОРОВЬЯ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1200" b="1" dirty="0" smtClean="0">
                <a:solidFill>
                  <a:srgbClr val="FFC000"/>
                </a:solidFill>
                <a:ea typeface="Calibri" pitchFamily="34" charset="0"/>
                <a:cs typeface="Arial" panose="020B0604020202020204" pitchFamily="34" charset="0"/>
              </a:rPr>
              <a:t>ИМ. Н.П.ГРИГОРЕНКО</a:t>
            </a:r>
            <a:endParaRPr lang="ru-RU" altLang="ru-RU" sz="1200" b="1" dirty="0">
              <a:solidFill>
                <a:srgbClr val="FFC000"/>
              </a:solidFill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46929" y="626370"/>
            <a:ext cx="3116944" cy="30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1200" b="1" dirty="0">
                <a:solidFill>
                  <a:srgbClr val="FFC000"/>
                </a:solidFill>
                <a:ea typeface="Calibri" pitchFamily="34" charset="0"/>
                <a:cs typeface="Arial" panose="020B0604020202020204" pitchFamily="34" charset="0"/>
              </a:rPr>
              <a:t>ЦЕНТР ДОПОЛНИТЕЛЬНОГО ОБРАЗОВАНИЯ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7540" y="1464440"/>
            <a:ext cx="81843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8080"/>
                </a:solidFill>
              </a:rPr>
              <a:t>Лекция</a:t>
            </a:r>
          </a:p>
          <a:p>
            <a:pPr algn="ctr"/>
            <a:r>
              <a:rPr lang="ru-RU" sz="36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Педагогический контроль и контрольно-оценочная </a:t>
            </a:r>
            <a:r>
              <a:rPr lang="ru-RU" sz="36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 преподавателя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83718" y="107381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педагогической  квалификации</a:t>
            </a:r>
            <a:endParaRPr lang="ru-RU" sz="14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22341" y="4193679"/>
            <a:ext cx="81375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ДПП   Современные 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способы оценки </a:t>
            </a:r>
            <a:endParaRPr lang="ru-RU" sz="2000" i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образовательных результатов обуча</a:t>
            </a:r>
            <a:r>
              <a:rPr lang="ru-RU" sz="24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ющихся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3598" y="3300203"/>
            <a:ext cx="4717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Д.пед.н.Артюхина</a:t>
            </a:r>
            <a:r>
              <a:rPr lang="ru-RU" dirty="0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Александра Ивановна</a:t>
            </a:r>
          </a:p>
          <a:p>
            <a:r>
              <a:rPr lang="ru-RU" dirty="0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Доцент </a:t>
            </a:r>
            <a:r>
              <a:rPr lang="ru-RU" dirty="0" err="1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Олейникова</a:t>
            </a:r>
            <a:r>
              <a:rPr lang="ru-RU" dirty="0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Татьяна Анатольевна</a:t>
            </a:r>
            <a:endParaRPr lang="ru-RU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88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1" y="0"/>
            <a:ext cx="9143744" cy="529808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76236" y="77480"/>
            <a:ext cx="8582025" cy="5048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8080"/>
                </a:solidFill>
              </a:rPr>
              <a:t>ФУНКЦИИ ПЕДАГОГИЧЕСКОГО КОНТРОЛЯ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83980" y="58230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endParaRPr lang="ru-RU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0180" y="587274"/>
            <a:ext cx="83125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Методическая           Ориентирующая       Профилактическая</a:t>
            </a:r>
            <a:endParaRPr lang="ru-RU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0180" y="1038460"/>
            <a:ext cx="2162175" cy="1836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осуществляется преподавателем для последующего совершенствования курса, коррекции всего учебного процесса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52750" y="1052637"/>
            <a:ext cx="2922628" cy="18028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Контроль - ориентир для </a:t>
            </a:r>
            <a:r>
              <a:rPr lang="ru-RU" sz="1400" dirty="0">
                <a:solidFill>
                  <a:schemeClr val="tx1"/>
                </a:solidFill>
              </a:rPr>
              <a:t>совершенствования учебного процесса</a:t>
            </a:r>
            <a:r>
              <a:rPr lang="ru-RU" sz="1400" dirty="0" smtClean="0">
                <a:solidFill>
                  <a:schemeClr val="tx1"/>
                </a:solidFill>
              </a:rPr>
              <a:t>, преподаватель </a:t>
            </a:r>
            <a:r>
              <a:rPr lang="ru-RU" sz="1400" dirty="0">
                <a:solidFill>
                  <a:schemeClr val="tx1"/>
                </a:solidFill>
              </a:rPr>
              <a:t>ориентируется в методике собственной работы, в индивидуальных особенностях каждого студента. 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053136" y="1061209"/>
            <a:ext cx="2703733" cy="18133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Предупредить забывание можно путем эпизодического повторения. При этом  профилактической мерой, предупреждающей забывание, выступает повторение что, неразрывно связано с контролем знаний.</a:t>
            </a:r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80" y="3142556"/>
            <a:ext cx="8226689" cy="20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44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084" y="2924"/>
            <a:ext cx="9143744" cy="5140576"/>
          </a:xfrm>
          <a:prstGeom prst="rect">
            <a:avLst/>
          </a:prstGeom>
        </p:spPr>
      </p:pic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6" y="975588"/>
            <a:ext cx="2248026" cy="344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47776" y="2924"/>
            <a:ext cx="8582025" cy="5048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8080"/>
                </a:solidFill>
              </a:rPr>
              <a:t>ТРЕБОВАНИЯ К КОНТРОЛЮ ЗНАНИЙ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852" y="507748"/>
            <a:ext cx="6548184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 </a:t>
            </a:r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объективность</a:t>
            </a:r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(создание условий, в которых бы максимально точно выявлялись знания обучаемых, предъявление к ним единых требований, справедливое отношение к каждому);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 </a:t>
            </a:r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обоснованность оценок </a:t>
            </a:r>
            <a:r>
              <a:rPr lang="ru-RU" dirty="0">
                <a:solidFill>
                  <a:schemeClr val="bg1"/>
                </a:solidFill>
              </a:rPr>
              <a:t>(их аргументация);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систематичность </a:t>
            </a:r>
            <a:r>
              <a:rPr lang="ru-RU" dirty="0">
                <a:solidFill>
                  <a:schemeClr val="bg1"/>
                </a:solidFill>
              </a:rPr>
              <a:t>(как важный психологический фактор, организующий и</a:t>
            </a:r>
            <a:r>
              <a:rPr lang="ru-RU" sz="2000" dirty="0">
                <a:solidFill>
                  <a:schemeClr val="bg1"/>
                </a:solidFill>
              </a:rPr>
              <a:t> д</a:t>
            </a:r>
            <a:r>
              <a:rPr lang="ru-RU" dirty="0">
                <a:solidFill>
                  <a:schemeClr val="bg1"/>
                </a:solidFill>
              </a:rPr>
              <a:t>исциплинирующий обучаемых, </a:t>
            </a:r>
            <a:endParaRPr lang="ru-RU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</a:rPr>
              <a:t>формирующий </a:t>
            </a:r>
            <a:r>
              <a:rPr lang="ru-RU" dirty="0">
                <a:solidFill>
                  <a:schemeClr val="bg1"/>
                </a:solidFill>
              </a:rPr>
              <a:t>настойчивость и устремленность в достижении цели);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 </a:t>
            </a:r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индивидуальный и дифференцированный подход к оценке знаний </a:t>
            </a:r>
            <a:r>
              <a:rPr lang="ru-RU" dirty="0">
                <a:solidFill>
                  <a:schemeClr val="bg1"/>
                </a:solidFill>
              </a:rPr>
              <a:t>(предусматривает выбор таких дидактических условий, при которых снимается психологическая напряженность при ответе, и дает педагогу возможность полно, правильно и объективно выявить и оценить знания обучаемых);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 </a:t>
            </a:r>
            <a:r>
              <a:rPr lang="ru-RU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всесторонность и оптимальность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849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744" cy="5140576"/>
          </a:xfrm>
          <a:prstGeom prst="rect">
            <a:avLst/>
          </a:prstGeom>
        </p:spPr>
      </p:pic>
      <p:pic>
        <p:nvPicPr>
          <p:cNvPr id="6" name="Picture 2" descr="Объективность обеспечивается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72897"/>
            <a:ext cx="4267199" cy="253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Принцип индивидуальност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732306"/>
            <a:ext cx="413702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ринцип действенности проверки и оцен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71" y="2732306"/>
            <a:ext cx="441960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Объективность нарушается, если педагог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72" y="72897"/>
            <a:ext cx="4419601" cy="253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s://avatars.mds.yandex.net/get-pdb/1924709/303d6726-5ede-43e9-a086-08a6e19a5aa4/s1200?webp=false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2362200"/>
            <a:ext cx="1209674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1614558381_33-p-chelovechki-na-belom-fone-3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2" y="152400"/>
            <a:ext cx="604837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1614558381_33-p-chelovechki-na-belom-fone-3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9" y="152400"/>
            <a:ext cx="511971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1614558381_33-p-chelovechki-na-belom-fone-3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0054" y="361948"/>
            <a:ext cx="604837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1614558381_33-p-chelovechki-na-belom-fone-3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7" y="2732306"/>
            <a:ext cx="604837" cy="658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526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ru-RU" altLang="ru-RU" sz="3200" b="1" dirty="0" smtClean="0">
                <a:solidFill>
                  <a:srgbClr val="008080"/>
                </a:solidFill>
              </a:rPr>
              <a:t>Соответствие стиля учения с формой контроля</a:t>
            </a:r>
            <a:endParaRPr lang="en-US" altLang="ru-RU" sz="3200" b="1" dirty="0" smtClean="0">
              <a:solidFill>
                <a:srgbClr val="008080"/>
              </a:solidFill>
            </a:endParaRPr>
          </a:p>
        </p:txBody>
      </p:sp>
      <p:sp>
        <p:nvSpPr>
          <p:cNvPr id="10243" name="Freeform 3"/>
          <p:cNvSpPr>
            <a:spLocks/>
          </p:cNvSpPr>
          <p:nvPr/>
        </p:nvSpPr>
        <p:spPr bwMode="gray">
          <a:xfrm>
            <a:off x="615950" y="1543050"/>
            <a:ext cx="3659188" cy="1409700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2147483647 h 1184"/>
              <a:gd name="T8" fmla="*/ 0 w 2305"/>
              <a:gd name="T9" fmla="*/ 2147483647 h 1184"/>
              <a:gd name="T10" fmla="*/ 2147483647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691"/>
                </a:moveTo>
                <a:cubicBezTo>
                  <a:pt x="2183" y="700"/>
                  <a:pt x="2056" y="766"/>
                  <a:pt x="1991" y="833"/>
                </a:cubicBezTo>
                <a:cubicBezTo>
                  <a:pt x="1926" y="900"/>
                  <a:pt x="1835" y="1007"/>
                  <a:pt x="1817" y="1184"/>
                </a:cubicBezTo>
                <a:lnTo>
                  <a:pt x="0" y="1184"/>
                </a:lnTo>
                <a:lnTo>
                  <a:pt x="0" y="1"/>
                </a:lnTo>
                <a:lnTo>
                  <a:pt x="2305" y="0"/>
                </a:lnTo>
                <a:lnTo>
                  <a:pt x="2304" y="691"/>
                </a:lnTo>
                <a:close/>
              </a:path>
            </a:pathLst>
          </a:custGeom>
          <a:solidFill>
            <a:schemeClr val="accent2">
              <a:alpha val="14902"/>
            </a:scheme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gray">
          <a:xfrm>
            <a:off x="615950" y="1632348"/>
            <a:ext cx="3652838" cy="316706"/>
          </a:xfrm>
          <a:prstGeom prst="rect">
            <a:avLst/>
          </a:prstGeom>
          <a:gradFill rotWithShape="1">
            <a:gsLst>
              <a:gs pos="0">
                <a:schemeClr val="accent2">
                  <a:alpha val="80000"/>
                </a:schemeClr>
              </a:gs>
              <a:gs pos="50000">
                <a:schemeClr val="accent2">
                  <a:gamma/>
                  <a:shade val="89020"/>
                  <a:invGamma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245" name="Freeform 5"/>
          <p:cNvSpPr>
            <a:spLocks/>
          </p:cNvSpPr>
          <p:nvPr/>
        </p:nvSpPr>
        <p:spPr bwMode="gray">
          <a:xfrm>
            <a:off x="4418014" y="1545431"/>
            <a:ext cx="3659187" cy="1409700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2147483647 w 2305"/>
              <a:gd name="T7" fmla="*/ 2147483647 h 1184"/>
              <a:gd name="T8" fmla="*/ 2147483647 w 2305"/>
              <a:gd name="T9" fmla="*/ 2147483647 h 1184"/>
              <a:gd name="T10" fmla="*/ 0 w 2305"/>
              <a:gd name="T11" fmla="*/ 0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1" y="691"/>
                </a:moveTo>
                <a:cubicBezTo>
                  <a:pt x="122" y="700"/>
                  <a:pt x="249" y="766"/>
                  <a:pt x="314" y="833"/>
                </a:cubicBezTo>
                <a:cubicBezTo>
                  <a:pt x="379" y="900"/>
                  <a:pt x="463" y="1005"/>
                  <a:pt x="481" y="1182"/>
                </a:cubicBezTo>
                <a:lnTo>
                  <a:pt x="2305" y="1184"/>
                </a:lnTo>
                <a:lnTo>
                  <a:pt x="2305" y="1"/>
                </a:lnTo>
                <a:lnTo>
                  <a:pt x="0" y="0"/>
                </a:lnTo>
                <a:lnTo>
                  <a:pt x="1" y="691"/>
                </a:lnTo>
                <a:close/>
              </a:path>
            </a:pathLst>
          </a:custGeom>
          <a:solidFill>
            <a:schemeClr val="folHlink">
              <a:alpha val="14902"/>
            </a:scheme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00358" name="Rectangle 6"/>
          <p:cNvSpPr>
            <a:spLocks noChangeArrowheads="1"/>
          </p:cNvSpPr>
          <p:nvPr/>
        </p:nvSpPr>
        <p:spPr bwMode="gray">
          <a:xfrm flipH="1">
            <a:off x="4410075" y="1634729"/>
            <a:ext cx="3663950" cy="316706"/>
          </a:xfrm>
          <a:prstGeom prst="rect">
            <a:avLst/>
          </a:prstGeom>
          <a:gradFill rotWithShape="1">
            <a:gsLst>
              <a:gs pos="0">
                <a:schemeClr val="folHlink">
                  <a:alpha val="80000"/>
                </a:schemeClr>
              </a:gs>
              <a:gs pos="50000">
                <a:schemeClr val="folHlink">
                  <a:gamma/>
                  <a:shade val="89020"/>
                  <a:invGamma/>
                </a:schemeClr>
              </a:gs>
              <a:gs pos="100000">
                <a:schemeClr val="folHlink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247" name="Freeform 7"/>
          <p:cNvSpPr>
            <a:spLocks/>
          </p:cNvSpPr>
          <p:nvPr/>
        </p:nvSpPr>
        <p:spPr bwMode="gray">
          <a:xfrm>
            <a:off x="500064" y="3107531"/>
            <a:ext cx="3659187" cy="1409700"/>
          </a:xfrm>
          <a:custGeom>
            <a:avLst/>
            <a:gdLst>
              <a:gd name="T0" fmla="*/ 2147483647 w 2305"/>
              <a:gd name="T1" fmla="*/ 2147483647 h 1184"/>
              <a:gd name="T2" fmla="*/ 2147483647 w 2305"/>
              <a:gd name="T3" fmla="*/ 2147483647 h 1184"/>
              <a:gd name="T4" fmla="*/ 2147483647 w 2305"/>
              <a:gd name="T5" fmla="*/ 2147483647 h 1184"/>
              <a:gd name="T6" fmla="*/ 0 w 2305"/>
              <a:gd name="T7" fmla="*/ 0 h 1184"/>
              <a:gd name="T8" fmla="*/ 0 w 2305"/>
              <a:gd name="T9" fmla="*/ 2147483647 h 1184"/>
              <a:gd name="T10" fmla="*/ 2147483647 w 2305"/>
              <a:gd name="T11" fmla="*/ 2147483647 h 1184"/>
              <a:gd name="T12" fmla="*/ 2147483647 w 2305"/>
              <a:gd name="T13" fmla="*/ 2147483647 h 1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4"/>
              <a:gd name="T23" fmla="*/ 2305 w 2305"/>
              <a:gd name="T24" fmla="*/ 1184 h 1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4">
                <a:moveTo>
                  <a:pt x="2304" y="493"/>
                </a:moveTo>
                <a:cubicBezTo>
                  <a:pt x="2183" y="484"/>
                  <a:pt x="2056" y="418"/>
                  <a:pt x="1991" y="351"/>
                </a:cubicBezTo>
                <a:cubicBezTo>
                  <a:pt x="1926" y="284"/>
                  <a:pt x="1831" y="178"/>
                  <a:pt x="1813" y="1"/>
                </a:cubicBezTo>
                <a:lnTo>
                  <a:pt x="0" y="0"/>
                </a:lnTo>
                <a:lnTo>
                  <a:pt x="0" y="1183"/>
                </a:lnTo>
                <a:lnTo>
                  <a:pt x="2305" y="1184"/>
                </a:lnTo>
                <a:lnTo>
                  <a:pt x="2304" y="493"/>
                </a:lnTo>
                <a:close/>
              </a:path>
            </a:pathLst>
          </a:custGeom>
          <a:solidFill>
            <a:schemeClr val="accent1">
              <a:alpha val="14902"/>
            </a:scheme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0248" name="Freeform 8"/>
          <p:cNvSpPr>
            <a:spLocks/>
          </p:cNvSpPr>
          <p:nvPr/>
        </p:nvSpPr>
        <p:spPr bwMode="gray">
          <a:xfrm>
            <a:off x="4414839" y="3043238"/>
            <a:ext cx="3659187" cy="1410891"/>
          </a:xfrm>
          <a:custGeom>
            <a:avLst/>
            <a:gdLst>
              <a:gd name="T0" fmla="*/ 2147483647 w 2305"/>
              <a:gd name="T1" fmla="*/ 2147483647 h 1185"/>
              <a:gd name="T2" fmla="*/ 2147483647 w 2305"/>
              <a:gd name="T3" fmla="*/ 2147483647 h 1185"/>
              <a:gd name="T4" fmla="*/ 2147483647 w 2305"/>
              <a:gd name="T5" fmla="*/ 0 h 1185"/>
              <a:gd name="T6" fmla="*/ 2147483647 w 2305"/>
              <a:gd name="T7" fmla="*/ 2147483647 h 1185"/>
              <a:gd name="T8" fmla="*/ 2147483647 w 2305"/>
              <a:gd name="T9" fmla="*/ 2147483647 h 1185"/>
              <a:gd name="T10" fmla="*/ 0 w 2305"/>
              <a:gd name="T11" fmla="*/ 2147483647 h 1185"/>
              <a:gd name="T12" fmla="*/ 2147483647 w 2305"/>
              <a:gd name="T13" fmla="*/ 2147483647 h 1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5"/>
              <a:gd name="T22" fmla="*/ 0 h 1185"/>
              <a:gd name="T23" fmla="*/ 2305 w 2305"/>
              <a:gd name="T24" fmla="*/ 1185 h 1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5" h="1185">
                <a:moveTo>
                  <a:pt x="1" y="494"/>
                </a:moveTo>
                <a:cubicBezTo>
                  <a:pt x="122" y="485"/>
                  <a:pt x="249" y="419"/>
                  <a:pt x="314" y="352"/>
                </a:cubicBezTo>
                <a:cubicBezTo>
                  <a:pt x="379" y="285"/>
                  <a:pt x="465" y="177"/>
                  <a:pt x="483" y="0"/>
                </a:cubicBezTo>
                <a:lnTo>
                  <a:pt x="2305" y="1"/>
                </a:lnTo>
                <a:lnTo>
                  <a:pt x="2305" y="1184"/>
                </a:lnTo>
                <a:lnTo>
                  <a:pt x="0" y="1185"/>
                </a:lnTo>
                <a:lnTo>
                  <a:pt x="1" y="494"/>
                </a:lnTo>
                <a:close/>
              </a:path>
            </a:pathLst>
          </a:custGeom>
          <a:solidFill>
            <a:schemeClr val="hlink">
              <a:alpha val="14902"/>
            </a:schemeClr>
          </a:solidFill>
          <a:ln w="9525">
            <a:round/>
            <a:headEnd/>
            <a:tailEnd/>
          </a:ln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00361" name="Freeform 9"/>
          <p:cNvSpPr>
            <a:spLocks/>
          </p:cNvSpPr>
          <p:nvPr/>
        </p:nvSpPr>
        <p:spPr bwMode="gray">
          <a:xfrm>
            <a:off x="4876801" y="3148013"/>
            <a:ext cx="3186113" cy="346472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80000"/>
                </a:schemeClr>
              </a:gs>
              <a:gs pos="50000">
                <a:schemeClr val="hlink">
                  <a:gamma/>
                  <a:shade val="89020"/>
                  <a:invGamma/>
                </a:schemeClr>
              </a:gs>
              <a:gs pos="100000">
                <a:schemeClr val="hlink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0362" name="Freeform 10"/>
          <p:cNvSpPr>
            <a:spLocks/>
          </p:cNvSpPr>
          <p:nvPr/>
        </p:nvSpPr>
        <p:spPr bwMode="gray">
          <a:xfrm flipH="1">
            <a:off x="612776" y="3130153"/>
            <a:ext cx="3165475" cy="346472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gray">
          <a:xfrm>
            <a:off x="642938" y="1634729"/>
            <a:ext cx="3643312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FFFF"/>
                </a:solidFill>
                <a:latin typeface="Arial" pitchFamily="34" charset="0"/>
              </a:rPr>
              <a:t>Аналитический стиль учения</a:t>
            </a:r>
            <a:endParaRPr lang="en-US" altLang="ru-RU" sz="1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gray">
          <a:xfrm>
            <a:off x="642939" y="3151585"/>
            <a:ext cx="2928937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FFFF"/>
                </a:solidFill>
                <a:latin typeface="Arial" pitchFamily="34" charset="0"/>
              </a:rPr>
              <a:t>Импульсивный стиль</a:t>
            </a:r>
            <a:endParaRPr lang="en-US" altLang="ru-RU" sz="1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gray">
          <a:xfrm>
            <a:off x="4500564" y="1643063"/>
            <a:ext cx="3571875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FFFF"/>
                </a:solidFill>
                <a:latin typeface="Arial" pitchFamily="34" charset="0"/>
              </a:rPr>
              <a:t>Синтетический стиль учения</a:t>
            </a:r>
            <a:endParaRPr lang="en-US" altLang="ru-RU" sz="1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254" name="Rectangle 14"/>
          <p:cNvSpPr>
            <a:spLocks noChangeArrowheads="1"/>
          </p:cNvSpPr>
          <p:nvPr/>
        </p:nvSpPr>
        <p:spPr bwMode="gray">
          <a:xfrm>
            <a:off x="5143500" y="3169444"/>
            <a:ext cx="2781300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FFFF"/>
                </a:solidFill>
                <a:latin typeface="Arial" pitchFamily="34" charset="0"/>
              </a:rPr>
              <a:t>Рефлективный стиль</a:t>
            </a:r>
            <a:endParaRPr lang="en-US" altLang="ru-RU" sz="1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255" name="Rectangle 17"/>
          <p:cNvSpPr>
            <a:spLocks noChangeArrowheads="1"/>
          </p:cNvSpPr>
          <p:nvPr/>
        </p:nvSpPr>
        <p:spPr bwMode="gray">
          <a:xfrm>
            <a:off x="744539" y="2102644"/>
            <a:ext cx="2954337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ru-RU" sz="1600"/>
              <a:t>Решение задач </a:t>
            </a:r>
            <a:r>
              <a:rPr lang="ru-RU" altLang="ru-RU" sz="1600" b="0"/>
              <a:t>(выбор подходящего ответа из набора заданных вариантов)</a:t>
            </a:r>
            <a:endParaRPr lang="en-US" altLang="ru-RU" sz="1600" b="0"/>
          </a:p>
        </p:txBody>
      </p:sp>
      <p:sp>
        <p:nvSpPr>
          <p:cNvPr id="10256" name="Rectangle 18"/>
          <p:cNvSpPr>
            <a:spLocks noChangeArrowheads="1"/>
          </p:cNvSpPr>
          <p:nvPr/>
        </p:nvSpPr>
        <p:spPr bwMode="gray">
          <a:xfrm>
            <a:off x="4967288" y="2102644"/>
            <a:ext cx="2989262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ru-RU" sz="1600"/>
              <a:t>Открытые вопросы </a:t>
            </a:r>
            <a:r>
              <a:rPr lang="ru-RU" altLang="ru-RU" sz="1600" b="0"/>
              <a:t>(возможность дать собственный развернутый ответ)</a:t>
            </a:r>
            <a:endParaRPr lang="en-US" altLang="ru-RU" sz="1600" b="0"/>
          </a:p>
        </p:txBody>
      </p:sp>
      <p:sp>
        <p:nvSpPr>
          <p:cNvPr id="10257" name="Text Box 26"/>
          <p:cNvSpPr txBox="1">
            <a:spLocks noChangeArrowheads="1"/>
          </p:cNvSpPr>
          <p:nvPr/>
        </p:nvSpPr>
        <p:spPr bwMode="gray">
          <a:xfrm>
            <a:off x="685800" y="3589735"/>
            <a:ext cx="335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ru-RU" altLang="ru-RU" sz="1600" b="0">
                <a:solidFill>
                  <a:srgbClr val="000000"/>
                </a:solidFill>
              </a:rPr>
              <a:t>Фиксированный срок выполнения задания «на время»</a:t>
            </a:r>
            <a:endParaRPr lang="en-US" altLang="ru-RU" sz="1600" b="0">
              <a:solidFill>
                <a:srgbClr val="000000"/>
              </a:solidFill>
            </a:endParaRPr>
          </a:p>
        </p:txBody>
      </p:sp>
      <p:sp>
        <p:nvSpPr>
          <p:cNvPr id="10258" name="Text Box 27"/>
          <p:cNvSpPr txBox="1">
            <a:spLocks noChangeArrowheads="1"/>
          </p:cNvSpPr>
          <p:nvPr/>
        </p:nvSpPr>
        <p:spPr bwMode="gray">
          <a:xfrm>
            <a:off x="4583113" y="3737372"/>
            <a:ext cx="335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ru-RU" altLang="ru-RU" sz="1600" b="0">
                <a:solidFill>
                  <a:srgbClr val="000000"/>
                </a:solidFill>
              </a:rPr>
              <a:t>Задания с неограниченным сроком выполнения</a:t>
            </a:r>
            <a:endParaRPr lang="en-US" altLang="ru-RU" sz="1600" b="0">
              <a:solidFill>
                <a:srgbClr val="000000"/>
              </a:solidFill>
            </a:endParaRPr>
          </a:p>
        </p:txBody>
      </p:sp>
      <p:grpSp>
        <p:nvGrpSpPr>
          <p:cNvPr id="10259" name="Group 35"/>
          <p:cNvGrpSpPr>
            <a:grpSpLocks/>
          </p:cNvGrpSpPr>
          <p:nvPr/>
        </p:nvGrpSpPr>
        <p:grpSpPr bwMode="auto">
          <a:xfrm>
            <a:off x="3460750" y="2327672"/>
            <a:ext cx="1682750" cy="1262063"/>
            <a:chOff x="2350" y="2010"/>
            <a:chExt cx="1060" cy="1060"/>
          </a:xfrm>
        </p:grpSpPr>
        <p:sp>
          <p:nvSpPr>
            <p:cNvPr id="10261" name="Oval 29"/>
            <p:cNvSpPr>
              <a:spLocks noChangeArrowheads="1"/>
            </p:cNvSpPr>
            <p:nvPr/>
          </p:nvSpPr>
          <p:spPr bwMode="gray">
            <a:xfrm>
              <a:off x="2350" y="2010"/>
              <a:ext cx="1060" cy="1060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10262" name="Group 30"/>
            <p:cNvGrpSpPr>
              <a:grpSpLocks/>
            </p:cNvGrpSpPr>
            <p:nvPr/>
          </p:nvGrpSpPr>
          <p:grpSpPr bwMode="auto">
            <a:xfrm rot="-2288454">
              <a:off x="2439" y="2081"/>
              <a:ext cx="887" cy="907"/>
              <a:chOff x="887" y="2040"/>
              <a:chExt cx="433" cy="422"/>
            </a:xfrm>
          </p:grpSpPr>
          <p:pic>
            <p:nvPicPr>
              <p:cNvPr id="10264" name="Picture 31" descr="circuler_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65" name="Oval 32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3" cy="422"/>
              </a:xfrm>
              <a:prstGeom prst="ellipse">
                <a:avLst/>
              </a:prstGeom>
              <a:solidFill>
                <a:srgbClr val="FF66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pic>
            <p:nvPicPr>
              <p:cNvPr id="10266" name="Picture 33" descr="Picture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63" name="Picture 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2428" y="2053"/>
              <a:ext cx="915" cy="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60" name="Text Box 37"/>
          <p:cNvSpPr txBox="1">
            <a:spLocks noChangeArrowheads="1"/>
          </p:cNvSpPr>
          <p:nvPr/>
        </p:nvSpPr>
        <p:spPr bwMode="gray">
          <a:xfrm>
            <a:off x="3665538" y="2645866"/>
            <a:ext cx="1219200" cy="9233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>
                <a:solidFill>
                  <a:srgbClr val="008080"/>
                </a:solidFill>
              </a:rPr>
              <a:t>оптимальная </a:t>
            </a:r>
            <a:r>
              <a:rPr lang="ru-RU" altLang="ru-RU" sz="2000" b="1" dirty="0">
                <a:solidFill>
                  <a:srgbClr val="008080"/>
                </a:solidFill>
              </a:rPr>
              <a:t>форма контроля</a:t>
            </a:r>
            <a:endParaRPr lang="en-US" altLang="ru-RU" sz="20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8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" y="0"/>
            <a:ext cx="9143745" cy="51913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180" y="269103"/>
            <a:ext cx="6145987" cy="63201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b="1" dirty="0">
                <a:solidFill>
                  <a:srgbClr val="173A8D"/>
                </a:solidFill>
              </a:rPr>
              <a:t/>
            </a:r>
            <a:br>
              <a:rPr lang="ru-RU" b="1" dirty="0">
                <a:solidFill>
                  <a:srgbClr val="173A8D"/>
                </a:solidFill>
              </a:rPr>
            </a:br>
            <a:r>
              <a:rPr lang="ru-RU" b="1" dirty="0" smtClean="0">
                <a:solidFill>
                  <a:srgbClr val="173A8D"/>
                </a:solidFill>
              </a:rPr>
              <a:t/>
            </a:r>
            <a:br>
              <a:rPr lang="ru-RU" b="1" dirty="0" smtClean="0">
                <a:solidFill>
                  <a:srgbClr val="173A8D"/>
                </a:solidFill>
              </a:rPr>
            </a:br>
            <a:r>
              <a:rPr lang="ru-RU" b="1" dirty="0">
                <a:solidFill>
                  <a:srgbClr val="173A8D"/>
                </a:solidFill>
              </a:rPr>
              <a:t/>
            </a:r>
            <a:br>
              <a:rPr lang="ru-RU" b="1" dirty="0">
                <a:solidFill>
                  <a:srgbClr val="173A8D"/>
                </a:solidFill>
              </a:rPr>
            </a:br>
            <a:endParaRPr lang="ru-RU" sz="4500" dirty="0">
              <a:solidFill>
                <a:srgbClr val="008080"/>
              </a:solidFill>
              <a:latin typeface="Austin Cyr Bold" panose="02020803070702030403" pitchFamily="18" charset="-52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506" y="980341"/>
            <a:ext cx="6545409" cy="3641624"/>
          </a:xfrm>
        </p:spPr>
        <p:txBody>
          <a:bodyPr>
            <a:noAutofit/>
          </a:bodyPr>
          <a:lstStyle/>
          <a:p>
            <a:r>
              <a:rPr lang="ru-RU" b="1" dirty="0"/>
              <a:t>    </a:t>
            </a:r>
            <a:endParaRPr lang="ru-RU" b="1" dirty="0">
              <a:solidFill>
                <a:srgbClr val="008080"/>
              </a:solidFill>
            </a:endParaRPr>
          </a:p>
          <a:p>
            <a:pPr algn="just"/>
            <a:r>
              <a:rPr lang="ru-RU" dirty="0">
                <a:solidFill>
                  <a:srgbClr val="008080"/>
                </a:solidFill>
              </a:rPr>
              <a:t>      </a:t>
            </a:r>
            <a:endParaRPr lang="ru-RU" dirty="0">
              <a:solidFill>
                <a:srgbClr val="008080"/>
              </a:solidFill>
              <a:latin typeface="Alegreya Sans Medium" panose="00000600000000000000" pitchFamily="2" charset="0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rgbClr val="8C7143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400" dirty="0">
                <a:solidFill>
                  <a:srgbClr val="8C7143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70" y="4772690"/>
            <a:ext cx="664972" cy="4280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8C7143"/>
                </a:solidFill>
                <a:latin typeface="Alegreya Sans" panose="00000500000000000000" pitchFamily="2" charset="0"/>
              </a:rPr>
              <a:t>2023 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>
          <a:xfrm>
            <a:off x="2551569" y="598264"/>
            <a:ext cx="6430631" cy="32647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2649" y="3863018"/>
            <a:ext cx="138564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endParaRPr lang="ru-RU" dirty="0"/>
          </a:p>
        </p:txBody>
      </p:sp>
      <p:sp>
        <p:nvSpPr>
          <p:cNvPr id="11" name="AutoShape 121"/>
          <p:cNvSpPr>
            <a:spLocks noChangeArrowheads="1"/>
          </p:cNvSpPr>
          <p:nvPr/>
        </p:nvSpPr>
        <p:spPr bwMode="blackWhite">
          <a:xfrm>
            <a:off x="4453879" y="1939180"/>
            <a:ext cx="1885949" cy="262523"/>
          </a:xfrm>
          <a:prstGeom prst="wedgeRectCallout">
            <a:avLst>
              <a:gd name="adj1" fmla="val 12322"/>
              <a:gd name="adj2" fmla="val 167641"/>
            </a:avLst>
          </a:prstGeom>
          <a:solidFill>
            <a:srgbClr val="EF21C8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68580" tIns="34290" rIns="68580" bIns="3429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>
                <a:solidFill>
                  <a:srgbClr val="FFFFFF"/>
                </a:solidFill>
              </a:rPr>
              <a:t>Визуальный</a:t>
            </a:r>
            <a:endParaRPr lang="en-US" altLang="ru-RU" sz="1100" b="1">
              <a:solidFill>
                <a:srgbClr val="FFFFFF"/>
              </a:solidFill>
            </a:endParaRPr>
          </a:p>
        </p:txBody>
      </p:sp>
      <p:sp>
        <p:nvSpPr>
          <p:cNvPr id="12" name="AutoShape 120"/>
          <p:cNvSpPr>
            <a:spLocks noChangeArrowheads="1"/>
          </p:cNvSpPr>
          <p:nvPr/>
        </p:nvSpPr>
        <p:spPr bwMode="blackWhite">
          <a:xfrm>
            <a:off x="2724151" y="1342121"/>
            <a:ext cx="2091680" cy="301145"/>
          </a:xfrm>
          <a:prstGeom prst="wedgeRectCallout">
            <a:avLst>
              <a:gd name="adj1" fmla="val 3843"/>
              <a:gd name="adj2" fmla="val 86752"/>
            </a:avLst>
          </a:prstGeom>
          <a:solidFill>
            <a:srgbClr val="E28700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68580" tIns="34290" rIns="68580" bIns="3429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FFFFFF"/>
                </a:solidFill>
              </a:rPr>
              <a:t>Кинестетический</a:t>
            </a:r>
            <a:endParaRPr lang="en-US" altLang="ru-RU" sz="1100" b="1" dirty="0">
              <a:solidFill>
                <a:srgbClr val="FFFFFF"/>
              </a:solidFill>
            </a:endParaRPr>
          </a:p>
        </p:txBody>
      </p:sp>
      <p:sp>
        <p:nvSpPr>
          <p:cNvPr id="13" name="AutoShape 122"/>
          <p:cNvSpPr>
            <a:spLocks noChangeArrowheads="1"/>
          </p:cNvSpPr>
          <p:nvPr/>
        </p:nvSpPr>
        <p:spPr bwMode="blackWhite">
          <a:xfrm>
            <a:off x="6651255" y="1604908"/>
            <a:ext cx="1785087" cy="282350"/>
          </a:xfrm>
          <a:prstGeom prst="wedgeRectCallout">
            <a:avLst>
              <a:gd name="adj1" fmla="val -25164"/>
              <a:gd name="adj2" fmla="val 135006"/>
            </a:avLst>
          </a:prstGeom>
          <a:solidFill>
            <a:schemeClr val="accent5">
              <a:lumMod val="75000"/>
            </a:schemeClr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68580" tIns="34290" rIns="68580" bIns="3429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FFFFFF"/>
                </a:solidFill>
              </a:rPr>
              <a:t>Аудиальный</a:t>
            </a:r>
            <a:endParaRPr lang="en-US" altLang="ru-RU" sz="1100" b="1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31937" y="3556756"/>
            <a:ext cx="2147522" cy="30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defRPr/>
            </a:pPr>
            <a:r>
              <a:rPr lang="ru-RU" altLang="ru-RU" sz="1200" dirty="0">
                <a:solidFill>
                  <a:srgbClr val="0070C0"/>
                </a:solidFill>
              </a:rPr>
              <a:t>Контроль в устной форме</a:t>
            </a:r>
            <a:endParaRPr lang="en-US" altLang="ru-RU" sz="1200" dirty="0">
              <a:solidFill>
                <a:srgbClr val="0070C0"/>
              </a:solidFill>
            </a:endParaRPr>
          </a:p>
        </p:txBody>
      </p:sp>
      <p:pic>
        <p:nvPicPr>
          <p:cNvPr id="15" name="Picture 4" descr="DSCN12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00" y="598265"/>
            <a:ext cx="2171700" cy="326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81114" y="43220"/>
            <a:ext cx="8582025" cy="5048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8080"/>
                </a:solidFill>
              </a:rPr>
              <a:t>ТРЕБОВАНИЯ К КОНТРОЛЮ ЗНАНИЙ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1394" y="3863018"/>
            <a:ext cx="885421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/>
              <a:t>Разнообразие форм проведения контроля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/>
              <a:t> Единство требований педагогов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smtClean="0"/>
              <a:t>Экономичным по затратам </a:t>
            </a:r>
            <a:r>
              <a:rPr lang="ru-RU" sz="2400" dirty="0"/>
              <a:t>в</a:t>
            </a:r>
            <a:r>
              <a:rPr lang="ru-RU" sz="2400" dirty="0" smtClean="0"/>
              <a:t>ремени  педагога  и обучающегося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990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" y="2924"/>
            <a:ext cx="9143744" cy="5140576"/>
          </a:xfrm>
          <a:prstGeom prst="rect">
            <a:avLst/>
          </a:prstGeom>
        </p:spPr>
      </p:pic>
      <p:pic>
        <p:nvPicPr>
          <p:cNvPr id="10242" name="Picture 2" descr="Экзамен как основная форма рубежного контроля в вуз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971551"/>
            <a:ext cx="6010275" cy="400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9" y="676275"/>
            <a:ext cx="3990975" cy="43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81115" y="97418"/>
            <a:ext cx="8582025" cy="7767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8080"/>
                </a:solidFill>
              </a:rPr>
              <a:t>ОСНОВЫ ПЕДАГОГИЧЕСКОГО КОНТРОЛЯ</a:t>
            </a:r>
          </a:p>
        </p:txBody>
      </p:sp>
    </p:spTree>
    <p:extLst>
      <p:ext uri="{BB962C8B-B14F-4D97-AF65-F5344CB8AC3E}">
        <p14:creationId xmlns:p14="http://schemas.microsoft.com/office/powerpoint/2010/main" val="2705599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" y="2924"/>
            <a:ext cx="9143744" cy="5140576"/>
          </a:xfrm>
          <a:prstGeom prst="rect">
            <a:avLst/>
          </a:prstGeom>
        </p:spPr>
      </p:pic>
      <p:pic>
        <p:nvPicPr>
          <p:cNvPr id="5" name="Picture 2" descr="Основы педагогического контрол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" y="78375"/>
            <a:ext cx="4743578" cy="498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Основы педагогического контрол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978" y="68101"/>
            <a:ext cx="4395403" cy="498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57290" y="68100"/>
            <a:ext cx="8582025" cy="11320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8080"/>
                </a:solidFill>
              </a:rPr>
              <a:t>ОСНОВЫ ПЕДАГОГИЧЕСКОГО КОНТРОЛЯ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67200" y="320906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i="1" dirty="0">
                <a:solidFill>
                  <a:srgbClr val="FFFFCC"/>
                </a:solidFill>
              </a:rPr>
              <a:t>Сейчас оценивание - это не фиксация итогов, а «точка», за которой следует новый виток развития, повышение качества образования (оценивание не столько «для фиксации», сколько «для улучшения»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8407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24" y="29563"/>
            <a:ext cx="9143744" cy="5140576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23978" y="144359"/>
            <a:ext cx="8496300" cy="5604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контроля: классификация</a:t>
            </a:r>
            <a:endParaRPr lang="ru-RU" sz="36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810385" y="2182687"/>
            <a:ext cx="1543050" cy="7810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контроль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43294" y="1541039"/>
            <a:ext cx="1528890" cy="4953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цели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49154" y="2903123"/>
            <a:ext cx="2339306" cy="5585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8080"/>
                </a:solidFill>
              </a:rPr>
              <a:t>По функциям </a:t>
            </a:r>
            <a:r>
              <a:rPr lang="ru-RU" sz="1600" b="1" dirty="0">
                <a:solidFill>
                  <a:srgbClr val="008080"/>
                </a:solidFill>
              </a:rPr>
              <a:t>в учебном процессе</a:t>
            </a:r>
            <a:endParaRPr lang="ru-RU" sz="1600" dirty="0">
              <a:solidFill>
                <a:srgbClr val="00808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68647" y="3423541"/>
            <a:ext cx="2525001" cy="6205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8080"/>
                </a:solidFill>
              </a:rPr>
              <a:t>По </a:t>
            </a:r>
            <a:r>
              <a:rPr lang="ru-RU" b="1" dirty="0">
                <a:solidFill>
                  <a:srgbClr val="008080"/>
                </a:solidFill>
              </a:rPr>
              <a:t>контролирующему лицу</a:t>
            </a:r>
            <a:endParaRPr lang="ru-RU" dirty="0">
              <a:solidFill>
                <a:srgbClr val="00808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40770" y="2468437"/>
            <a:ext cx="1528890" cy="4953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845660" y="2468437"/>
            <a:ext cx="1528890" cy="4953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форме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689917" y="2199508"/>
            <a:ext cx="1682178" cy="4953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8080"/>
                </a:solidFill>
              </a:rPr>
              <a:t>П</a:t>
            </a:r>
            <a:r>
              <a:rPr lang="ru-RU" b="1" dirty="0" smtClean="0">
                <a:solidFill>
                  <a:srgbClr val="008080"/>
                </a:solidFill>
              </a:rPr>
              <a:t>о характеру</a:t>
            </a:r>
            <a:endParaRPr lang="ru-RU" dirty="0">
              <a:solidFill>
                <a:srgbClr val="00808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41160" y="3361644"/>
            <a:ext cx="2084913" cy="6990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20171" y="1423600"/>
            <a:ext cx="1428365" cy="7459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способам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324476" y="1520338"/>
            <a:ext cx="2257571" cy="4953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8080"/>
                </a:solidFill>
              </a:rPr>
              <a:t>П</a:t>
            </a:r>
            <a:r>
              <a:rPr lang="ru-RU" b="1" dirty="0" smtClean="0">
                <a:solidFill>
                  <a:srgbClr val="008080"/>
                </a:solidFill>
              </a:rPr>
              <a:t>о </a:t>
            </a:r>
            <a:r>
              <a:rPr lang="ru-RU" b="1" dirty="0">
                <a:solidFill>
                  <a:srgbClr val="008080"/>
                </a:solidFill>
              </a:rPr>
              <a:t>дидактическому материалу</a:t>
            </a:r>
            <a:endParaRPr lang="ru-RU" dirty="0">
              <a:solidFill>
                <a:srgbClr val="00808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81426" y="1151006"/>
            <a:ext cx="971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диагноз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590925" y="970031"/>
            <a:ext cx="1390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констатация</a:t>
            </a:r>
            <a:endParaRPr lang="ru-RU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797334" y="730329"/>
            <a:ext cx="971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прогноз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875907" y="3585563"/>
            <a:ext cx="1147635" cy="4000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8080"/>
                </a:solidFill>
              </a:rPr>
              <a:t>основной</a:t>
            </a:r>
            <a:endParaRPr lang="ru-RU" sz="16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372095" y="3571941"/>
            <a:ext cx="1771905" cy="4000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8080"/>
                </a:solidFill>
              </a:rPr>
              <a:t>дополнительный</a:t>
            </a:r>
            <a:endParaRPr lang="ru-RU" sz="1600" b="1" dirty="0">
              <a:solidFill>
                <a:srgbClr val="00808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780044" y="4068137"/>
            <a:ext cx="1110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екущий 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689917" y="4422580"/>
            <a:ext cx="19291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Промежуточный </a:t>
            </a:r>
          </a:p>
          <a:p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Итоговый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073178" y="4053248"/>
            <a:ext cx="1987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редварительный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725193" y="4437228"/>
            <a:ext cx="1203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убежный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534264" y="2113822"/>
            <a:ext cx="1609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schemeClr val="bg1"/>
                </a:solidFill>
              </a:rPr>
              <a:t>Субъективный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499474" y="2347120"/>
            <a:ext cx="1534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schemeClr val="bg1"/>
                </a:solidFill>
              </a:rPr>
              <a:t>Объективный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16785" y="2260263"/>
            <a:ext cx="883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Устный</a:t>
            </a: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87671" y="2552714"/>
            <a:ext cx="2287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Письменный</a:t>
            </a:r>
          </a:p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Комбинированный</a:t>
            </a: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34454" y="3424937"/>
            <a:ext cx="1971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8080"/>
                </a:solidFill>
              </a:rPr>
              <a:t>П</a:t>
            </a:r>
            <a:r>
              <a:rPr lang="ru-RU" b="1" dirty="0" smtClean="0">
                <a:solidFill>
                  <a:srgbClr val="008080"/>
                </a:solidFill>
              </a:rPr>
              <a:t>о </a:t>
            </a:r>
            <a:r>
              <a:rPr lang="ru-RU" b="1" dirty="0">
                <a:solidFill>
                  <a:srgbClr val="008080"/>
                </a:solidFill>
              </a:rPr>
              <a:t>массовости </a:t>
            </a:r>
          </a:p>
          <a:p>
            <a:r>
              <a:rPr lang="ru-RU" b="1" dirty="0" smtClean="0">
                <a:solidFill>
                  <a:srgbClr val="008080"/>
                </a:solidFill>
              </a:rPr>
              <a:t>(охвату </a:t>
            </a:r>
            <a:r>
              <a:rPr lang="ru-RU" b="1" dirty="0">
                <a:solidFill>
                  <a:srgbClr val="008080"/>
                </a:solidFill>
              </a:rPr>
              <a:t>учеников</a:t>
            </a:r>
            <a:r>
              <a:rPr lang="ru-RU" b="1" dirty="0" smtClean="0">
                <a:solidFill>
                  <a:srgbClr val="008080"/>
                </a:solidFill>
              </a:rPr>
              <a:t>)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41160" y="4182937"/>
            <a:ext cx="1913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Индивидуальный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22657" y="4437969"/>
            <a:ext cx="1727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Фронтальный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40610" y="4732463"/>
            <a:ext cx="3050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Индивидуально-групповой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437909" y="4041959"/>
            <a:ext cx="15181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dirty="0">
                <a:solidFill>
                  <a:schemeClr val="bg1"/>
                </a:solidFill>
              </a:rPr>
              <a:t>Преподаватель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815604" y="4284081"/>
            <a:ext cx="2874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Взаимоконтроль обучающихся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536707" y="4563186"/>
            <a:ext cx="14955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chemeClr val="bg1"/>
                </a:solidFill>
              </a:rPr>
              <a:t>Самоконтроль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17580" y="1373743"/>
            <a:ext cx="16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Традиционный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858508" y="868918"/>
            <a:ext cx="1916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Нетрадиционный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5487786" y="817602"/>
            <a:ext cx="3295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без дидактического материала </a:t>
            </a: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593648" y="1099066"/>
            <a:ext cx="330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 дидактическим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материалом </a:t>
            </a:r>
          </a:p>
        </p:txBody>
      </p:sp>
      <p:sp>
        <p:nvSpPr>
          <p:cNvPr id="44" name="Стрелка вниз 43"/>
          <p:cNvSpPr/>
          <p:nvPr/>
        </p:nvSpPr>
        <p:spPr>
          <a:xfrm>
            <a:off x="4340825" y="2971907"/>
            <a:ext cx="231303" cy="497945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низ 44"/>
          <p:cNvSpPr/>
          <p:nvPr/>
        </p:nvSpPr>
        <p:spPr>
          <a:xfrm>
            <a:off x="6372150" y="3424937"/>
            <a:ext cx="323086" cy="272577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низ 45"/>
          <p:cNvSpPr/>
          <p:nvPr/>
        </p:nvSpPr>
        <p:spPr>
          <a:xfrm>
            <a:off x="8004099" y="3409984"/>
            <a:ext cx="323086" cy="272577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низ 46"/>
          <p:cNvSpPr/>
          <p:nvPr/>
        </p:nvSpPr>
        <p:spPr>
          <a:xfrm rot="7309205">
            <a:off x="3417399" y="1875848"/>
            <a:ext cx="114344" cy="884491"/>
          </a:xfrm>
          <a:prstGeom prst="downArrow">
            <a:avLst>
              <a:gd name="adj1" fmla="val 100000"/>
              <a:gd name="adj2" fmla="val 50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 rot="7309205">
            <a:off x="3417400" y="1875849"/>
            <a:ext cx="114344" cy="884491"/>
          </a:xfrm>
          <a:prstGeom prst="downArrow">
            <a:avLst>
              <a:gd name="adj1" fmla="val 100000"/>
              <a:gd name="adj2" fmla="val 50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 rot="13465921">
            <a:off x="5237198" y="1839016"/>
            <a:ext cx="215872" cy="645861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 rot="10800000">
            <a:off x="4341787" y="2049238"/>
            <a:ext cx="250241" cy="221665"/>
          </a:xfrm>
          <a:prstGeom prst="downArrow">
            <a:avLst>
              <a:gd name="adj1" fmla="val 50000"/>
              <a:gd name="adj2" fmla="val 41539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 rot="7309205">
            <a:off x="3417401" y="1875850"/>
            <a:ext cx="114344" cy="884491"/>
          </a:xfrm>
          <a:prstGeom prst="downArrow">
            <a:avLst>
              <a:gd name="adj1" fmla="val 100000"/>
              <a:gd name="adj2" fmla="val 50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/>
          <p:cNvSpPr/>
          <p:nvPr/>
        </p:nvSpPr>
        <p:spPr>
          <a:xfrm rot="17599842">
            <a:off x="5370535" y="2490211"/>
            <a:ext cx="219712" cy="1162762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низ 52"/>
          <p:cNvSpPr/>
          <p:nvPr/>
        </p:nvSpPr>
        <p:spPr>
          <a:xfrm rot="3241929">
            <a:off x="3154950" y="2400859"/>
            <a:ext cx="155044" cy="1555284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 вниз 53"/>
          <p:cNvSpPr/>
          <p:nvPr/>
        </p:nvSpPr>
        <p:spPr>
          <a:xfrm rot="13465921">
            <a:off x="5237198" y="1839015"/>
            <a:ext cx="215872" cy="645861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 вниз 54"/>
          <p:cNvSpPr/>
          <p:nvPr/>
        </p:nvSpPr>
        <p:spPr>
          <a:xfrm rot="16200000">
            <a:off x="5293966" y="2265993"/>
            <a:ext cx="229258" cy="497945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трелка вниз 55"/>
          <p:cNvSpPr/>
          <p:nvPr/>
        </p:nvSpPr>
        <p:spPr>
          <a:xfrm rot="16200000">
            <a:off x="5293967" y="2265993"/>
            <a:ext cx="229258" cy="497945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 вниз 56"/>
          <p:cNvSpPr/>
          <p:nvPr/>
        </p:nvSpPr>
        <p:spPr>
          <a:xfrm rot="5400000">
            <a:off x="3448673" y="2391810"/>
            <a:ext cx="199376" cy="497945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98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4519" y="27808"/>
            <a:ext cx="9143744" cy="5140576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 flipV="1">
            <a:off x="2438400" y="2209800"/>
            <a:ext cx="0" cy="219075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2438400" y="2209800"/>
            <a:ext cx="0" cy="219075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2438400" y="2209799"/>
            <a:ext cx="0" cy="219075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2438400" y="2209798"/>
            <a:ext cx="0" cy="219075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2438400" y="2209797"/>
            <a:ext cx="0" cy="219075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4571999" y="2024062"/>
            <a:ext cx="0" cy="219075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s://fs.znanio.ru/d5af0e/c7/d0/d9e41a44ec6612d5e3a40b51c52f008c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233361"/>
            <a:ext cx="4629151" cy="401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095875" y="233361"/>
            <a:ext cx="3467100" cy="4014789"/>
          </a:xfrm>
          <a:prstGeom prst="rect">
            <a:avLst/>
          </a:prstGeom>
          <a:solidFill>
            <a:schemeClr val="bg1"/>
          </a:solidFill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  <a:p>
            <a:endParaRPr lang="ru-RU" b="1" dirty="0" smtClean="0">
              <a:solidFill>
                <a:srgbClr val="008080"/>
              </a:solidFill>
            </a:endParaRPr>
          </a:p>
          <a:p>
            <a:r>
              <a:rPr lang="ru-RU" b="1" dirty="0" smtClean="0">
                <a:solidFill>
                  <a:srgbClr val="008080"/>
                </a:solidFill>
              </a:rPr>
              <a:t>КРИТЕРИАЛЬНОЕ </a:t>
            </a:r>
            <a:r>
              <a:rPr lang="ru-RU" b="1" dirty="0">
                <a:solidFill>
                  <a:srgbClr val="008080"/>
                </a:solidFill>
              </a:rPr>
              <a:t>ОЦЕНИВАНИЕ - это процесс, основанный на сравнении учебных достижений </a:t>
            </a:r>
            <a:r>
              <a:rPr lang="ru-RU" b="1" dirty="0" smtClean="0">
                <a:solidFill>
                  <a:srgbClr val="008080"/>
                </a:solidFill>
              </a:rPr>
              <a:t>обучающихся </a:t>
            </a:r>
            <a:r>
              <a:rPr lang="ru-RU" b="1" dirty="0">
                <a:solidFill>
                  <a:srgbClr val="008080"/>
                </a:solidFill>
              </a:rPr>
              <a:t>с четко определенными, коллективно выработанными, заранее известными всем участникам (обучающимся, администрации вуза) процесса критериями, соответствующими формированию учебно-познавательной компетентности учащихся </a:t>
            </a:r>
            <a:endParaRPr lang="ru-RU" dirty="0">
              <a:solidFill>
                <a:srgbClr val="008080"/>
              </a:solidFill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8916" y="4396859"/>
            <a:ext cx="8706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Формирующее оценивание – это бесконечный поток обратной связи преподавателя</a:t>
            </a:r>
          </a:p>
          <a:p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с обучающимися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585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" y="0"/>
            <a:ext cx="9143744" cy="5140576"/>
          </a:xfrm>
          <a:prstGeom prst="rect">
            <a:avLst/>
          </a:prstGeom>
        </p:spPr>
      </p:pic>
      <p:pic>
        <p:nvPicPr>
          <p:cNvPr id="5" name="Picture 2" descr="Современное оценив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0" y="271930"/>
            <a:ext cx="2487450" cy="344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Условия для формативного оцениван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553" y="271930"/>
            <a:ext cx="2867025" cy="34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cf2.ppt-online.org/files2/slide/c/c5Ob4NQysDuogrf6pXz3wSPlKGt0AnjvYJ1EhL/slide-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559" y="271930"/>
            <a:ext cx="2895728" cy="342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студенты-медики на занятиях Стоковое Изображение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0" y="3036887"/>
            <a:ext cx="248745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к учатся студенты-медики | Пикабу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552" y="3036887"/>
            <a:ext cx="2867025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к студенты-медики воспринимают свой исследовательский опыт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559" y="3036887"/>
            <a:ext cx="2895728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172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367"/>
            <a:ext cx="9143744" cy="514057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70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202" y="2280599"/>
            <a:ext cx="7839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4476" y="258658"/>
            <a:ext cx="10060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                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7" name="Picture 49" descr="arrow_metal01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882" y="3584655"/>
            <a:ext cx="2543175" cy="93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46990" y="258658"/>
            <a:ext cx="2642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3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Содержание</a:t>
            </a:r>
          </a:p>
        </p:txBody>
      </p:sp>
      <p:grpSp>
        <p:nvGrpSpPr>
          <p:cNvPr id="19" name="Group 94"/>
          <p:cNvGrpSpPr>
            <a:grpSpLocks/>
          </p:cNvGrpSpPr>
          <p:nvPr/>
        </p:nvGrpSpPr>
        <p:grpSpPr bwMode="auto">
          <a:xfrm>
            <a:off x="3589931" y="1129341"/>
            <a:ext cx="393700" cy="295275"/>
            <a:chOff x="2543" y="1006"/>
            <a:chExt cx="416" cy="416"/>
          </a:xfrm>
        </p:grpSpPr>
        <p:sp>
          <p:nvSpPr>
            <p:cNvPr id="20" name="Oval 52"/>
            <p:cNvSpPr>
              <a:spLocks noChangeArrowheads="1"/>
            </p:cNvSpPr>
            <p:nvPr/>
          </p:nvSpPr>
          <p:spPr bwMode="gray">
            <a:xfrm>
              <a:off x="254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"/>
                <a:defRPr sz="3200"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"/>
                <a:defRPr sz="28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"/>
                <a:defRPr sz="2400">
                  <a:solidFill>
                    <a:schemeClr val="tx2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"/>
                <a:defRPr sz="2000"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>
                <a:solidFill>
                  <a:schemeClr val="tx1"/>
                </a:solidFill>
              </a:endParaRPr>
            </a:p>
          </p:txBody>
        </p:sp>
        <p:grpSp>
          <p:nvGrpSpPr>
            <p:cNvPr id="21" name="Group 53"/>
            <p:cNvGrpSpPr>
              <a:grpSpLocks/>
            </p:cNvGrpSpPr>
            <p:nvPr/>
          </p:nvGrpSpPr>
          <p:grpSpPr bwMode="auto">
            <a:xfrm rot="-2288454">
              <a:off x="2578" y="1034"/>
              <a:ext cx="348" cy="356"/>
              <a:chOff x="887" y="2040"/>
              <a:chExt cx="433" cy="422"/>
            </a:xfrm>
          </p:grpSpPr>
          <p:pic>
            <p:nvPicPr>
              <p:cNvPr id="23" name="Picture 54" descr="circuler_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Oval 5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1">
                      <a:alpha val="75000"/>
                    </a:schemeClr>
                  </a:gs>
                  <a:gs pos="10000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25" name="Picture 56" descr="Picture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5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2570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93"/>
          <p:cNvGrpSpPr>
            <a:grpSpLocks/>
          </p:cNvGrpSpPr>
          <p:nvPr/>
        </p:nvGrpSpPr>
        <p:grpSpPr bwMode="auto">
          <a:xfrm>
            <a:off x="3552434" y="2517681"/>
            <a:ext cx="393700" cy="295275"/>
            <a:chOff x="3071" y="1006"/>
            <a:chExt cx="416" cy="416"/>
          </a:xfrm>
        </p:grpSpPr>
        <p:sp>
          <p:nvSpPr>
            <p:cNvPr id="27" name="Oval 62"/>
            <p:cNvSpPr>
              <a:spLocks noChangeArrowheads="1"/>
            </p:cNvSpPr>
            <p:nvPr/>
          </p:nvSpPr>
          <p:spPr bwMode="gray">
            <a:xfrm>
              <a:off x="3071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"/>
                <a:defRPr sz="3200"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"/>
                <a:defRPr sz="28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"/>
                <a:defRPr sz="2400">
                  <a:solidFill>
                    <a:schemeClr val="tx2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"/>
                <a:defRPr sz="2000"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>
                <a:solidFill>
                  <a:schemeClr val="tx1"/>
                </a:solidFill>
              </a:endParaRPr>
            </a:p>
          </p:txBody>
        </p:sp>
        <p:grpSp>
          <p:nvGrpSpPr>
            <p:cNvPr id="28" name="Group 63"/>
            <p:cNvGrpSpPr>
              <a:grpSpLocks/>
            </p:cNvGrpSpPr>
            <p:nvPr/>
          </p:nvGrpSpPr>
          <p:grpSpPr bwMode="auto">
            <a:xfrm rot="-2288454">
              <a:off x="3106" y="1034"/>
              <a:ext cx="348" cy="356"/>
              <a:chOff x="887" y="2040"/>
              <a:chExt cx="433" cy="422"/>
            </a:xfrm>
          </p:grpSpPr>
          <p:pic>
            <p:nvPicPr>
              <p:cNvPr id="30" name="Picture 64" descr="circuler_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Oval 6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2">
                      <a:alpha val="75000"/>
                    </a:schemeClr>
                  </a:gs>
                  <a:gs pos="10000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32" name="Picture 66" descr="Picture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9" name="Picture 8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3098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up 94"/>
          <p:cNvGrpSpPr>
            <a:grpSpLocks/>
          </p:cNvGrpSpPr>
          <p:nvPr/>
        </p:nvGrpSpPr>
        <p:grpSpPr bwMode="auto">
          <a:xfrm>
            <a:off x="3599037" y="3087675"/>
            <a:ext cx="393700" cy="295275"/>
            <a:chOff x="2543" y="1006"/>
            <a:chExt cx="416" cy="416"/>
          </a:xfrm>
        </p:grpSpPr>
        <p:sp>
          <p:nvSpPr>
            <p:cNvPr id="34" name="Oval 52"/>
            <p:cNvSpPr>
              <a:spLocks noChangeArrowheads="1"/>
            </p:cNvSpPr>
            <p:nvPr/>
          </p:nvSpPr>
          <p:spPr bwMode="gray">
            <a:xfrm>
              <a:off x="254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"/>
                <a:defRPr sz="3200"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"/>
                <a:defRPr sz="28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"/>
                <a:defRPr sz="2400">
                  <a:solidFill>
                    <a:schemeClr val="tx2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"/>
                <a:defRPr sz="2000"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>
                <a:solidFill>
                  <a:schemeClr val="tx1"/>
                </a:solidFill>
              </a:endParaRPr>
            </a:p>
          </p:txBody>
        </p:sp>
        <p:grpSp>
          <p:nvGrpSpPr>
            <p:cNvPr id="35" name="Group 53"/>
            <p:cNvGrpSpPr>
              <a:grpSpLocks/>
            </p:cNvGrpSpPr>
            <p:nvPr/>
          </p:nvGrpSpPr>
          <p:grpSpPr bwMode="auto">
            <a:xfrm rot="-2288454">
              <a:off x="2578" y="1034"/>
              <a:ext cx="348" cy="356"/>
              <a:chOff x="887" y="2040"/>
              <a:chExt cx="433" cy="422"/>
            </a:xfrm>
          </p:grpSpPr>
          <p:pic>
            <p:nvPicPr>
              <p:cNvPr id="37" name="Picture 54" descr="circuler_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Oval 5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1">
                      <a:alpha val="75000"/>
                    </a:schemeClr>
                  </a:gs>
                  <a:gs pos="10000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39" name="Picture 56" descr="Picture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6" name="Picture 5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2570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Прямоугольник 9"/>
          <p:cNvSpPr/>
          <p:nvPr/>
        </p:nvSpPr>
        <p:spPr>
          <a:xfrm>
            <a:off x="4082474" y="101828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Контроль как звено учебного процесса. Объект и функции контроля Структурные компоненты контроля</a:t>
            </a: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4529" y="18047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44529" y="2837859"/>
            <a:ext cx="50661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Контрольно-оценочная деятельность</a:t>
            </a:r>
          </a:p>
          <a:p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преподавателя. </a:t>
            </a:r>
            <a:endParaRPr lang="ru-RU" altLang="ru-RU" sz="24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82474" y="2455709"/>
            <a:ext cx="4989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Виды контроля знаний </a:t>
            </a:r>
            <a:r>
              <a:rPr lang="ru-RU" sz="2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обучающихс</a:t>
            </a:r>
            <a:r>
              <a:rPr lang="ru-RU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Я</a:t>
            </a: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160499" y="1018279"/>
            <a:ext cx="3249029" cy="2915545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8080"/>
                </a:solidFill>
              </a:rPr>
              <a:t>Ни одно человеческое существо не является </a:t>
            </a:r>
          </a:p>
          <a:p>
            <a:r>
              <a:rPr lang="ru-RU" sz="2000" dirty="0">
                <a:solidFill>
                  <a:srgbClr val="008080"/>
                </a:solidFill>
              </a:rPr>
              <a:t>настолько совершенным, чтобы не </a:t>
            </a:r>
            <a:r>
              <a:rPr lang="ru-RU" sz="2000" dirty="0" smtClean="0">
                <a:solidFill>
                  <a:srgbClr val="008080"/>
                </a:solidFill>
              </a:rPr>
              <a:t>нуждаться </a:t>
            </a:r>
            <a:r>
              <a:rPr lang="ru-RU" sz="2000" dirty="0">
                <a:solidFill>
                  <a:srgbClr val="008080"/>
                </a:solidFill>
              </a:rPr>
              <a:t>в контроле со стороны.</a:t>
            </a:r>
          </a:p>
          <a:p>
            <a:r>
              <a:rPr lang="ru-RU" i="1" dirty="0" smtClean="0">
                <a:solidFill>
                  <a:srgbClr val="008080"/>
                </a:solidFill>
              </a:rPr>
              <a:t>                    Макс </a:t>
            </a:r>
            <a:r>
              <a:rPr lang="ru-RU" i="1" dirty="0">
                <a:solidFill>
                  <a:srgbClr val="008080"/>
                </a:solidFill>
              </a:rPr>
              <a:t>Фрай</a:t>
            </a:r>
            <a:endParaRPr lang="ru-RU" dirty="0">
              <a:solidFill>
                <a:srgbClr val="008080"/>
              </a:solidFill>
            </a:endParaRPr>
          </a:p>
        </p:txBody>
      </p:sp>
      <p:sp>
        <p:nvSpPr>
          <p:cNvPr id="55" name="Вертикальный свиток 54"/>
          <p:cNvSpPr/>
          <p:nvPr/>
        </p:nvSpPr>
        <p:spPr>
          <a:xfrm>
            <a:off x="95250" y="997936"/>
            <a:ext cx="3327601" cy="2915545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008080"/>
                </a:solidFill>
              </a:rPr>
              <a:t>Ни одно человеческое существо не является </a:t>
            </a:r>
          </a:p>
          <a:p>
            <a:r>
              <a:rPr lang="ru-RU" sz="2000" b="1" dirty="0">
                <a:solidFill>
                  <a:srgbClr val="008080"/>
                </a:solidFill>
              </a:rPr>
              <a:t>настолько совершенным, чтобы не </a:t>
            </a:r>
            <a:r>
              <a:rPr lang="ru-RU" sz="2000" b="1" dirty="0" smtClean="0">
                <a:solidFill>
                  <a:srgbClr val="008080"/>
                </a:solidFill>
              </a:rPr>
              <a:t>нуждаться </a:t>
            </a:r>
            <a:r>
              <a:rPr lang="ru-RU" sz="2000" b="1" dirty="0">
                <a:solidFill>
                  <a:srgbClr val="008080"/>
                </a:solidFill>
              </a:rPr>
              <a:t>в контроле со стороны</a:t>
            </a:r>
            <a:r>
              <a:rPr lang="ru-RU" sz="2000" dirty="0">
                <a:solidFill>
                  <a:srgbClr val="008080"/>
                </a:solidFill>
              </a:rPr>
              <a:t>.</a:t>
            </a:r>
          </a:p>
          <a:p>
            <a:r>
              <a:rPr lang="ru-RU" i="1" dirty="0" smtClean="0">
                <a:solidFill>
                  <a:srgbClr val="008080"/>
                </a:solidFill>
              </a:rPr>
              <a:t>                    Макс </a:t>
            </a:r>
            <a:r>
              <a:rPr lang="ru-RU" i="1" dirty="0">
                <a:solidFill>
                  <a:srgbClr val="008080"/>
                </a:solidFill>
              </a:rPr>
              <a:t>Фрай</a:t>
            </a:r>
            <a:endParaRPr lang="ru-RU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4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24"/>
            <a:ext cx="9143744" cy="51405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05150" y="1181907"/>
            <a:ext cx="6038594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Преподаватель вуза - особая профессия, что отмечено в разработанной по инициативе ЮНЕСКО Конвенции о правах преподавателей вузов.  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 процессе непрерывного образования в системе повышения квалификации должна быть ориентация на соответствие специфическим  требованиям к преподавателю высшей школы, предъявляемые как к личности, специалисту,  профессионалу, </a:t>
            </a:r>
            <a:r>
              <a:rPr lang="ru-RU" alt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воспитателю</a:t>
            </a:r>
            <a:r>
              <a:rPr lang="ru-RU" alt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endParaRPr lang="ru-RU" alt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8625" y="201509"/>
            <a:ext cx="8496300" cy="6747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Преподаватель вуза – особая профессия</a:t>
            </a:r>
            <a:endParaRPr lang="ru-RU" sz="36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1" t="29967" r="18614" b="18878"/>
          <a:stretch/>
        </p:blipFill>
        <p:spPr>
          <a:xfrm>
            <a:off x="133350" y="1486694"/>
            <a:ext cx="2790919" cy="2732881"/>
          </a:xfrm>
          <a:prstGeom prst="ellipse">
            <a:avLst/>
          </a:prstGeom>
          <a:ln w="63500" cap="rnd">
            <a:solidFill>
              <a:srgbClr val="E4C88A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93079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367"/>
            <a:ext cx="9143744" cy="514057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70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202" y="2280599"/>
            <a:ext cx="7839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4476" y="258658"/>
            <a:ext cx="10060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                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2474" y="10182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4529" y="18047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6688" y="125309"/>
            <a:ext cx="8496300" cy="6747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ролей преподавателя</a:t>
            </a:r>
            <a:endParaRPr lang="ru-RU" sz="36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942975"/>
            <a:ext cx="7992629" cy="382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86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367"/>
            <a:ext cx="9143744" cy="514057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70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202" y="2280599"/>
            <a:ext cx="7839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4476" y="96733"/>
            <a:ext cx="10060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                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2474" y="10182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4529" y="18047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1950" y="96733"/>
            <a:ext cx="8496300" cy="9547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образовательной деятельности преподавателя: преподавание и методическое обеспечение</a:t>
            </a:r>
            <a:endParaRPr lang="ru-RU" sz="28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7" name="Group 93"/>
          <p:cNvGrpSpPr>
            <a:grpSpLocks/>
          </p:cNvGrpSpPr>
          <p:nvPr/>
        </p:nvGrpSpPr>
        <p:grpSpPr bwMode="auto">
          <a:xfrm>
            <a:off x="1514476" y="1953493"/>
            <a:ext cx="393700" cy="295275"/>
            <a:chOff x="3071" y="1006"/>
            <a:chExt cx="416" cy="416"/>
          </a:xfrm>
        </p:grpSpPr>
        <p:sp>
          <p:nvSpPr>
            <p:cNvPr id="48" name="Oval 62"/>
            <p:cNvSpPr>
              <a:spLocks noChangeArrowheads="1"/>
            </p:cNvSpPr>
            <p:nvPr/>
          </p:nvSpPr>
          <p:spPr bwMode="gray">
            <a:xfrm>
              <a:off x="3071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"/>
                <a:defRPr sz="3200"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"/>
                <a:defRPr sz="28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"/>
                <a:defRPr sz="2400">
                  <a:solidFill>
                    <a:schemeClr val="tx2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"/>
                <a:defRPr sz="2000"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>
                <a:solidFill>
                  <a:schemeClr val="tx1"/>
                </a:solidFill>
              </a:endParaRPr>
            </a:p>
          </p:txBody>
        </p:sp>
        <p:grpSp>
          <p:nvGrpSpPr>
            <p:cNvPr id="49" name="Group 63"/>
            <p:cNvGrpSpPr>
              <a:grpSpLocks/>
            </p:cNvGrpSpPr>
            <p:nvPr/>
          </p:nvGrpSpPr>
          <p:grpSpPr bwMode="auto">
            <a:xfrm rot="-2288454">
              <a:off x="3106" y="1034"/>
              <a:ext cx="348" cy="356"/>
              <a:chOff x="887" y="2040"/>
              <a:chExt cx="433" cy="422"/>
            </a:xfrm>
          </p:grpSpPr>
          <p:pic>
            <p:nvPicPr>
              <p:cNvPr id="51" name="Picture 6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" name="Oval 6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2">
                      <a:alpha val="75000"/>
                    </a:schemeClr>
                  </a:gs>
                  <a:gs pos="10000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53" name="Picture 6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0" name="Picture 8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3098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" name="Group 94"/>
          <p:cNvGrpSpPr>
            <a:grpSpLocks/>
          </p:cNvGrpSpPr>
          <p:nvPr/>
        </p:nvGrpSpPr>
        <p:grpSpPr bwMode="auto">
          <a:xfrm>
            <a:off x="1514476" y="1360529"/>
            <a:ext cx="393700" cy="295275"/>
            <a:chOff x="2543" y="1006"/>
            <a:chExt cx="416" cy="41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5" name="Oval 52"/>
            <p:cNvSpPr>
              <a:spLocks noChangeArrowheads="1"/>
            </p:cNvSpPr>
            <p:nvPr/>
          </p:nvSpPr>
          <p:spPr bwMode="gray">
            <a:xfrm>
              <a:off x="2543" y="1006"/>
              <a:ext cx="416" cy="416"/>
            </a:xfrm>
            <a:prstGeom prst="ellipse">
              <a:avLst/>
            </a:prstGeom>
            <a:grpFill/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"/>
                <a:defRPr sz="3200"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"/>
                <a:defRPr sz="28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"/>
                <a:defRPr sz="2400">
                  <a:solidFill>
                    <a:schemeClr val="tx2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"/>
                <a:defRPr sz="2000"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>
                <a:solidFill>
                  <a:schemeClr val="tx1"/>
                </a:solidFill>
              </a:endParaRPr>
            </a:p>
          </p:txBody>
        </p:sp>
        <p:grpSp>
          <p:nvGrpSpPr>
            <p:cNvPr id="56" name="Group 53"/>
            <p:cNvGrpSpPr>
              <a:grpSpLocks/>
            </p:cNvGrpSpPr>
            <p:nvPr/>
          </p:nvGrpSpPr>
          <p:grpSpPr bwMode="auto">
            <a:xfrm rot="-2288454">
              <a:off x="2578" y="1034"/>
              <a:ext cx="348" cy="356"/>
              <a:chOff x="887" y="2040"/>
              <a:chExt cx="433" cy="422"/>
            </a:xfrm>
            <a:grpFill/>
          </p:grpSpPr>
          <p:pic>
            <p:nvPicPr>
              <p:cNvPr id="58" name="Picture 5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" name="Oval 5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60" name="Picture 5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7" name="Picture 5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2570" y="1020"/>
              <a:ext cx="359" cy="37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" name="Group 94"/>
          <p:cNvGrpSpPr>
            <a:grpSpLocks/>
          </p:cNvGrpSpPr>
          <p:nvPr/>
        </p:nvGrpSpPr>
        <p:grpSpPr bwMode="auto">
          <a:xfrm>
            <a:off x="1486085" y="2669942"/>
            <a:ext cx="393700" cy="295275"/>
            <a:chOff x="2543" y="1006"/>
            <a:chExt cx="416" cy="41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2" name="Oval 52"/>
            <p:cNvSpPr>
              <a:spLocks noChangeArrowheads="1"/>
            </p:cNvSpPr>
            <p:nvPr/>
          </p:nvSpPr>
          <p:spPr bwMode="gray">
            <a:xfrm>
              <a:off x="2543" y="1006"/>
              <a:ext cx="416" cy="416"/>
            </a:xfrm>
            <a:prstGeom prst="ellipse">
              <a:avLst/>
            </a:prstGeom>
            <a:grpFill/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"/>
                <a:defRPr sz="3200"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"/>
                <a:defRPr sz="28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"/>
                <a:defRPr sz="2400">
                  <a:solidFill>
                    <a:schemeClr val="tx2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"/>
                <a:defRPr sz="2000"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>
                <a:solidFill>
                  <a:schemeClr val="tx1"/>
                </a:solidFill>
              </a:endParaRPr>
            </a:p>
          </p:txBody>
        </p:sp>
        <p:grpSp>
          <p:nvGrpSpPr>
            <p:cNvPr id="63" name="Group 53"/>
            <p:cNvGrpSpPr>
              <a:grpSpLocks/>
            </p:cNvGrpSpPr>
            <p:nvPr/>
          </p:nvGrpSpPr>
          <p:grpSpPr bwMode="auto">
            <a:xfrm rot="-2288454">
              <a:off x="2578" y="1034"/>
              <a:ext cx="348" cy="356"/>
              <a:chOff x="887" y="2040"/>
              <a:chExt cx="433" cy="422"/>
            </a:xfrm>
            <a:grpFill/>
          </p:grpSpPr>
          <p:pic>
            <p:nvPicPr>
              <p:cNvPr id="65" name="Picture 5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6" name="Oval 5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67" name="Picture 5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4" name="Picture 5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2570" y="1020"/>
              <a:ext cx="359" cy="37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" name="Group 94"/>
          <p:cNvGrpSpPr>
            <a:grpSpLocks/>
          </p:cNvGrpSpPr>
          <p:nvPr/>
        </p:nvGrpSpPr>
        <p:grpSpPr bwMode="auto">
          <a:xfrm>
            <a:off x="1437433" y="3925970"/>
            <a:ext cx="393700" cy="295275"/>
            <a:chOff x="2543" y="1006"/>
            <a:chExt cx="416" cy="41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9" name="Oval 52"/>
            <p:cNvSpPr>
              <a:spLocks noChangeArrowheads="1"/>
            </p:cNvSpPr>
            <p:nvPr/>
          </p:nvSpPr>
          <p:spPr bwMode="gray">
            <a:xfrm>
              <a:off x="2543" y="1006"/>
              <a:ext cx="416" cy="416"/>
            </a:xfrm>
            <a:prstGeom prst="ellipse">
              <a:avLst/>
            </a:prstGeom>
            <a:grpFill/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"/>
                <a:defRPr sz="3200"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"/>
                <a:defRPr sz="28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"/>
                <a:defRPr sz="2400">
                  <a:solidFill>
                    <a:schemeClr val="tx2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"/>
                <a:defRPr sz="2000"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>
                <a:solidFill>
                  <a:schemeClr val="tx1"/>
                </a:solidFill>
              </a:endParaRPr>
            </a:p>
          </p:txBody>
        </p:sp>
        <p:grpSp>
          <p:nvGrpSpPr>
            <p:cNvPr id="70" name="Group 53"/>
            <p:cNvGrpSpPr>
              <a:grpSpLocks/>
            </p:cNvGrpSpPr>
            <p:nvPr/>
          </p:nvGrpSpPr>
          <p:grpSpPr bwMode="auto">
            <a:xfrm rot="-2288454">
              <a:off x="2578" y="1034"/>
              <a:ext cx="348" cy="356"/>
              <a:chOff x="887" y="2040"/>
              <a:chExt cx="433" cy="422"/>
            </a:xfrm>
            <a:grpFill/>
          </p:grpSpPr>
          <p:pic>
            <p:nvPicPr>
              <p:cNvPr id="72" name="Picture 5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3" name="Oval 5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74" name="Picture 5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1" name="Picture 5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2570" y="1020"/>
              <a:ext cx="359" cy="37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5" name="Group 93"/>
          <p:cNvGrpSpPr>
            <a:grpSpLocks/>
          </p:cNvGrpSpPr>
          <p:nvPr/>
        </p:nvGrpSpPr>
        <p:grpSpPr bwMode="auto">
          <a:xfrm>
            <a:off x="1457694" y="3389247"/>
            <a:ext cx="393700" cy="295275"/>
            <a:chOff x="3071" y="1006"/>
            <a:chExt cx="416" cy="416"/>
          </a:xfrm>
        </p:grpSpPr>
        <p:sp>
          <p:nvSpPr>
            <p:cNvPr id="76" name="Oval 62"/>
            <p:cNvSpPr>
              <a:spLocks noChangeArrowheads="1"/>
            </p:cNvSpPr>
            <p:nvPr/>
          </p:nvSpPr>
          <p:spPr bwMode="gray">
            <a:xfrm>
              <a:off x="3071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"/>
                <a:defRPr sz="3200"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"/>
                <a:defRPr sz="28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"/>
                <a:defRPr sz="2400">
                  <a:solidFill>
                    <a:schemeClr val="tx2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"/>
                <a:defRPr sz="2000"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>
                <a:solidFill>
                  <a:schemeClr val="tx1"/>
                </a:solidFill>
              </a:endParaRPr>
            </a:p>
          </p:txBody>
        </p:sp>
        <p:grpSp>
          <p:nvGrpSpPr>
            <p:cNvPr id="77" name="Group 63"/>
            <p:cNvGrpSpPr>
              <a:grpSpLocks/>
            </p:cNvGrpSpPr>
            <p:nvPr/>
          </p:nvGrpSpPr>
          <p:grpSpPr bwMode="auto">
            <a:xfrm rot="-2288454">
              <a:off x="3106" y="1034"/>
              <a:ext cx="348" cy="356"/>
              <a:chOff x="887" y="2040"/>
              <a:chExt cx="433" cy="422"/>
            </a:xfrm>
          </p:grpSpPr>
          <p:pic>
            <p:nvPicPr>
              <p:cNvPr id="79" name="Picture 6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" name="Oval 6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2">
                      <a:alpha val="75000"/>
                    </a:schemeClr>
                  </a:gs>
                  <a:gs pos="10000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81" name="Picture 6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8" name="Picture 8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3098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" name="Group 93"/>
          <p:cNvGrpSpPr>
            <a:grpSpLocks/>
          </p:cNvGrpSpPr>
          <p:nvPr/>
        </p:nvGrpSpPr>
        <p:grpSpPr bwMode="auto">
          <a:xfrm>
            <a:off x="1458341" y="4496367"/>
            <a:ext cx="393700" cy="295275"/>
            <a:chOff x="3071" y="1006"/>
            <a:chExt cx="416" cy="416"/>
          </a:xfrm>
        </p:grpSpPr>
        <p:sp>
          <p:nvSpPr>
            <p:cNvPr id="83" name="Oval 62"/>
            <p:cNvSpPr>
              <a:spLocks noChangeArrowheads="1"/>
            </p:cNvSpPr>
            <p:nvPr/>
          </p:nvSpPr>
          <p:spPr bwMode="gray">
            <a:xfrm>
              <a:off x="3071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"/>
                <a:defRPr sz="3200"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"/>
                <a:defRPr sz="28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"/>
                <a:defRPr sz="2400">
                  <a:solidFill>
                    <a:schemeClr val="tx2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"/>
                <a:defRPr sz="2000"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>
                <a:solidFill>
                  <a:schemeClr val="tx1"/>
                </a:solidFill>
              </a:endParaRPr>
            </a:p>
          </p:txBody>
        </p:sp>
        <p:grpSp>
          <p:nvGrpSpPr>
            <p:cNvPr id="84" name="Group 63"/>
            <p:cNvGrpSpPr>
              <a:grpSpLocks/>
            </p:cNvGrpSpPr>
            <p:nvPr/>
          </p:nvGrpSpPr>
          <p:grpSpPr bwMode="auto">
            <a:xfrm rot="-2288454">
              <a:off x="3106" y="1034"/>
              <a:ext cx="348" cy="356"/>
              <a:chOff x="887" y="2040"/>
              <a:chExt cx="433" cy="422"/>
            </a:xfrm>
          </p:grpSpPr>
          <p:pic>
            <p:nvPicPr>
              <p:cNvPr id="86" name="Picture 6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" name="Oval 6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2">
                      <a:alpha val="75000"/>
                    </a:schemeClr>
                  </a:gs>
                  <a:gs pos="10000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88" name="Picture 6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5" name="Picture 8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3098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Прямоугольник 13"/>
          <p:cNvSpPr/>
          <p:nvPr/>
        </p:nvSpPr>
        <p:spPr>
          <a:xfrm>
            <a:off x="2333625" y="1222079"/>
            <a:ext cx="5667375" cy="5556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8080"/>
                </a:solidFill>
              </a:rPr>
              <a:t>Обеспечение информацией</a:t>
            </a:r>
            <a:endParaRPr lang="ru-RU" sz="2400" dirty="0">
              <a:solidFill>
                <a:srgbClr val="008080"/>
              </a:solidFill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2333626" y="2520634"/>
            <a:ext cx="5667374" cy="5556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8080"/>
                </a:solidFill>
              </a:rPr>
              <a:t>Посредническая роль</a:t>
            </a:r>
            <a:endParaRPr lang="ru-RU" sz="2400" dirty="0">
              <a:solidFill>
                <a:srgbClr val="008080"/>
              </a:solidFill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2333625" y="3761628"/>
            <a:ext cx="5667375" cy="5556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8080"/>
                </a:solidFill>
              </a:rPr>
              <a:t>Планирование процесса обучения</a:t>
            </a:r>
            <a:endParaRPr lang="ru-RU" sz="2400" dirty="0">
              <a:solidFill>
                <a:srgbClr val="008080"/>
              </a:solidFill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2333626" y="1879356"/>
            <a:ext cx="5667374" cy="5556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8080"/>
                </a:solidFill>
              </a:rPr>
              <a:t>Формирование ролевой модели</a:t>
            </a:r>
            <a:endParaRPr lang="ru-RU" sz="2400" dirty="0">
              <a:solidFill>
                <a:srgbClr val="008080"/>
              </a:solidFill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2333627" y="3140638"/>
            <a:ext cx="5667374" cy="5556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Оценка полученных результатов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2333627" y="4431112"/>
            <a:ext cx="5667373" cy="5556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8080"/>
                </a:solidFill>
              </a:rPr>
              <a:t>Разработка учебных материалов</a:t>
            </a:r>
            <a:endParaRPr lang="ru-RU" sz="24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0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367"/>
            <a:ext cx="9143744" cy="514057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70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202" y="2280599"/>
            <a:ext cx="7839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4476" y="258658"/>
            <a:ext cx="10060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                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2474" y="10182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4529" y="18047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8" name="Picture 4" descr="Человечек на лестнице - 51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5955" y="6210299"/>
            <a:ext cx="20262850" cy="1798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png;base64,iVBORw0KGgoAAAANSUhEUgAAAmgAAAFaCAYAAACqtaFyAAAAAXNSR0IArs4c6QAAIABJREFUeF5svXnMtu121rWuex6f4Z33t7+9O0uqwQENAp14W1qKUCiUYAJGBRMiJmqUoSEYo6AkDjFRI4R/1Bj/UpkKmKBAW2lBcIqASYG4291+w/6+d3imex7ldxxr3fezGx/Y/d73ee/hus7rPNc61rGOtVbzT3zX1XFy2Y9DROw3+2i3m7h7t46L58PotCI6/YjdIaLT7US/24vZfB6Dbi922210O90YjvvR7rVis9/F+89nsd/v4osfvoi7h3n0+624fbeM0agbnW4v1qtlbHeHGAz60W63o9VqRRMRi/tVdAfdGE36cftmFpv9Nl598DTub+axWe1iMdvEaraPqxf94EKHg25cPp3EYR/x0Vffxd37dXzhG8bRn/Ri9bCN4/EYx+YY6/km+kOusReH/TEOh6PuY7vaxsNsFZPxIC6ejGO73MZus47h9ST2u2Ns1tvotnrx6SdvYzDsxqsvX8Zxu4/bm3lcPrmMTu8YX/v4Ng7HiBevptFqetE0h7i/vY/jIaLb70ZvMIjtdhuzh1W02624fbOMq2ejmF4M4+7uIVbzfVw+GcXsYRHdXjuunkyj2+3EbP6gNem0+rFabWMyHcZ6swndeLOLpmnFbnPQ56xXu5jP1nGMVuzXe333br+PwagX6/Um5rfbuLgcxOiyF4vZNt58dRHf9O1P4hu/9YPY7w8xu9vEV3/243i4W8WTV32tTeyP8ezlNJ5cP49PPvk4rp5exPxmEZ98+j4G43Z0eu0YT4ax2+5i9rCM/Tri4W4X04tuDEbdOBwOeo5Nq4l2qxX8DCeDmM8WsV5to9vrxG63j16/q/vY7/cxHPXi7nau9w0H/Yg4xmg0jvu7h7i/n8fkYhij0UCf1ev2Y7lYxnyx1Hc8e/okNttNLGbL2Oy2EdFo3dmbnVY77m/Zc3vtxQNL2DnGaDyI1XIVg+EgLi+nsV6t4+Fh4T3ZNHHYRqwW21jNtzG9msRquY797hBf+rancdx34v7de+3daDWxPxxis93F8XiITq8VTaul/dPrdeJwbGJ+v9Z+HPQ7MbkexPxhlevElUb0e6PYbg6xWa7isN9Fv9eJdqcT7d4gmnYrlvf3cfl0HPf3C+3p27fL6PVb0e23o91totk10eybaLWa2Kz20R904vJ6Gp988ja6nXb0+93Yrnex2R51T+NhN/oTvqMVTa8Vx/0xeq1OzO+WuteLyTj+/t/5KAbDTlw+H8d6u4vlcqO/Hw/HOOyO0bSbGI36sVxv9Ly7w24cmiPLER///F0c90188OE0BpOe9uNoNIxBbxCL+2Ws5qto9Xux3M5jv9vFfn+M3XbvfTLu+ez1ujHo93T23302j063Ha1O6LxNrwbRNE3cvJnF9KobT59d6f28bzHfxGq5jV6/HU00Meh3oz/qaaEXi5XOB+fp7m4RD2/X8cE3XMbheIybm5nO+XQ6is1mG7c3y9iu97lPsD3beP5sFPPtJibDQYyvh3F3O4vlfKuzPZmOY7c/yF6NJti5bcxuttHuNfGlLz/Ta+5u7+LQHGSDuJ753V77f3TRC7YS5/HVB1faox995X3M3m/j4nk3plejWMzXWttOux3rDd/Z6H3DwSiWi028fzMLbq4/7sSTZxOt8cP9Jp68GEWv1471eqd9dzxGdLvs2Yj18hAX18Po9prYrDfR7WKvVnoe+107Oh3sc6N7abCncYjN5iA72u219DrO+3g6jF63F28/v4mmCe2/2f1W6ze+wE9wv0ftt/12H4v7ndbg2Rem+o4V99Zr4vJiInu3XHINXhv21vRyrLPW7rJ/V7LnF9NhbLa+nv32GPc3i5jdbKLTa7R+vV4rnryYRn/Qj9nNTNf17j3nu4mmE7qvOIZsPT/c035zlD8ZTzvyaevtRnu922/i2LBvxtHrdWOzW2t/8xmz+1U8vM/zPWlHq81nYr6O8onYmcV8Fd1uO1aLXaznh+j0m+h0G72W/ciD5Qxu1wfZMy4tbDZt8luhe56wN5cbrRHv3W72sd0eY3LVi/36EJ0BH9hor3FeWDvWkbU77A7R7/d0fpfztT643ZOZlc/crg763PFkEE2LLw2dMX3HZq89pL23Pcj24CPmi01cPR1Ep92J+XwZzbHl59Rrac8ctkedLWxfp92Kwbgf0exjtz0Eu6nb7Xs/zNf6HdfSajd6JivWqdvEF7/hSeyO2IBZXFwOZS8Ox110+51ooq39vFruY/Gwjl6vieG4q+/ccb+9frS77VjMF1rn4aAT3X4/DsdDHHeNzgO2ib3S63RiJAzkffBwu4rhtK81uL+byy4Nhr3YbrY6S83hqH3e6XVivbbtaXfa0Wl1YrPZxGEDYMKH9aPV7sZysYr1cit7LezTactv9PC34fOHL2W/dfptPe/jYR8/+sffvG5+1a99duRCuGkdyqYReOl0WtHttqLpHGI4Hsc+9rFZ7mVIusGNrwQShsNObGMXmx0Gyk7z8nKsg4Cje//mPqbX4xgO+3KKOGecJ2BkOOrrQN29vY/98RDdQSfWHNh2O3q9XixnSzmr9XIXi4dtPHk5iu1yF+0m4gsfXEarO4xPP30Td7fLuHwyCP5ht9prcy5XWxmR4bAbz15dxGgyjPViE/c3MzlbXjMZD2M07sfD3TJW6028+PJlzGc7OZL53Tpmt7sYT7vxpW97Igc8u5/Hyy8+jWM0cfMeg+RdzgHEAK3WawGoBoPUbrQ5D3v/993nGO9ufPilF/H27a02GGsIiDnEPi4uxjEYdWK5XEa324tuuy8QgoO9uXmIVusQvUHHDrHNZuvp0ANW9ocm1outnfFmrwOw3+1lEMYXHYGF23er2K0jvvSt03j+6mn0ugNdw8cffxRvPnmIy+ccmCO2NF48v4z+RT/efvQuXn74LB6W87h7N9Pmb3UbHWSMx8PDSk5qPTtqnZ4+B+ysYr3exmDai+lkHMv5KkYXg1jMVgZVTaMN2u924/2bhQKDVx9MBUI54BirQxzi+bOnOoDv3hsMjccDGRj2w3az02EBKAyHg1itVrHnkGOJZR8PulaMxO37lfb0cNyO5XIrg/vi1ZO4ubm3cx2PdMAwwgL2RxxhJ+7fr2J2s4on1+OYL9cCRx9+03OBsdvP7+Qk1ptdLJYbvS9aR4HOwbir4AWDu1kf5XwF2jbbuLoex5EN3w45rnbnGMdDO+YP6zjs9jEe9qPbwfi0otUHpLVicT+LyXAY29jGZrOL92+WcXHd1RnirGEsD+uDjNtqAdjtRH/ai5u3szi2jnExHMZhw5mIWD7sojvuxOiiKwPB+rGm3VZX+2UyGcVxf4hPfvZ9jK8Mrng+40lfRpZ9z7llLVqdJuaLle6L+95s93Icn/4cgLoXz19O5NQ7g44AmvbzbBGrh0W0ev3YHVdyGnd39zG755wZmG5WG91Lu92R0WaPc774HYaX4CdiF3c367h+NojxeCSng+0CFHBNrEmn04let61z8uTpk5gt7mO3JhA7xHq/je18H9fPx9Ed9uLNZ3cxnQ7j6skkHh5m8e7zmQz/cNQWyOPsDEYtAcQCwMvVKu7eL+QktT69TqwWGzkWgOVyttM1X18PZefmy4XPV5c9eojF/T7224jJFUa8ZScy7ES315PNfPMLy7h60VVw8/aTmT6338PONNGftKLT70QrHOTc3y3kRHDM109Z53V8+tVZXD4HQPXk9AhyOR55RLT/hpOu7of9j6Ng362WgO5GtqTX78dytor24RjshPVmb+dN4E7APmwJTLO31oud7E7TOsZytont5hiDIUDB55Ejwl4DGLIuF08Adl2dXQIjzhC+gTOpQED/28f0cqrXzRf32t+Ti0Fc85xm2DNsbyc+//QmFrd7gXjWmHV88aUrXdvsYR7b9Tbu7wAmvn8HUiFg4vUwMMBeDCZt+QS+m82v62gf4uJyIsCz3eKf7L9YN+zEdnGI3rhlgLE9Rm/UsgPvdkUG4FvZo6s5ATb2r4mmDTCM6A1ashV8P/4W/8racV16XRM6XwSpPJvdGgQYeh5cG2cj9hHH9iGaHQCpHb1hV6AaMIK/aIJnAcDBhy2TRAAQRfQJilYhEDGZdPV8eY48BwI+vqM/6tofc856BqfYYPYcuwZ7jy067A+y1Qq6NntdO+BX3zPsBnTMdr/XPmOfbJaHBDiH6HTAIC2deYHzfcTTlyPZKYKQwbAvQqLdPghLsEaQBNidzWYvvMJ+xpAD/LAHfc7dwyJWy53ubdAfKmhmn83u7Is6/Vb0ugS83Yg2DEfEYr6PPmexA3FwK8Q8ng5it9vFSvYJfNKN1vEQ2z3PqtHeaA4t2x89s3b0B71ot/Dz69jp2lvR6nB2HQBxzQ/3Cz0X9qOCi35bJAa/+wN/7LPXzff80MujEOeoJ1DRatqx2+xshPl7N+Li8iJms0Us5stogVz3HLRtXF6NxH7smn3MZsuYP2zEgrApWNBWtBQR8fBgEJpWR0Z0Nd/E9GIUk8uhjO4DoImo6QgA3MV4Mon79zPfaAc0GULlMiYynIP41n/oS9okX/nKR7Fer6PX78hhEnxwIPhcbnJ8MYirZxOh08P2oANDFHrY72M8HkZ30Iv3b2+1sb74zc/jk4/faKFmN+tYPQBOO/Et3/5CUeDnH9/GcNKTozoedzGajATsDtttdPp9XScHT5t7s5GjbrUNqpZzotQmvumbP4hPPr2J3fIY7z57iMsnQzEkGCki080WQEE0gtODienF+3c30Wodoz/sB+Hvy1cvxZBwqLoAw4UjEzYRLAIGkoPEAQfUjcaj+OyjW4HB51+cakP1e4OIYyvev30fh8NOjCQM6kYgsy0ni6Mbj0axjo3YKYws/4eNB5B492YWs7u1mJrJ5SAury5ju1nH7G4W02ejuJxexM3trVmz7T5mD2sdst6ADd6O+5u1DssV4Bp2rN+N2WyuvfPi+TMdiPuHB/0bjAoHH8PIenI4YfO4l7s7GIQmJpOhjDuMGeCCdZjfs4btGI6IfjGW7Xj67FL7mT0HGINtVISJdWD/dDoxu93GzZt5jDAMi22Mrtrx/IMnsVjN493Hy3j6bCiGC5C53e3kzAGevRGRLCzsPh5utzHs92P6ZBDv3z3oUF9MenEPsFnuY/qkL5AMuwrAfP7qUqwfTuCIAY9D9DhxnVYcGzMGBCMANFiLdrQEyImQcc7Lm41A/nA6iNv7uaK9i+kgmh0caxOzh40M0fCyJ9aRPc81sQbsOcD0fLYKgujhtKdIctdEPHs+zkDCAJm4BPuwXK11vvmM4zJitdvGm19Yx4sPJnH9fBKb5TL6YtjNaGHsF/eLaLe6iuABs7BO798txIxxHTDKOC2eK8YdcAs43253OufsTSLpxWwfl08Hsie87tmLqewBjPXqAca0HZ1BKyaXk3hy+Sw++/xTgZzF/VqRMrZgejkSCMYePXl2pWDr3bs7sTrb7UHnB5b9/haGH+cH+74RkNsfjvEW5oq9OeyKBd+s7TQBBHoue5iXXoyvBrFaLGI53+ve2CfsEYAQhpqg7njkfs0kAlZgv5v2UYzcu68tFGR0BwDXRr9jn23E/Ees1rt48epKgKrbO+q7P/75d3HxxKAN5hSWtt1OZgYHv7fTZE2wW/v9NteWswXj0o3RaBQLmAZYNIwxThWH3woBJ659s1lCScVmBWOzk6PleSwXWwUnAhM7nOlRwAhQRJCEv+G8YuM4X/gT7ATnEyAgtq/PuYXJCLFVXNfF1SDGk7GAjNjWTjfefXanDAH+6rgPBcIvP7zWZ8zmCwHi+zcrsbxcG/eLfeS4F3Ak4FjNzHCNALswbe22vpdn8/yDqWwVASgXBDvHdXFGVrOd90cHcHEUu8kzBrAcYZw7ZrzWcz9fgZwM4AVIASX7Q3BKdgRceY1aP3zgwKxeczAw2mGLic32gC8DJvZxAPS0Hx3k7Y97XTsfg63Ebz3cLnUN/bGZMM4nZ23+sJR/BZjgNwWYBbJg/Lo69wSR7EkA37FpZK/5DPwpvxcZgfPkFQdeB/Dd6xyxlq1DE8duCGRy/ezJ3e4o26fv6bVEqHC25rcbkQucKwAgmZP1hkCsFaNBPxaLjb4DOoK15VzA6LKYraajrBLvBbNs1ru4vIZ574j9xI/ArLGPsfgEAMpItImmG9kDAj/OMQCfOxpNu/IP2JumZUaR+FgAWDYbkNqK+f3KTPLQAB2fCxbQNYq8gZGFhW7rbMLksd7CWjCN4CYe5XoXPwpA+5U/8OzoFBAf2BYgIqjYHnZ+eF1ute00wmoZsbdT4CImGIpBLxqoxOUy7m6WSq9gTNg8bBw2NRHUaNiJdtdsFSnNDz58rkM6u1/EhhQSh+h+IbT96gvP42sfv1O6goUYAQK3u1gstrrhp9eX8c3f9s2xmD3E3/q/vhKt7l60MOnT8bgfU9iyzdZgbdgVSNPGzGsi0uVhkE5rD7pxP5vJybz84mV89ec+13dgDEhPjUf9ePXhtUDm/e0s1otVvPtsHc9ejuP61TBWGw4hG64j5M49A2DmcyNjh2hHoXSigRcvnsZXf/bzuP3aWhHgiy+P4sUXr7WmvHe+mOugK4XWAGx7cXfzoAfOk9sv9/HBl74Qn3z8uaJbjBrOhGMISCXauH+3Et07fQaC74ru/fzzt0L4k2tA8VYADcPy/u1DTC47cXE1jn6PCIB0wS6ung/i4nokdmWxWsVysRYl2+qaQie6ePPZfay4hn4rLq6m0SMtx2UHgKUvxme1Xum6MDr3dys5C4whVDmbfX/gvom0WvHi1YXA1uXVRM4BECWKedgTMJNx6zraFvNDGvFwEBNJZHN5OdH3k5ITnT/jgG1keADagGeBcvbrglSK0wCAuNG0E90ukadTDodtE8v5TsCAa2ZvDC9JQS8VNT+5GonFmN+sYibWl+cOKABAmA24f7eN4aAn4357N4/j7hCXl4O45QzM9/Hs1VjAn7Rlc2zHBx8+k8GbLecR7b0iZhg+GbvDIdYHmEMDXO6hB32+3OpzcaiLu60c90Qp5WWsVnunJtmHcsIYwlb0RmbBoIQG/X40HUKpJm7fzWQYnj+fiim8u1mJ8YEF4uXtgd9HalPPoTnKsCuVvXd0fP9mJ2ZqcjWUvWBNe0OCF5gBGN91DHtdGXQOKIB9Rupq0BEQwwawXzg2nAl+YGxZz5WiUIz+ToAAx7Vd7eUcr59MndafrWMz3yudMILFvZhqHWGmAQT3t3M9tyNsyXjgaz8c4+nLq5jfz8Ve7Q577QEMJtG67rHdEttGUDSejORk371biC3nubOu6+XezC0sCHt7A7PcidF0IHtEJkBptIu+QADGmugaplGB8XrL4xfjzfXxbElbItXA3SFdwJbyWoCemFoCUSQPl4PoYLtJXfOMlssYDDLder8WcDfzUSDQAVF/0FUgBNjB9orFXGzFQLabjtiHw5pApiWA+DDfKkh98vxa7BcMwGjaV5qRTQY4ardZp7VAl8AHbPIKJsZgBFvQG7aUvmUN7AMAbnaqSAvw85OrgZ439lqpYex5D1apE6NBT2CEYArQzXVgF7bro577B19+Kqf58DBXWunm84doEXMiX5jvnWZUPtEyBUDE4saMEQzY5KITl08u4v3nd3H3dhvPPxxFd2BHzBqytjB0q9VajKmA7tHpufGlARqpK2wBnw1BAHvI/fBaMZEC442YP/aO/i7waBaKM0kwAXiA+GCvLmZrsXvYKZ4954TAvzPg5pzh8n21lWVgD/PBvJe1IsDjPYAfznpvAGvfkl8ejDsxuejL5hH0CajtTTgAQvgBAraODizQQLV2x1huN2LECJ4KENp/HSUfUiZX990Waw9A43frle/ZaXXOEYyvmarlDH/TFsOHfR/AKiktvY/pZKCzwX2yBzaSzsCWIy/Zy7exRgS22xXnqxFTTfqZAIEzCPiCdXTavxettllD2cn1IabXF3Hz+U0sCE7aR/kPvuOwg0HmLCGZISCz3+a++bm/XUSnC1hnjWDxu3E87nVPrA/3zzPiWfX6A6XSIcQsv4Kk4YwDOrfxB//Em9fNL/2VF/rs4bAdo0FXHwo6JnUxno7iELtYb3HoUOUbbW4i+cm4HwMcBRQhRmy5khbi8slUaaftdqOIioPPwr94ca0H8gs/+0Y38uVvfBHD8UgGEw0Q7AaHCWd8dX0Rbz+/i/efzaM37MT107EeGI4XJzwdDWIyGsdms46/9zOfRat/9IbuRHzw4ZNoH5t4fzMTexBikboxv1sIZIJy2az9Xje2ALVhJ1pEDn02AOBmc6KgH26WSuO+/OBa17wAMNzOBNCevJoo/89mJlrnsGCQYKWIroq6B9hhcAW0YJYm0/j45wFom+gOW/HyS1OlX5WqRFex3cb4oqtout3tRacNMFzEeNrPZ2DGYLXZy6C3m26MLqCv2QQ4hYNYnYvrQVy/HCui41qgdNlIsCswXhitt5/OYnZLKmUghwaDhzNTlD519D2dTgxMiVChZ2U8YCZHSpvADGK0iGrRiXEoSAfByLx/fyODDyhibUi7if2CCRu05MgAWThvrv3VB9cyQOyXii4eHpZKIbHRFXUqYtrJQEpPuNnJkNw/zMSswkTyuYRGROKz+40cyPQKtsrgmbWqlMpisY6HW/Q6Q60vThQ9RQfqmIjzfiGw8/yLF8H5XaytR5uOB7FhzZcwOwaaRHf4kR2pWKLrdwDVTly9vND+IWBot/axOwD+N9Ej4sNJz3g27Xjy5Do2i00sV0vpxAhQ2k0j9mHQd+Sn78mUn5zAahfHzSH6pFzQiAASO2jvVjGSUenGfmVHTuAkw9qG6W2ikdzEGhtFtOgrsAXoy+Rg94rM+UycRW+CngugvYjhpK9nQZpP7E6ypLslWqie9jx+gv0ASw3bQ3SJQVSUDGPQaWRbSMWSTrlCV3rYyWGaebEGRumAbjt2O5w7Z5jnC3O8i3aridGlGUXS5JuFdZqcu9F4GK1WR7aECJhncXcz1x5Ah9Ib9aW/a46wz8PYSePj/83nGwVVOAyc2r45SPsKeONJ8v8IKrku6Ug2gEaiaBxao7XDISg1CSshZgSt4UHMKaCTZ07al4CJgGe/xtELJcV+B9t8iDYyExxl046La+sh16uNHMYeww7obrXsrKOJ4QWpb6RN2Lh+vH1zrz3y7JXBEAwpjoiAlL0KmCcLgH0A8Ir9Xex1f9sNgGYfcLWk33DgC7Ir7YirJ1dxP3+QdAHJwJuvvVcgyr32+kOdP9Ya1kVnYnWQ3go7QyoR26eUDzrklp0s4IT9ojTbAX3VUPsf0G19Es++UUqQZzG8YA1bsV0eFKzCZMtBDzrx5OVU14A+inMCgMRXtaOj56uU5g6WDhLhKEDOs9muYPqauHjRkb4RVvmzj2Y6A9PrnlNz6LKQMwwAM0hp7KQVkM720uoCorHlyqrAtMCkwVgPbJ8EpHSq4A1gLf29vNZpwoOJgoP3mNOuB+mtYClFfpAy51zCaAeaVCghyzT4H9cjXZykIe0MNlYCFcp8SQdFivoYK+zuuC2pikgVrgzGTkAIy3UUQCJtiq3pdHpxaHEgyVjg9wzA2PMcX8AM301qj8CtzcrD8gmEHmPfIJnCZ3s9YLkgY8QUCpY2StMCMGHOYND43Xqxjil+d01Ku23Qtj/omQu0krWCLNltlEpstk4HI5/Cb5I+Zd14Lmgf8QPYC5AovpZn0dqjF57GG0iizc7asREaebTssF0GaNIm48u4B4AeAPjdLHpjkwnYRTIzTn2jESco9Xeyl2HYyPSwf/Zbp67FruuniR/94x+/br79n5oeccxQnjAk4+FAuhoiQfL9pNy4SPQxpAXu7qCfEXUOJbDrj9rRGbYlMr69WZ0AGimU/cHGhCj2xfPruHk3j5vP7wUCMXwY0H3D5lgJoLGh0avw72/evBPLNL7qxsXlyLqG3TauphNthuXDSpvzYbmOb/yGXxLf8k3/cPySb/tH4h/9pf+4bk+CdImL2wIAyvOm+NEbzsYeMCp0L7oePZGRsNA5Tq0F4OAEHAXG5Nz179Yc6EEnXc0DUBow0xQYRD5HUUweGAlNN47CiEqhnkUJl14gNQpleMVHCVg6slYRw2onMGWNqZG6DhAHf3fQJsQxAEw5pNLcCcCmiLRjOhcwwmEE8Xujct5A8jaeGC2ElqxfiZulESD908W4WpSra8VJw3JJy+W/l0iVteUaHKU7OqzXeEP6u3kd32NZSN439yhWwJtWFDqOv93W/fI55PnZ6F53/V+L/QlUdgABR+b8m3URHDIiIIM9fg8orIPDZ0vLsPNnYhglqucz0+JKScSBk+Y7w+H8fulXENnKwbIHvJ4W78I+s97o5JzOKkBpLYwjYBlyXb9ZF56Jr8WC6/NGy8/wsujfeA0pfgAj/zPjaFHwYwfoZfaaGhIRHRLtW8jLfQHkWEsXRXh/sC6VaoYBU0GI1tPAmM+U6Lfl99daKXXD88EJsc9ZD86gouiDPlPfD4OVAmNdtyJwr389E16n1EgrI3OlG7yWOpugQ6VJz3tfO0OaHHlB76k8v5YV+Oxz3jgXtZ5kGHhx+imtrZ5Jz/tKhj9BP9eofSLGh7UySJNx5ut4BqD3XIP6HevBPVu/7uvwGfIeZ8+wPlwbjFtptXQLSqkfdL4JFpW6y/fj+Pgz9sLsoxEDtkfMUem/pCFsmTXhDOZ9yAakvaznyXpIN8eV7Mm+wJbDevncc622nzgfn22du3yWAiGyAzwL/1lshJdZwF2yTvaP1sV7QPYk11bpeRhdnL1Scnb8nM/6fO3DtMXam97RWvsqGtOzkJO3oN0L52cGgJb2kWBYNs+ykboeaWZznxao1Nf40fujMs1bQI3PE4jy15zAlPd4HsL8Pax1PcfyMbLjZQtzXXg8/i4zgj5vnOGyd4BD+zivM3/PLE2+VudWvsrXxyI+tnEl+K815bO0XmVxVeezAAAgAElEQVQHtZ99BuvZlT32fZ7vObd32oJcj/wsrbmeu8+q/Y73Ab8TcM1npvOtZ8a9teJnf+Hvynb8lZ/+s/Ezf///1jPsNoAnp0IxYDwH2VAVKTYiJFTE0kYv3BHb1Wn3VRTy9uP3sZTPaqTlHF307cNa+O2uwDufCW5C7oGM5v79UownTJj2Nvcic00qlzVAH5t+IFryW63mKNJCLBuf3XaQ/W/8p1993fyy7746kpZBnMY9IBSez6l4Ij/djTUKQpxcHzoTjQg6EFJUROetGI060XRsLOernVJd3Px8cSeEyOeMx2OlY95/di+jQLRNxNbpd0UHz4lQYy99DOktDiopucWdc/uDnnPgPKDNcidjQGTVabXie777N8X3fdePeHND9xJtk/ZLMKDIewvrZIfFi4oul8FSBMoiUrGEIBkWBAbEkRw/qm4ML6AdD4Bgl47SD0BGiAWXUSrxqelhOS/RszA/QwFBRwwWDdYPa8V9aCOyieREXBXDtbABYK1YHyJoNCwGI75Wi1idnuEBY8BIeRK9aXsivkaM2e3oGUGjEnFayJ7OOQ8Yuq0ydNZq2NBiyJzzN42rg8t1KxI2O6moTSyWDxeRBWunCh6tU6XA7ai5tnJaWkUZYVg1H0b0CzqwMsKApUfPQ+89g1w5NKKgFHA46saR+j1lUCpyLeAu8XtGn3IYpCRWpHoAs2bu5CQSrOnWiCjleA3CfSBxfABf0ly15wx2YJYQ4dvm+H0CU+xPvptwMNO4Bawk1CcihUlJh80B5l5OYBZJAgEIDAT7XUJcnLD3te/VoFWsBffHdchB22iJtUpHih6GaJT9YodJxNzRfSn9gQ5RmkA0OdYniT3EWeqcnY13gUm+o8Tf/M7OnmqmjCwlMLdzl/oOximNdgVBdtamByw+twEEvNY9CpALDOf1CJAkEM29yvt0XekkKUiwQ0gnLUfvP1vA78rL2v88W6VGYBf7FFiwVx0BF3vhoMNsD6kxXXM6xgJf/3//VQozS/lYc+wJDBufZRAsbJl72c8WRgemXJrTvh2Pn6fBhfeUQbZlpIaA7GmDDJ8rB6n5PHLNALA9VZ15v6HvlcMTGPOamTkxC56KDgXGfDBn3nbEIFUkglhG0oUFgnk/jKP3P/eQcdb5vbKfuV/zeglAJfbPa5bNScDntJPPWAWevlGjlgIxBfwN2AwwFZwAyIlI0q5ic50CNgiqQLCCcm3bBGbem7Z9suep+bN99++8WQzYHWl7XbBVAnDJbgtw8v9O92Nb4v3pPamzlB9jMGzgqCdcgInvTSQnQfujoIrnegpq6sIyyKrzxsfxnf4ma9qslcvzlcENvyv0WexUBcXlT/1sTm7v6/4gP6Ln4/NXvpp1ceCXwX1GS7qGLF6qZ8Vr/t5X/p/4L//bfz+6w4FsAf52R377aH+EfpgM3+zW6dnRmGwG+46iqSYm08t49+5GMieAORmswaivdDvXT1aHzJ8DLlLdm+i2j5LLgIcgn5oWzNjBvjy1hrwe+61qUu3jXXTbrdgeyu/BpndUvPAv/9Gvvm5+1Q++OOIsKnocX46UE10voYGp9ApV4ZGKUBnpnHypDz0pANKciIAPtH847OLqeiIANZvNYjIeuzKme6HD+/79rcATKQ4E8uhcQKakcqC8nVKb6jlCmeMoBuJvSYkhWh3Ew8063r65i6cvp/F7fucfjA9efOuJHcLBEbFTeSUDoqA/o1BI4DRGMARiBqSR86HkhzRLb+gSWH4DgPLrvr5sWY4agTkPmvMku2BUjnOUUUyqusrVeRisAY4NGpbXAM584M/Rnw+R4QCiaf6EBgqHAstDqhCjh8aMg6hIKR1PMQh8nsp+0VrNssrwVMGEoXeLE1UMKa1lgWZFKAIEEqYflSZ5zGgIZLEpMfinCB/2y2kfDDiRyGq5PAkf2xSH7JxWEHOYYKOMnKrCOqSwHCErZaPWFd7YxUAV6JPTfBQx+3V2TAY9xQIYUOpZkjp65Kj5Llc4lfEzRW1mDiBi2h0HjBZClZ5ybnhICoYNCsohl1OU8RE7ayrdkarTkzw/tyywyLZAPSxesU8FOmBDzOjheJF7tGVURcHnfi2HxBpZx+G9jCHt8TyK4WWfwyxpbZ3+svEzkC1wc4qIk4GUU2AviRExY0IayU60Y2YhnaICG7Qd273BMNFvAaF0OAVAYZ0SzWo9HST5DOjnBJbS0SUbxD8UcJVzlwMk4kxGMp2RQaUZVjGSXuh0rF4np4POQR3/ek495ZnkTMOccu8CKI7o65lzzwShfh8e3KyvnJRYXrOoBJmcVV4jsJ/tE+QY81nK6ecZLcbdbIbTNnVWTkxs3pvtSoJJsZK0t8nIEmkg7Q5wEI80V3LcjzykquokBiet6UCqnClAnUyE2hdQHafgzpE/901AgP9grQGJab68r1IIzrMV03hib8zmcMYBJy7q2rvVBGyfAG0y8TAKYuABqgT3LgziWrgu/k4lbUk8DNir8OLcaqIYnNPnPlr3E4sMc5isnWzFwYy5A+5MP/JMThmSR4BcDFSCrhMdXWDaFZucZRHRGfjInmQK1IDZwFXVl2LKuIhk6TmLuW8MeAx2ZeuTqXbQZXtTjFvZv2IjDWLKFtjGKBBRiw/LHTKCPIGjPJIO8vJ1+EUz4r4IgU4KXTKY8Tonmy4m2XZMGrVHCYDkEevY66w58DRI1rnMNGQVnZTd4l5UiCH7f96XDuCO8bO/8DPx3/zJ/1CAfzmnYtQV/dgQ7ChHFoKClDH+lKIFkSYtMMoo7u7exxySaOhAjJQ2vgEGuz/suSqbvYEkgTp75ERotfsQXm4rQgEMJpNCIpgyABX3hgyG9ek02L5ubHekrvl83o+85hj/yn/wC6+bX/59T47oTBRVb4+q5msQdN/OzQa1jvHyC0+li5HxxxEg7lO5NQemJS0ZbTZ2h01cXg0lnOTLaaWwvj/GZHIpRz/79C5m7XVcItxdLGOxXPigtyhVRxQ+j07jHmeff/xOueOLy7EONtUOV1dTOaKP/t/38aO/748opVmpCL6vNiPMka+PnmGO+CvK8BN3BO30gcOQYoL88Px6HpZ429wITpelWFLiwIxWAWWUVyMWJkWidIdPHIt9yuFnGsfGbHcCiTo02fpDGiGdiPQeKao1RQ2LgfaMappiwrzZSHs6vQMyTGFngxZmJxQPImdNqkdOsWJsUhlFQFMeHIww1wijiAYPaqYMJMbbKeHUEyQzoJQDvWdUyYRO0UJyADnfoL10YqXoa2QWh+uVONOwxWxUlnEX0PS/m62ScSpDwfNNnRJ704cAcLc1kFFkaRG4noHYSd5jsT17gPSo25K4OlWHJ50frwFQS6gMFZ4pxDJqfCeMrSNFgyCzK94/ju7MEnJ/OBTtC5XY21iz1mKw2DMH9C0YTwAwrKv7PPWHBtTch4CWUmTJSFRUrvSfDTvfoV5gYiug490SwHs9+0BJ4+WUpBlep0VrjXHWJykA6y7bkpqNTNsrfabo0K1T6gzx91NvI4BQpsGlMZIOKdlpBUxm8sQC6zmQbrXRP0X/jyJuV1r52s0eAFxtqPk5pXGcP9ZZNm1rEC92TtEq59QA3WlhUuXee0rbK0VkxsMSgjzXuZdsC3zfVfXG51T1uIG2qyUFsElPZnBi9umc9qy9XRosA24HwXw++9CFNE4HEuCyQgRrEv1n/6zH6TSz5ZnupoJTVYl2eI+/W9cpwODWJpwdCjDc4sH7ViLxrMY0Q4O99IlFdgEzwfkhnVuMkdgj9dIy2BMrJsbZwFrBJeltMZE+A8oUcM8K4GwCLW9oVGHO3lePKAUuZvxcKGSAxjrxXQ6KAdUHVXRbF2hgx3sB907pmYFysGezy4+YLMlSYLWzuIZ9e2LPHKQWqWH2je9wFkJArKjExMqWgnhfK5VYiZMM5FnQE0PFs0azlme1mH2dXdZO6X6n4r1nzkGm2g2lDtJBRd5nBqJi7TIwVS+2PGfFqBWzWPILZ4z8+extB3mZgnzE4vnAek9XYQL2q+xgFUucgFsGrgA2Bb0VhLG3xHpnar2eT2ZwCrQ53vL+PAfh9ltOZ/uHtOd/9d//e7F4sP9Rql9MsbNhFFjIbzddybGQIIEfOk0/7t4/qPdce2RSYzgc2s7vSOeDK7BnYA0KPfh8dGkrafCbNsU7e1VYo0ekjxpMnfwTBRhkGjKDABFjHZ+zJbTT4Zn/q//Jx6+bf/L11RHBIMJPmp3SMBXjSnWfxO+0YHgy0c0O+gMdRh00ANl6F/0BOrRBbPl9UuaUXtOegTLfZtmLQYf87WUsPrqNh1jE9CnNJWl3sYrtfq3SbdpJIPAFLF4/ncbnH92o183zVxdxPDTxtY9uVEBA9c8Xnn1L/Gu/+982k5PaFICeDlo2UuRg89w5tPVQhbTR5RDN6vA6hSanKVbkjNjF2mAcRCc7KgaEqVdL5e1zE4jSzkjolFpJqpfiAxmrjGrN2kF9GmQVSyTQBsgjlaxy8UqqOSXo6PocvXE4AQ+IwAEcGDc5S4yI9m0CS1Jtm3RmaFQQyWutzDKlH8i0gzVL0NcAPgAa/Xck5l5TbZJOKx20qWg7UgnFlfbiPranNDEVcwL1RB5HMywCirJmOmWncmU9M+lwkhkUqIEpzD4zuY5Oo3EYrVWSYVZ5uYW0/n3R/+cUsow/LVDWADT3unkM/uRQBH5ttHECADB+1MJFYngEwGYQuG81pFU0RPrW79eTS8NShgJGkvcjzDVL5yaSitik5zGwZc19nQZEYt5gBAAOiuYzYpVzSQ1MOlEDIRssASyxOIi2KYwg7epnUOkfOSrJAmBqAfkUO5Ae994Re8mzUH4ynVcxc+ieKFBQBE+qPs+RImQLptm1ahHCi5IRkE4GIxwpLXik1+K7xAomNenqZBzjWdtS118ECABNtWWpdaqik5MTTipI96V1rHQnjLmBj5zPxuyMQHQ6SzE+yeJiGzDIpUd0CsrLgi3hPZxFnilnRQBSHtWvw0ArDZI6TQxGPUtWFuehiFp60GJCWFunAqU5lb7JDWL5PZ8niUIxo+lE2QMwZpxlzg7vLxAmjjnvV2BcjJOZOp0NaTITlKX8IDHGidkvoMG+VT+wDUL5ZH3Szsk2iFH0792c9fRJyfonOEwWV6lK1uDE/hpUuzCApsZUevo8ngAawFffbd1ggdxiJnVOU0JRAQevK4AmwFLptmTlHwOoTBaZeU4gK/Y599spU3cCfI8DMzO09RnFEBvwJMOU+1EBV/oMSYYAQ7m/MlttwHaSKZBxICinjYfBMD/VYeGki047qPstHaCAr1OelYGRH8Wu4+8IUJWZ8Zk3uD3bbgGwZBFPCFecQuooTwyh9wAfVF0K+Bz2vQOA0vDp0zLdfmaDM0xzQJAPqQIEeY7aYwR12WrIgNPOWHrTpom/+Jf/ZPz5v/jfyZ7Su4/vJgg57iKm10NJuchSsb/o7UZFOjVitJCiCEw+qE1RkfudspYUKOLnlNnQgwFkpZxA0gSkH3sDOKoXdaaRKrl4yoYBLJAa0ZbvWxXkyT7+3v/8a6+bX/Xrnh8RwQNUqLTCoeL81fuHtFfXRpa2B5ejy7hf3Ivq40CsF0ulOWWE2270hoOhAmw8bceIJpn7XvT2vVh+bR6fz+/i6uU0Li8v1E8GxuzYpqrNoZdywzQVHQzFrt29W6gjNFV1N5/fRZtqslYrfs8//4fiW77x26WXKL0JdLn4Ejk8AxSlyawNNR2ZkZwoeoENP0j+hOaqUkYlctW2yehMGrIN5eEpXM0N4hSpmSn0cdIYyFASAThXXwgfLY8cOeCrseYIB+DGdESA9I/r6PDgLE2HmxKVBoTILKM4AB7vK6AC6ODJ0gZDkTN6jnQorJm63e+b0NQIpSts8CpSK7CkCkqYAAD0au9JEewNCih0z6ndSWMho5fGQQAXsJIl1moYKAaNw01V7yOxerFA0vm4OWFplwqoGcgZ4FZavdgqMWFbNvw53QHIJxJxUcWZLdABOonNHaFRWcT6OcKjqIJU1VGVOS4ISKZO4PBskMW64UQzddruuskrTrlSijYodrK+fO+ZatRoYXZWKmKs2m2BnKouLX2JtVoGsZV04w/F/JhJS+Auy8Qht2ESM5mNp/lvu8N1UuXmFjPsa7HPMC2ZwqPpowGV2TRYVTMR3n8W9p8rxcQcpXasdG1cEE4bDWhdG06S7zBD5QIVCoKEX7KA5jF4dAo7U7apNREjl5qxerYyc8nCFSJW487szm5BvFONtWboXDn3Trf7vGp/rumSboCmtEl+F0ZXzBWfk1VorLNSUVmUILG8njX9/ToKltwv6Sx4JzBSc+WWK14rJVcAHvvExWJGab8j5k69uug0jj7XgRtXq+eZgn5SznKq6cAQG7u4p/RoTs/riCarJa0ZTT6XVuVTyagiibZTPlVQU9dW/xXASC0S79PzVBDBGmX7gCIvxOKcU3sGgsmUpxaNz3I60t9Q9khnTGykZSQ8E9ZUf0+wINaVBqMnnR4yAYNhpwYrZWfHJ1CQAbEYrtJkpU5Lt5YAuFKQYsMKNCVa8r8BbAwGpXjIhrJO9/2iyExsb2ohEhwXstdl/iKA5oDAxQyliXy0pD7TCWjlwaQnK82ZJQEGVglv0tlL41ssqJh7kw+PdXtlYySkT9mMzpiICheHOZOTgVSK4AtQ8ADMPNol6M+ZqiwfaAaKwOhcAPL4evV9RZqk9tn6rdTcpr2TTS928qQfPBf62H575bDrv/ff/e36LzaNoHubD/zJswtVGi/Uh481Z9Nu1f9yvtqrypr1VtNZBQtUbeLTLMPh/LUbSybWNE6Wjz8qncq+VYPgfzAVQFpwBeVudh0BaEuAdqRzwyQOar5LG5VjrLf7+P3/xddeN9/5G14cadPAw1ovmQSAQTaaJzKqHPOrD5+JeZjfL/QFjHFZPsxljC1q68Ya0LakGpP0EemhUbSjF73oxs0nbyP27Xjx8lkMX04E7mZ3D7HcrmIJGj0wWmXohq0DOwVGR8HoaZwE/XaGg/jw1bfFv/jbf98pDWZ6MZ3bIVxxmcAKEOLNgzH2xvfi2AFZY5NN8mSYU/slx5gVH0p3ZX8jpTd8BtmyaO90SDNHjm5P6Z5M68ihZLrHEbY1ZSeDl5GYAJXE7Y7yxfwxDkljf0q7QTR/jgxwGlWAoCg56X2BGjEi2Y0bHd+wlylGypGdIiCqVsQqY27QJcYIFgFWaA+D5j5aBpnW83DzNkPu1m6D5FJ/FwhkFWDLDQjZ2LzGaZBM7aBVkM7CSm+xjlr7dFKqIMUA2xHVHnTk6jSzrocWAH063lvL4tSIgbkjSldombY3K3Baw9I4ZKqGFhu8hurjYkPL6ZHm0PuzCadBsllAge7DQSlQ/T7T4cWqAlrl2DG8XbrdOw1TOjBpuNyBQBiyGN3ScrBfZXRT5yj2ugBEejb+U86iomz+y/c5h0EPqoFaSyyXc7faqCaLWRFVAn9SSGhCeR4uFDmnUhVhp/8xsDnrO0sPWfoXMRwEQtkTToFUFnxwttgPAvtZ9SuGOitP7Ri9V8T2qdrW3rfYPZys/926FoEenFWKpAt0KooucTRC+ARZ9FQz0Kq0pHsVulXKWVzt1K9Bj9IjWXkq9uFRh/wKBFV4BKCV/tCgRMx2FXkQWNHSR6zP2YGI9cqUKSBJ50LXaqE/6w175HgoqyQllTBoUUYgBflOW2arg2zsewL9CmDNbFnTaYcoATwa2uzm7yDjzEY4xcovfP7teDMVqbQw5zGFz4kPCngVA6RiAjHPJbbP4EVZimqtknKUrKJHIsIzsYNzkYCDwtQ9JY2p9HxqvMzq2MoqHddyUGOJ6uPqXweXClY0bijZ6WSAHBjm71KaVQG407VZzZtBm/xEVa3mOCnWXQxayiAeg14XZhUTngFdsXS8JQvYuFlXyjugMVwyO1uSBFU3Z7rUjH7JQXxbBn3pq0pvlrrLSm/WPenx5Vo4awOYMjiHMHBa0f7qxCrqO89yAYPPognzIR3zWeRoNwdXX+8PfaazIjwXywFuPVL3/Dz70K8HYiZs7P9ckOWz/Mf+6z8cP/fR35XkqK2qSbfLwB8ul4xSM/Dd7VZ4NhUFMB0DgMa5AJtwBWAbF0i6YTZpTPswj77rSJoU6nyBnR0yVnDhVlRFuMCqVRESTBv9C2nhQcAE6wbjtvgH4wxPAE3lynK+YacIDS/B2yqWO+b3jdSZ+YbGpDmKhXESdDynkaNkIYp46Ihcpe6mN1u7Jjr0SL5vYrHdxqsXT+IwQm+wilDD0Hks1vNTT5bReBzHhht3F+aeeqpRtOBpAR++/Lb4l37HH3CuP+d6VXm2ND1iRZIhIEefG6C0UzidSrVVewmJqmlemc7Puijr2LTZs3a6RJhV8ajDQuWHGAZErlUxVS0oDGjYzNo4Ge1RyismIYWyJ9Fj7jrYJIHJocFm6VHsRE3Pm6I3+6H0V+oKiKrkJCUo54ayt0quQ1UoYRDPFV4AMhtsVcHyLPeADqY6MPLFTruqf6SfgvLVmBczEUQL9MehAZjSEbJKzGwcKUWsaj0dlmQtS3QtwGVgBfMFcJGuS5Fb2szUUlnfAWvqHkOAAPYf90TDT3Uih71RL5wsu0v9k1iyvgW4OuACBq5KOlez+XCZ9ncav4Ce9YqODFVqr9YFVCnbaalaVMWkdqhVkWbRslOAPH9AvNK4WfXK5yot4bda25dl13wJujoNv8rUpZzOSTeTlVxlr7S0VXyQAE2G3vo69RFiskcBn4zgLe51B3lsAWyFpAA8h0dsUoEQpf85Y7mGPAtHtAZNFr87/eXWNGetoQMOmGM/a+n/suq0tIUVLFignw5U4B7ja0tdzLXTtdYxlYhfLJNAjNNA/PC9/FnV4C2Y0iyXZx6knomfq4KMTBValO7gofRBFuB7z7ilg1Naj2Qv56xPahHF4qHH7MAEeYKDAY4PvACgeke5Ylnpuu05GER8T+QPeD61kVAhDc3D3X+P61L7C9kCg0Ol77VpswWJ0tdnDZ8d77kVhAK7DIIeF0ZYc5RsS2qGiqFNrKbnoQeTe6kYyGKLCjzwGoPRmhaRQWeupcBBfhT2iyBVAC01oCeNLnZOlaJmcQHECgCrVUTKN1x5mak8tVSpViI18ilTegkuuQXNuHUy4HT5NRfz69K0qfFiS8DM+gylqDcZ2AJ5FfSdqNlsSyEQk0Cp1kyV/emLHMO4QOCU8zyBau+jAmROTVu/5DQ0fsmP5awNPEtlzkDsXHxTPvDUDuYRorTNMkNfrU0EWFPbJ/YytX4Cptnqo84M9kHygVMRjcmHxLIG1JlW53UGhy4WKSmKgNepmtR2uFLHNZEAfyW/b9GrbPP/9ON/Mv7a//Hn4ygNMsSTMwxUUWKj6K5AQ9rNaq2ApzcaSOBPHz3s2GAwcJHUdidCimBJ6XtVWLOf+3F/N9P34rchh1gv0qNqQUMWQVpBdxzQvamBrbM31EIyNpF95BTsLv7N/+yT1813/9ArWharIR3/MJgMpCViJiZCdhz19TNmWQ7i059/6zSiRJTMKPMQ6K50Ko1SW3KyWeWDxoeovVlHNPPQtIGr0YUbjHZ2se9nKqG1j9lyHQfmFT67dnpyNY/x5YWqECWgIw2x2MT3fvdvie/77h9OhGzquqqUrCEjNWDPXloDbVhpm859ySwSz6aBdFQfJUjJtEiNYDEgsJ5HWocqOChBPRUcqqCzJulMUZ8CMjsINfdLWpTKEUZLYGRT83GKpDQqBk0eTYCNtKn+0AxKgGp2rcYBKSoUGMu0pkTkNtLnw+d076mYIrVFxYw4KjOzg2FQF3f0SJoluVPDW/Wdy2753CsbE4cIuyPWab3VM6Ucnx9tSGar8ru+R3TwfayjKrceRWinKEyOCoBIjp6hxk67lIPlGmFS3ZHZ36GRNNKRtTXiB2NOZGPxbIEgM3rSrWUlWVVuutecLRAHvYDniTXKOWsV5BFRkXaieXJpXZTKg02VRsxGXZWJmWJW8YUKOhyh4aC9h2i/4lRXiaOl/8v2EMWguc/WOR2qvYSRfNTLyYYxjXgCOOl+pOVpueGjiiFIU1jz4OeeCCHTVmgySfNJn9ejFN3aLG7KupzUmAjEmGnSueQzhYeTLRB4NSBRVeNJlGwNRzkPs7w1LzBn12bwofQXEotM3zmIcYWvDL+uiZW3kypWxUGUgbcafWbFGveqBqPMsyQdIf2Zxb8AHYnXPSVQYFoMU806TBpWLG9WyRkEZcsDBWiPPFlWtRXQECjKVLIqMqtyL8FlAVNVqCZAIe2i55SVmFy/2P+MOyqgoTs991//ZpH0ua+gMFOx6WLozXoVK3tKF8MCcPYIsJLhwIZWaluOMSvPiL0ArraRti1VgV39zfTaTEFXyr9YnUr5s30UFJI1SEBTaWMHxwZXqvik2pzsdS6AGPtKhe/d1sZaL2chFNCcCjkyRZbTIQrAVCCr70zgUEC9gvMCBmqEfmK8HBQ8BhFaCxU3Yfu8F6oQQCnDGiqTZ692i89tgWjLaEg5F5spAP2owlfP8xQousCpGC1eKY0jWl/8Sqbe61rO+stzKwxrOH3BxkMG4sXonnZ1RoUCgWoldBb26+wlaydfmX5V+u8sIPIDtoGExCk2UMFqBhDFyMqu5CUW83iWNXgflr+s7Ij2UhY9aa6mAnH7XfbmT/6vfy5+8q//+XiYMxbQPUUFqNM+oOvUpIEtjdLJXHmm8v0Nc8kZOTZIxtm+j3UTSaBm6zTVbamhOfuI6Upqjytb4dGY8kdoC5NgUZUnHRpWDHpHZ+1ZngA/pjuw/r/7j/7M6+a7fsOrow4YFWvDXkwuGFAKA2CHvV+5+qzHUOFP32tzDLgBECS5n+Mhem060/ei1e/G8n4tNm2zY1ZlL9qHXmwYFLvaxHGBToCBvpcxuqIL8yYOVP3tGCvzoPTF9VX/+AIAACAASURBVPMrHcr1wywGk2ncv6fzd1fX8nAzjx/8Nb8tvuuf/vV6D8ajjKCjHmtNKi2k45ojbmpXiwHJ6r/HxoQH5EOelrZYWaoq1DoiwQVRwGlD47QY8OwWDAjBC8A9Ntem2dNhkLeGqcg0R6UvyvmIjVMXaaduy5iBxGEdKgIvNkYbog9YQuPiHnGqZMuUQXHD1StIDj4Fotr8OaYCR1rULQCD13MI1cE6ASg7XuNsYGQ02NlsiMrvU+xe/ZBwBAAiWrMwr5G1ZiO6r1c5WAMEGcPUdNHbCNpYbTOUcvHcuWq/wb5k/UkDAYIA1hglOqRrrBCz21Y+OG79kc0Mq7mtxqRkqiNbVrg3sXVuYpeq2WgK8u1QzyBXzrCKPcRanFmXcqrWqJk9Y41wGmJM2SvpNAFo3AsCVUVetKzJBp5yZlXyn/vt5CTkpEpvUv2ezoUqilhxJvTJe6TZqCavJ+eQ+xUBvwAf65H6RcARa+eqRM9AHdBJXwCvmDIHWNKXZPFxNY+tcU0OoOir5kpGAY6sUPMwZxvrcpqVUuIasTtmh83K11moNLJJ0kQsxSxmvzWDAbNtApaKfh34KEWepfz8+z6b7+ZutAPKCm99P+BFveOyP1pmw07pVoxv9dsSkEkNjtr8ZKW3GirbPlhreJJuJntnvaFYcsA9+zV7cqmQRylywIoDHa37DgYtx55Jn1uMvx2uBM1px4rxEEArFkSgI0F6gnzsSgnH+Qyzg+c0lG2qGTC1NgDMZiU1a65nlmybqrRTM1ZOvyonXcVpUOUqOl+oWIl0wAYWBisnEIO2NxtpO9CjSMNFV7VO7i1pVk0jd9Qg2uy9QeM5MCm60yCtQJc3U7HllWIsW1WsrhxwMdZi7tyi58SeVyuKouLUP+3ciLsYVOH/DPhhSwkC3VvOGZnal/5+/636MYoxPVW1OktjSYC7F1RwWWDRZ8FAlv8vFukX9fw7AdisFi17UUydmDSVdbNeng9riUWmp1ND5h6UpTPNc4HE6/Tac4N0peWrY0JqHR+nWXUf8gNJa2a/zFMaulr5nBp5lw7Ohumn/re/EH/pr/5pzWaFeFDLo4SmxKlka9TmVBXwXmfmYb///F5+EV38lqbc9BFNLbym2Kj6G+mD9fd0TWB98GPIhKrxPZ/Hs/GoMBi7vjWf8tdNDBiTyNzu2MZ4NFT18L/w7/zt1813/vqXRwmcW41GLEHvMbCYC2FWJilK0XydTiwZc0OpM3M7SRdlxRwR+tWTS02PpxktbQSYMUV1aLfVjy0jVBiIe7uJQbevOZzHsdOQfM/d/a2mzl89vZQjJzpbPsyi1e1rQsFoSnkr0cUhfvV3/EYBNAxO9YTC+JZwlggGsbhTTqUvMJp1pF10vRmG6uiunDIjF6rzNwdfwl0DUq5LhQgl0s4yYT5XHeNlCOyMZRyLDq4GnElr8oB4DZonBIbqUP2oOkgOJa9LFKlmbdLU1tq5qoIUG5NaIVV1afYbpbrZSiP1MafePNlCQUZFEiQXR7hPnEGnxmWkaN4dJa2zkmPMHk/o0vgOAJqYUlVEZbVVCkC1R9AvJWgTW/mo0q/6Rkkcn6XGAmialkB/mb3FluyvNKoCGtKSuBGwewp5jJYA2nyl7+AwqYQ6DRvapXIc0pAVdZ5AndtEw6YotXQX2XrBnazTCwjo+c+KoHTvu1PrBK7PjGZWOAF2UjDLOVE1aBYCYNStsTK7Vv3E0GiVHrDYPY8tMoBRqXpWdp5AVqYAZVST3dG8PzRZySRWjzgMk/d/RuFqA5HscqXGMpoViKeqMlt39Aee/LFdM8PUIDs9R+wTkehz85x5IPi5ozlwz+OaaKbsJs0e6HLugVfA7bEWsRgGafUetYSoQOqUAnokWFbKRaxWDpPOtIkqMLUPM71WDWlLOiCBeVbbZmQNsjQwzr1TTUerd1S2U7OAuBo0F8thXQ73qCpS9VXMljra72dwlHI8PdZiW7RPBCyy6WlWEpaInTODttYp83OfLk0JkMesXWKgxfY2K+nrNEhMB5tTOh6nigX0JT1IlrP0hwpIDGI83eSQZ64yFGaYVKyTAMaC7dp4mcrKRs/VssfA+3w/BcBcjWrW1tNISqifDHh+ju6p1jU/y6lYp6Hr88TeZBpR/GKyYfpvAmcDhhKsV3FEMs+ntkw+AgUuAWhKt2YjY7UcwoekHEWs4iPw7uDYyMNgIXWV6Q9kAzIY87XnhIcMnFyEcgajsN+P+/9VodIJWCZrXpNMzESlWD/bY1TwWMzVGcD7HNSPwSv2wQweUh/+q/tIMGVzWd9RGsZq15NNZ097Oys+U9+mNTN9aCxZSDOZSb5J/d90Rmqv+znr2qS547wZBP74T/3Z+PG/+WeEC9Az2ga6G4CwhfyCW7P0BtybR/3N70j/udJd66iMRBYnnWQKtD7ZaQ4scgnWZEo/WUk3qsLcQ+ddfLeVfRaRst9pDOT04kLFlfgihgXw+9/5h//O6+Y7/pkXYtAYV3D95EKT48mlEglNriaa1fVwPztFfe7FdVBD12JCcAQX11M5l9s3D3Jgdw8zMXLM9VvfuXN+bJq47k/jyYurmLeWWvnxdBqz5YOmy19cTVRJysFYzmdxbLpip5hiQLQGG/PL/7FfE9//Pb8lDZlpQzdQbGvkCEOCdY3ZS0WLn8NYK6ICoCgFJBF10vgpouS1qmJKYTL7A12ONyPFAgkOUljLQ5FGpO/mi5VicEqrJhWY6iyNgqPPbNRYEV0amTKiFY24EaP7RLkq1aJnNqY6+msskJtlShxfXdRPBikNU9pHG20fNufpDWXUsT/F73XQFMW36GUGZUzRCPMGDX7Qw+gaVD1rDVDR0mJfk1USS5mOkUi36PpKWUngnC0r1M9JFUrZ8y37mSmRlVWfYk4lUPUhhE1AC8bmNpgGnBs8AJi4XlUwYcxOjJSNBIweawhorii1jEJNoDAqywhRBgfNQMfVZ9kbK3uPZ3r53LNN0arYqUN0lQr3XEKuw1VldjwC3uoTx2d7JE/1Ajs7uLN2R47vZCn9/HwtfGZNjEhqXTPirLvUBI4EkHp/AgoBgjwTZnlSjyqDZQfGukK972C9uVZ1nifiSyFuTTZIJsRp4nIqOb0SUMsYJTVszYo+KqvVKsb3X2lUOY56KvkstS+ro74MdqZmipnIlKGi30eVjbqWbBBcn6m+ZJkuV4V0Ne/MLvE4yxqhZnmAh1MXpnIgdu4UL/G0AGo2ck4tEPNCCxA7iCtG8EyhFZMicJCtF/l0PZfKRp0q/moEUrJHzJTMs87rh2OzsI972p3uX32f3K9Oswyz4Im1YN3VzuPRqLCa4mHA4fsqG6qANidRuLeTwVhp3mTvBOT9jBxwVIr83Em+qsLP/dH8mmLyTvrcLKwh01OiJaUws/hC8OaUqszo7BE4EPjPggGBquy+r2AgpQkFtrxXrAd1Kjg1hhLh++AV/uU92rM1HutRUZgKpjItbubY71Vld7JFp0RHsTnJkFaqvvSKWsNK/VVvzNSsqit+SnF4lmacnelQIUg12fUNOnB8BIRq3F6J9uv+az28P88AzdXEBlSucs1B44mAiwzR99o8nQL/0gmW1OHcV7Omo5zbe9T+VNHiY4Bm6eFJy+kWO9kLLgMabB5+soiVv/wTfyr+0k//Wdmrqo5Xb0g9t0rH07KFYkXrriF79lv2Nu1MXFGMP6yebthoFz+1xXwdNq4G9TkcnPYOlfNch4PWrJ4/yZ6OMeiNxZrO7hbyB6PJSOv2u/7I337dfMcPPjtKP9RlkvxIFQ1ULlAEQN612+rGoXWIxe1cK01Hf5whqVDaY9BAli9+8nQqMLVYrNQPZTZfaogxvakWd1uxaNPBKK6bixhdT+LucB/z2TwGk2F0hy77vryYxNtP32U1F06A/ls++HwOFw9A+4Hv/RGLCXUA3dRRo4263VgsPQzYjMJZuMq1ux9Y9WbKyQKk6DRWKUdhIHRWAYLnyCk1lylOl5O7V1RFrICzihKqVUc5X86gDkh2yufPaHoK3ACGZQTr1KfTLSdlgFSl0O5RpOgv0zrVC4jrM9DwsGV1bD4XJdlApoGqEuZqMool8uywcliAI0fuaLcAklSBspSkV0lxSf+RMzSrAMIO1/fidSrx/7lSyW0GfGIVocrZWrwtoX56Ks0kSHau6Hf3sDJrddIZpaaQf1PDTrGA7oXGwfM9ukmmgbOvqX7cKiHnvSV7YqG7NX0e4OxnXW0e9EwECt0Spr4Lp2FK39G9QWdGdjmCzH3HMtWtFgLueF4pKxXgtDymy6NIXJVox+gBxsy/rZYRZUirbQZAvgCagEwWy2BA3CvKwJXPk44tUyV6InmelN7LHnkFdOSsVOSSAv/Un0gAm+0yeK5URiowyZmPJ6OaEafOQ04Y4Fm5qtbpUzHZJ6CRwCsdS+liHDhkp/hiq04hdjYJzUpDMV4nw51NbzPi5fL7TBtJPUjpWBUEZC9FtbmonmgKitoKXot1KIYlfZK2lN6TM2LVruRwjOXczXzN2lTrjEzzJCEhhrTYiWS0JLLWmfV5Kf1T6WhLo2h96XkWJQPNea2qXk8j1CyENxNggFYj3qTz0n7OcVSVKjqxoueKSC4XYKeRUj1Pa8Ee1FmQnclUotsDUb3tNB37t9aonrsaaMO0awatxfWVPnT7oHPTZ/tnr4n1cIbnlms4XClGEEZae++0f1JCUQxSlSJXdeAjFqvuQc8yR9QV+1h61WImiynSJItkY9UiRoxs7eFsUHtil7NqtoBe7oFi8U7Nj3Xev34EXlVvW9bj+8PsurLYxUpqAZQtKXQdWTlfayQTe8oiUcVv+2/TW5MFvNb1IzCpViWWGVQvMKV+U+TPRvVH+Hen9z56BpX9UbqvS7CWkz7SB5atN7BzKrNY+WI3VVySDHBJHEomUdWf3JNJEC8ydvGv/NSfir/wP/8PsoMX10Odg/Vmq87/OhfZMUAFA8Ou1oT9ud1YgqVwDLtJyWOnHf0RRZJo9E1u0Zh2tz4Y/2jvuP2Szqb8DuvmjheaJKR5xkwc6Ea/P4jZw0Mc1lTb96VhY+/9rj/8t143v+L7nx0vaEZKuwyGfi42sd5sdJHKmTLuZtiN3QJarh3Hbise3j8IoBEc3by9j8Gkr3YY69laujQJxxebmDxDCEdfn4j9Yh/NJgTSRtNJrHfLWB3WcgYwbTiqL37wxfi5r/xc3M8Wcf1kHOvFJh7mazVkxaCyEX/lL/vB+P5f/ZtPefNiILxxECW7jYGEmTTKzXTHuSrp0VSBHKZcDssbN/VGeUBU3s4DyF5ctflPOpqcjcdnFPMmzU1Ss9gdd1o30ILyro737p1lx2cDw6Y8V6/4dxmR4yBWpve9kRG/u5qSz2Ozq8KkejVpk5sC1oGpuZEJ8AAvlaUCMLIh3dTXkSMbC0PHRocFhZ0hEpCRzTL3ij6V3lFUijbGonIAtw23HQDGoox1pRNL6OtRR1lJm1WRMpRZWi7WSVVwjhSrSazE1SrgqNRlzuXMTvM4EzGrQxt7FUJkmwEVDqCtknFyNaG1R9a/VcWd2NnsFi8tmSKz1Cjg7HJIthiZnHEnvaIqd7ItSbb4qBYGHnNj7ZqcqIILtHr0wPH3kYIhcivgJON8cNfrYrUE/mF4s9deNanUejfH6ObQ90pPG+yZEZOTPA2XNpir0u/6M/uGebf1Uw0qxTZJd+GqRIEVNTOmeTLsopsBV5pEAUtVq+V+9vN2Sqg0RpU21V5JnZqmeVAlm6Bb51Ep5iwqyPFBRSlWikOgIHWApe+paJ7rrQbSqrg9jQZLgJZtCSqtyXepSCcbHFsTaamAwLNuNfVONVmgUuxUB56YRAO0aqVSbWu4vrpufVeOu6nnW+srO5LOtUZsFYB3ZE6bIRejKDjJpq+ywdkb0FpXAzbZMisU9Mx4Hp6Ccq5urjy2mG3AICy9hPtmhN1LzsUtSolnhZ9ZlgoyHOCIGUMrnOwVz7jSf95jBu2VflVwlM67dHECJ6Qv2R/ZDqOCZaeizwBJNjiflY5KCrWLsXRqMgP9/GXZ25pGoFZTJfBPm17nwSDZM2+5D81crIbUBKlpn08yiXxYxeR9XQparFdWEsvOJYudjZRP9rvIwYRQXFK1ZlKqsbSSqr62flDZjFN7HNs6LqW6Eggky2faNxoMPUrBp82ogKtkQgWaK02rgqRMlRfEU2CCUF6tnSAkzJT5OReJcl5YZYfKFzrPmTlTg3/1ORToyqKeR82P7evKvp1nOnOdP/7Tf1oAjV6PaOMJLgFepCSrEAUbvD86qIekcIssB/qsIbYCXS/sGPIvAB5VnNgGbOF+R//DrYqRpJ9Go8aEmpEL2bg+MAIdB9RonswcwVG/Fw/v5vJD48uh9GngnX/u3/o/mcX5/DgeD/ULDh1T2emSCxvFgXyYLePicuQmmzSUZV7beivQgibs4X4Zk6uRWKEllXTMautQ0TCP4SUgbhOHbTuaVcTidhnj6UAD1Y8wUd2IDRWaGcV9+OUP483X3sUnn34tnj67kvF/fzOL0aivjTPs9+M7f8WvVxWnKfyqJPFzVPXGo5l6bAoLD2sDZMWMtCzZfC/nP1a8YAGkN0AZMwEo+nqlJsDG4pFRRRu1dWWTHWr2N8oJ9mJ/lEKysa6Is7rJu1LPJbxiCdIIl7aBgyunzgZJY65y7px1WINrSU1VHyeenQ0YGqeqWD1r2M4OweX73DNlxWb7zD7U+CpSiJrR96hHkg64DLl7R/laPcqlGvDy/cV6CERlmknjlR6lnKQpU782t+1QNJrUuYIyWlUk2GMNT1F59j0qIaYcJoF4sienKs9kM2AguQ7ps3YH6SIpMpCxkE7MlbzsAU9T2GZPNTemFZvKPFQJ/d3jTTq5HBCOJr9SIu6KnixRVotSvcR2pPu0gK6qna2LAjBgLE5VwJqfWalArzUG3wxppgrT6QLQnM5IwX1afvXqK4Omzv5OOTgd4BjZwUSmlDmTqkpyyksFLI+EuxZEW3fo8+aWHNJISVtlkI0RVUf6BKjlJByBp55ubzBRgF9jeXKMGNfjtFqmgbNxJjMXVUhR4vdHLWgUPWcFY7GE5/R0zkQtZp0ebwDJU5NTp1cr9aW+dGLDPIdTnycP2bjhc/V/SlE+LLqANuAjgWExbaoMrmbHORaLoAD7UTN7CzDI2ZfMIFObZz2Tgd35nGUFfLVMSY0ielSeWfWyq7m36uRejY3zTLn4p6riqko0NW8nWO7nRTGUJBuqLvXsQwTxPvO+f/Ro0mAl01Kgos6jHHmmcSvdg6ha953D3It9PckYstWK9Wy+KO0PjTQys1gATbFdgctMiRULJUkHz+LUVLb0d64KLhamGO0CtY/TisWgFdB/PGWA3/H91pGaKFAqrOtUv/WhxhrOgJT9tHvi3x1wJiMI65r202ucFayPdIvalVmhXcSCAhOyPym0174k1Zqgq8bNORiqEVXn3mPVpkOfW8Az2dcKrGUHMujme51GddCXh+XEwOl+JeXI4pe0OY/TqQbJyc6VVMCUYoLFswZNsqS8RwWaj3xPgbny05XK5V5+4qf/TPzln/oxYYoa+Yd9Zw0HY/wOk5L60ekfYzHbKTBtdc3UrlbOhqiVzI4Z5G4nhU/nz5pPrCDHY75oCaO9mLpPPh8fqnj5uI/5g5t0qx3IYa+RmMuHrUZeTsbDmFxMA0z2W3//T79ufuCf/YajqvL63ei2qbJjDM4m2jjEQ8TD/SLGk0F0Bt347JN3et3ochCdphOr2VqpzIvrcQzG/ZjPZjHsolfCuW2i3eePtEfoxuJmEdv5Li6ejPUZqnaENVitVc3JUPTnr17EfrOKr332Xt15N/tjzJNB09iYdit+9Xf+cPya7/lhGXOV9mY0xeJADbJhACRFOat6MnUVDtJSO3ICFD6cAkF0GSbVR38hDcqGyfDmraHOFV2AwB3h5vzAQt2pKZIIn15j2ZKitHJ8v2Z4nqI/V1VxoMuIyoFWU0LmadISICl3FWZIKH8WWOuwJx1WzIiY7KJ4aZqX2oTSkFW0xj0CWHBu7g1lZqCywwASAAQOV4yK2L7ss5bjijj0TmtmBJfjjCSyzx5eKv9OhwpAOzEeVcmXOjYNMU/thMdB2fg7DeaI0D3WzmXuTYPuwinOchYuImgl6PP4J4GvrOyUg6RzfjUQ3VPhl413GTHFPmCmqGapucUKYs4eHaYfFh6YO2CD8/xxMm6QKKC73qqah+thfZUKyAkSdsLZapI+XWrqzBQNj+4Ry5BOqbR7ioqzshaWAkaQ61JLmxy7ZVbNDF8BWH6HEZA+8ReP0cm2M1QwCmyhA6PdBEClfZ4RaoDtYyP9Y1bFKu2JPpJxT2J+zVjV+KxzwFFjaFxFWQExb6EJstvIGCzW/ZShP4l/UwNUn88etQOyflTzPR91G68U2FkT6fFVWsdk3NRfq8vs1iZW6/Up5SdWMwM7zngJe/X80KWyZwTcCuC6iS5rpPSSqkMr6E9tCym8THtprU/Dx/0+gqJKQZ26tLOkWeRk2+T0UbGnBZzPbIaBEYVZ/LjCzAFqtfOxozT4FVCC1c9RTLxHTHovW/9UR36ei4KILOhRSwv3sGOfSO+2dSW3CocyvW9Tm7MgH6UupTN81HqBQic+o1Jzlabyczo7YOltNZXDQm5XunoM2GPWpeyigVwyaJJGODh2qjjXMXVmtv8G8ZofnGlq7K4ZIM9UFQiqwSnKSCSKzfifZyM2hgBFDLKZZdmkR1W7Z02kzeApmZjg1fgt58Ke0pXnmZin9+TrdEZTLiL/oLYxufdSm+VqXEZl2Q4reMriowK9xazr3/PcK72boNisl5l/B+i+JmQ/2sbZfsfP/lxgZcYw09DqqpB6xdM82oxGcq+eV+ScKhbwzia2Jiksvq9WL7oH7ifTuma0a1TjIX7ir/2Z+F/+xv8YB9KV2ZFh8bDWe8aXPY+Kokl+vxeLxUbBem9I1wLaTSHNaemsMAcbssZtb3qy+cvFSvZ1NK5ek2RCHLCySFR9koVi/dbrdfZwLB96iPGQXmnu7oBPeXL9JCaTSfyW3/eTr5vv/5EvHzE+GhLKIUTweeRDGG1ioZxSJb1WfO3Td3F5NY4pA8w3h9gs1nF7PxeYo/MuzNuI4eDHnlix7XYZ3TFDQnvx/rNbHYJnz67EztEQrjXAQW1UIICI+vL6mR440wVW9/fxsOCi9zEmL9vrKvX6vd/1m+PXft+PuPw7I7XqQG4xuPVjpx2UupATRV7VIYHg13QrlGSlPewotx7Mq2g9xb9ZHl9apJppyQnzTL8aIG5vI7pVefucuagKNpz2OY1qjOioWAaVTUKK8nRA7QhKX0WFIxvfDIadfDUJVMqjyX5QVXigk2wDIa0XOfN0khZnuvFnVQ5WSrC0e2LHyJP3zO4obw5ozYoqFSWo0tRskwxANm+tHnM8BwBMCZGln0r9RIbDAlyqwNQzXqfDMx1sjdejlgHFmthq+Ds7OV80Kz7F/jFbkfYjpDdJi2ZFo6t1bVmrQpWWMBjEGsEj4ScDxhlGrRYiTWz3hxgNe9EfjGI+f3CRiVIDjNUi7Wow1Ot63NTsfilB9WDkvkAWpNMvByfQzTS8G1sCPpVSpbebtGlmJRUJZud0tVRA/0NKW/oHA84TeFJPKQKt89By9p+0VgnoqzBGTKOAjdOaFiy7X5zE4jhDWjpkTyWBKul/qhrajumcjjLrAiBgvcXyZO9BgfbsGC5HqC77dtIANPZtsUJ23lUBfQZTnCdFrzmqje8uB14seWkLkzixi5FjzMa5yQSK1VElLmlsz7SksMhrm+cxzw/SClVLbzba8+jtYPFw2G4B4jXX/FVJHLLDfSIDBRtKreV6VRVxDj43s5iAQTUP9FBymwTWxfs+BdFiLKhqth7QrIsdhVkj/x0WWgGfvtupSp1P+oilfog9B6gsXRuFTqzLcNpTkQAMgMHIoxE/pT3KIMissWUlfA/BjKvAze5WsHRuM+A18D1X0OsZjQJoyQrbked4JirqM1iRbVKG4jwSSunL7M9XAEBVxzXySQUztvFupOvUtOUu58bT1QWj0qkn210yl7Tl3h0pej+BcAODx6lirkUtGcSGnWdxFmj0eTIyO/331NssZ0o9Ol81p5WzYSB/LkooraPsmYJwzyVVhierNLXuWbWrFGGmM6tdVDFYZjdrXJJThadUaxZk8dwLoCn1e6pEPYNE2YrU/JpsqGrM81QHy2+yrUxp2yAtTgUXDvoA/7zu3CMwh7Hn/ZVMxFpo7zGxpWnfNFLxGPETf/3HlObkwyAd8H9o6fHPXhPrRyUP2DIFySn/hzts8k6+ST4QJrrTqP2UWGRNkVnJHwxGfU8XINNENnJGM3UYuk5MpiP5bnqlcWZgFOmryT2OJ2aegQf0zZxOL9QY93f8of/9dfP6h79w5EM49KNuT29ebVaxh8oXMxIxHQ9jsV7FLg7x7NmlNun8bh6d9kA53fV2FW3owOMhBiDPbjfWi2O0aCLaZcL7Jmbv5jEeDYQQh6Nx7HabOHaM4ud3C6VQB5ORKxlah+h3enF7fxfz+T6mk4HSnLBtr7/jN8Wv+/7fJqMkYJS0/0mYLLG5O2vb+eT4ltTbOBzwhiVC5n3khDlI0JWYNBk3NVp1RZQqq8Qi0XfIUZWHMlszdprzlyW7wh/Z3b80PwJd2YtLUU4KlJ2uwTnamJ969hx9EJSGUoTSuNRXI5SyAjWjVKdbKyo5C74rRaTyb0Z3rbcnxqEa9OneclCuhP1q7rnPhp0ubR8OB+pl5lRpznjUUGgPm1bjYQoAKOYYMFaKCNfpD1Vj5XimapOh8VLqRZWMShpkcu/o3CQ2T5GnnmEe8jIoFr7iaA0qWLMa6l3pZxkSpU6ys7ZyCDUOyhoWNQ9utVRYomioAxB1PzUAEwLSqixkyPlkNIhO2tc0GwAAIABJREFUvxfL+VwaKdg4gzoYqq0OfjEAsJEYgeEI6iOZl2TOFGnKsdIW4Bzlc+3WL+QweeVncrar+ueZLZJWqPr1pRHV7VGBrIrnnD2ZbRCqq7U0OkpPeI949I6lAtJUSg8HO8fYKli9vE6qqKgrrdmTWbEmQXQCMYFeegjhpLPTvnQ5Wb0nxiWrMdeLvYYREwBZZGxdjFrOJGPtwKOYYadbAVvcn4obxIjkJAXNws2eSo/aBlTw44jeDII1OjkxgwaRTFdY05vIkwVK/8I6E2wopQ6I6BvkAMTFsEkLB9JlVmYOGNe0CFdvlxBfwBXlAM61Bsr7gvK821ElCRG9vjV3GrycLXGcJjq3iihJRI0vylhF503DxNPxs78UQCFHSRtSGiAAaTWX5c98x3BClRr22lpXrUf2rePZmIU0QNB7xd4mUFdTWM9TXmcGozRL9d8KyKRzSl2XAHuOmOMsi1F9NDeS9cRGIkc4VT+qqCB7KWYLFexQVQZWqt/pr+q0b1bTemD0Qk6h63+QIln9XIDe1bQ19qtGXGVfsa9XzZxSlCU5UcVv2soTZVxSqvQ/AtRnHb7bg0h+ce4N5hZEzsKUPqyKRgQ2k8kSQC9JSwKmSq+JJeOcqMm6wb16HSpYSp+R/e5OxEDaKZ2ZfJ9Tyb62sl+lsT2nWrMxdlZ8+uxnSlcFBSWg81iEAmhV/ICvrYCjaMWy9cX8uaF06mKriW9OpRG4TImR2eNz+vqv/o0fi7/y0z8mmz6YdhXUS7cNo6b0AEEpNtTyA/nqzj7m9yZDJtOBmsrWpAh8FeSGOgUwOYfzcLSvwX9NrwexeqDJ/iHGF70YjQd6lrBtbnt0iPv32+gOGrFrlmXgTykaQC/Sjt/zH/3d180P/NYvHxH2HzeHmE6HMmAPs1m0GPgpgdw+rp9OY/YwV7HA5IIGa71YPaw9WzDnKVLduT8soyVmi5L+Q4yvppopRW739vN7acQm45HyrOR3iUiXq430at12S//2/mapwdNf+uaX8ebzG+mi0MDFntTRLl5/xw/F93/vj+isuxu4018cRqIxj1QwEn68QQyaHLFYhLyPQZ8p9a1YLNZiCc+OzchezFLm1i0aJ3VlB1p9VjwPzeCquuBXugmQpnJzWnMkGFElnBgXiziFpisyS20IzlKvT2Vn0bs4YKNvRwoYk3JM1oakBkP9q1xRCPLn/erZldG/0lRJx1e5t1Jb2pRu/1Hdwkswr+q77H9VGiWBCR2KqqTtRJ9IY7Ny6iusa2E9Kv1XFVaqUjxUk1czJDB1HIAlBSkai5Hd6zNdcRLMK8GfWihb/Ry67M9UDzrpfnK8VNEqqVkQS6wht1TRdGK12ahFC/dfjtqVmzTA9HOi0ncy7ke351S+nGBDWogGwWazVCiA9qTaD9CiRIzE+iQCr9J9VRnlPvWkA08/kHM5tQNw5OmqKbc58dxJWDv3qauUlcYFUfSgcUF2LAKu2TtKjlmOOwMPNEUwgxio/UEC/0qXOgXhpqi1B0+RaTW1zHSDHFy2G1E6LdMKXn/rNkonUueCSRmaFdmvqQIGWNX6RYb6EeumrS4nc9Rc08eRfaW0a0SWnVbOCE0GgR6C/G6DdEPjXTItKobQDYqrQtpnw3NE1QpnvY81EwiyElhFJi1AHe1bGKLMKC43BuV+e0pxkbp1WxN+6JOo9BoRfhIkdYYFhLK3ned9uqpxC6CqSsVkBswY5Ri5ZAkez2PkHnWGaJCZY43EBmeblaqSdvoqG8xut7FZZbFJNuBUb8NHPwSEYggBj9k3rDSsaKzqWQmg96tlSrbxyc8pban3fBkw9FLeI+goLdWo5tmu6lWz6zazOK111LicR+OazFClBvARANZeTG1pXWtq+rMaOQF+MmFm1s7sFHtRfcVa7dMkGy6w2Pck0k74y+DGfbJYZ439yz7BBThLg+d5ptXa4dyyg8+0zjB1ojkPVXb3EZgTGK2RSm7OeGKhzUYnY5jV0/z9xCqpF9+ZpaxzrXRsMsgiJapCPc/7qct/tkw6t6k5d0xwOrhYsAyu0j4raMlAUBKGU3+8LBR41OOwtl7ZcKV7xST7up1mtt9RECeJiZ2E9lay5Lzfk0wifvJv/lj81b/55+L+dq6g2p0J2HsuXOEzDsdWYGo57+22NAAnCcpo0s8imaPakPE9ownabXS47vPaaaj0dvHdxeUw1lsqRGHsOtFIptCN3QGb4Hmby9lGRUNd5jzJyJFKpdk6Ov9j/Ov/8VdeNz/027/lWBU9pqiPGky+YrZZdoImxfjZZzdyUBeX/TjsACvLaPehxLvR4WDDONzPo9V4aG6nN4zhaBLvb97G+HISy5uFQMLleKxotD1sS4N2+24W797cxXQ0iKuX01jcrOL2YRbf8K1fiLdvbpniGZfXUxUYcHhff9dvjO/5zt+kxS2jqhYbGAYc5aNu0dIcCXWQP7YDMiXv94JU7eDcC4WNU/18FLVmSoLPAASClKVLyPmKvAfjpPYJ6jeVVSyq6MnoFYYlheTQ6sU6CGykuFJasdIxOOl50rc9Fr0CmqzfyI2Zgm4dMu5bVaJmlLggidrVI4wceTIkOcuw+r0pMjmSa7f+TAJXKtvEMObMsexx5JSW5xnKCGWKswZliz1Qd+SdmC2B1hy8zj5xsQFCeAt8xay1DRTEAGYFEZXEFY2KCZVC9lxOb0PptAogutqNlOFXVatYPKd53Fi1BLxYdDM73AO9vRQVNrBS/x9h7x0uV31lC+6Kt+pGZSFQziBykggG5EAwGQMGjDHGndzdbr/u916/8Tff+3++6X7T3c/udmO3szEOgE2yjcnBmJyFJIQiQkL5hroVbqV5a629zylN98zU92GDdG/VqXN+v/3be+211sawexzgaiMH+olHg0oICX2pXGaxonwHByJa+1OSW2M6BNA0tzsBZy1jORsfn+S+CrWuuFYQBhSIKAOxohrS1VXkEbp/ERDTnBsusk0bwgNP4FUlCoVgsEHxgMLCW1v4HvWqw/ie6DLYGFpRmpkqFEmcOQU9tz8IE0gvICIZ4uEUvR7nSul6dYqkSbu4SUB1yEmjFYpe4uqE4g6tcbc88TmNPPR9qga/s7djVWG76aW/V5C3o90RhwsPZp/mgAvG/qVhsJ+uVIB7uQwDyVA9SwSgSQpTNNYVeoQX7gEObhQnuMdsKYLmwCpaiU4ozlHQ4bcw05btyqKbc/phS0qGc5CiTZbHOseadkd9/CiTtpj04MRtXHco2JU0KENANY51T39CRz3Clif2B+NkGLJzXmM6F7T3vqsVBk6vc24wF9YpFlQowm7DDcuxf5DoRsszrCm4ptzkN0Qk+Ixo+XeQoHlBo2JAayMQT04ryEn0oOeiJEgImhPvBcgohLLt5sIiL9pxD/HW8Z2T+ElOZWoMjN/j/se4ulqbhRBU0+ia8D1c5Z14l4VZeTIGSsiOzhQf9cOsxR+4o2fOf9fPepElFFV8zOgKsa7sUVDy99yoVZNWFAdph9RDlicHzTmmMqUNtWSPwWpiWB1GzCGYVGIbBQRZAgQX3NTdR8ghcQ5PM7x/rP1I0vA0xNv0xMkTPvHGoo0q43F9z/ReBA2Ie6NnyLxijLpMysdC0dli3RPru+soGgVN6ASixfnCAxz3hNiNcw0WYnhxmhHiIDix/QXL54o2NlqxYl86C1vPCX5nRWtUYC1WpVE/QKlcvmvVCZh3i/MGAAfPvzyAwn2KZx4S8jpmifPnxdcmsu1K6JSDiASt6BzItn3177atz1z3heVdIk30JfG+c7NtE2OTJLehF4pNhENmaPaA9ZdK1qpOWbVSxWq2kZGyFTjHCnBgXYabbbNZM2davj9jB/YcZDUBFK1jbSvlQOQX7HzM7JlWqdVt194DhPbL5bxVKxqFMzKtaJVqw/r6++ku36zUeVB/6hM32kXnXS3uGObaefuMcDAMd6mya/iIH6EJSTLhXAf26X0Qtoj0zvfgSBAZiHEzOCydIFhQmjWENIFQGwTvOEhoCeAbNEia+N5tjGgC0TBGKyFZKGpzESXyqofEZ59CoE2l/xbULAk2jSIdpse1Rs+eg2ipDPOpBqw8RQitVtBr9xEj9FzSZsD7JYrSGCviyBECLBIOWpcACfCBzyKjCoEjyR4JFmF0Nxj04b6sXMCp4WxMXWeY0iaoUBBhXX2Xtij0u5Q7s3UlUivbxqGCIoLqvBS/53Hvcd30rGKQEpLKhJPtEiGYvAYMuuc4HiXaOIxjVqEUbi5GoL2AuGLYeOCXgSsAORA2IA5iwN8lTM4oqKLiJu0v+WDuKSa2Gt/iSloc5KUiR4gwiarXPGGUPxeuHy9Op2BbzU9yghjK5oMYL3g85YuwTQh0p1hk+x4FBIU5rqLEIY6Ag/3DAEZCq3hhIuJKANBrHotFHwT44J2Qj4m9gMTUidC0WeFzFVKF74Lnge8A09ao9gOdxneE95s86bCONMs3WpzkFHnbS+2V1Gsv7kOC2niLXqpBtbAi2AsRVdEkoERtMqKVgdww7CtlijaciNDBgVPhxDXiRZHQIyFB5Ba5ag33vt2WaSWSX9IifJIC17NbYASnCkgUkSokZEhACAO4ca0/F4YJR2oYX3wvRAsxOIfcsz1+gdG6SjhoKCKA8OC9/GCkhVKMmfMDWu1gKdrxGajs476RGwRaiCffImi7kasj+L0FTiQX0QLGuhOlw2erovj0rADG2Ex60XZ2xDImlkTrlSrPtsQiQuhT827GVPK15LWFG6VB1W6C6whOdB1Y+HpSFyg9vh9+DH5X8LeiojoKY65Jb4t6IRGtPKo+fSGQAhM3OcnEQ3Cjlca16GifuL///oX2JYvaGG1GY3E3xKagCl2DcApQWzIStkAuY42oven0mXBBCFqADptkz7BQ9DYnPlzfRwkSJ5r0jGmjqtYdCIj0Bm+Pv+LFjdMydObGn3mM9Y+OBC+aHr1oK89hT6LZTWKcgP2FfDR1LmnPBOWCXylj9tRz99tjz/9KcRojLQf7+ZxA3Rk/BF6Y2fTZZesvD9rO7ftZgI/MKHOiAAqPZgNdkDCAFj2K9iqWtVqlYbls3ooDeSaAPMPxHdsZ5kbZLmxvpB5lhwqG4fmcDY0UrVk3ct5QIILBxIIS3LZuxr76d++tz1z7ucXdPFCUjFmlUqc5LCpG/EJ/f9mK/QUbOzxpmW7b5sybblOUmrasMg5ErGvlUh8VnFjN1UmRbfGaPn2atTMtqxyZ4JR2zk+DAo0VbR4dSyo6sfEOHhhnJY9qlP4mWRyGRQZ26+Rskn1btcku/viNdsHaKxRA0Vrxgaz4TFQOg0PlxFWe6n/f4EB11ONG9YUWns+T88GvNKHzzBxJphaDImIIDEKWjs8GbInKiqR+kiK7tE9QMudDsyHhLfVxsUChx3dz48lIckL6znjshPiofP9dgua+LEgOOA4KBzdH0aRu0ZL8i2wMRJSoHxWFfvQQfVBwiQqexnreDgj0jsresmxLotrV8G3xveTo72arXp5GUopNIn6LrBjiYFe5qC6PgqgSAgZiQNbkTqHVp2sDSqFpAWEo6/fIlbBAZHBAxAHLUOBKIL5ntINc4ahxMelwYpDAZQArcQMl2NF2di813E0kVcFbApoBEjWDP1paTD6MEDeqbdxzDd/GSDRw2YQ6QL0TQSnazxxO7S05olZeFWOtaGqFk/w9wXSQle1+JphAk5wPQysHXCcPCByc8t4B/xN/BDSPkyhAkIfQw5OYmD9L1StFI2rLIuCFB1SM4glUjwcVOI0Q1yDR9PaUEiNV60oenZDPxBSz6ny2IJGHVAUXZHOpZd3fKGZw9vDMlPx425vtP/EKgxwdreU4Z7guHF0K5A3XESpRrGEJRdwqIlAlLyZYyPG55FUMMvgHuuDcU3dL12xPVfEcsg71Osn5mAt7dKEVCE8Q3EMcoQQ17WUF8Z3IEfltbvnBQ9P9nkL84Psb3yWU1oipTO594URxxWTbldJxbRSmoKXbiSkg4PFq35Hy4Id6xMNQPSLx4f323CJ4USTl+ykrFEYXqPadLgl/jv0kZDhN0Oglhm4GfRm9BeycMcYgt82hOpnj+GIqhwpUFYBpQhYj0hICOjsgQnWjfaixVp48eUGMxV0eQPyW31t814S07/xdxekU0dT37DFsjUfq+X8k6J5vczNzTzm5PuKYbmw82PT+qQBSgqb4lbrq67lEl8UNfb2rFEBDIM7yjYvf9fPBN0/ETpkgS8hDioHPWo33iGevgiidcqNWeHpPAvVWQeTzQCMLc+80poY95sEqFpVQBqKHM0Sxy5E4b2OqtassLxGBuKEt9v7vnr7XHn/+fv49XCk44DwDb8O2HTlQsVyuYzPmDPI5fLhrjBZicxaKb09EFVSsCcRlASA4Lzjk3No2fqRh+b6MDQ0P2tjohK/zjBWyecs4p1C0CoEt4O0jL0CSBwFSt9O0qYZEiQC3dN617D//w471mes+t7jbj6kA7baNjleJhIgIn+XsPRyAhw5VbHC4YHPmzbA9O/dbt6OxQyT2g08WNhFs7eQtj8Hd8AIBRwkHLqSo4H9AFYgxCIMla6M9iNZkNm9jhytWnWrY0EiZ0wlQeaLKL5bLnLFYm2hYXzFv/eW8rb/wM3be2ZdLhqxvzB0vlKlNDhSJz4Ti3TiQyrTY7K5m5FD1gmEiIP2l3MOHyALRC7Wkgs/DFpL3s5Eg4aEJWg6VGAKc895cmk4OGB3L5bgtLxwhFISm0Zd248qoiPF9lFim41Ci+gloXG7tUiLJXDScxNNB1LiuaJ/FOA1uEry5q2/wM4FKaOgxIP90vIn81TQrFPeYh663YGkWS0WPEm7tDRGf0S7FC6gAHcf90BV/Lsbu6HexzmBgGAkaq1q0Rn2mJq6XBw4J5+noGPII4YvlVg2skj0piBZKL1SeBgWGDp4OVNagIGFr0+HwiIjRpga0z3mVrEHUWg3ndgx6RqsexGoaOXvbziF/bDQNDRfEHe11JTBKdNG6wWcDfcOVybTXTWxZNGB9iSeF+wu/vfB+Em8keGKubHSUidyortF4Gvev1Ffifabq1dWGRBbdaTyELtwTbJ2IRE7hgY/xIqLIClb3RPdB6IUODZWrFJmwyoiAGfMcA5nSqYP1L5GKt1V6DFtjnfS2VePgCmQ0AjK93mi5oTUV+yw4KGodywWOKllOCFDyliSf7gTPuIK1joMIiDTadlgbpE8o1oR6XD6AejFBZis2PVSABDUbSpC57cATdL+ksBYhJ47KSKH4MT1AxYv2M34HzyxBE9xLLu6N/OkEhzlmk1ApInYE2oi/53Bnt5IgudntR4B6CsGQrUu8v7oK0R5TchUk+0hqwqONBVBXynMmSYmnnXPFHLETX0gUCMQL/FwgjPg7USN89BeEWOSDSgRDiyO2pcIE2IEqWi7p32lL4ia0uPwoRmOGr7zowiIpHfsXiFMkR0XSFLpWx9QXJqOBzqYtuUSs4u1KtevS8UTKQ7QGk5+NbJXguIqjKCiiEFHyozZ98OJ9uSXCKSm5w/YitZ4gn8zXHd8jClMvYvGXVD4mtJxYOfg8JTnxXZN17iI3JUFhE+FCCxZSeF5SNyfoaUwhCBVt8Ns8S+3lmvYmZ9xTwUP1Lpk6RlFk+2e5zVYU3rh25BW0XeJsaLUcH3nyF/bUSw/yzETnQoIAzPfuWmOyyQSrPKSzeuLQFIvPGXPLnuyLPjV2uMoOWnmwQMWmBFdtq0/Ad65lQyODNn5YCBqmI/UV+9h9aoJ31lVLE11E0YdkNQYgLGIwOProIKB1C9rM//aNXeszn719eXdwZJCtyfHJKm9sDXwvy9rwjH5C7eNHKjbn2Bk8bJCgBT8JSRPNHqHkxIw0VO4ltE8yNjFWY4lcQEYIInWzbUVUq7ArGNL7ZkjMh3KuxkHs8D6rNdT7L/QX+d/IWnFtpWLB+go5u/Bj19qF516V+MQkVaZ7suD6ESSBbnBumwevgI9DxYWkRYozJSxqk2DOm1zglWAoGGDTygYjEABxRGSu6BUzibhuxucDlhEURKYMgr3aHFiztZoT8UsifSM4ax87J8DbMEIKVQn1VjxRQSk5i/Zm6ucT7Uv6njnkHC1UBmFX8slaMz148J/ia7mNAK0/fBButIJ8ziI3DFt1SgYioNTAFyFhWCrHGNKNe6FWqCpOtS/CfsQDfzhfuykmZfmuHJN0W4GOrS9H+cK+RJwmN/X1qj9OrECqmBiQr4c5sAOWgd8exhX1VKFsn8SonVCQhqVBB5B0m7wcJcESqFDJ5xyyni5H4tODQ6hYFpoYJHz6yzXU+pT/nsZYiTiO+48gDxNVfWcUIFMNfS7NaZ1Uw2SdRYkeAtYMghDWcb0GlDNDJS7uMDgXQVrGz9N7z0nb+AyJSnQN4o0BOfBg7f5z0dZT26nH/8u9+8ixc7Q02h6iBkjUov0kUUQgHXo+YbzpbW23ymBqFfYLRA3UZvTtogQ+DDP9BBNSk3KBksTDvfzkRC75PseaRYvWD/NYc1GYB8oTRQ7b+s5fipZoHJ6496HKxkHhdokJnyZBkdyjKu61xEtqu0bLTa0jN8F1EjRRCLcToJJTuUji40U+kO/5iB29axK/j3Y/C2tyMb2F622mGCAdNIEgdfvHKLmDsKLuM2Gdi9UrQqC9incvgliP7yd/RRWnQJwRE+qTDYpfgCCge4Ofx7/ze3M0lZS0+A5c+4l1TNrGZkwJpI6JhOC6EBCI65UWBUkL0GOKhBRaB/E7KhxcaIMOSAwx77HoiGceCR0TZedlihMnr06tVafOOFoYfM9AvaVmdrTKuVdSefe4+vv7KCH3Vk0PVYS+gD5rk/vUfz46Tn6syCetp6iN9ZEmgCLi65rDvBjPFPwvvx5HyKP9GQgak/YexBTvza5BeHs6KtabhPH5RQLrPik4G/BGPPdcMa5EW0VA7HFtRP8+rv6PLlgIYh575l57+uUHWRBzugw8HDElgpW/82Z9Ck8VHb981koU+8jqqNvKMqdh7tMnXzNSMzimGkg5nCDkiSbV5wDXDqzHkHQhP1LxhhqWjDl28vAcw0KG3Q3yx3NWm6zb176JBO2Ly7vD04fp6A8vK1S/IMlNtbo255gZVhmf4HyphYvmkhM2OT6Z+GrlsjKGxQsPAN4hqPZhWzDV7NrwQDlBdzo1SEqLQrkwL9F/D4+7jpYjkayOTUxU6eybR3uta1avTFqGCECRnJoL1l1hF5xztR9YXmExcijRCDUdFRo8pN0p24fEBm9H/Cll42oLyBGYCioQbDk7T0o7IReyI5CbsnrcJDq7DxGHqNKRWhss/h+EehzIOvTRatIhLXfilGgbHI7EnNN3Cg9Pb7cFD01oRSRWCgKsBqD+dLuEvn7JhTkUGZWsE5yj8okDLyDkSK7i0IsKVtMJ1OpQUCAulW5w+JchQQPK5IZPJEf7jEl8L47IyMhXhm0jTyyCjxIHSlQ7svrAelAVRM+phEum/p5oHkpcwtstDn+hi7Ie4UZ21Y+uXSgi/hkYEFEUqjf8YIJKOklc7TpPjlz5RyUOfdXCbkVD46nUjdZ4UhRg7enABdrHcTgheoigyvElbuLrkxr0bKFckihDa09JLRSBeL/yAKotKYhZhHgyg7hIK45SkZJyzZ+Fb0+JyYharY4iYl2hReS8wrR1IkUqXmhz6mqc9OvoANeNt14ljlCrBSgyaA7hWxRbUwidDlw8EypS2Z5MR+0QNXaUOQ5LomUxnsvbf8GX4wW6R14gWEml4NkEzSJ9nJS+NYQUeX4+Lljq0XRAc8pt0RpnAsdkXSdO70EWPEkdNGp/Yn1zqLKPJcO1MlYQfRYaEmh58G1CqyCUOFqS6dijQJuUsITKT4lu+DISdSF3UJljgpo4yds3rhdHKhTRppFHnnjDWEMxrggJHJJYimmIuKUKxkjYYtat5hZG8erX5y04He4imavTIpNtIBdQwTFBq8G+AJxXfCftT/ktpubCHCmF93DeLL6jvN58nJp/zlGJRvSnEm6AHxOR6EZruwetYffFbTQjwcRzYmyClQVQXi+EhMqmXUgR4t3ywik48nzEuknPBMat+EzEIlfGqhBK1a/c1SLdqqhylFcInaNmnoyTNuS8X+0551/32D0p+gVFTsVcCE1U8Hsr/qh2ta5bRuCaOAJvMRrveLKtWOyTdXpa7omVylEJXu+0HSGsgZbHuSluqL4jEy/fX4GMp/E/TdIkUggBgvZ0cLQRp558/n57+qUHye3FWoagD/cr45YiatHq0K1WmzYyA3PI8+zg4XsUCzmr1WEmj7UrcKZ/qMDRTFgPE2N1jn3ik+1kSA9jh8KFM6Ct4Dyjr59PKOm0IVQsWa1S4wxOoGZAbBFrcIb+t3/esT5z0x+t7PaXy7QaaNFbbMqq4Jd1jJyzI0fGqXCYu2DEJvZXaItByB8k8jxsB+SxhcMAhwZAKAQ/mHzCtgM8JnzhxljVigPwDsmTBMuqAhuuYzZWrTq7FkEfN80sw7EpGWs1QOpDzxgmoDk79+wr7PwzL08qAw6q9XYnNjr+Al+W3AI/QKIvT5VlOBp7xcXKHUHPx8ng90HaY3AApO09cXrRMJPXn4kr4qM5aBqreYEKaEK9tJDc78o/T+afgtbprM4xRmn7goiR99iT9oRvBnKznAAu+Fpmk9oc7qLMAxdqLvH5whOol9vC6QjOA+BoqBAjsOJTEopFBJRDpqlutBq2F1EREYFQFcyz0tE8zCyU+EB2FrTwoK9UWD04Zy+p4oW4IDGONqgODh1snCLgbRV9hpMwGaTTmaLheRYBSih6jANzrqA7lOM59veXdDhRyeijl5wPwza2J+JCSdE+AborI1C2CIAuInml27ZXmglUoTQo1E0sCt2VnOiGu24zkDrfikN1nRMFmB4oJhKk4AAxmcTzJTdGBQyLBxojClGiaTPmKhbzVhmJSQl1AAAgAElEQVRH9aZ1CGNFHMogySoyKxqJg+ScnF70hlWe2ha0onDUk0eS27Hg+0DVHOa/DP+0KnHbBK6JINEo/uuZOG/SybRRoYeqUwdJj+dUDHf2lmoUVUyeKbKRqID3m0iYf6bf1+BlyW9JCdpRilhHNojsJLML5UXG+OKKayFX3np0kQwpC16lAmFJfJuw/lHsNVrk7cYoIyGhQn9phcKY5NQDPRkXSwhdFI/b22NMgNU+0/uED5wQdj9/k5FQsWeUvMWYKEUm+mHBvBo2Kz0IIgWRNN0WchXrJwoLoS5SOoZjvbwb3QiWXnJuJurFEEVoUBVTCQ/PORXNMPBE0Q0eTrREg/ukFlu0woU6M6FGd4VTRYD+KclPCjEfYaZE2t37e+M993iUGz1tuIR8H3YUKkjYZfCWOdYGd0pPYRgITqxp5WL+c04OBSosbqaQ+2jbsU3oXn+KHeHRKKP1uM4QR0n9FyBBOiWG543PoQ56CK+g15LF248ssJPv4IvNk7RIABMkGoPXmWylM2/xG7JLciNqZWhCtHh2+BoMkYCLCBJFulMy9HwUm9na9eJPxYs8GYNrGuehHATCy9DPr2Sbp4AB13l4wXl8wDn4+HP32XOvPMhJAPCyZOekLqQMBSapJSyOMqR4Dc+E7VLeJkfh/wkDaBq6WbPeJacePo7TZvXbtOnDFHgdOVxh3CuVNLapv9xnMEBHPGB8RNeA5yKsvaRGBtAJESY6OLivEHQNDQ1YbbLKFut//fqO9ZnPf3lNlyoFn7FWmYAlA9ouGRscGbLJySpAV5sxd8CO7B23amWKw0ZxUNDItVCwbhMjmWD2CfsFVcgQESDxGYbJKaofzLrq12gEsdQ13w2kzsnJGpWGmb4cxyXgUM+XZQLZnGrY8Migq/Fadv5ZV9oF51wlLpdvLGxWcEaqk3XZF5SLMkp1ZVskTcicpSCJQChjVsjaoVRVBq8Djwuc0mVVI9GSSUn+bmqZxkUhVkDmegiqUY0F0iiehzg+gQQkLSYPJhzN4kTz2FQ8TGmuil52WvUH0q1kQi7tWMz0qKMNhpLJUAIyOLupJ+4VAl4vkTgQo+BnYHEhICoREqmUCSH+3ZMLCgecE4dnh2tQ+xjmviGPVxIqjopaOSQDM1FMfZl6221IeGlUyYNEFRx5d2yNSXUmAYcSS1W8XqHFqBIP1BGYwo4CLvZor7fgIuocIlb4tAcB70qJK9twIE9TOCMhizgZ4jeEJYaQuuBCukt5wkkJU9IwThTKpekKLoNP0D6tayrZYPNAfy1B4RpXpZjIMWQMRlkGFPJjmByJY4XnNjneUIUKxK0sI14onHmYupCKLTTn/EQSL6BUB41yJedduekk/pzycVpIwFvMA7/fE1y3kmVx55hgJIiKI5iuKI19wZaYow5RNSeEYhfeaG4kPlvfW/c/TdCQSAHZVErjsvsQUbgdCRV/FDkoeVRrxUndR7W7XBULrqyG6GmdIH642pEcV7S9/KCIBA3vJyqDiO4NVNzF1MSW7fmY/+joiNBgXTg9ZXuhoJ7B1TLy9fhFpMelmDonybstMP4owdGQcnHkmMTzM2JsjugZTHIc1QnH/bA9iVip/DzQDE0PIe0DakfwJL14DQpJWHuwC+c2MFKwtYlAaM3BpqSPBfFUDYIrjaVC3GWi6s9DKKieqhI0jU8LvzbdT/HMIr7op8M+JOWDRSETLe3ehCUSDxXGge4cXWQEWqTfO9p3K5Ax/21dsnPtEtTUeXFB8+itX8RDE8oYHMRIepLEzpPW+HzFYTcUBrgBj7V4TslZF4R9Bxz8XqafHcIbqSQZB4AWej+UXQdHwdga9kKFsbcHFU7OKt9zWsKiGRDo8NZ8cs+98JBxQjoNg50l5+Txz2lxoTOA/FxXecfaZKKbCMFiUkSaUOM6H3nyHnvu5YfkRwn/R3AY0Urvy9vAYB+TJ1JPgK5PNmx4Vj+vvXIYXQgIDGV/g8BJp4Sc2dC0EgWSoPRAICmud8Gqo3UbGCxao92yWgV+m7DsENWHvn7gfpv4r+hsICeYrFZ5vg8Pj9jExAQ7SP/lH7atz9zyx6u4+skL6bRpqokHI58VmbjigJg2c9AmRms2WWnawCCgcakqGTDhPs5KH+1L+XiMjVdIeB0oF9k2HSiXSd7LcDO1OOEdrrnVySlWVZMTDUKnfSOwAwD8XbZupm1j45MkcyPTbDen7PwzrqDNRsiMY8PgWpNxJs5FwsKKqiMqcnqEBSfACehUDyKxcq8lVtrkdChTx2fggE54Ds5dYYKCDRXcKJf3RhavCjcdvxQLD0lHJC7Bn2Gy4ZyAGIxOZOcoWwt5MOH96b1Gbo4Oe7yQwRPVcR809e4V9JFQR4sURFsmSPRJU2Xm8VetkR4fGSoxnZfEdlcQklEle+WEwBszIGN4NkfWAI10DlwMVGclREJ0yqvAn8lLrueQ9t2XKNKc0M0WibcbU5uEVDElZaQHKSfgBkLANg1bTuCfwS8KQhL3tQt/LBcHxCQKKUp1GCFQAJnCSCaqpwB9l+QjF0GVSXrMvQRH0fkgSAhS6woluuDS8H7gOkJIEQPmoS72ZBEZgAZ7q8pToitBAp6HZrWmhQQ+E4dYbXJKii7MjesrMiEFJ0KqXx1hMUoFCSnVTwnyEO2D1I8s4XxgYgT833CwQvzjJH+sIc6wJXoq1C0I9cnB5v8SvCRcBRXNPvOPV+WijOBiHXWYYtW7F2C0JXiokx8k/migdqmoxdXTnmiGjxK5Zz5mRm1oFz3QGFg5UhhGYx2G2CX2tec6yc8yWfPkKQQrML1Ua1fJEZArevSFLY23b4LTFns1DkedpWkSyUke7p8W6Jr/Nd+ffkwxcNuLOj1TJc3kuwXp3+8ZvyPQC7ii+0g0tUpT0UEgwGrXmQ0OovKXQhw/y2IzzGEd7cI6DEoJ17LzOsEooDkoRoOVZOoLY2skenqWmh6g0XRQUCpBw9+DUhLCmITb5pY8/HMn8cMiy6lMCeKNGxTUEHUW0oQukgnGPm93BTUiRBwJF9JHJSUJmp+fQblQjAyjVie199gmJUlvIJfRIvdqRfZLPb5eESv9vNF+CENfb9t6QhuzSlmg+DqJz0sTGlciQwji6zyKg+isJCh0j5IS91sxR5E/zgztFcFnuicpd42WFz0CgTgPicgKRnPPz0CFtQcDSOG/ewIqmo2S0dh7vQUe4mTsu2jNqxHQtd8+cY89+8KDzDG0zjtcT2ilw98VBQIQWc7cnGrb8DQIyOBsUSPqpvWRtWIZ4xbN0NMpD5esk4GYCnGiycKjWm1Zq9ah+hcDACZHG/wu/SMFrnFceQmGzwwxHSv1l8j7PXxwXK4ZhZJVxivsIv6nv39/feaG25Z0Ua2j+sSG44gnGOv54VaBh5a1bagfzrgtwn0FePYg+yzCjVcSfgQdfBmMeYJX2mhl0mC6iI0Mn5AsAkR/0dqNJt16B0ZKJMthtFOTNgZdoniFUl78iHLRKrUKE0YkfPCUwgjDi9ZdYx8760rVEQl0r0pFGWyQ6YXOhOFoJKF4gBFElfw4xOrJkBAkB9d9IeCmCqYP0D1d8oLbcTAheYmKSQlCBJDg3YAPhtYZDjBxcKQyVQDQPcDDpBs4eE5OrBTnI1SjYrsicEWyFIcflVU4e8WtTNoaNJdEgobA2OcjflzNhqAd7R62WmIckA/hRiKCRALfERMe4v7pq+rwBlpH5WSzxTmmuB4NhBYHTr5tIqwGoqfgp0BGNWPdR+343EcFIHe0dquEkOQrQVNLlGi+8wi5Hvx5BvoS/D+8H0f3wDZgqm0DQyVZhTh3gTww3/W8Tue8KUCo3RNEYvAYRN6WISHuA0ii/HxHZzQKJ10vQn58bqHPisXhxFFYvCYhP+Ekz3Y5uW4Y8B7EaCEvqMhC+cjRZD77EPcUSTpnhMJ8Fuo4WkZIFg7LDyCG+iwF+ODvKZGTGSXXjqtDe4sWNX7U5mBBhPmrLigILqMQPEcxHZmJZ04EOJR9MaoqPJ04bSOt9MWvSwsMqWg9iONZ0CbB290xjNnbhynfTeiwEFenG3AcFvas9qfaq6rg40BnMuUHYLQi2aZgIq3YKMKvJ3VI4n3Qdu8zx8+Bt0LPPC8KJRrSbFihX4oleD+lIS40IgNEgUixzrmCeR8g7pmSzjjnrUWA8v9PWmieGIWFSlAxgLZAvR4oF9ZFFJE8fpMEzVFuL86AIKDTgQOWpGui8C5mcEscXFMYVwfpniBAQ8+MhSHiFUVGuic0MeW6g4mz5usi5tA6iMpMv1m+T/T70ebV6gw0EAhH2IoFGiNEKxUBSMEYbX4lAjwn0IlwpDXI6TEtJmm9eYLHe8z2nqu8fB8x8eA0l0jQpEKPJEYPNiycnP5ADqYj10lcE0UGv8fY62eaYl16P7iOPRGPM4zLy+HWEHSJbxpdJO0BqkCzKd9WPGstvAAb0s6CTGIDFef1+jWnSG3MA1YhGC3OKJzVbk/5drwGbwUheRJq5jQHdxyIRCz4jwIS0nNYZ63EU1pL4tFybbc79tiz99kzL96vrotTGljouEEtzil2IlBUcMQZaD4ofpuyewJ40zIruwk62urDM/utA4415jXjXuezdmh/xaaYoBW5FsE9A6ceCRvicbPW5HovlLRnkIhlM330nZ01ewaV9hOHJ/ls//PXtylBY3AFPI4v3ZaqDZUUPZ+qTWsZkDG1XLCogtcE40K0MfI5DBKFWecUkzbYaHD+n7t4w9QWB8eMmYM2fmTSijBpmy5EDaMXqo22DZRK1sVGh0M3DrPhok2MjQlG73TJqcIw3/Vrr7XzzrhCwduDGHv8PlMN8CGDIk1JXe3nqBD3J24kNoIjEUStHIHC34cjMJOeGCrLHei/Gy3DgHxjJAwNP2NMjyqIOAACkqeTuc/3FDrGK+pZND5wlrwmTQXQXEaf1xmqPZ+PFwlOjMhRtyOQCyV/EXyD0En1G54h5caaNaph8e7WjgSAShhNlaD6sITFJl+seE+NU0o9asjTane5oMnd4zdTm1Ao39Gmh3RmTwwNtciRyOpQiAHanuiyOo+ZghqLRNGAW3Lg8aRDpVVF472EzKkKxzVQoUikscWZoeGiH20IEs1dZRrjq4QcaJhzDJImP45tFw0ux+cgaZNXWp7JEJK/GP8T3apA00hEz2tMEJ+/I014X3L3vAIFGoQDjYRpNwfGnRV5OqwV1H4UPC8kCt8TiROG9eLnihAn0ONMY7/EaRO/kKRsV4DiGfGA8uCMf+89BKJFQd8xKEpj0LXzMiXMUTtDWyqu0T+jx6MpqureNpF8uxxRY7IG6kLK95Q1hLwDiJCE0XOPCjXa50okZZIciV6MAAvO3FEJGoe9a48zUXUuKP6bwZ6BX1NSyKd0Pyha70BNXMizsGKL38ff4bvVMUTcLR1wW3NuXSPz5nSOZdKqdGuNOIC5fxypZjETislI6DyJSmKbJ3X6PW8xscWo/R3qV9moiOvD9cKCUAhJTANIR6X5gexEfxZd+DnGjtZRViVRLKpIAzdVlJEoJiEgQWeFFAKsxUaXBuVYu4iPajdrr6oQVRGVCCnc3BV7Qgfx0VVzutf051SkF5W4cT1n8TmaDBETLsRN1N8xOXNuH/YN17ILwWJth4dl2lpL26lK4GTwG5MV8OZcax4LlTh7T9ptlXRtijXEVjwBic/QTOnU/DnpArk4xMGoVLXqIEMgmEFjwWdwn3uXRKIYtVk0jtALGfcfjGSOz5DCpRCpuFCBCU/QBaKV7o4GLl8O1CxdG6KqRBterdIYVtqTdXnJomJJFjDg9AlBSYViQXPB4gljb4oFwY/32Pr0C/fbUy88SORCdbjWPrpfXEuNDq2S6DGKpJoLERxbEP+xHmW2jXtQmYBwqmszjhmgmT/yHtFS8rZ3xzifPdqmeCatbpOWHAA5cE1T6Eh24J8pEQylNeD+N9o2beawTM8np4i2fe1bO9dnrr91cZe8AW9xci5fvcXNCpQLBP+p1pSQLRoX4hBuW6k/z6AkP6ysTVbke1YeKFkfxAB5HOhd6zQbVp9omhVzNm2w38ZHK/SyGRwuW7aYs8pYzbptzLUqWQ5ZJtqdYxXrH4YFQtuO7B+jee7wzLIVS1lbd/Kn7aJzrhEMzgNVraaYdYkDDjJZCAqoCnMTWQarGKDuXLMgvpII7JUoN7QnD5xzlxBxtYBEGvVKn+RGH0DtVWuYRwvuVsIX7b2oEMOBmW0gL/OCfK0qWgtYnj1ChbShpYLDIhXyob4+K8leyTT5LSq6xQ/yAO3DnPG7uJaSe3hxvJWve34fHxGF+9Mgx8gVoVOolrXoReZFFYwZZkKXsJKFhEnpqs3tXmuJbYN4W8FbCYxJVbUQLjyztMUoZCP4VjyA/VDk2nb7C6F/4jkqmdYGllGobCPievAD2DAcFcZq3FtynuiEnxaLXB9VUiyAP5njbFkUEHT672bcBw3TFjSDE7+D6h+fh4Q2vMJi/cVBCuUryOr0gOvx+4nKEfctDIZRcTF5SZIG8Zl077Quk7YlDsY85uK2rDYpDmKMNNOzII1CJsMwUy2EmWqHg+N5VPmB4gKyBDUNdBIfGfNHkeyINC5BAb+vJzqBYgYSExw3oW2BlvmzosjGXeFpfaG2GxIB8UsUl4XUONEez87RuuCZkocFjhNHXQHV1cgdHvqMCW4fAz6f29cE8qBD1C0afG/HAUcH9jhknZTNZBbJA8e8eZvfR33FfqUQgLQKd4P3wyGoBFFABRKMx5OokjGqyBPCQAvYynb0mr/rcSHWVbSGElWac1N5Jve0oOJAVnzSPYnCQeiXj6jztrqSdR+yTd9IFUEsxLMqhtStSDlvJEQzBkptyeSjI54uBXo+RgrIGJMlV8uzJUwEI+WiJfw+8i+lkoWxNBK08JRL1hfboIqjUk+nHDTG3DApD8PbQL+8IxBD6MlnzQp5x4vtc+dHCWGM2Ot+fm76it+Bv2LEZHKD3c5ECSifoKO3KWLWG+uZDOjH+D8ysVZRGjHSgayE+8riPOZy+nkWrcSYHqPWqRNQ41k5rzL5XW/z4rvic/EiBYPghhAmXHWIc+ReIBRDxSPOCEfEo+B1UZTyEXGHozgLgIGoHFuYQurjnIk4F4a5ipF6BX3FI2GyFpJuhseZZ1560B7//X3cq+SfMj5gT7Z57kDUiASNhR1iWkF+qKSxULlKcxFr1Zs2Md7k786Y2W99AwVrtCByQWGWs0N7Jq2EWZ8QKnY79NhEIorxeohHQOkmx6dIjWEbn1MgQDfq03+jSELhU2vZX//jlvWZz9y8qMuHkM/SsR+JQR2BvZS14cGSjY/XLYOBnpDSgw8AV2XwTPryVi4VeVAh++Qwcwy9zWdtaFo/D72xQxU+qCrnmuWsxOxUiJDg7xz5PB3DQVHgjcgNFGz80IQNzCjTbPDDbfut2e7a8IwSzWrPPe1y+/j512nEkI8DQYwKVA+q0bqbcwahPZLzCPTkIYSNjAcoJTEdmU0SsVIS0ls14XMiW4+AyfaJVz3cQD28lgT18E0Z/fNoB2CBBbzLa0p8ZXwR+3gnbhAfdA7/FXhjcd6lJy6xWNONr5YmXqyIgfDUZLSI50hUgS74Eiz0IiZMLJ0zA8lvzLHs/3CfFQ4dTpKvbi5n4ycs44xK3FesBywuLMBAXWKjYe9ijeHnUCGQA9QzuD6QgXy+iKeglpQHAR6C4a4evKAkIZUfkzgKOrSxERJSsQ8/T7gLZHNLTYbNIHRN0wBkKwAegtuf0AQ55euAA4lrRsslD7+buuTXGkguIiwOU8DguK/YgEDRwnIivgMTDo7NkT1H8PpEqtaTBDqF/0ClL+uEdE4lAyz89RxtVKXtTQevypXw+QB2riHsN1lhkEZAXzvdV0wCQZDCPmQLhUEevlOufvWWjVBV3ZNov/MgL2gvs0VPhawf0N4miFZJkNBVReu7si2U8IJ0PXhE5DS5+76QE/9+rljD943WofayBBTRpu0d7wOUSG17f1aeuGOfa5yU2wV464vJZYze6RlBRi6NG2ZSsR0ecN7CStueQpX4fV1oFJwvLCCiUo6Ea83G5JGU08kEjdM93DzaCx6ie24uzT3qCRNXta8dFU4pZxb3k4l2ZDGJ3x+PNwmLsH99GgRjHpFpoby4vvC7C9RWXQYk/lCKazoFx/Hx36EqlNFtJNi4N6RRuIKWrXu3BAJdhkml857j/RIBmBfW5LhydiwQNxVAiPOcP0tUxxNoH6YdXCSN9/IbFG1stqPV3uyNLdHNiKkQSiBgml3kmD6o8qJISgr6KOB9Okbsxfj/6CyE3U5vrE6SCxaCzh2kPUvsPS+yXfwUhRPxuuD4AEkipcWlCT1JXewvFk9OW1BylibRLBw8iQr0TEmUuKBxVkYCJoqLYpiKztTYnIlTJKDeco1CjK1VV8SqKPGqyQuMKMBYCPS0ZQVIpIIRdTLQZYhB6KHaDk6cm1KHDYlTk555+QF79Ml7LY8pOES4zQr9mL8MhBsjl1pcT7iPoIJkClJdopCGkAUAFBK2TkOTAKDiHJ7RZ+V+ebzWMWWgmbFKBfM34aFWwCxBm+pgHGWXLU/EG7wHREPsnmS6TMQAWJXLZaLvrZoSRjywr/7jxvWZ625Y0O2CeAriOsw2u0rQ0DcFjF9FD3WwjzdeLRf1dwF4Yg4nEBaOMWLbTMFgxox+K48M2uhHh6wG9/Jm1nKtrhX75WfGANdVvxebYbLe4gXikOxCHVSbtGmzZzCY7du9j4sFDwXq0Y+tvcouPPdqV3l4myusBtAGQ5sBdg3eAgguFgJmJEMhoabKiuNenNdF3pATTROOjuB53Au1h/TfWEPM/DuaRRhIWIzbEZHbB/TCoBPBzl3/6dYPK+CYFRfcrB4iqdC1aHlmeGAiWA4MFRmNcQig/YWFhmo2+CaBCqKlHKRlmaBqFEeghULKHK5OZNKyVCDZEi04zBGlk3nHVtx9vw1v3ZlULrWZ023jn39eXDoE6D7NpFTCo9ZZbOLeAwIJC1u+nmjoQHfiOwOR8+B6UMMwTAzOSqAPgW6QA0BhhJ4FWm+BLuqwSc0fqfIlB0l2KjgswipEwQQHi292OvjrvocKju3OrJye8Rnhfcfvy/mdUrVpBFS0qdMECghfjLbCTDjsueAa4trYlkei5+N88NngKzCY+4gnJAtEPbhGYgB5eEYJ9iOq5XYouC+A6HH/EFyCixQqVCRsnBVLawG0J4Wq6ZCWSpKoJ60XlKQGeqPWs5CO4PthfYuwjTWvi+ah42uOByGgFMZW3ZtAB5jU9CitteC8ncFiSJwfJr7xuT0HDBMN54yqvSELFK4H32eh9CX3j60bHeCJcKUrfpnQFqGv+CHED1nFuJk152nmicyxzex8RiVMjrhzxrGvcVcn8tszdritR0zocEpFGFIHgZvte7lM+EQBrYeE3+O7UoWRhArxmUKiHWxVzeZQpPtroY3TUHKL74EfwbXp/roFjCebWE/B/WNyDyK0z3LFgYN1HW8vcZaLfsjHUv0hAQkmXIASAJEARmKJgxbvnYh/euadiruH91cspgloAyNydI4gqWdS4TctEnehTd4V60UTE3sbJapMcH3GrXiHMjEmouKxn9+pR8gklal7zrnFR2+hpWRDBQQTHCfT46xkgRTtab9urBnOZI3h66RxBOVECWgoyJVEKV5zZnhPByh4csx9IgHyecNC7sISResl1m0UiHGW6Hd1rfxftuRT9I/P18EJIsD/j30bnYFAt9XN0rmnV8ybjuQyPBG9Y+SiGhVRvodDIQ1Vp/ucRgEksCGMnl0x7zM7f//KA/bwoz/nRBWIFDGxiHGu2rHSkM5vrCcAAyD7d/PaLBBDDQwP2uhoxcYOTBKuJV0mn7UBJF0464Ca17AW47zHOsdkGOMcbvid4dxlDuLdALT1wemfYrImgGqq0qSBPQ3u/xeo8rVvb12fueH6BV14oLc5lgiqTRCvO/TxoIcVuAIgx3LmpbgshVyBjrlQYjZrLb4pLURyXQNTDQja4OwBqx6u2aHD48pWWznLlTI0KESgRwYK7zHItKuVlpWG+pgIElWoT1pxsMgMtskqO4c5ozTCPW/tlXbhedf4ZoqRSP7guUk0AileweHggReVq3NrkPRFZYefBxrEINXjeRNBhslU+NAk0mklIXifqEZJmvb+tcijanGEmScGJ0fyBoQKnx9ycVXBvkjdDwmJVl9ZhzGcuzFaCAGKhy1hVbVkQ9lFWB9IYIyhamOwOyK8WgIkSzOIy+4ZsYJBhZ5ioQDtWKFj1t9uWrtSs2yrZSt++qAV0N7zV2XBPPvw0ousCQuSUp9lR4atirE2UGYBxeQ0AUHWTJBI3jebqsk4N4wohThqtFEQUmPUUfDmxE0TSsK2KvyP3OpCLecguorAjsG0gaoBxdIYKQU4Eu6ZsOIQmmLkobGoG4nGTD7aATjywrXhCS/J9i6siHFINHt1E9FAfnrn9nF8DxMWs/6hPnHAeDgVXKUG6bgfCEy+g58YbScdskgAe6tUIsRuk4DnCA8e8sBabUNLlu09JGv02pNhcnD95G3nA+1hcknUTpUt5uCKq9Mk8klbF3ATMfUBrtg0e5QSCe8NM2YhduKgke/mXlmRQAZZP1osQVoO7gx9nnxSB96794CNdj6QTyxbDkd2kjSTNTdJxe/E6KYI/uKpqb2HZyNrIKxFJE4w5o4pDYH8iUMkdCAdS6ZDyy033JgbP0POoXPyQA1BDMH9wvfnPeXQbiT0UguHKpz32onMMXdW5p9dcoFxhEE8RbQUaIFzymh7A04b591qH8RBmIhlXJGZqFkTGwa1cHlwJEpBoOvioILny4SGNiKy9AkhBBIHRie/D4gvQPNjzeAaUMAnLVauS5m+RtzlxJZynvdmstJg0on2O1CKlN+a2meIrC5hRnjkcQg6OzBChJHo4YdsxS0AACAASURBVJ4qMdcr0BnadYQTvienaj0LNVXR4S10JgDi7JICAp4QFOE57F3FsLAgIXeK3LFItMMM2xNzT7R5v4jGysQ87kea9jjvDTEQMQL7Cd53MeqPz8Hju5uF8wuSHA1aj8yhI2axwHS7kfCTjKQOvxbUEyZo7D1jE+meyWhcL659R2SFbAXAEH8eExGckOPnVqCG8RzImSMH0b1Bk3anjMdlEB7Js94rzoy0UPPpOM4FZOvS9yVzap8sQuaGG11zvzv1R++TsadfvN8ee/YeGxzot/pk05o+F3ii0rBps8qMj41qw3J98qzDG+O87HbVEYQ/7KGPqrIX61NyBg4+UG55nDVN5YnuYK4j+grXYxQ4KLKyHcv3iQ8MxA7xqX+oRHAKM89xlkSc+u/f3bY+87lbl3en4I2EL1XM0tMj083ZYH/Zas2aZcHjaMnPAxuhNFwk96xaa7D1WK+22NZCEpApwrw2Z4Vc3ganj1i7PmUToxPcDMgUyzmIU5GtCaHBRaJVgXmBDDzYfPk+67YaNtXJ2OR4nSS6kWkDNjRc5qC1c9deZuvPu9aVNuFyL9PEMmFDKS9oxspkzRWSFBFoYSLIa5ML4sTmaLl6DTcqVqmg4XReGRcaq2ltBLZf+JautnJ/oeAOCMFQ1a35f1CqtqwLEV1WI5JwqCEZ4AZygik5dTSz7JBEWyjJL0gjqNIRKng/KtYSXoM2F1ttbL8pKQGRHQ8dCxOLi0Wdzw0NvpYOt7xlm1M266U3bMb7O6wIJS5GV8A1v4frEssQffkO+veD/daYPdN2n32yVefP4wyyifGqw92RGEktS584mtbKA0xJjuTNRBn94IhxXSlXR20M2alopiSXEseNgRvW4PpUgiZlGZ8/3899guibFXwZiQek8FLbU9tdgS+sMvTzMGMWl4nJdrHP6tUq127YWxDJLOCQEnIQPEb8exsz2NHe6ctSnEAoGyOWegfBM9FX3zeSPB6wHii10xU9Q4WctE/cYBEKI/x9tJE12UCKWrUixNfEAmACxZa9BBR+bhE5QZGCMVio/Dir0Z9TBBtO2nCrD1yDTDQdWad9S+o3SBFCECL9wArqgNatSNGUtzuZHPcBuEccKIgvuD601LAu0I7AGRWtX3LHIjQ67zPQYXFv3AXf14u8xLQWiXo6iR5vIe6TCh7ceiadPp2De8T5igy+5PvlXeEF+xeZhiKeYF0lxGqsC06eUJIovmWaUOBZoMXMZAt7xOOMkglciypzvHBvENuixQZ6BRJkJZOaQaxiS/dM36JnuLa3d4JThFiNohHIL3jFyWgqWsj4nFnQEjhVJbiDiEsiV0fyjwcCo3DtB536vBTnJ+F5KQmBzUCBXRdYEIJXHMUCi6VkiHnaYmdhWsJhr7gG8j6dByCEmRRPKLh5Ybwd3L9ohSVcVQ/OskxRi07nhLfbUci5DYrEY1jfuoss0BODWT2QUKgmMTgsOFxMlrTdOdc2EeMe1ZIW+tq1LGxGnKsrRFlFA1pmnFTj1Ad+bs9EFpUTfmwxuEt5rjFmKtiIzjn6pUJX35Posn9WJEuhsOf6cWW61i7oJGFarc9LeWLpBmTi5GtXiZ72A5FRP3vj7BJiH+IMn8/sHDMV1T7iy6eJxD0nml1IOY5xjglcCauolP6BKQJPv/gAxTD1CXhBIvHV+VweLjImomDD78r+KG/jR6o8qAdH+hlTxw5VGbPLQLxyonzRGgaTNOpI7DHD02hXBj4v4gqmfauolksFOgboiDCXAId5UNOYug2zar2eJmj/69n99+9tX5+54YZFXSQn+IcSf7ZwMpbP5DkXs5sR3wxJVBfQXllmtLhweCqhL1+ZaLAa4UBfHHitrpWBhtEKQYrQ6mjThgAJojWICqGUsYH+fpuYaFhtsmb9g/3WaTet2sBcNmzUgh05VLP6RMfmHDdgM44ZsUy3ZeeccaldcM41ThwWAZ+IEfhHmAOaydjERN2KeKCccakELfrwqg5kNcHN6ypRzTBLB7TqUIrhsxp1QosDr2RktOptnCD6RxsFCy7aGE66Z2Xv/X56BjnZUiOCfBhxKPPcEV6ogyoMkrHR/nKz0mi7cqix83WIKriaEu+JA43cDhrbIumQlYMQPH0/BFaNvsjY7C077bgHfmc5IEsIAoW8NUaGrQuS4/6DSRDAv0zOnWVZjPcanbAsKiFsw2zW9nzsLNt/zuk20fAWaxyYbtvBdmEY8jrKIMsBTD+QSAQbmoOT3XGdrTFOHdAmj7luSMbCsBYBX0mS8H7N0EsPsmj98kJ9dJZaG0rQhKCpDadqV+03ojnOqWErFTPaSmWrTEwSecC9hSM6AgOuTTMnw1IjHR/CAx97qyC1miwnZPhJawAEvxiYzDWhNisPxR4Vm7zsQgSh1kk8f+1fmCpHAqU1GyRwJCP47kmV6s8habUhaaHQB0VYSUhyW7wbHQgK6EoWlGgQDXXrCKlJZY1Bw+owsdTNlKCDiK1PvmCli+TCD3OgfV4gBarKChycLHAm4+9wPdjDrpoM0jD3lY8nDLRK31UJGqlIXs2SXsG1mZpQa0qHtyZdzcYWNqd0oK0RPlzyXMTvx3QMXCPWHEfGNZtsxQZCyeSJ/Dp5MPGasK6AXLofIf4sYkrwotRiVbLPNJYmnTnGYSbcWCEdtWJpDN0zoxPXEM0pdRG08PEMuY9QxMHLqdynZ+vD0UNdGrGE1jbOiaLBrxO8YSUAagXRqz4UN4r13FNsbYfPmPhnCGREaXAwgmIQinm/ZlgUMDa5wj6UsBx8DSGNC6JQAKGtJFcBiXV8UhvXWHKNbFGqeKApKTi8nI0c6nO13uN+KKmQwpHTKPgP3YxljIpinqiZo0E0hHVBjKsvZbmlsyYGsGYBSnjxwVjujivRUo0OQFAjsEbcYUKCGBRA5CT1IJF+tvC5JgqJECp4teXGxESOiVzFFANlzlhH9HJ0Kk+gb6EsVvLlyZV7x4iWoyJDAT/ORFko4Rci6U3oIu6LRhTReZsdAhy6htivMaM5ETD4dYXwI0zNeyeFsGDvoXkELYj7y/lw0QZ+6oX7KRKYqjatXVfCBD9X/FyjrdYm7lW90bL+IXmdVcbqVh7I27RpgwSuDh+ctBLEkp74Yi9zzxcxuWjKWp2MNSpNCitRUGBiEr3TigjY8JhtEhVH+xL7HvdoZNYAeW0YcUk+JScoqav1v9+5fX3mqmuOk4ULIW5Mec+RNAdn/Vqrzuqqb6BoBi8ajCco5hl82ELBnMBW2w6NVqzZmLI+wM448Dpd2mgg66816jxocZihRUmhKm0zSnT8n5iYtMlqg8ahCIKjoxhFA6PavNUqqkoH0f7sKzCzXXv6JXbBuquT+Yqcf+dTEFANIvBOjNd5E9nP50GnShTfUQIA76UjiKKV5UoPcGmCU6BqUfC6jDh1GBISd2Qs0BNUhoKCU84Bq1hPPEKSTn5HlMI8LISkxQEZcHtsjvhZkt4pPVc2rvmKap3iYQYvQepDH/lD/zLw/eIw9cTDWzri58hypJjN2JLfPW0zNrxnWYdlm0MDtuOyj9vovFk2vGe/rfrFw0claC9/9Q7LdDs2uHufLX30GStOTOqTclnbeeE623XKSbxng/sO2qx330sSQ3zl+uyZ9tGaVQnHJxYm1l/+vZ02c8s2Pqdd559lrVzBZm3cYkP7Dihp7HRtYt4cO7hqeTLDEvd5YN9+m71xC38Gm60+Y5p9dMoJygasa7O27LCh3XuSoDM+e5YdWL3C213iFSAJmPva21YYneBnHFq9IlGPHvfE762LFg4DX952r1puo/0jXA/Y0MXJqs184VWzRkyhyNm2c89mIoEXEJPBXR/a7G07k9ZEY9ZM23/KCUlww7+gOJqxaYtBlMEkKJuzvWecbHgewXlZ9vxLlokRFWa25+Q1Vh0c4vuIl9W13GTNFrzyJn8Oe2Rs+SIbWzRfazfMWX0cDLkwPmYKawj0hhmvb7S+j/a55Nzd4OOAIlzg6IHL9rGexo6bZweWLuL3lcrUPeo6HZv7yls2ffN2y9frTOyxTpoDZfvw9JPtyIoliTBHPlY+4QNBs1azY3//qo3s+NByTXBdu9YuFmzy2Lm2+6JzbfC9bTZ3g9bX+DGzbdcFaxMFry4gY9lO12a+udFmbXrfCpOTlsPnZ7PWGBqwPaefzLF2C159i2ugOdhv7126ns+NiTkESrv32Nx3N9vA4SOWAxIGhTWS0r4+23v2qXZowXzGCYpPPE5QeU10vm3z3txgM7dst0KtbhmSsTLWzhe4xnaccao1R4Z18LFV75MWOmaDE+M29+2NNm3vR5YHyozWOJK6vj47tHqZ7Vuz2tpEVhSXELtn7tplQ1t3JUja5KyZtu947DUBxFTfdc1mv7vZ+g8dYozu5HL24blnGro++U7bFj//itaoK7E/Ou1Eq44MMfnEO4xs3WHD2z9IbCMmly2ygwsXSB3pPKRIiOe+u8lmbtrac98z1iwW7aM1J9iBk1Yx8eGeJb8RCaySBnQ7Zm963+a89771TUxyzRCFyOm+HTznNGvMmu4UkY5N2/GBTd/+gaP2ZpMzZ9r+k1YzRoYtTrbbsXmb3rP+w6NWnTPTDpy4OhG16Fg00jjmvv6OTd/1AQtV0DuYYPUVbWzBcbb7jJOtPTig9Z+oPxHGMza4d7/N2bDJBg4cshxMvfH8i0VrFYu255QT7ODSxXwvoW1SsUZ7sttq2zEbNtmszdusWKtZ1idicK3PnWUfrD3DaiPDyaxP8ZlTBSs7D0CjjoLcVbBSYetK2tgTLCCAyHVknUHXgB6bmd6uULxl2vbUYkoEQQ4s9CZ0EuS5sSxBAtEohPwKkIhiTMhgWizH+/AaKLv0wsndCMjVdeuT5OzEffV5sSwEk2kU4hc+89JD9ujTv7RJrCV85wymFrktjnUIPGHN1ybbNm1GyRrVFjskQyNFGxrqJ9p+cH+FyRX4Z3jFdCGIA9g9LOatPtWyypEmDfoxDxu+sprNC4RMCRqKhaARDE0vWa6bo4cs8pC+EgQGaIln7L/803vrM5+/eUUXwWWq02Z2yGQCPk4YCtqcsslanVVWBl8K2TzgPKAzpT7LdTMkDGPMU7i7o+2JLHDa9AGbqExapVZXUuK9biYxlKS76R7mdqKt0p+3drdjFUhYAfxkMzY50baBYSBxUgnhAD/rpIs56kmESicnOwKF9iRaDhhXpRaqHPuD9IiggZuIxIoLCDQaznSTrxU3M5UOXskFhOuGgNFLD78aqsY9ARSKoQotXmyh+Vy7ZEM7ORUVLDlfJPjrIEgWnSdvAdUiIWPwIEKJ+X6qwtFiSF89lh0cr5GSJel7w/aquCah6CIaU8jacS+/bvOf+kPSxqxPG7ZNt11v9bI4Jse8tdEW/+ap5KNwsL78F1/Qf3fNjnvlTVv05B+Sv28Xi/bK7Tdaa3jQhvZ8ZGvueZgBK17N/n57+cu3ObdDCKd4dFlbes/DNnPLDhtfvMA23Xw1+gq28r5f27QegcKu889mwApCLgLl/N+/YoteeCX5DBz67151saZXdLu28sFHbcbG95O/37X2dNt53lle/QuRmvP6Blv0u6etMTxkGz97ldWHh9QSrVbtjH/6Ts+9Nnv91uvt8OB0ttkGh4vWv323rfrZAwzoeE0NDtiLd9xiHbcWwJ5Y9OyLNv/l15P3wQGy5ZKLXIWpinz48BE7/u4HLF8T36/VV7TX77jJWkODPIwKlaqt+/aPjrqWV754k00ODTNBA9UgV23Ymp/+igdFvHZcfIEdOPMkqfZ8baQ8PvyU2s5srddbduK9D9rQrg+P+pz/v//YcdE6+/DMU/ljgV7O2LHLlj7ylBXHlcDj+yDpRKKmQdIZ23f8Stt92QXWLffJd8hbyTO37bQlDz1meczY/Q9eEwuOtcEPP2LChNe+U9fYtosvcIRQSWT58KgtfeRZG961+z98DyQ8TET8uU3OmWVv33Y9Zfi4P0sff5brH5+BpBLm2vGM+YYZs4MrltmmC8+37kBJPoGO0k/fsdMW/+4Z6xub0FZB5Vwo8OAPygA+f9Oln7BDyxf7TEIhose+/a4te/5F7htSCZD8oXiKXq6ZVebNsc1XXWLN4SF1CTodW/HkszbnjXeT77r7tJNs2wXn9nBUzYZ3f2Qn3P/rBClvlsv24hdvsVYuZ8OVCTv9+3enn5PJ2Ctf+aLVcmj7KN6seuARm/ne1uQzPlx/ru047RR5SnlcH9i915Y98awNOPKO791B3Md397bAkcULbdfVF1utiDaPBBko+If2H7ClTzxnwx/tTz4Dv9sFBSPuXSZjOy9aZ3vPPo3rGc9p3hsbkp/fe9qJtvWi8xx5V7E8672ttvI3T1mr3GebP3ulTc6eKbEGCpZWx2Zv3mKLn3nBCr73kLhCra77rhtfnzZim6+62KpzZ/NA5xLIZGzxMy/avNfeUvEBdBOoGxEjf2CZjB1estA2f+pCa5XLLrJRojZtzz5b9vgz1n/wsNYJEsJiQUmer22sgS2XrLf9J6xMBDpCq9z2CZdCWmi0O1XUyw9S7dEQsrHxnSSYsiRR4eYmzIliO+0+4TvGP0HaF29NCVAk5uJpilrCNqcXgUEzoB+mt9kjieKZG+PgHLWLBxm8NllNqduEQoiqaqBQbrtDlJM8cYnC0P5USxzPIGPPv/awPfbMAzZ6aNxyXSCw6qCBegW7qb5BzcJEcThjxpAdOTLBezI80s/pSI1q0w4fqPB3yjRu79okTJqBwNVRiJmVRgqWzXRs7FDTBgeL1sVUyyY6e+L0Vvj+EpKJwqSkjp6c3oUSCIR117H/+j+2rM/82R2nMHtCIqZ5cep3IzmgwsxRGShPIB1t57qElfswvDwLknOHA9Sl8BDRHBk5Dv6JyYp1soDv6nTMjZYN7Dlwh8GpAumYpGao3tBygMovh4yyYRPjHZs5p2zZQttKRQW/c878tJ2/9iq1GyNBo6u78ZpEQFWChjYZyLmh0MK14XPUUumSx4LPQuKC70HOlgc6EkHd+YCbwD168DnJuBFXi6n6jcXtJHznLIT6jy1P93ZCZZ4mhT4lwKtgQr7etmKbBlJdJzTi8GUrhD5gUm+GIk2IWIyWEndC45ycOI25phynpKUfnkjlWtXWfOcnlo8h2ma285IL7aPT1nAhwTLi2KdftGOfezkJfpW5c+zNz1/rHBezvsaUnfmN7x11AO4872zbe/5ZlqvU7JQf/Ix8tt7Xa3/8OWvOnKZA4a23vmrNTv7XH/Gw3HHVxXZwzSrL1qds5c8esMEP9ya/vuWay+zQsiVeJcnyYNlDj9qczULQ8Np/+sm29ZPnCwFqNm3VPQ/b8M70kN50ycdt/wkriGzhPqMCX37fby071bRN13/axpct9AZd1gZ27rYT7/7VUdf//J9/yeqW40bHcxl6e7OtfOixJKBW5sy2t2651tpu1ovnsPI3j9ucTek1frDuDNt13lkqILAxa3U79ae/stKR0eSzkMy+dseN1iqVeJ+mbfvATrr/1+m1ZDL2/F99yZpdIbtI4hc9/4rN/0OarOKHN990tY0uns+CguvabSPYcnYunIQsHWscGLfT7n84OVzx++MrlthUucR1LoWm2Yx33rOsiwv4GVd9ykZPWJGQp+dsfM+WPP77ZG0dWrHEPjjnDB7Uc995z457SckqDqQdl1xgh04/yUegmc16f4ct/+2TlsOEBn8dOGm1ja5eZqWxcZv37Ev/LnH74KJ1tmfd6QkpfWDfQVt132+tb1wJEl7VObPs4MnHWzubtVnvbLKhPUAq09f4guPsXRQGbhh7yl33MJHZe/rJNjlvNgec9e8/YIv5+aloZuc5Z9nuc85ICMyzN7xnS55KvzuS/q2fvMDqg4M2sHefrXzsGSLQeCFBeuOGq602fUQHWiZjq379qE3btcf2nHyCkM9S0YpHxm3JM3/g94/XxDFzbMPnrpPLqXVs1S8fsenvb0/+/v0LzrU9pwnNxqtYa9hJP7n3qPdA0vHqbTdaK5O1kV177dRfPqjKCzGsXLKX/vKOpD2FPz37+3dbaTS9hm3XXGq7FwVymrXp23fa8t8+ZYUqODxm44uOsx0fO8ea2axN37Xbljz7AtFqvPatO8PeP/fsxHZnZMsOW/nY00Skk+e+Yql9dMbJlhnot26lanPfftdmb3zfdlx0ju1fewrbxivvf4QoZby2X7jOdp9+SrK2+3d+YGt+qf39/rWX2qHlS5LkBsXyghdftQUvv54gV6Pz59kuIODlPhvetsuWPPdiklQ3hgbt7c9daw0gaf466WcPMBH/8LQTbeLYuZYBoHDwoC166g9WnEzXCZC09z/+Me4f7NdZ72+3FU88Y4Vqne80NTRgWz/xMZuaMc1KBw7b8keeshyITV7cvH3T1VadNdO7QkoOw01AwIH40OKIuv+bW8sQ9XKvQamU1cklvaMtFTZhBgAxPVYXkTwlqkwX87DFSe8zBzQoXpC4hKrjUKQER9utYXC/yT1zpT7PLkJrzrHlt9V6DassJGUyshYnXAhUahfCGOqcUVJ4aAkkFA+X8eyrSNDutbFDNWjMbWAwz9wGgM4wun2FrE2O1SxTMI6W3Lf3MPMBcL95Xk+1Oeqy05bCEpeLdigSMVzj+NiU5UsZWoHBaqNEI2XFysH+Eq93fKLu9C1P6twdAK4CQBizma78ZDGnsy9rX8MkgT/9wpou+v/gmPUVy5KHZjwdZ4/ZD/1M1vKAw7ttq02BLNe1YrZs2QzGPeFBAS2CD1SHxm3j1XFrZzo2MtJvE+M1ep2BfAxzWhyKuJkg5QFlg5VHX3/BSn19FBggG62NYYIBpNx56+TkXI3E5PxzMCz9aqJtCefCeR208IB7NxyBizGzMh2eTFNGKJN65PMiJ4vDRmsOd1iOKoNLxbk6bDG5uolcg5gTFoaRnvwgSWRFmCxQrTdyeIBaocJyV3A8aHF81B7gWqaruY9K4fgeKQqRCIiXlvrkiDOo6kLS/eDYuZ8ONiBVa27+RzuIdCMvffi3Nt1bkPiunXze3vnKHdaEKIFt0pwtfOhxm9VTlR9evcw2XvEptThAsM/n7PSvf4eCgniNLVpgm2++hsn3Cfc+ZNO270r+Dv/y3rWftrHVy4Q2+D+LgXK9s8mmhgdt85/cyhZStlK1VT++x0qHjvD3UdVu+ey1Vpk/T7Ju3K92x1Z//2dsc8Zr9ycvsI/OPkXoSGPKjv/xvVb2ah4JwttXXGrji+dTQdY3Pm6rf4oAO247zj/b9q07jW1Brv12l8ja8sefSd4bQfSF229l8gc7GqyDWS++bkueeC75mcOLF9mWz3za2pz/KHR0zS9+ZcMf7NHPZDK27ZMX2oFT1+gobHds0RPP2bw33j7qPoED+OptNxBBwb0+7vnXbPEfXkp+pj59xF6942aJZppmg0cO26n3PXBUwo0ffufLt1sdLRL3HdO4H3nO4frllwc/s7bZgTE75d4HrM8PYayJzbffYECXyNkhOtCy0/7Pfz1KPPLW56+z+oJ58lfbtddO/ukDasWa2cT8efbOLddI1Yu9O1m3df/y/QRhGF2y0LbcfBUTgdLBUTvpx/ckqCu+OxHAE1cnPL3CWMXWfPtuy0cClzHbesUn7cCalQz04EWiLT+y01HAjPH3P7jiE0RFICRBj+nkH917VCJ66PgVtuXKi5M9hnU7Pn8emOnJoYE1ddwbb9nCx3+fXP/4gmNt8y3X8eAsf7TPTvjJ/UJewJMaHrI3P389k2w8d8SxhS++aot7Ed/FC23DNZdxTSN+DG3dYeP9QzY1Q+3P4POVq1U7/d9+nCQ4QFpevv0m6wwPctzMmh/fawN7tQ+Q+BKdW7VMqHmzbSsef9pmb9h81BpD0vrWrTdYE+jBhq225tHHk+9VmTOL1x5xCq238//luykyZGZv33aDHRwCmpyxgcqkrfnZ/UlSXJ853TbcdI1NlcviutWmbN0P77aCJy3VY2bbq5+9lvelv1q1E37xgJWPjCXX/+Epa2z7hedIHOBzb3FQj+w7YPVSyVozRticOeHH9yXJNmL45ss+bgdXL2c8LWL//+IhIspI4FE8Bh0F+3vovW225oFH0u88e6a9cf1VmGGomNPp2urHnrI5Pfdt99mn2wcXrlXx3+3Y9O272Xqt5wu81zEabOamLbbqoceSwhio3etYJ4gdo2N28j0PsoWL19RA2TbcfK0Sded4znv1HVv6ZBpXKsfMtjduwf0SlUHXJxUmec5s4KRJBAUCbhnDs8ULefGQNWEB4ElMPiAVKM4i505GL5XJII1yvR4AD48CgHQ0FOImx/w50KE8S3Ne0YKnUG6q7QITjdBT+JPKNTjBCTjirXnQdaaaSlTJJ3YbFwfpkpFWYR3EM9v9ZTrdjD336oP228d/brUxATaDwwV2PwaGyuoG5sxqk3W01NhJO3xogmbfmJLEDk8uS5Ed2pPIT0hTaMOwP0eT/cp4wxrgnnKGrIsdPNYOkOcJoKrBli3OceQocLSgOXimS6AI96AOyxso8vtz9t/+59b1mT/7wondLK0lzPKZIk1XuxkQatEK1KxNtkKYlWPTt63eqAI7sny+37IZkDUx8BbBSK03iAcm6mPiSTEzRM8SEHlsMpkfAsobn5xki5S+W1CC4sC3vLUw2pCQW9c6OVxc12pTNTt/3VV2/jlXJX4nDByu4uojrCmECbAhVZA0T0ylrjGihcmSZ+wkYBLFUR+cLVkqYcI8NMZKyAWbSR4EBq6SQ+ojEYAbDsYMSZJvwzhP1wA/M6nqQsYvqDbhx4VMnOotN3RFCxrtLXdND8VQ+ILRx81l+0i+kPGjXcUk0hFQbiS22zxVQ1XVaNrqO79jhR50a3T1ctt+7eVcJGhZQA+y/OcP2Mj7qQfavrWn2c6Lzk0GM+Pz13zzh9bngRXXghbAswS65QAAIABJREFUxjtuoZps1oZNtuzXjx91KHx4wTm295wzeU3gK/UdOmQr7/wREaid119plRNWyUfpyBFb9f27Le8BHe2BbbfcaI25qiLjEZ74999gdRyvHTdeRW4T13W1Zsd/5y4reCBE4vf2dVdY7bg5hKuX3v0rG9n+gY0uXWibr7zYMmXN12QwanVtyZO/t3mvv5W899iSRbbhmssJT9Nyo9Wx+Y89bce88kbyM/tOPMF2XfpxoUnkFhRszTe/b32jOnywWN7/zOU2sXIZ/35g1x5bec/9CQcw3giH52u33JAcKCvRXtqStpeQULx/5cUKqmNVO+Unv7Di5NFoJVqKG772VetkJLRAgiVXdAgAsEd8fBHmI8K48dARWwPkqKaEuzkwYBtvvZbtHYomIIzYs9+O/7e7j3qmr/zV7dYe6OefLf3VowknEP+97fJP2P6TVrkarWOtWtPO//q3k0MR3/OdO27i9Sx57FnygKI9dPjEVbbtyk8m6kDevVbTTvgWkBw/zJG4f+ZyO7xkPvfWzHe22LKHH08QTbSc3/n89WYzcfjJQgTP5sSf3GfDPSja3o+dbTvPOZOHSPDocBDqMFOahDYeeJWLH/xdcvBW586yjXfczO++8KFHbfbbm5J7A37XB+cjKXBku9my4viEnfVvdyU/gzX55pdvsyko0/BZGJuG0Uc9Hon482Kma2f98/eOSl5fue2z1p4+Yjnr2KnfuovvzXiQz9vGz1xuQAXxmvb+dlv10KNHt2iBcC08zt65/ioWvce+9JYt+31KVzi0bLFtvPpSKWGbHRscHbXTf/Czo5/7X37JKgb7n6wtfv4lIaPe2sN337nuTBLCyZ+tTdnZ37krWaONacP20hdu4rNd8uIrdtwfXk0Sj8lZM7hPWwNlEaihZqT63O12yEvDuWV2+r/9JGklo4h755pP29jCY+k4ufqhR0mbmDhurr0H6oIbW1NIVGvY6l88kCZ32axtuPxTdghcSjdUxlM7ZstWW/nrx9IYMH+evXvzNalC2LsSLPSBDvm4PqD2a+59OEmoWVB94bP0EV36zAs2H3HF79W+k463beA/0uHf1b5TTVv7je8edb9f+PMvWGegPymuCD5hPCKQKyeYc8oDR9L5OvbkTBywdI4l0CRwy6PtGMhxakHi1+JX0KtaTe4P90aMy/KRVA5gRIuSikeK1SSG4UglHzEl8CK1W8JHOfvBXRd0vsqDVHVS2jFSgY/3xitm3ApUcZ5eNmtP/+FX9pvHfi7fOMzsBIkfbeQcEjUV2u0WbHckioJ1WHOqTq4aQCN4VmJMJWlCLYESJHPCkxJuDFNtq8KNgl6CGatWppjUocOCUYlA4NAmlQuEijTQq2CphDtXRHFsXSZoyC+QQP7N37+3PvMXf3JWF6gWAxCqSpAi2c6GN8egjsAw6y22rV1sWRu8CKjQkMwF/sFFpowe5myNTsN4qVOw3hi0XLbPOgYXeVc0MbvMWa01xUDEHCPXtsnauJULA5bPQBkhbxZk3u3ilE20qrb2jEvtnLMuZ3CV03UkN0Kt8GSlYJSIIdp+fOAxiiMhOWuYa8DNCsApkV/KEWT36VgajK+C+zXaQVDLNTFKBN5a4LJ4chUsgDAiFDImjpgSNG0kqbmEsDAQJ4N3U6VjVD9Sewl6JiqUjF3Bn/vgWTe/zGBRQXofrM6e7Q1lYgwFzo9P2Io7v2tZOOz5a/cln7DDp58ixM9J4cd/964EfcKPffipC23fmae6QlDWECf9w53JgY6fqSxaYFtvvV5VUbVuJ33jO4naE39/5MTVtuPTl4iPmM3Z7OdftDlPPGO1Y4+xXX9yu2BljCPat9+Wf/sHyUHbHBmxXbffaq2RYVeedaxUqdiyf/rmUUHs/T/7ok3OmMbdXBqfsJXf/C5Ju3g1cVjf8hnrDPbbwj+8bLP/8Kqh0t90y7XWHOiXogefz83YsVX3PGgjO1MEcP/aM2zXheemg9ktY0vufcBGenk555xt+y9AEivlY3+pYCf8H/9kmWgPgFNy+y02ddw8yx0ZteXfu4vimVZ/2foOCy3E6/DxK2zzZZ8SKpQxO+W7dyVJCZ/FJy6wg2tPI8F3/iNP2Zw33rLGtBHr622TTp9m2//TX8DoI/GbQzDqdDAGC0IfqSKpKO22rLhzj6384c+SFlzcm0ap5CNnMjbtjQ225OE06W6V+uz1v/kjBrdCrWGnfPOHKe8wk7E3/+zzVhsacM8us/4PP7KTfnxv8j2PrFpm71/7abY0T/7Wj5KEHD+w/YYr7MjKpf5cfD7rZNVO+UaaqIDEvenma60yd6blum076Vt3Jwgg3mPPGSfbB588n+Imclncf/Csf/neUWjjjmsvtX0rlzOBQ5ETrR7saZKqfZTXvGdfsGOeeSE9sJcutq2fvdKy1Zqd9K8/TPhd+IF3b77WJhbM8xE4bpjdaNjab3wvWdedQsHe/rNbrVIsMYYhkabPYUuq3Ti0hg4ftjPuuif5XHzvl26/2ToDZSu2W3bGP39P3CfE4WLB3vncZ2xy5nQrHxlnaxMvkNZ726QHwFO7+EKuVaC4x72WFiN7Tz3Rdl58oZKrRotI+Im/Slvs+PxX//pPWQgXGg07/d/uOup+vnX7TTYxY5oS+1zOioeO2Ik//EWCfFaOO8bevPFqctPOANWip6W956zTbPvH1jLehcIVB5wUjzF6C7V7x9Z943tJfAHf7Y2brrH69GGbD37s869YbdqIbbjpauvOGGZBIvukHNvNa+76ZdKqnxoatDdvuMqqQ0OJcTH23cxdu+2EXz6cJOS1GdPszS/eJF6hc6Bxb8nHAuneFaLHvPmuLXs0Rd8rx+r7ZupTdvb3j6aWbLjuMhtbvkTJDjMp+VWe+3/dmawTfMYrd9xszVnTk/meQXPj3FpSZWADkaMRt/i9XsCHobObGfMc8bmcYTvCNiFHDMZcSwEZ+Ee+iz0eeoQhZauiVmI6SzpVX8pXlD6qbmeicy/EEm6G7C1LnVk9REu2RZHci7slHpzKcrV2VVzKKxPrJDWSjxYuErInnr7XHvv9faRBIdELaxM8p4FpRRuZ3m/VyTqVyDynm3qO+GdoYIA5wOGD47y/SEroFkARNeyTcsyHGsgFMObLsuSzMREEBxBjzDCD1meOgkNO25iWWaUKT0l5YMImbGy8zu87MtJnf/V3G9dn7viTM7vwX8nku1QJ4UDSwOKSFQsDVuzDXE0lH81Ow+qdqrUhMXdzyKNOxfgP3GNMaUdSBOg1VyKK1rUWDWdzTuyLod1sVzKrwciZmmVBSM1CLar5GajYpzoNq9YrdvqZl9jasy/3towgUywQ3HhX84ufFgPUw7eG2bQevNQh6WxNPnjvj+PPZSngqsycJ2j0wBHahRatoEyMztF/k2BN+NdHyESy5s7D+Gwe1kC0WNd50ueDmUlG91lwuIbUdC+cjLCZPAn0kTeaZxcwN/gD6rfj/cEjVPIZvvhScPmO4vctHBm1FXcioKtS52F4641WWbRQt4ejYDp24j98k6RuHhKZjH1w7eV2eOVyJ4BmLFet2Zp/vPOotsfoKSfZnqsu00HR7tjSH95tA7tT0nl1/rG2/dabLEPz0Ywt/vYPrLT3I9t/2adsbN1ZgsU7HRt4b4vNvzs9kBpzZtvOL91m3WKfOAbWtcGt223+XT1VfSZjm772N9YmD8FsYMcHtvjHP02+49TIkO0772yb9erbVjp0iEnTB+S8nZAcjmxdQBnVaNrKu35u5f097dMrL7NDJx6fcCaQTK747o+s9FHKZ9p52ads9JQTvTju2uD4hC3/Zio0wH1876++bJ2hQTv2gYdt5O13bd/6C2z6629Z8UiaoO298Fzbc/ZZfJ9ia8rW3Pl9y/Vwn7bf9lmrLV5o5W27bNFP77X2YL+Nrlljs3tQkNqSJbb3ji8wcIgwgpYIPMA8aIR3kFtMDLz5ji0gD0mv6rw5tuXm66wFgrsPLT7msadtrnPI8DPgGW259TPcY3NffN0WPJ62ZZD0vvGVO5RkYj+3W7YMnMBtQmXR7tl1xSft8InH2/R3NtviB357VFjZ8Dd/Qp4W9q1MZDOW3XfATrjzh8nPgfi98Uufs6nhAaplV/34vqPe4+07brapubPoXyQzVrPs2ISd+s2j0Ymtf/w5g8KX1hAx5so9AxlrQBIeHbPlP/i5FXp4UkBLD512os147W1b9MiT6WdnMvbqX/2RWX/Z0VRH1RsNW/f1tFUItOvtP/qcTToCKW6Re7ARNehaoVKzU3/5kPX3JPCHVi+3dy/9OIPV8P6DdspdadLbLJXs1S/cZFYu2sqHHrXp23bajk98zOa9+BqLlnjt+sQFtm/tqTx4ljzwiM16N22B7r5gne0l+qckadYrbx3V7keL8p0vCvmc+c5mW/FwijIhaX/py19kkU3OU8ds+aNPqsXqsXj3ujPsg/PXUrkMdK/3teHma2z02Hn8o8Tv0Tt7YTyNtxk8eMhO/3FP0loo2NYLz7V5b79rAxhP12rb9vPX2t51pxE1QUGM5AWH4sKnX7DjXnwt+ViKRG6+znC8Ug1IPlbGZu38wFbdlyrZG8OD9todn7NuzPN0xIvIk/vWFY+MGblpE5Xk/T/42FrbeeZpNnPT+3b8b9J7hRv8wpdvt86AhmzHC7HxnL//16Ni6+tf/KzVKHBQUsQ2JS2iVOxHYQGBHCN++HYQenI7DJ9wwEIf9jjstKS2PXxetPAAzSPlj1PI4V6VtJHwBE2mvT6hwMED7FMUfTijiGx5TOfx6+a/YZou4YEDJg4shIhJas+g9rjivmdaCAWDzgsL2xSJBtSGxHd4/Jn77JmXHyKSGVMscM/ypbwNDBbZ7pwYg3cnCsA2RZLlwaL1FYtcJ7VawybRomSh7ChYvcP2MOhZYSFD25ce2yvRieRhSRNiei6aDYz0WW1CRrVUb2czVH5iljW+z+Bg2b7yd++sz9zwpZO72QJkqcyp+DCmmvAYKlpfqWTDI9OsXFbbolqdtPGxIwZjW5mm/scv3NAi3OWTkQ7pz+XBpWqqZfofv7oGT17gDgUraOpAESMZJq1embQz1l5ua8+9IiELUnKbLxCGDHQINwFZNhMWJ0wyQXLDzFCj4PMT89RcjkkeEzRfaHJq1pggcnbCONDFBCEMACIGT65A86QadeKjp0VAKjiGwjdyl/JhGXQKnobhqh40DyA3LZVwGr50uFh9R+2YqGzkzdPqomXjqiK9Q6Ln4SEoTQsTXirROl0rHR61Fd/6forqoBX1x7cSxUoCRLVux//9PycBAvydHTdfb5ML5/Ne4bIGduyyxXf9/KjH+eEtN9rkihVCX2Fz8eRTNvPZ55OfafcP2Lav/rl1+wrWv32nzf/hT6xT7LOdX/lTaw2l5Nvpz/3BZj169IGH5Kb3RXpoj31Jc8Z02/HVLyuwtzs24/mXbO5jT/y/rlf8xfjqlbbruivVMnXFEjdVpWpLf/wTKyaHYsa2f/HzVsXBEZG027XV//B1y3kSi/fbftMNVlmykJ+Jy52xYbMde/9DyTV0CkXb8rd/Y0Nbtti8e39ljWPm2N6bb7Ql/+N/HhWMP/jsdTa2dCk/qjw2Zku/+wMq2eKNt/7tXzNhW3jnd6ly2/3Fz9vwa2/Y9OdTdKdy+hl28Lpr+SudbMfa+Y5lmjhx9TZCyTWLB8Fl1lNP26xn0gRrYuli2w6eEA4rouZmi+/6hQ1uT9veB84+3T781AW89hU/+LkN9Ig6cIjvvWCd5ZptG9q914bf22oFJ7p38zkbPeF4+/CSiwz3ZBGQyM2p2hZo58av/jF3aqiaUfUPvbXRFvYgOfi5TX95BzmKs1581Y577Nl0rZX67I2v/qnk7kFh8HW77Ce/SNdFJmub/vYvrUlLACGfCMZ91SqR3NLohA3u3mPDm95LUKqp6dNs9MTjbd/5slRZ/PP7baSHpF+fPs02/ukX2AWgQbHbSOTGJ+2sO3+QXmOhYG/ecYvVBspKZtD6r9et76ODVhwft8GPDtisbTutb0KJ1VR/v40tXWjbLlmvx9jt2pw337UVPVzJ+vCgvXTbLXbs+1ts2e+eIYq39YqL7TRyyNKvvenGq2xsyQIq3xbe/1ub1dOe3Xf2abbrE+cnhcaCR5+1ea++mfzy4dXL7f1rL6OP39LfPGFzen63NnOabT3vHBLvocyctW2HlR3ZBfJ0eMF82/TJ9ZYZ6bdlTzxnc1/v4V9mzF74yh9ZG50ANyzV9AMdxtjvbIt1zeZt2ERhwf/X68jiBbbx+itExsZM3doUEfBTfniPDeyXhQ9eB1cu/b9Zew94y6sqTXSdfM69t8KtHKAKCqrIQpGTSkmrJGlAgiIYMbXa2uP0dM+bN9O/mel5/fp1v2m11TZ1K2ICCQqKJAEJtgRJIggUUEioRKWbTj5nft+31tp7/8+9F+w37/Arvffcc/5h//de+1vfWutb8vQ73k67QaaO4uE5WbLxOVmHkLa96qPz5eH3XUQGjeABFayTDRnZs1tqu8dkzstbZMHG58gM4oXCgp2HrJUXTj6OAu9rb/2FLHs8hsFROQ9mzPOq3Q6VOh055h++nrm1X3/oXYJ5paFND+NZ6A+5elQq0DSGkMZjPS61WtZYJjZgR9u0jqZIEGxqrrR2PlGARhKAnTtcLFcvh8VF2H+R7kNnQvdKdhCw5DDXP3Nhd03LUUka17rT6av0AUkFl/+x87oyAiU1+KEseFDHLdW8xDFAUHjhQV/u+OX1cse9P5ZOq0lFCvTiRUpVdaiqYuldFdxXgVkV9EbPV2j21et1sq6UJLG9nf2s230Vc0ZEDMCLhXgtmdzTpRgtImvIV0OvckpooCAN7aOGNZ8VQBFj1Wq0pcXuLxB+VmCJfpyf/p+PRYDG+8G+39WemlTaL5VkwcLFMjwywgfyvwPQCJD6bcmjcsKaIuOY1lWB71PKo5eTTh7aM2CMNGcGTUf7aO/SbMtRR58uxx9/luT6uBHIdeAfEjMhBgfhOxVT1IVoqoBks1Riwr14VmnayxPrXSiUb1s+mW8KXhTgkVxnrjzZ1MOJGt+3pElOPBX4xPk1IVInserYqHI43BD+ByrXYJVeX9KhAIAMx+OCxIJSTxzh5K6gibD2UVUaEfYrC2J0WruqPs7al9KecTnwn76Zzd266BwZO2D/MDZzIHXwnbiJYUN99qPvl+aiRdqXrN+XZTffLgv+NVZ5ouz/2U9/TMvNbY3M+d3TsvfVP45UPRJ5P/J+aS9eKOu+9A0p79otm898m+w8+ojM8tv72htk3m+efE3jO/jHsQPXyu8BKGzh7/WjG2X0sViCDwvQmjtXyns8H0wE9/Xkn35YOtWaAU8de7BZ+13xAylOaFVZr1KRjR+8VAACfW4UJyfkgM9lvdyNH7tMmovmG2dZkGW33i4L7otjVF+5QracdYas/ua3BeGt5z/2fik0O7Lmi1/N3M5zf/YJac2dw2sZeull2fuKH0jOks87I8Oy6TOflKU3/FTmPPq4vPrWDbLrpBNk2TU/ljm/ife789RTZNcpb9LxIAtqDyV2RLM2BcrIrvzhtTLyRNw8dh65Xrae8TafjkjElP2+/i2p7FBZALxePvtM2XnYAbSJB/2/X8pUX9IrJQmUGNZcTqb2Winb3nSyTKFK0dbMui9/XcohT09kfN/V8sLF51uCvvVVlLwsu/UOWXQ/8pX0NbX3Cnn+fRdzTS27+eeyKMkHrC9eJE996BKGfWhYbH0v+PXDsuKmyGK058yRp//0YyH/J9fvyvLb7iSgLE5OBQ0zPA84KGOHHCSNpUulg+pChn96cgDmclJluWf/NfL8+e/gZqaCoZrHVnvhJTn4+5HlQ1juoQ9dzGR6HGfvR5+QpY8+LuWJiSDXgIrKPcuXya51+8r4PqukValKFw6sFSStufmOzKZPGYvjj5LDrvkJw5qPv/8iqdabcvC/xNw3DMVjn/gAKxKxaS66+wHZ6xf3hnFFCHPHwQdIp1KSkZe3yvDW7aGqEB9C0v3LbzmJ4c9Dr/pxLIKxQe6bjQjOTC4nyC17+aRjZduKldRxQ9u/Q398Exk+fyFn8P4PX8pfmbsEB9mayDMJnYVdakPX3XEP2bLwQjeZkeEMcwUg9eBH3iudkRrtLPo44nXC578ewDZ+f+mY9fLCm45XGQSAFutluuqRx2XfZFwmF6Ow4p3SBTjod2XVPQ/IoqeelfJUXcOl/T519vasXCHb162R+oqlIqNzGXEBSH8D8noTJ2b36r3k8XeeqQAtBDryMrx9p7zhm5H9xzU+8OH3CBg871EccsosFImqQA0BAhhYlxrrmIDveycBjbKgZSAAifbdVQJA9ygLa2kKTtjXYicT/J2t3iBIj/GyggTsvdxtzPh7xxY8R4BBvLRXseaih1RvqyzF39npwNqOuXSNRrf0+j0Pm0yZ2Q7NW9MQqRc/wenA77fdfY3cfvd1pClqKIRExTvkw9B5pd6UDvZRk+3AuVFFWc4VpZ3vSnOyReF+FzBHMRYjacMFipSTIGn2pNHqSiHXl12vttk2c2huRYsmJ7A/96VaQVu4vAwNV6VRb5GJJDawns28dKYEap7wn3/xiQjQmCjYAp2peic+SAuXLJaROXMU8U1Oyp6x3RSl9QnuoTpfHEo3ovckyk81MVTZJAjCQu29yzCnwwc8LoYOkFxJgIZKvb70MXcs2Z7XguT2rsixR75NTjj2LMnnAMBU4wVtGfJ5gDTthIDQabEEalIZMfUCYlNkva4I0MxeK3o3IcG42rM/efsSvOsJ6rN9Fu8z4dOUnBWgaYKmT16eWysGlDp1gGb5fZ7orwATx8L/I4au4dSOtBWg9ZFv0DWGTj0NdTb8B/dONN+QY9puyYFf/GcpJRT89hOOllfeeoreUk5k2V33ydI7IhsBMPHUZ/9EekNDfLbl8QlZ9fUrAsMEdm7zmX8kO496QxgWXEtp+6uy7pvfl0Ii5/HiqW+UxvIlsva710pz4QJ56uPvU92w8OrLgV+5XKpJFwNc387DDuInfNNfdcMtUks0k7agAOGUE8NRDvzqt6VmQrd4c9sJx8irxx8tB/3j1zLsIXLrth+73rIqNQxd27xF9v/O1QHEIjz67PuhS4aKSG2bNOe552WfJJ8KD/h3f/kZiplyGPt52efy78pQosW165gjBTmAI89slM1nvlV2rT9cRp57QVZ/JzKRGOuN/+nfB0M58uRTsvyqH4XKyOaypbL7uKNl6Q03SmPFCnnpve+Wfqkse13+Xalt8s0uJ1vPOVP2HHm4eJNmADRnsFMc7++t/uJXpbw9do7Y9va3ya4TEHbWjgeFsXHZ95tXSGnMpBZyOXn+ox+S+qIFdLTW/f0XJG/SAPjO1Kq9pb58ifQrFekND0tz7lyZWrZUunPnBIeE66HTkXVf+CcpmjwDvrvn4APlpXPfYcvCAF5fZN9vf1+GXowh851HHymbT/sjzvcVN2QB+QTA23vfpbmXvGFNPF12062y8MGoSzexZh954eILeZ/IhYNDMfz8JlsLObKsyCtsLFigzokvEv5E6kEO+MJXpZgUaexYf7i89PZTgsHjpgqJkgcflr1vSbQFIady2SXSLxdl5S8flL1RqWu3i7Dbpre8kVWCUEkBW0/PG06rVdVi+N7w7StlJNG+gzTI8I4dZHOeffupsuvAA2TR85tk32tj+LpXKctj/+5j1gS8IMWJSVl93Y3MzUpTHwBwUI0KIVfvNILbB4P36hGHkq15ww+ukzmbY5gfzOnulSukgx6u1Yq058+TiUULZGpkJLR04tDlRQ5FnmeiuwcpiQcBzJGETW01bWGHF6RkWA2I7gA5kfXfv1ZGkvW95Q0Hy6aTjpVjv35FBnxB0uaFY4/UMDmrWtty4uey7NSmN6mWHzZPzCUAEGyua+/+V1mRMHw7910tvzv3DDRMlbW33C6Ln7LCnVxOwNZtOuk43qv2OtY8KgeGSC044vvXZa5524H7y1Onn0rbHIrTciKQa9k/yfXEeP3rn36IQseuLuDg1yVzkMDushXe59nbCCpws97Hpi3GXG8UhBlAMvIrOsr06mwZeOgTe7Z1wyHzjoIEk0tiorwxe9yjWBCo+5s3t4foPL6DUDPep3SPqRHQrPJn32FNospwiedzYwWCmdb93XLMvVsPizWs3VWnLzfdeZXc86vraYuhTFCpVZnHODU5pQyihnqYK4cOJaWhvBTaBWl2NEyMe2yMt8l+MqaVz7GvsgrcdigPBqkNtFKc2tMh2K0AvAF8ofl6BzJgRSkPlTTcKXlptNtseQbWDngJrfUg/QHWCvPgP3z5dwlAy0P3TKm9ItqvWIno3NE5MjSEas0yb2bP7l2KbM0bJnoEe2OqUfgu81SYZFhizL/Ta0m3Z82z7UlrsyiNsjDy2MbvPSnm+tIFY2Yx8pQHQg7DievfLicce6YBGk3mJsXJPo1FyYNZ6yFHzAGaJdAzzouFqcybJ8p7npZa27g4/P4iWNBKTnuOoUJE58wAW+V0rcOI5Pfw8cEQr4UL0/MRhBjTpj32VNeFE5I5bQBpCJ2i7QzCwuot+bVrfgJmnZ0MDY/RdLVXkFwBs6AnS26/R5YkniEkDTZ+4sNUNwcrsPr718qcRLurBaHGT3+EYw1V9NVXXCXDkNCw+YCw3vMXniMw/P4iSO105ZCvXi6VnVHja3zVSnYVWPzrxwiotkAFXhvy6Ph2OnLE//2PmQTZ5959HjW5HOxis1j3rR9KLQlTPH/eWbLrYM2RQ2HAEX/zpZDwjmt69oKzZc/aNbL/lT+Suc/aBozChlV7ycZ3ncPqN3/NhabTD34U7q++dLE8c+n50mNOlILJJffeL8tTGY7RefK7T32EmYaEA92+HPj3/xhDkyIMIyNnbWqf1fLCu88lgzf60G9kxQ03h3PnplqZAAAgAElEQVQ3li2R5z7+QZVI6YrMf+hhWfaTmJ8FBg1AojM0JM/9yYekB6PT7cs+X/q6lF9VkVqEpF+++HyZPGCd5LsIb/cZ5sxbZTamg4eMUaRQ6PRkv//+t5kxf/F975bJtfvp/IPnuGWr7HPF95l7SNBWLstzn/gYVfgx3uv+/nMZVnbzWW+Tnces59rREP/M+Q3IBVz3ua9kAdphB8lL554ZxoTzoyty4P/zD5mK11fOPI0glwDt+p/IaMKoEHi954JghHXF9mXVD66VOUk4csdxR8mWt7+F50Je46ofXBcKS+BAvPD+i6VTG9aephme1wxDrycHfuFrGYD26vHHyOYNJ0WAZu7pqiuvkbnPRt2uPWv2kY3nv4Pz9PB//OdMuPyZ894hu/dbHXS7VOdJWSBNPMa4duW4z30jgHfcw9SSxVLb/qqMrd1Pfn/OmXR+Fj/wsKy4PQLD+vKl8swH3q0OnRUnFLodKWzbKdVXd0ix1ZTu0JDUF4wy9Lv/NTfIkM+tfF6gSbh7/31Zrf0GgI4EoG0+/mhKWpCZYBcXDZt59AEEDgpUCuUC5TXmJzqF48uXykMXnEM7kDZtx4JyAECh735fTvhH3Hekg586663y6rr9KKgLnTF/TS0YlUcvPlc6RZVYAEA7YSB8+Nypb2RnDjIwaky5v6y/CuAz5qG+eOyRAsHs2rYdcsSV1wX9tNbwsPzmgrNkYu48U/bXHAfvxUyRaOnL4d/LgsrNhx0kz5z6JmpsUj7I3P/9fnqbLLFOGbgcyGyAuXN2i+uP8hQm52NAyC4+9H5lf1lrC0XbadpozjgFTTHbd3lcy3VmRMjGw/cvRnssJ5QADe20rEOJN2rXSI6DP1VKwP1jLPCPRXYtlQHxXq9sB+XitgbIUryhxQpaYR/0zmwMPO+MoNRaGLL6uNOTm35+tfz8F9dRzgLsWKVaZGX9JMKX6Its5+o0O9KCgGwNoAkgEjFK1RBtYR/toegxzxAplCIKSG3qdQTfG4fIfg2aaTpnUCDQRoyT3UyUacyz7WdBcr08ddGojJLLyby5w9LutwVFiPWpBkOcf/GlJzfkLvzIG/qkEK3XJLxsNmZlz0M02i5LBYUChYq0Wi2GOW3e0ptG7LbdbdnDQqJ7BD+sJoGCtLTIoLldxr6m3dtQeGB9+YB4c/BYIKuRl54zXGRataIF3z/pyNPkxKPP0OlLUBNbFDAfrY9/AGhg1EoWhsMEcxCnrJuGPxPJCTueo7DsJmLecgrGkqasEVTZT77/DAA6Zrxl8qfUQ5gJ4wVsZ6XCjgx9Y9DWHNBVA0jrKkDLgfp1lsEWFRaWiZNybyBAA48KwKoAZuXl35Xh558PIGRq331k+4ZTpLVwVPb9ytelmDBsCH9uPvPtUnt1hyy851cy/JwCHIQzJw7YX1489wzpUDMqvryEegVU2RPtJ3jl0IYCyHryo5dKc3S+5S3qwJVe3SmHfDkrgPvEn35YWvPnasgaVPnEhKy7/IdB4gNg43eXXSL1pYu40Ms7dsuhA8f4zZ98QFqj82ThY0/IPkhMtomJPKanLr1Amqz+1NeSBx+TvW+O+WuoTt148TnShxyCzb3V1/xERn8bQ4K7D14nm84/O0DN4tiEHPjFb0guKcbAsZuLFshzl72Hem94LbvjHlmcVAaOHbRWfv+u8zSfsCey5PY7ZdHdUQLBr3Hz2afLrqMBgHJS6HVl7d/+g+SNqUQz+99/6L3S2GuFFLqqP9iFhIw192BozhwMAMrK9u2y6vNfzjy/5/7i09KeP1fJ2HaX7Nyq71wZN6XRefL8Ze+Xbk0rENd97suZObMFem9vPN4bbppIsm5+dM4TvLbuy/8iFVNUx0XUVy7nGOlnwPzlpDTekHWf+2LmGp/FPS5H7mRflt1yuyxMwp94/9kPX6qgihI6YI/bsu8VP5RaEmZ65cy3ys6jDudxF9/zK1ma6NqNr10jL154DrsguLM0bd2LyNqvXS7VhMXacfR62fw2Y9C43PNSrDfkgM9/VUOmtnaevuQCqa9YQXHTA76R7RTx+Kc+Ig3m9FqoGE4p8ytd4xHpCmOy/mvZ7+HYjcWL5Ln3vVv69myW/+zngtCuv3YfcpC8+MdnxFwjCo4XjKFXG4HLZvJ1syWHfOM7QZYHc+uZC8+RsRXLuB4PvO6nMi/p+LHt6CPkRVSHgl2BzIL1H0UEpgktLISxAMCKeQqyLvltTGWoLxyVX0M+hMLIqpDP5HSsaVTNUVi1J5WJSTlmoLPGw5ddzByt+c88Lwf9+KYwwRCu/e0F75CxxYuDyPkxn//nTOXo8xtOkpePOEyLvaBB2e7LSH1Sjv7W94NURq9QlEfed4FMzZsnS3/7pKy9Jea/TSxeRNFhdn5A4rBuXdxwVWBc2/EdfPUNMv+FF8Nz2HbIAfK7t51CAIHFieeL9l6Hf/V7bJPl8+S3F71D4NiSs/WG6cwPU4BGgVbbVVjFaFpg3GM85cT1OZlHRlqC60uBns5RJQN0vLlDEaRp0QoARQlViExpNnazBcUEI0E8J8yalmPNaiRJqywDQGtCBUFJBfYRtqR+b+WkK94ibJ4WZFppqpmmYFYrRrXymd8xW6G3rOHxW267Wm6/60faO7hqPWTZRQTyXS2RLggeZdBQSAyJjNqoCcM3IEWEVpUWEUFYFMoTSANzeY9mRybquDdIaOjzQ9oSzs18NErnKK7GeAJDomfncE1184ZrNWkXujL+6pQ06l0ZXVCTP/v84xty7/rEYX2Ar1KxzF6PzMOC9zXZkEl0AGDvQYQs0XIpya3q9aTVQPf2Jru4I+4M1mow84mDWFJdsT4Sk2EcS30mvWOTQEGCTgxtMMx8igSgoby2UAQKxwTMyYlHnc5//vAyDBuuFQZQS1okZ6HMXA8lrVoyj4FnlSg9AGXf1JswhszZm/CQs+87oPKkxsH7DSvO7oUhYPfGHAT61RuDq9cxg7m3BHtfcOknNGys8WuGPAHWsIsX0V8NwMvaQNnCSzkLBYQKUPEqTIzLoqt/KENPRQMJVgThssJkrEDCZxF26yN83WgGwIHk7u1ve7PsPvpI6ZLeziQ3cZLCgFe2bJeDvhYr7/x+EJJ8BRs4DUZk0MBi7P/dmKeDcz/2l5/SfCVL4q7t2CnrrriaOUJ4IU/nqcsukTbFHkWGn31B1iayBGDHHvmLTxC4V1/dKQf8y5UxXwqhunNOk12HHKCXlsvJqpvvlEVJteKeA9fK8xcg5BZDsQd++ZtkG/z1yqlvkm0nHRt+r0E5/l++F9gYO7i8cMFZMoZ+gGodZdUNt8poEkZBOHfLaacGtncvJKA/nuTaQAD2oAPl5YvPIyvK8u+pMdn/72OhAXLmNn3qY9IanasArQejob1lKcycTCooWQ//7klZ+p2Yo9Qvl2Tjf/8/zEDDA+7I8G+fJLvkyAogatN7LxRs2Hgtu/kO7Utqr8m9VsozphFGwwUHiZOpBzluaRvbiqtZedPtmfFGyPzpz35U0FGBVV79HMNv+yV5VJgPT/zlp1kkgSk9/5HfyEoIj9qLQruf/Th7WAKg4b/i1ITs962rpOyMLp79ey6QyX325rcW/+JeWXp3LLQYW7dGXrjwHZpXGfIHhJpxcBjAVOK1/I57ZckvY67h5Kq95flLNWzqr1Fc309jwvnYAWvlhfPO5kZZ2/yK7PetbI7Yk3/2CWmgSp27PZioAlsT5XbuZM9ZsKIjL76SyWnDuXBNvz//XJlYu69u+v2+7H3Vj2VOUoSx7Y0nyfY3nRRyZX3DhX3pdBHe0RmCey416nLol74VWLpurSbPvPcimYDkTa8nyx96VPa+PaZD1JcskqeQ94XCCORlsXoP4Kor3ckG5wtZnXyOYtnrfhqrOPFMH4CjVasxnIuiKfbp7Pdl/o4dMrlkMZOyay9tlvVXXhefdaEo9//ZR7WYYGJSDv/WDxiW9fX8/FtOks1HHKZ5wrm+rP3JbRm9vi1HHCobN5ys+WfMmerKurvulZVJDivkP17coBI6yx5+TNbcHnP2JpYulofOPVvyQ9gPtXUgzjUMpiZfkJYVoq287xHZJ3G20H3gN+85z0J7Os8XPPe8rLvu5sAOQgz5txedrRIV1OFUYXjmQVunCDVbxsARt9j+ZRWZqsuo1+RVyUjCV2X+aA2coEjTnZj3bKFEr5ok88S5ojl7lvJGoAJbjrnK5H6rnHaAhr+xrZvnhbPVn+7DCrSiIDs+wmIDEhJaKILvcV4g/83yCT3vjZEymxE4HsDV7XddJ/c8pPIwGKoKpVCYgyQtyDlh3+r0Zc+eJu8DIgHDC4YpRQRZDPTmRCtMED14oQMSBYkrUJnIyeRYW+qTnQDQfEKykpUi4Ej30+/C6YDgLS6AvVJLRRkeqrAnOcYJurCVYkH+4p+e2pB71ycP61fLNalWh2RkRHsPgq4GU1afnArJkrmCis6WwRygmrArMlkflwYmXqPFPDB0dVdxR9CKSFrXBw5AxtL+trJgxE8WyFJpISBvxKLh2UPyQwEWt/mCAjQMDL57wpGny4nrz8h43TQg3pgHyvpk8TSmzVwzsG/dnBTwH0KwxTIF6tQYDYI0C69ZtSWv3wCcmSod+9iZIrPJ6QJxr8NSwJB06VPGZ07CsrmHkrHiA78MAjgtVlAvR/9pdQyT+OjyJkUQXtmQHjMBGH5t1d88LEOPPiLF7dulMD6mIMzUm/2r2LB7SE4G4l+0QBqrVsrYEeulM3cORYwxzoJ/yauf65LdA5hc9z+/nEmibs+dK099CjkV7p3E7y64/yHZKxGHrC9ZLE99DD1A7Z4Rinr5Fdn/imtCuAvs18b3v0vaVtiy4KHHZNVP4maIkOqTH9c+ohBiXfvtH2by08bXrJKNlyApXV/7f+caQaGEv3YddpBsowyIvsjEXPUjiuH66+XT3sLE9wZaspRKMmfjs7LP967LhGF2rT9MXj77NFTC6JrodWX1938kc56OFYxkdI49KrCua752udResk4EYOAWL5ZNHwFzVWJuBTzVkd89JXt9L+axdYdq8uxnP01g7XOWBg/6PCisgdGwuURw88t7ZeHPfhbupbliuWz6U1RR6nyDARn95f2yLNlMIbb7+wvPZpgWr9L4lOz3lctjqA/SLAhzHnGoSVcU2fprzm+fIiO45c0nyo71h/D40G874GvfyYRIdxyznrmB7UpJSmOTsvjBR2ThI4+Ha0Re4BOfvEzDyfDuJydl3Vcuz+jy7Tlwf9l28vHSGaoyzL7wwUdkHvKGPFWjUpaN73uXNJYu5nHnAYT+6KYodDt/jmw670yZRIUzxY8bMue5TbLyjntYxPHse85nBWlhckoOgo6bS6HkcrLx0gtZxIBz1bbvlL1/dKNULcevMzIkL7zrndJYvpQWEZXACPNiXvlr8xlvZ54XRa87HZn70mZZdvudkmu15bdgx0pFylTse0NWnmTHsUfJ1j/aoKaArGFHVn/vahlOciFfOvcs2XPIgRZQczYlKWqy8YEdHXlpi6y5Iiasd0ZG5KnL3istA9hYTwd+6ztSHotO3eZTTpYtRx7GtAEwPJVOW+ZvekGW3vUrefWwg+Tl447ibULi6eDvXiPD22NFJdoxPf2WN0tunhYwFPaMy6LHfisrf/mAECSdfLzMf2KjHHhjBONQ4X/sQ5fommm15aBrb5A53r0DDs3K5VTr15OKjLyyVQ6+CgLRykaic8dvzj9LGnPn0u7Pf/Z5WXvznVKyCu2J5Uvld+88i/08sdGiMwj61nrrqnatKk++7S0ytmaV5AA6phoyn+2t7hPInqBVExi4Mtq6fftK9tbVa8mxSGBizSo6uJij6278Oat38QL79+Q5p8se6OkxD0wF1cFMKusVZaNUF1MZL2UCtYczHqU2LHcNUSUPyPSx96wvc0uNoR+v3QaiVIdfrpItOC2qXZWUQ76ZMmwAfZD70GpSTYECmMQ58Cwpoks2UYsZ8CJYISOlIIyhcW81abIz/BvlqHo8Pq4BOWQO6sKiSX7A9d36i2vkrl/eILU5VX4PpmoKrZcgyVXISbValcnJpkxMoPd4mSlZ5RFgBBWMRtjSBeEJiIkz8pKvAPAVZc9YnQDNX8SdllqE71XZ+1MHuNnWxvRs2o487kpZ5owOy85tuwkCAbzrk235T197ekPu3Z88rA8ZjeGhEZk/b7EUCmVpNBvSbE5KC/9aXSLUVrdBMdahqrV36vZlfGq3lqBSbA0ArUx5DWz4kOKgx+sADXRrR6MctjbCxGTGcrFLY1iggCAebIH5aX0DaH7jJ6w/Q44/ApR83MiVzTIwyGR7eOhg44zDxZeBePtFNJxiAQHukzlrVi3pk5xVoNyLFOjgZy17t/MlOfdxDnhejXorGnpVhO4AyrVTpiFLW5wzMnEJ0Jtp4qXvBcDmcHGQMgvXbbRdmjnnemnUvOnQsCE/o/L8Rll4eVYnavO/+w/SBfhBSXa1ID0sfLCgAIiFDqniXDdbgIHGr/2CsnzLkHuTJtuedKxsOf2Ppt9eX2Tpz26Thb+MbY32HLRO0CEgrgKRuc88J/smbM7UiqXy3KUXKltiYcOUCdlzwH4qGUF70pfV194oo0loBZ77k5+6TJBrh9ch//CVTBEFWAkHIn4MGvckTkcwlM/JM5/5qHSGh2X+w4/JyusAevSh1JG0/sFLAutCer7dkX3++btSe0V7joKpefGic2X8oHV2rSIH/N3nQzUp3nzp3efL2CEHaLNnk2ZYcssvZOFdkcXAxr/pYx+hp9gFgLYQOCUn8iVlWll0BkOflyXXXy9zH4wM0Njhh8rLFyIXiFfF/116w82yIAlV7z78EHnpjxVsahxUZPSBR2Tlz2LLIIwZgFRj0SL2WYRsSb7RkH6hKM9e8k627vJg64pb75YlCQOHRYUNCs+GxUSU+IkTHCEfhAix4jjzkNOxcRMlL0LlqDUcR4gSICf0EPXw9pw58swHLpLWfIS3+3zm+19+ZSZnslsuS2PRAo4BNlD0SMTxnrvwbJlYvZLyNTBvSx54WPa+7a4ktFaRyb1X0L4NvbRFCiYMDScCc5U9aZOipeU/vVUWJFIWYAYxHylivGMnGV/kNW494Rh55aTj+OyXPvhwJg9ycvXesgm5kvSM9ekBNK759pVS8RyyoknmrN7Lih5QkYgQLnLbggYLv4sqeVTGLr05Vr22FozK0x/9YKz2E2Fe3aprI+DBPG7PGeG4IURa3blLC4XyOXnu7NNl99o1ameR07Nlmxx49fUJuBUyp+hKgmtHpxLIViDP68mLz2PRwaIHHpF9kiKmsVV7ydNsHaWs3+o775ElSUUv3n/sg5dIY8Gobpjdjux78y9kkVeKg3Gp1WR85TI6XSg+8GIJdNJ48t3nSGMIwqUamsNcPPTan2aKI1CRCyFb5FGjZymuGXNj4xlvkW0QojXNTVR9rr3xtqRtV5l9PAH0AcJdtBfdU3570VkyvmBU85lsratCgAIwbOo4MMCWtnGCvpnmfMEXV+BjumA8v2l5QcmeoMlAHZyAINauZEXIGVTmQeeTFdSxo07LtRii5iYqppFsTyaW/bBVyw7Vm/gFVYyUMKEguF6j/s37SWuRFkWALT/bmT/t9qMC7ZqSraLDgRkkyFDQiUsG6XTrXdfKz26+ihWU5VpFmvW6TE3VGVoFe4X9eXxPS8YnmjJvAeQ1tB95H0wX2yhpiydotjKXzAFaGa0Y0aKpI816TONCBxqmjZmQfQ1tyow9Q6UsgBjaPeEZDc8ty9BIWXZtr/MeMA4Yn7/8p6c35C795GH9Qqkq5TJA2lxWPiK3DJUJqCpgFUa3I41mnRfp/fr0vYYK1oKdQpN1oOYi8lCyAE3zGPrSxuZP7S9GvZVFo84NnnafFWD8R+Xg/L8JoNkOohRpJq8rUlaFfpHtrBDSLRTRfwtqukqHBrbPAJsDK49tK0CzYw2iKTMwGiY1gb+kI4HeszJ1ep4Ikrif2KaSOey0XDW/w3Cn2bBoBjiqNk48tm2vtnlmz26LzQCl5wXh/6sPPygLvhO1mvqVqrzyP/42Xgi15iyESxrIEi7C3mnAFu9z7+7LyL33yoLrEJJApW5eXvr0n0hr+ZLBm1MgcMUPZOSxGNJ79U0nyFarMNWwcV8W/epBQV6Nv8b331deuPidBDiC/Lrrb5IFj0bJiVdPOFpefusp+gTyIgsee0L2vjZpPi4imzecLFvfeLwUOm057G+yumQzXugMb4JdePqzHycIW3zXv8oS02mC0f79JRfJxP77hm9RH6/ZlAO+9C9BHwxh400Xv1vq+65UY1hvy8F/+/e26edk5/FHy5bTT0UGj/Q7yCGFdlFfVn37BzLyzHPh2LuPXC+b//gMAmgIsvg8R24oCnryAGhgpxE+yPdkr+9+V4aTjgjbTn2zbD/lJDueMmj7XHFVJrl+65tPlK2nnMj1TPKWjGBP5j/+O1n0wMMy9MqWbKKZyZVM7rMXQ8GQjlAjqGuhWG/K8jt+KaNPPJVhwTDh0RqIfQytNysubMehB8rzZ70thjVMqmDxg4/Kkvt+HVof6YLICdTidxx9uIy88BJ7XuLVXLRQnnnfRZTMUMTQIxhadvd9Mnfjpux1sI1SQSZXLpetJx5DtkQZDL1NgL8lDz8mCx+CEPKuafcOGZrxfVfJtuOOluaiUQJjT1LGTRTqU7IY5336WYHYaeaFXsNLFsnu9UfIzjccxoIqJCguv/UXsugBFVylbMvF5xEUpvR+aWxC9v/W90LLM+QMPv+eC6WxbHEAaGYpphVywHat/PFNMv/RyFyOr9tfXrzwnQFg+XfnPLNRFt73gAy9vHkgrK/tpxAS33rMkTK2374ZSRuEsIZffEmW3/cA9eZSFlHvq8gOJZtPOE4aK5dxL8K6WnLfg2GIdr7hEHnpzLeHjX7eM8/KPtfEqlV8cPsxR8qLaFhuBhdFEUt/+YCMPvaklE1nzg8IpwBzbuf+a+Tlo9dLd26N7d/Q8scxNXrWrr7/YVnw/O9Dg/jw/UJewLptPuZwto9C32rYLbJa/R5Fe5c99BsZBmhOnWq2WKvJ2Oq95ZXjj5DxRQvJQDlYof3y6y/kpdWwtlcoBAtVkNr6CC+wU/gL2SqCFmXhwG5hW4YshPIpehEK/PRYCCuS8Um2QD0G+m4WeQ6vFlVyQhl6LVxQFozbAwsHi5RkYT/OcuywwyrPUBzhjJ2wUtn3VS9i0QpVHUMWc7iGGy9dN0LvwOMhVuig3XjLVQSNeG5TY5P8fm2oyLZNaLGEa2o0VSIDEhx5EA5guajUkZdOQ0kGhNspok/N75y0UH3ZRY9R087LYVxRuYr2aMpQAqAxk8WEhHGORqPD8GltLtqkQbhWe3VWIYw72ZVPf+FJBWi4AvTdrBSBJBXpOS1KCrLXlUajwVYnfQGj1pJ2B1IbkHWAUB16EualgF5p+bKK3TaaYSLqA0cT9SaLBZgfQPHVHEVotSIEidAoMe1YE2x0+4whTp/wgUHjs7AJlLAXOkEGIIhNfIQ+C+gJmtOiBzB1XonnLFyo7iTl62KVFgb1JH/bSHyFOHtF4Mk+b5as6BVWBAPWCN1Akm4Wfldpnpu+Fxk75QZT8BZ+98pP92rscHq7MQbrIUwvJc5WoCXX4MvTq06pWugp5DbcM4gPex5BsJLxkCHBlMYEntqzG2XhV79IFmPiuGNl54XnZSqS0mOwgsY8VeZIYEZp8lIQTxTkJASR2j4ZIgA/lyRxtW0fbibTmuoXPVEwrdZvlgUX+Jsln1Irrok5q+09vPTb+86F26Q3WZBifUrWfeEbfHtq1UrZ9IGLybDw3H6N2MetmsoetBkwch0MU2p+CHIz82hhq3s/5G/IlFk+p3nABFddODSoylWZFV8XPJYUpJuHRDGcLp3PFD5miLMkeZZxmr4eKwdwjMj8WtqEzyhtpg5rnWwm1LqiY2QALXmIYB+gIYdwIPTNAFgRGp9cs5phcvA0THa3cEncA5BDNEUgCLYKjOjkiqVSX7pEVt94q4w++Uw4y+aTj5OXTz4u/O55pdhxAHznvPAS9bvw/tSyJTK5ei/KxGBjdiYNG3HbZXkUZtpzEzJ91c1bpbZtp5TqdWnNHZGxfVdLa2RE+tZXNyw5xZncBMCKomAAQBA5kmCS6osXC+QnwMY5IOUcNINP940PoCeFRluq23dKbccOtkjqzBmRiX32ls7oApFK1bSecJ0KvFXeztbADOuU89DTLTiNUC2vG41K/aSrL7U6+jO+a8NiH9Q837SgSq0vutK0JT85JUObNvH54X1oB9b320c6Q8OCdOTERCXOqxYuIdQ754Xfk2nFvoCk/8k1+7IQpeu5xFbN5/moZDaw9g25+EYOG0FQ5CAa64nafFptxxfmSrsplc1bZQjgsNmU1tx5Mrl0saBgoYNuOpCngf0gQEPrInNAKSnRk1K7I0Nbt0ltx26pTk5Ka96I7Fm9StrzR5AFz2IJb4Hkud201I0mBXznvPCyVCYnpTlck6nFC2VqxTIKecMeeUGAV8ESPAVRV8hXaLiQYrMGYJiMTmFYa01k7JQy1Zojpir/IEXinuPCtNqi0KovKf6uoExFWbUqF5WMyF1DPjo+4H/XLgRaxampOCIlaJ+xjZIxTazIVEIjNFyHxULRItg+aIda+NNBGgsYiUMUoFGvDqFSC+Gqki2E3lXuS/Pf+nLXfT+RW+68hkQBRIpRjY7WSpVKQTp97S7ABl05kXqzJ8VKTqrGolWGtJdmByoXhjXAEOK622huXtR1NzmhLRc47q0edc90/PsyBDkOFrloYQHsKERuW3VsLEgfKzF/LZeDkkVBus2+XPY3j2qI0+lA6bhOkEixXJJyucwkOExhxGEJynot9qljXJmVl9AaQWizTEkNDCRoSQA0TICS5SdgUCfrk9JBkyuUSucQBy4SnWrvMHha0J0AACAASURBVHR8R6kuUKQBLwz1DCFOgLSAyVjdGXcLDTHa/uFhULV3CjqhndarcHMqsdJTz8U9hzDfqyqtzcXAewrAtJjBF7djLuq5kF7mbNdkefuca9soM6c2QZkz/Z8sexbfczCVfiLznhU36DF9HPTT2c+5QZweo9Wv6r3rj87yZa8tAL+4FdpP8bypifefPScPnxq65xcy77qrpTs8Ils/++fSs1yxmb4Xr0XvjYUREDGG5gR+R65bh9Y2sB4olOgVUNav3o6LHYah5v2poC82F0vgUCFhB9Qs81YPMGBfboBWmDFDmBufg+L7QZ/7Gm8FbZ5eRtiPO7VnXPpw4QC4B2b3hntjyw+KP6rhpLeWCDEK2S6TSCmkCMm6S7A6RDX1wgtRHB8LJmpr+IOVzPyc3SPtmpmCZCqxEMUzf22azPasBvyE2T6mmkfmpbtOoC+I1Em3xh+Z48DgHvTtK2UYrBwfak5ePOd02eah4IGz6vGVDSAIYW0M1q8V0djCU0maKB/kQ6j7i27w+j1fI2moJ2IbX9tmVjLPwYEvNy1j5FWKxTw+n8q2Hv1jzt67k0PGjaJElneaMSjTh12v36x8mqphTgPdFK9oN4DIPuEULYVDYRu6V9LhmqFLaQ8tDS4kI6HWCGsUKJ95OzG64OPqjL3bP27OBi5DwMz8Ab30mNzOyIxqwvJh0C5blJ3veK2S3fzgMw2DYt9n1Mjss+8jBERgn2EftDcNN12sVRQ4eFREYRD2Eb1YOEB+vcxZ8j6UqpLE+YRNXhuI25sAJWgz1AHY0tAcbZ4LHJtZxvc1b0wdfxxNtxqbS7SV6nRZ0bKyU6Fhul6rJvprj0u8vNCAYB9AySpCPUdMAbAm3SPXDAwYmoiz5WFbma7QOcBaIvnewr+hpzZIHcsvQwEG+oeCwcIYgQDi3LbqV2CGkE9nYA7XQFaQPU8h1aF4Ascn0CSY7WuvTHTcaHXYWeHu+34it91znUyONdgxYGRO2QoS9Hmg04/vn51eXspVlbLCc6sOV7R3bwt5c3pu9LoGi4axAPBED8+x3W3tYUpmshsKLvFsajUtnuP49PsEdkPDAG2w9yL5YpHVngCBAHDoavSe/3i/Fglwv+pqGajv8dCJAR2IogCNM7el3WtT84xUXksnFWOxhYKUKhWpVCtSLmsvsfrkBN+vVGtMgsN7u/fsZPFBu9Pm5MSxCc5YfFCmXEezpT0f/eUAzUOOJx55puCf2TCT39AJFrwhV0q3gyje8ErNnOS7JSniv5I2FA9GOOAMfNaYD+VLw2YdkZSzahEWUYvNWjWoR6oGXSU9zLiYMU3Is8CPRcCmn9VXFvzMCLwcRmQ+OuCiWjzevdbMIKeurAO0QcyVyWELTye5RjfX2SNnfuv1ZMlf/5UUdu+SyRPfKLvPPX/Aa09g6rTdXi+olwNAM8vLzhdxiCgxgma1RTWlCtDUC+Om6GNpZdnO6HuRhX7GN7L4fMNzIIjDkadFI/gEqjt2MkyJ19Y/erO8ClbHLf0gBxo2VS8NRxjB8lro2Xp+iQILZ9H6LAdXrysDygOIMNDFTRFN0E2tmu1LLIyINWvOirJsA+DM7g/HJ8AJ2mWRcaCeWdiZfSdM4dXs88C/pmmeOL6xVWFRw7QYOBhcCr2eHP65r8XesMUC8/nGly3WzTUBWWFDsibOyqzZI3GGyec1WZAE9GY8JgM4thFE22PpAfZZn7IzjoJhX+8g4hfCpzXDF4K/lbD1PD7DKsowhMKgWYY6OF5huSYn4q6U3q+tXydgKWZsYDSwmwqZFO9YbptJMWQ9zHhBXrxCsKkJghmnJyw4uxSqCAyi2+Qy+UytT3L0cJMHkIwFCs58yQNkpocZDCcqyxOZYcexzgJ52z8AMFQs4n5C4rwNK76DTgGwNyqua62BdHMyFl0JBU55ivBq0213fsHMaShP9ysWAlifTHdqeG5rQcV8LLNtIZJhw0H2yRqua+umyIzjfCFB30PzYTL6vSkYZooO/qM/q9WXuK7qEFifIkESuw3YfVJuw3RU9XlpgSEYSIArhEWR2I+wbLGMJHkwa9ZVwNa7mk1l1jhn7LkD0MYuPjlBv1EW+5nDR6DW6QWtPOTQQ5YFXQR+fu+PZdfWKT6buaNVgjccW3Foj2ARjhsK4hG/IwiH4GytrEWKbbB/SAVROwhgWYEgfqUoe3ZPyq7tUwSD0LLDvXVQDYrq0L4yaOqrQxGjyGIEPDdgJlZ4FkUaDeS89aRaK/EY7/8v9ylA66G6MhYg6DgjPaskUipUaBCk12CCHIVlZ/g8mLJqrSpz50LLqiBjY7uopzZUHZaRefOIJrdt2yy7sTlPTXAAIQRXylfYAw6DCMmOybpVtdhCc4Cm1Sc9Ofnod8iJR57Fvzrwmn0rcHPiZkEXLAQ7qZfGxWGTMDlIn+BMFff58JBMTQ9TNxNWxzCLzrxw+y6ZCcs1c5ZCuxyop5Lgvwgmw3l9o4x82kwGdhpAm/3mw188rOUb1Gt+xby7QQMWw6Mc+dc4xAAb6ERDpyXzrvqBDD14PxXlt33630tnKSriDDglu1QAqh6lTTZL17zR52/P1z1kMyL5kno5eCF8Bu/Iq5f8wt0zVebMLNTrDQzba+FfdgRwKtiR2tZXZb+vfItH+f17LpDxpGXW6z0merIEaGqcFWy4zVNtQsw9Gg0DkQk2zRyeWobdvIIzFGdwQ8k+M3jeBGnIX+MNmAaSHYn7d/KkqTtHTSokJ2DzVraOIM06ZNCCz7ZTzzoA1p7MFrSyCwbQ/DtOCPaEeVlrr445Ra1FC+W5j39AkJhNlsMAuTJecXplByiSjByWrCpM9qMD5OfrPcfXg6gefqKN9Urz1zuoPxM7OAEaIwfGoM3yfa4OJ0X5kF062SROPH1A+SceRUuk0penXyTvwamFnVOaJoKguEeHDzuYDOtucIbwsmIlMTs0ZMDx6wwOWfBsURLHltkxQSWTcxn6f7O9Bj8frheqRbY2tdexMisxVBlPT+mLXk/zj6CRZeE79mymD2Qg2JC8glZ3BPtsNwQmCuQFGS/rH+35YM4O0V6RYXMGT1OI9EHoObzVkYIcBb0uf+SOl3+O+nquBmBgyKsiEQ0j80kmUVlKgB68kNju3QFUONzCmgw5ml3hJWlKBeVWegCvYJwA0HpSLKuyPzXiggNpbKsdwx0fROwQpcNpVFgX3SQw1pF80crWHkVoYfcQ+QMgu+2ua+X2f71Bdm6ZkGq5RIBWb7Ss7yUKKtAjE92P8tLuNDj2qtGnAA1pXJp+UqRCRavZJB6q1aqSyxdlbHxSxl5VgEZmDSK8iDBi70eIs6otp0rlsswbHZGxsXHptQFQyzI+0ZBSBQBebfzI8BCFfz/8fz2wIXfpp4/pI2mPyf7pGiQwMdVbvG+eNB8DESTYIuiCqIowQqIoVR0e1h5hk1PjMlQbltHRhbwoGM+dO7fKxPiYDYyFHBkiBVgrSLOBMte6SkUYSsX6o8yGTaBBBm0w/0E9U/NHbPP3EIFaflDu6oVCd402Jrl1DTeoVSbxRWVnayGl7hTLZ6n36o4b1S3yLKuGRg27GQjkPFRvDZta6t3o2Ln2mS1atypJuDMD0Mxq+WQNH/8DjLt7Z/odc4cHzbBXjGrALYaQg6WKYHfGU8aUt8yf3SQO3f8rmXfV9yknsftdl8jUscgZsjCyh3kGDpwC2uAJJ0xYhkFSE6gRPo9csnjXcq9s/vJjBuwoC0IkYsEUVJsiZAqWDH9LtHg4KqGXYnKhZhjxTNEgfF8TzXz63/2JtOehRdosFMm0QVTD7x8PDJp93fvugR4PIIAJxxaCYvIc8u+MJeLfFFD6GvH/d2DAORg2jbh5+T6G+a2MTy9UQ4aMRLrxxgyELhivDU+ULUuuXx9GbDsFeYsnnmauGdoKGZep58HnOl059MuXZ5L+f//uc2X84HWagBtC2rZZ2catw6qsxwAhrU9htn3bQlORzFYkNx3CTAfsKcYIPyfhUpsYsTjA50Ng6XRTDJuTPulpDBpDa4bC3DVyu6FAV221t5jSVaKLVcfDcoT8WSTz0kOvDHcGr8mGzMRyGWBz5zPVP0xyTbR7hH6PxJEXA4ZIr77BmTGto4qyrLa6pzkAaarJ4JLyiErIzZu25rJv+Hhn3vVxMvyRpo8Se9g9qGOhTpb2ioQmp+p0KfsGJ04ddaxJdttxZtzsDD7H7ggW8tPPWjP0pCG4p2K4oC2GOjBYNj+ZLmFhTLZQ4mdUMR82hA3TrV0ZrkMbhmugVhX6VV5DhXVNogNgjYL2AGoitaEyP4+QIQCTh0RpGixvjkxaSase2SVAoYT2r2wr04hjsgrVbJ3npYXn5z6gNVnHOSEFpn05wXIhiqdAly0o0UO5UiJI8nDxLXdcI3ffdyNDiGDwitWijO1BlC8v5RLuX6Q6UhFmISNvtoyKVzBqqLIcZkhTxYBFJvc0pN1qMa+XhQAdLaKYHG+xGAAAcaqOHEUtIqC8TCkvzW5PhofKxBPQ9KtUgJPa/AfBWjByYBkryE/tdOVjf/fwhtz7/+zEPtAgY7kzGKoY3jCPDxOlhLqCvJQKVYIbXCxQMVm0cpUD1Wg1ZO68+bJkyXIazna7KWNjO7TYoO1tihRRqxYIqNOWTI43pQ/JjYKGTyHVBIDmL+Sf4R8fdAi9+PJ1xKRmVI2T/s0NIg0T8ic4idRieIoNcwWCQhtmqiaFsvWGi99hjlFNQqlOJiuyhyj4anw2x04GedHCC+quGUBT/8YE/KwdVoZvGjBOqQccwreJ9Yj+khnNAQOUbhJ6LKOqPY/GR8XAmTNsAUxmzjULAvPPOPNmv5efeZr5VblGQyq/e0KGfnUvCwMah75Bdr/3gxQV1acU/zeAsOS8mccX2L3ZPWEFaREoKOPpO3ME7jT6cARw72iBhAR5AjStWgJAc0bG5xosQnAI/BTWesuSm1iZxS4PnjBEo2NhTO62xhak3nxAonbjFlqEx065GBsiBm79s+YUcPtCPhr+ADLDSCzde+3e7TsM4QRRZnUS+ASyE4UC0jwlnBDPhTPjmWEPk3Bh5CoGJmFiVJzxycC45PRDL2+RNd+7lrpiW088SvasWUPhYVwjZBaW3XufLL3/UVvKOdkJeY9zTtPrt41U565Tj05/mU6gsZIOYHRDmJ2uIZA14W49hzc7z95j6jT5XwBK4gYTGaLIpOvqjZKa0UTxvNa+zleHjx03UINu5M/IonlYXu/FgZmvY+Yp2Rw0fsVgGuxgGLhpTlkIRaf2IUxRhTOmf0q2wTQPNPxKgMYO8pYkbnlRDtDM9vJwfEwxuT+MIX8AnLREM3Oc0wnLloG+pCKS1lnnF2fzeSbnNmtDfS4M2BemASjI8JzlMAPMtDjW1dZ7yioy35lJ7aoDhr1AmftOkHgiuLJUDPqKSL63OantpvRaIhBV5hSfo+MEIXeE5SxE73uG/i3Jk+Z465yk02ZAzO8DgAfhWZ4L+xhZqhgqUDsABt32TjBLVaQu9aRRbxOklCqe12qV/bYMHbipY6ggiubKcmJ1n9ZzBrbQQKGOGzxuOz9bOuoxCPqZxotogMpi4H1GsfI5adYxzugKUJCbbr9G7rz7xzI0XKbOKsZvz45JlRsxzw0toJhCiJAs9M0AynIiw8NDJKDQAWN8T0OmJoB38uxIUARAY6N4VHH2pTJckbGdU9KY6vLvvkYIjFksUJbJiTbzFyu1ojQaqBotskmAlwVToqPflU/+3WMK0NqdpnQ6qGxQ1BwnH+LCiDcr8oVuGKoNUoBGwQzP8TD9FdKhvZ7MGx0lQGuiIgbaavUpTbxDqfXUpOajNVtESWAukXjYbPb+PwA0X6GpD4TNaADC0NPTTFz+Z94J812ivx6MXMhx8Hi4ctJaAMBTKqviIRIyEjZZCsxys4bxOUwe8w4tCRyAVjfLSM8rGHGv2bzcAePrzyYCm+Tzg3tjho3LArRsRkbUb6OB1x0se7QwlNNDmOHTMZ4ii//bf5bCzqiuj8/0RubI9j//j9KbMzfdtvU8bguSY8y8eQ7EF43xy1zsDNfvHnw4mQMT2wgDOM1B3Rrl0gBqGtL23CaE9dSbh5gySqOS0Exb870AkOgxW4a7Seho1RgeMKoxEZ4CK4xtDWvHCB+tUGUhpfQA/j3pl6xtfCTOinF6kzFM8uIcRLjdwdWmx7c9SFnenHTxRyTccveykBgRlIaxXAXc14eVCoaQGA2kCT5Pm362ace8Jf3ENEhkUw2CwGuuvD4jzdCcP49aU2kDdRwDEhfPvvcC7Vxhm6Qaea8lTc/k+UWaTK2OnT1HB2mDQM3wBYsJuHSdQZ2ZcMts7VZRqd+zTTJhkTxdgM96cDSS73hFuYNtBWS2mYUctDimvl4coOla9s3P7Yy3u1J75Ocn0FMayNFefJwG0NR5NbtnH0yLJpzp0mPGp8yZbs5VpneFL0rLDRycGQqLkFiShnIZYA/Hpz+CX80p09w4DZvbtOC5GRCy6k0+F6wpm+fMsWJyn+v4zRDzJo1oEYhkomsOJxw8q1ViVbkZtKCHqeOK56PP3phu7JdO9iaLQkFcjBrhaMq4Gby2wh18jrloNEZKeujcNtbRHReb49zzjBX3uam8JaS0NGcK69uV+plLBmDBLgP6M4cIBVEl1SqFfiKS/RG+RFiROBBVs4nB5Zrsa2gT+yPZOybYt9nyC9fE4hDLV8MoAzg5KATj1SczCSkhlfZADhteXgzg4V8ATeTF4drB7KFSEilUt9x+jVz/sx+E1CpcP64Z/xBuJYiEQ9rpSbPbEXQjB3CqDmkEDICuPg4SC/l01iay0Gf7Jzj0u3bVCeBHFgzL1pd2q1hvMU9WEi/kopULmocHQItCAqheDNUq3AsoeWRFFMjzx9by4f/2awVonW5TOt2W9FoJQMOD7qLbfFsrHNjQFJWdFe0EUMxJuVTVisWBF0tJCwUZmTNX5o8ukPGxMXYcYKsllJNWylKfGpfJyXGyZj2ULFNpnsxeFqBRrwWTRtmwQQaNS4FjYDPck2oHmIEMm8YNwXawkIwcQZqaINvKE5yifWSt/5etQcb+3UPzvB5U50DSo498Hf2nq1s9WTBqmKy6sfl5/fotB2MAsET5D7u6lNCyZBu/VAV6+j+6RhOwZ0bGPfnMZ/2XpOor82jjh8Pb4a0ENxV37ZBF//U/x6/m89I47HAZP+c86Y4uCKEVLuJkZ1Nc5YM5XXpk2kSz7WI6lrRjDGDMGb9vqtDhOhja1FAnK/vCxhViQnoYeJn0NC1M24Hgo0qBQD8QBsUvD43JGS4sRKAFAWZnuFIARUCnvX5VO47jg4b36tkxN4JtU5wl0oRhTmPaQS1hT7eYQYDGOWyhfhZcOBNmwDaGtjwkEwfSe70Gp4bTWkNo6cs3It8oLYCVYayy6Qn67ZEXX5ZF9z9KAeK8hUT8uACMU8uXyo7DDpYdRxxCBf00dKkbiG/eKQyMY+1J+uzlZw895gEld2Cd0NjYmIdUMO0YJlyTT9eBuyczFdhKW4XJfAyh3kRw23GHp2QE8ORsqAG06MTFkwYrEnyG5JnxY9mF5sBRx0BBkAL0kLQ2kAuWVHpyfsWwo+EA8yAia+PMJqavBvkUDISx89ysgaIA/YQ60WCT2J4ofM8Bmh7F1Wa80oL3E1htXQeWj68yMKE4RO9Tq1UtPyyUeTogdOkSs0sOJFPS2QGarVcWmPPyvUBhZiOk4FCdJ/6YjIHPs4AwTfbKn5lXPvuRXaKFeaIWctXKT82XVWDmz8/2A3dI+AUNpSqzpgANIIv6jN6aCOFRk7/AERCO03QLBXAAXWwcDlaM9+RPOtpibc2kwAtq/gBGYJCU87BZZCwbWDGkXWE+Yq9ESJA5cGhCXi1RSQL7J64DIIvXSWCIZH/0ktUQKnqJA3z99Kar2DC9nEeFZlGknCeQgyAsUrQY5kU1KoAgQFqrK8PVoswdrSgzR5ublypyXbttmaq3qfs6NDwk7WZbxse0uHFkfk0md9UJdpFXByCGZw3s4zJvjNTZ/o8oSbPZllK+IJUhFFjiWtCIvSgf+KvXAGh9xHg7HWkSoAG55phLVqkg5KC0IroGAGwMviCfUasMSblaZdhzx7ZtZMvmzZ0vtaEhArRWa1IajQmibww2dFS880Aa4nQAky/CW+hnABq3rjS0EXCJhxfcMNqSd87eDZ2BM82jSBe+GhKCGMdftokFlWbbN1PGMSReBwkDzU3L9zScpxV9CHmCidTQp4aZklci36HOFjwXD0cZFvTk+GDIzKsN2CaRAzDj7ibPvcAMQPPTp+xdgHfTHu/A9RoMTPdD4JdXXpbils3UAWvvtx9ZM77Mk9YScMtoel2QlhmgdKsZYPoiu6dD8QcgtGA/PJcnJt46NTMTo4hnrRW78LywXbXUqKGrAthoa2TtVw7pD+qReVEC9xEPv8b7o8EORl5bbPoNs5+htUjxnBNnjVxdg/Iir5H3ThBjVaKe6Bwe/7QkcTWyKdjz6WoKMqYgYgmryWOCZ+3evIIVL2jVhx3D6Ckgj5MI2lfVV7ZKefcYqw3bI0PUMOtW1f6EV2wpG3kVbrTpusIGYvl4ZL2zSd4uqTLTcQnQDMIwrJSFOqE+wpaigRqVZHktgObTM5O3/hoJ8grOCUdtLJOxcjDguzN9hhQNhrTccItuq/RZOOCyVROYtJiwrw4DGB8F9wrQ0vVlAuGePmFsFceBQYbBz5vDMQBOdNWqLQZABQBDpG0GTov34o3UU73G9DnSxNMhsVxH7Q5u1agOBV3aPBoidTBM/oKV2wpcWNHvx5rNNPpi5Dhmc7tfx5rGP6PAgfkK+nKnKYRYoZNoIe6UeeTmbyFAl+fA31MHXw9o9+oFPkFuShkt7ocG2DSvTu/fpTm8AjQUwNnhAEqQaxdAu699k+3Q/bqvzeOZ96bjo/IVipYxN0HwBPkRpf10r2f4UdckQA9+QFGGC5erDJbpOoK5qiDNqCA/ufH7cve918vQEDBLXibbdcmVStqRQISs1hRaG0IguNWVqWZHRkfLMjRcIagv9FEWmJc6PldvS73Roc7Z0LyqlPJFEk2NRksqlTIBKH5uTnVl/iiqPEvSRsP1TkdKALm4hzKc35yMjaHfeV+Gh6shJQvFB8MjZbnsvxpAQ34Y6MZUsoAADRRku8NqBWqaoZUTuogaZUq14ARgcNBKRYK4keE5XL4Qtd21cwdbK8ybP5+yG2yWTMuEi26zerNebxC58hoomIlQqCfqA3BpYmLKoLmRU2LBF5t5Jm4ovITfwBknTgg3JOE6J0iC3XOAFqkqb6fj3g5P6ZYjk49jIVTeirY+Com6OVDDqgHHBvOW3OibFjcDu1b6nKGyxY5pybS8TIvbY5aqeKpuHy7t4XlnfowUDEbQ4b53smjN8KbBTDfFAzjMrYeaEFuVGbM9+AUHaLy56QBK31Zve3pAITKDeuIMjZjNN5yFBUz898QY+lYzCOzdc7aPDtyY5gkxcTGIhUKuhnkoDtC8IAHMGqUxfKJZjhhFF93RsL8liWZk3SyRHl5kt4MQbLK5WViPy9A6djBEYlIzPpLB0BOgIWclimbGTSBW8TEkG53fYM8zjrfN+ZjcbbQA012CQJWFd7LPWj3s+B6B5sCW72vap0OUTE62uWR+Rf/L5nRCYqgB1zmjjleau2UyOn5z3Pltvwg8W1LEkWxwCVljdjHSK35paag+a6cCh5fdMyNm9Vkews/Z1ITpIVQdg6gNyWuwSeD3z9CmSa2o3Xl9gMbPkX331lGDM0sHzcNohirCfFeHMFoRI54V/FpYOj6huPq154wCqgifnJ9BjrCG6mcCaCGEyR1bj8LrZ6gxCJK552BPOgFpBGJRZsbTIAaCM/qM1CAH220oJyY4J1PWx5zHiUsmW8SCo1l1RpyW2QrXGR1HY/kQduMt6mVZlxcLefv8tcmB4xDAgem04oIwbSwdgJWoOciC6FhyzkDBH1pqVuSFBuJshp6EY/04OFUAXejXSwbOGqxbOJeXgFQC9gpVcOqOiQ+yFgVoRwLOAs/5NemTuNb0GlH1CYB2080/lHvvvZ7FAwCHLbQzM/YQv0+M12X3+ARDt0jmb9abMrKgJGVG/KrS7cABz0m7jj7lDalPABf1pVYryujoMJ/V+GRdmq22VnL2EMLty4KF6HNeI0vX6rRkCn3LJS+VSoki5FNTLfYfH5pbZZoZcvmgly2lvHzw/3xgQ+59nzm+jwIB9MtKvS4HaC0ANQxYCWE56J7g2wPbZ5JEqnIbNYY3UXwwPr5HJsbGpNNuy8jceUS0+Ha1UpNKuULmodVuyMTkFIXgvAUcKyDQ0rCkzdL9pMcnRQI+53XtOTyxRUIAmPQRyySO6w3oxLcFaQY7LjZD4RZK0gTHrCEPOMKxjQMUZY21WomxLU0wpbZarsiyXGXRIFSoZbl4aaky4ZZxGUrv+3oKiaJhU46rO+g/JWK5HkJzaljZTquoSgGMFyf4eJjXE0Ok/sTNCA0YGzfGgdb2nd1zNpJNNBiV6djMHnG8vsHTKGQLUyH8WW2S5fiFvzt4G2DVvOJsRnZt5s+GaTI9/S3Rx4s3qc/CDbvpfCUXH0KIBElYX3jOTN4gsNHv681SmFd6ZNVQ3g2HJn3phojE2UQ6wgQ1gyFNgI+KeWrfuhAmtQPiDrgdIkHXlBj8XBxj+zf4XEy828RfdRwcoHlUiDPIwWnKEifnToFFXNsWnuf/zegexMvx5ZAAnHSNpseMDk0SAkrZ7ADQbL7RnHilWQzjpWK6Ok+yRReeBhvywwbGwIFpvLbouARHMDgtfi1ZtjeE2ZOqyAAEHQlxszYI5M2esZH+AQAtwqrIbinHNejuaFEGt9bgrCU6ev7xENLysbdQOua540lfAJRuMRsYILZaGv6j7IsCtOS0OlCak6I5YvwPxzcNOQdoikE1QAAAIABJREFUTFDTieOOcbh4TmQXkeUMnsnyqd0yYOwAUBcBqMOE+0vtIAlFPXeGzAqOhBMN2fBnmCfplQzU+dAUIr0m6Ngh385YJs+M4GJPCQokYKWGIr1dqyZlwr4pH9ie5/MHY0dJIwr4+j6poI89MilZhees44ifGRr1zhYGIsGo4T3sjdMZfj0etkuSQyZajDe1ClQBo+bvxQ4KGIdf3Hm93PvLnzBPDhE8uMWNqbp0rC8u9d16HZlqN6XV7UttSKQNpQdIaYwMS7fVFKS9NadaBGkAlxCbBdBCZSYY+jo6DUAKhLHMopRzRZk3WuMcYIpjpSDje6aYd0j9V0hrYLX0czIyrybNTlvGJsZDN4gP/tX9G3IXf2o9FMGoGQEWzVsrAKARpPHgqNwEsNBkWWAOdNIsmFZYrogBLzFZkTFotJIpocwVzNiUFgL0RWrDw1TdRU5juQj9s4ogV77TbcvE2BRj0lBS5kJj3y7099QqTqBX2McTj3q7nHiUCtWGlRGAke5qmWRMdyCSiAeoxRSbaQJP8C/joUOVqB43SGOE89n3LDfN7bMXDYb1CF0qMGlIEvKkdLQGgkYamDT0BKWKtG9Gntgbd0TNr/GefdYew/uIcm83CQP/HNtcuECrVgGBOfE8k4w365Yt5KzpEKSEQuL8TjNSYZmn6Cl8eQajFsDKbBtuzJkL3FYCwmOeml64PsvsM3VD4PkXGcPm3nxyHXE+6MPNgv4EGerIqPWa9T6SJNmQkK5XAHDkbdSwiaL0nFVcDMEpYAt5ZDwFQoV4H+wZysYHBAtNPZ2buc1xgquUsTBQgIbNHnbzHDFtQZU8I3skgwDN54MDLo6AITZvDaMVjwbQkIPnPWidA/k3AjQPg+qyGJgr7AMbtaXCpPSPObs3PbKmd+trO1zjwIRPQqcx8cydJXcCTSTUnSg1SPq/3DRtgiT2YRCkcl1bvpVy4JFhDaCO2NAYP2fHDMDwESRtdRz8+3g4eFM8kgA0b0vnAVwLSafrJDJG8b7NRIX1loI0reTFA4igJOS/hi/GtRTyoig/YeHbdK4Qaajuni82h2FoiYM/ezcMFtsY1vJKY+IuA2n6ZDxwmjBo/rCCHXGGTc/pIMe/r+s+SsNk7MpAEQEBhrPhHu3w9TULQAt5r56ynPZp9S2P6yGOsXd8UAPjkYzp60X7VkaERubRQZpFdDPG3eZWJlxuH6AAMZ4M1AxCg3X1YVQ3La6nyBrrNanIrrWk4seMrUdjddMy1PdiUYzaTq1pVxkOa0OFinlE3izKp5Wy2vnB04PwvB647xZ55KE7QgGE9s9sS4MFjG12QsKoTrVb0gT2yXdlot6UuSNVdkxo1BEV6UkD4rqFvMwZrrI9FJ4v8scaSAdrQEZD99heJy+ValEqZeTI9cj4IYyJgsmpSXWyq8Oq3VipVdixCQ0Axif2sOgA9/nev75vQ+6ijx7SLxRQbeiKwPoAme9i8WFKTFDuFjfdph8CY49KRbaiKUExt0bZjWYTrRSaVPhFMh0KDFAZgQGvVKtU3YViLwBdsVDihWGDqk82tFcgAKA3dEU/Lf5Tphh5Nycec5qcDIBmOyrNm81Fb8qqcyjJF+Hfox+oXitXk6231EeMUzSK/Vk+iYfxkv3ZD+vGFEZipj2P1T5sj6L/af4SCgWwYSv94WXVNO6mXeS5TkwytCbyIWQZQqE6ZrhjbaeiuVEuwKq/xwq3jGeSrOPoQeoYeMhycNFmfo8QKft2Ggsb8D1TMDQbRMOzSSl83dvVaDpBF23ATEfxxR3nR2AEfaMyptDnQmAAwzkGQZg5AK/tS/v0S+ZXYhQ9d83arGBthDZT2CTpQYLNdqMF4wMQh7Wkmm4+53SGawGN7bP8fwVocQ0kirdJTMXGx0CTAq64SggVvMWOAQ4fb4/qvh5AC8K21lsyUxSQzA9cqlYDGjjm+Ryk4zoj6gpulK/pNMneNw9DkSSPvILVbELCGQTleAUicQ7xe7xZHUMlxRKXxhlA07Xy8JsfIebXGQviA2fhfW7w4RgK0AA0KILs+bGZdeUVfbaZDXyGOlUG4hyAh8v3hRRwn1Yv+vl93EMxTPxiKOhI2TgFeZaLxWuMQMElimJKfwT+g2yIDomOOys1vRA/rHHvVDEbQNOUF32eJqKaAjRfEqbV5zsAr5G2JZYdoIgn5AJycjt4ULrGzxFqpYkm1WVwsO8OYrqThFxHXqIn6pt5iJgzw6Bpbq4pEFCHVKMv6UuXRqxsVYBmM9sAWmoj/btRckivhwDNQ6Iu1j24HzjYytg83LsxWFb+weWDtl5W7Tq4R6S/q87aQO61AUTm0JqOXHbV+ZxVkoJzB6Qfm7Hr5PbuKNqaS/XQnLB59KE75LGH7mQIlg4xC0+Q/96SVrdN1oodk9D3tTkl2/fU+fvInBJBGXPr8sjDB+iqyHCtZqFOldwA0UvRXGsDWUJ3pSKiZDF0jNAnwBqihbl8j0UBkByrIv8M1aTIXS50pD4FMJiTS/7HvRty5196QD9XLFEbJLOIBp8wnwA2Dg+xYOMraQ5AqS/DtbkyVBmReqMu4xPjsmvnLg4aLipUY5SKLHmFpogCENVUw/xj38E84sWqN8KenUUVxlOwoUj95KPPlJOPOUO9J4AWeliapwBEHAoNLByR9hfz3cv7G/oWFvNTbJey2TSI4NNcklknoBtCW6lqPsyogUmDXpot+ShPMAPAAM2Ie8vrg0ZfVEqcoBcZQC/Ld6O3ruKFJiBsE5iGFXkDBbCfagFTg+L3oGf3pGZdODH8m8T1Aih+reU3/W/hnMH4J9vkjAgtybWwcaQ9C3MyvaaIlsPmPXCfATy7tzYI8uy6FKBl45jGgWSCGzNfslVz2vf9exEmmZl38MD8CYTgTbyR88bDodZMOMxDhCOx9lLVdi2NJ7tGnXQFA5xe+NHbKOWgmaRXwa3GNLG0x6bOIdwPVpGLiIR1YefjCEdih3MjyRjw/sTZEGfaecAAmk+zlAxzMKNMZ/QKggaUMUX6bD1UFTf+EAtON5ZQtRZSj0JSeKo85nlImgOlB3CsljoE4bLSqZ2EafmskwpAvc9kq7YpquOYpmIo+0WHbRCgDYStYqqD6Vg5a5e2E1LPLmhKeWRAN3TTQExMnN6XOarJvfncdW07B1wBkITZNB2gafTC73O21P4ZbIRdB/Jx6ORqWj5nrdu5WBfoEYTkoSdTQh1rWwfcJ5yN8fE2pX176mlJCZ0OvJEwXBGk6TFVosU8casw1WcIRsnmkekHenhPSYHEWUyRnK9z0+AK4MsYwmmFZDYinsSvS9+Ob3ZALzEZlGBL4rikHRx0vLM5cSQVGJuzcTZdNhIBZLNM9cHYPh+WLJ5MZ40dZ0YDGtCurkMrkNC2ful9TJ+v3LogG2Q6dbgXADQcg85PIS+PPnSXPHTf7WoHKHALcd229Hsqq8QSS4wX9NN6Tdmzsy6VmhYcsBk8lCYkL8O1IealgTVrWeERoiC4JeT92hmljGgCtYtiVweAt1a7JRP1PaqlxGKImgyPjEgXaWa9puTyXWk0ABI7ctFf370hd/ZF+2G0Gf5Cgr9PBs1RwYltwdOwK4PGZFCAB7sIoMdqeViqpSHmyKBiEwANx0AyIHPXXFbCBWmsw0u/oOW7pQLAGc4PjbQpabWbFA8FwAKl6GzWKcf/sZx87Bmh8TkNjFUEgmEI1UJeMpx65ua1RBX/AHGiTY2usxnTRNw19PicbYYZIxeSvHVTRkGE9xakoK1vBpY/ZMveStyd3VNJDlSRqbyJAbQCGqyqcrNusDphPQQSFo6r81OPBeOaADRbrGlCpeIzNXwxTBLBj64ah5bTDezgO1nTkGWi0iVrh81+3YCgj4uHN3zcwvsJeIvoM2GB0ipRsz7pk8vYSLu3QYCWXtgMNtWsnd+Fbwzp/Zp9GbynAMh0OyRrE8JuVnsfbKy6lyEkZAYToowoGuj2NIWA5fJ+OgK0LnNPtCeCkWxwjEKvT12EulFbOzIDEBpss3COAzQHHmYjAwlmnjgNdmA6dWhCv8KMwKLvFjyghUh08/L0hBSgRd0rBdA0qHbywaR7fyB+LI+OZUJCxrqEjdZ+103UgK4nLpsWnQOZENKblkfnM2tQA8o2bFpqBUp4FmSukiIfdQ4SIdwEoGWck2SeBOY3w/75PZjD4OdMxECj/QmmKKYIJBPe3agAKu0W1URy1rCey5lcU5wNDzdyjrGmVu8/jlUwvA7QjLFytXwFaDpPXhOgJdftzJUueZVe8dZpqgrlEjpx+foVBTLV5nGo3ExAfAD2xnbB2dHqQR0TZ13DerZJFebXLOZTyUMftSS8l4n4pKOq4xLnfHR8Ceh9HzKpDX4zDbfzuhKmOjjmdsRBgGbMHaBcYLxTJOxh7NChIFrbWCQS3/OVkTGNPjYuCol9fJbc18wwmq4jJUJcr9LCsIAujzx0p/z6wZ/bVDJJEYRH+10pIke8XxSksXGvFuixNjlWAGeYMyySQNFBEVWhVihjDeCbzTqje/gbn37oparOBcV3bX6DeGp3m9IVkEkNKZaGZKgybGFZvIc84740Wx15x3/52Ybcae9cRRuHjb06VGPSOl4w/DhYkai0IHkUBxhAI3OG3lTGfuHzxTwuHHFc7SwwvmdPyJeZO1/lNXjcHmK/DekifIsWCdJhwlytOhySCCcmJ0LTdAjWQaFYVY1zcupJ58kbjz2TOW6eX4GbYnjUY4uslpvef1ArrqxcmnOT2ZSRYjYA5wbMJ1X07t1WvBZAszJ+NV+RbeCCQZgzArTsOvWEyaw2GtWoTSC4WCwzZ425S9B5cS0ni9cTDJrsCXWezKPAMx3UqQqskiKDLPvmhmYai/pvAWhZJor3OkiXu8c/i8FywzzI7oU1bMxQdqHGb6XGLrFjgcHMfO8PAGizXmZqYWYtQlDjqQBDgU/K0IZ8I38WnkuZMDFUzIYjBW/P2pp02k3ptOoGdJSJjo8N0KwjHQI3NeReiezVTyGJ2UQ64ZRZU4IZbtcTVQY880TWgnmPZMOxYfnmmvTbDA/PtrJwv8YucOM3rbewf/jG57l1CioHiwr8PfuT2Qd3TLIZ0CqwnSSAW2jLnQfNpY3OGXNeyFBHaiY6MgMr2enGGdksA2iJyrvdZrI5Dwx9Et5PP6vrSdHyIEvMz6WCp8m9pJ/3M80GHhw0+NwJj8/Ci6hS53lMbWymQg6MqQshR2ZMIWkE6O4gmgyGtR2aDaB5O6CZ1qQKTBtnGFokKXPCmoMBgJYeIwja8vsqrYAohunJxI/SnmtCO1hwpACR3Hg9CY7XtHXZw1NaAoCBToIyVqlciXY3mHkvcjFr7nfsSZpXVhIsj2mXRinfmS/KU3LSQgbNbZ2ZGQ0ROGN1GSUz5475teneS5bf5u8s8jKce6we1RZ+/zuvXz98mzz08G0zHqLYrUipq+oUFMcF0ZPkb7tNSNc7QRivqy8Q+gcBw85KSe6vOtQDRKZ5yt1+XTrdCcnnypqLn0fDeOv1DODY7cqb//zqDbmzzt+nj+R8IsAaAICWt5JcRly3XKaomnqQyqCB0dF8KB0/9Kxy9WDQeriGbgvaKZr0PzIyV2q1Go+r4nldabVazFPDTWPDQWwXNwfl3eYUel21eU60XyhBodh6m2048Rw58ajTE4FcbSDNh88NSPOvmPuGXB7zIH2gEuc7RkdsjmcGkzlAbowdmOjvgz6Mvhk9Zd14FaCFzSKkCemkDL6OhY5o5MhmKEDzcyttq5sdG7ZycZlRRHjMqkP5vBjbB5C2nASLh6eGPECssHnodccJF9uZxJCiyUkEY+AsQeKt60HCAvCRCtRNvOOBz7jPqW/PaG6c1Q7SD/AoOgTXgyQ+KfmugWCOgz2vDNsWtplkwUaZkPBmAF4zgE37UPBfB0kBmykZtsLnTrimZByTc+m4R1ZN55BVa1obE4YzwaLCmICqt/AosQGzpa1KE9IcFNBFazKdX9hUezkGAiJIsbEKfAgPFEOqydbB+Z810XFG828GvENIlYDLZTeSJxaeiQKhMAGcXQzscOROotPk7n42JzGOlYMWS24KhtPGNgFomTlkBtXtCRnAEJb2EGgySz18aNSL+gwOwPWW0n6RztCG49qaGZzHOhaubO/zJKwqsytmc7ynsFVxqn+lN+KRB7IeZoxC/put+zBmyWpwRp1nDInu5mSFVCMNRyrMijZNef3g7WoUwUKVDuQSd0XtHj8EO2PyCpZTa7yvhd+MATIbGYk45yWtQMx07lIGzQs9AgC3jTLFN7yXYPJNcsdScZwxjMYrAjQPkalUxfQCgnRYdS7FFlhh0qcVxOY4ZK2pPuv/3wBa4phP4+T46HxNKgMZHUhngSO4nm6E1XZFq2DdIELrRb9rL4+ZxfAnZncWHJoZ2sFfqGHI9lldefDXt8rDjymDRpyBFCpENvEfInfYN23tuqaa7uGzbUp2Ni4zVRbH8zfT/ZrXhXHpdiGQC/xjUbJcJXT16PQabBzw5s9ctyF3zoVr+q1Gm0lwuRLqV9UgQQEXiW6FSoUVnPoCQOuwbQET49AGoivSamsFKHLAANAA8oq5Eg05Aiy16hAT63j/FqJoNOoEaZViVZvDFqHe25Kpqab0WihQgLRHkaJ0xaoqEAP5bzjhHDl+/WkBxHi7HGUBVUKArRmsQMHBUuzIHAGJj6KCz9mZtOxop21H3A5qaCcSzMY8JwnMzpsNTlymMnjugYnSKkCzfmkWPlIjqnF2RLr9eXi4WccnRzCtlU8YB/WwNFxki8I2ej2eHtONlleJhjC3t8MJHpFtlAnLk5nBA4xb3E4yIzPj5E2ucDpIyzBvZhgI0Dz5fmDT72mJud5XZF/4s+0bKYBUQ67PL90oIyPzBwC0Ge5q2rFCQCKGFWaoeJgxd4SHD2E1vzcLiYTWL3E8+gUkWvSkjxZU5vX2ClphXegUpIvQJ0vvLe/Nrp/gzgx0qsie3h7O4jlREVepO4KvBraO7AWqmqz9FQ3ZdO+bYMgscAbgWBjNw6YObkKQLLHa0ZmIICoAEd94A0jTrSPDZA7kJTrk8BxWHX7bePy85oj53zi93Msjk2hpLWzHE4uS+HkLA2lUSGdKTDmwXYGiqOwsHUKjyacdN/KG/VyGE2PaUNKjMd5DuuHa4KQh27AxGefrEXcDfoObpa8xZ3P4hJV60/vKALTYqsr3A0qyWHqFiflxXvrmqCLiGLPBtlUeoYthbzJFFo7ydU2AgZMZ0CT5hd/Z/tD+5nbBuoFo4YYVVgX6ZtDOaKWgitha5ON1AZr1RaXzk2hehBCqO0ZZyO7rwjs46Li+FoOmbhQJCYsZ+DxLO9hoZ42YUsFP472QpmOV5z5/fWtL9OGmGc3EXiszq/mtCfq1eaHXH7cNRc2vD8YGvOEZdxRAGVNH6LblgQdvlkcev0MxSB9Yo6mityx0LDDNyh3+VJ4k/Gw3qSypReKSMQmXMJDiMculSb/Tl35bnz9Jqj4AmobJO90pRhlP+cz1G3LnXby236v3pdfqSSffVjFNMFrFApPh8kjoD90CdBYXC/oPk7LXQ+Jbjrln7V7bSp3x/TLDkCgICIrrXCMIcbakyRYLXRmdv0iqQ9BDa8uuXbvl1W27pFxEpURZasNDFKtFvJbGNJeTU447R048+rSYVMtyWg9FRHV3hFJRwhoSXQc2hgw7Fhga36ViZN+ZMR3JxGtwB952qNh5J+td64zQq0g7mtAswPBAPsTy5dRrdQbNQrTJbGWeg/umZgC92pNMG0JfJe3NVuxDCBdjXyAr6S1uvMrTJ0YMd4DJNAkIa6INQxdAnC06fQ4GRhNGTe9z+nQ0RzWdv/bBLGjzzdetsm0NYQJHb9k9Gt8AtOk52KH0le+2Jd9rSK9Qkx4UAXl9SCZwaX4HSemFG1QNF/36wHK2BejvD4K0CFpnHi/ftGZP8A1QO2PIpoX0mfcIkOa0ijAlgfO5A4YZFaGQ1Yn6h2gQj3HUDW4m9izeFaVAnKkx3y8CXLtGk3zh3sicSdV5S0GagiR7ppZgriyEV/F5NavjRiuG4QSOrE0IHQfHw5PljUUNeCE7I9WBs5CYCbqF5tsEDQY7CSK1AjDm1Sl7R4kHypy4M6CbEaMK9jddd55AjzVqKGhggmRBWjA5ofevhsZVBYzi3Wa7oKUX2J9A+lkY3VgD5/jTJtpeVJWyav6U/fMKoH3Nz7zGw8bqTKKNi9oZLUKJnmAwnsrG9rU3IzfyBChp/phLkXm7P69G1/VDRyGAXF2v/OcgLDwvMwFJuy5qbRKguT6Nghpl9FQAV1ND9O+e4em2GyHOYLe8WvT1AJpZtOnGMtk3ZjCk7mSpz+wgd3aAlgF0A3OMd2a2OxQLGUBnRS3nroMHrSR1WYvg484G0PyB2zRR8sNAXzJBdT4N7HUsmp39nvSQ1jNVjcprm18P5XYUoD32+C/0Ofb70uo1VZ8N4KhXYNcGOLAMAXcKzH/vFrv8OdfNIVFEuymVyrSpAFggtLwQIFjGNtoEzrARDlxpsHu2/Wi/UssnJxHWk1M+ec2G3Dvfs67fbylAo3YIY97QH4MOWUHyDHGiNkH9Vp0f6BcFRV9t+N3tA6B1pA31dCj9oq8UhGirZQrTetNTXAs2BfT+bDc67BqwYOFCqVQrBG2vbt8pW17ZzgaiQ8M1GZozxAHAd9QAFOSNx5xFLTQ8YE6kREjWw4He78sXmuZi6E27sdEHZd72YMWvzm4FUOaG0bRa/kk8RsLOpCyVoQldvFoJg+ul/U6rs9gPUZMandlx4+k5BDondfGq2K0nSntytZdLK/vJPqkoLEBLKeasacsM3SyUhtV8msjI0OCwX5iyj8xxMuPnGwuDFraZeespvSzn32ZZKwNzNQUoKfwJhi4s8PS4swElOxoqYgw8W2M9yfVbku+1pM+QiRtgNsR0E86/Ya4r1oURiRVjswRbw02m5nSmO09hQIRUM2LY5Ov2yUxYdsCTzrCUicjlIHtpAF7nKsA72FVjCbsK0ADO2PXAmrsTnHnPSax3d0h0B9Rtw8J37LHpjErCUgbwPmCoufYBCtlhwQBgEmLzEJLOg+yOkpAxob2Nzz3n7QYBGs0/AVWIwfmWEcfbCyIsRSLgRF9zGVZJQRhvObEXIa/V8mTSZ03pG6tn8CIDD/7FYoOw7QSGNMMGGi9vrqFtMBgig8O2Wftj8Ztz3ynIgyRDGtg7H3/LQQ5O0PSRik7ZDJM95J05cMCaUuJPzVdWjkxzB8OzTxw+7C8GoHxfZ9K3hSyNULXnagAtqdh04+o6XKGGKsnRy1R4DgA0rYiO8jzKCKr2lr48lGrrIOmHGyaFORe2g0TzGOb0zAwR15JjdpuIkVWO+aqeZ63P0BmomQGB29pocx3AqqNBJ4JK/NpNXkEp7KHmQPnT8xC9OyhKsimQ9X0rPGifH8lCoGOSMHIaCfCIkxEUBrQDQEtYuDjl3PMwOz0A0IJ9chaO0SbguI488Oub5OHHbmeVJU7e6rXUWYTz0CtKsQeABvvXl1wH23KPv+fRBchIFBAgxXJZpIOWfj02OUcwK65tIY6ijplL9QAwmTBzpitCso4URegcIx9rY3Hqp65TgMZGpJ2+5NvoE6XeWb/UFYGKf7VCJqyChyY5aTE5GX0zu1IsldlhAFIZbXSGbyO5DuwaRNlGpAqAVi5Iq4W/KSJ3gNZt95kwP2f+MEXc0JPz1W07ZdvmbTJnzpAMzalKZQjgUC+8WEAiXUmOW/82Of7Itya3pzOBOWpQxjYhUF9QuHVcK2LOKl7XjY1pB4oEwtwKm1sMXeqAR5ZmMI9DBzUbItM1baXKnFuuqeSTU8+oBshbeyiVr81r3cKZMJ/3fjSaFhsAFOa5BwFTucSCfQ6SJmDQGMbCJGuj8bPqrlFRPgmZqWOCPDftbsBLt2oUlQCITboZwqYuXgKcEiMYx9FDHfFx/UEALXm6KaOWvj39Z3O9ATCKBgKw+LpTkus1Z/hqXrqFIelbYQuZta6H8uPsyUCqdPedIadu0DZxXr72RWf+mo5NZgwHPzUAxgZP4Xla7oh7DqOGsF3gUZ8nczUhT9NthbxHbP4wVOiJyySFoL1mnTlSxDRwh16E4CNIFpagRvNCo9DuQOEAjSnW24BXHMKTfsRkkwyGzUKANi4zgTcLktlT06fCNWvgTJdqfFqKPZ1B03PPVCTg8lGaQhTZQDpS1n4mfT68UjtNcO98HYXQqR2LJ43hSD9OrG2w3K1kstgqsOu1e7C/q7OZhFJDrqz2VtaNd/qEna2AIM53Y/QsoUDtRdIFz1msDEmkydh4Me/ZdjSyt179a593+2jDoQymAZqspIbmXrpGV/o3ihB4uoebVQNoNhmsihaMqOZdKVOaAjR9LgriLH8TM4rhTYSjMYCxxZn3AdVilBjOmqZrZo6O58l5lTIK8ZSx6rF/I9UKXE7JAFpMh5kJpKnzrnPC8k9tjpG0wH1YcR3XLezDNIDmc0gBoVa1atebwU4kLnrrAIPOIY8bAVoKZsL8cWVhPngjMxKWL8xI6oXaqqEHkLUVfk+8Ur9P69Bz/0M/kwceullKKGbMFTIADelYJbQtsg4oiARmQsk9TQshgVEuSL/TY459B5WYmG9IDbO5ipQSauThPQrWotsFiBPsv9N7L/OWJS9F0ZQwHJM9SHsip3/mpxty57/vYAI0CGQCKVJsrm2JxoW+5GtFKvpXEM7M5aQJ9Nlq0tgyfGkibVRExwWAiSkWpVarMkxZKpYY/nTDTEq132FZa06goq+eNXpx1ifrFKyFgBs6zmNDQS+tarUqc+aMylBtWA5de7wcedibCGpIgduDwALR3paae6WLTieSKrC3rBVFN8kHcd2gaJTce9X/t2xYP1jS2TiGItzqGMswmK7kAoJm4NXQW/glXKMlOpsbxW4NaSzbNgojDgFQAAAgAElEQVTtsQmRYNPQwoM0Yk/ZDLsPM8KhCbSBR+alEaB5R4OCFPOVwDS4IKiDL3xNw9O6wLihWysPSHcEkOoJoWkMN9mv0o2LbyeedTTyycBNQzV/aKjRBgO1/z4UfYTd25SbcAY0x1A81KKxKCyfLzBoumR6BG4W2kDlbariGpjDOG8ye098DNN3u9d4J151YmwH7G4AceouznCmROrD/2p0hD+vqNmlzzT0DrUH45s828PkujRCMC4MUwIAm6OiOC17gW7ofdPTDVfXqp4rtsHK8okGmpLwjuu+pXgwsgLx3uMKTNk3C0951VkAJ7HbgVdxKqD1kKkOmj7iCNB0CO3s0W+Kt++gK30kAS1ZKJTXYAKn/nm3X3Y+NzU+NmpnEkSXkJhOXxhW8SE3ptNCfS7mavIcehp37+OaCyGsZH6GW0k+72x7Oo1T2Qy9WgVsGkBSWsibfAem3HOfqFPlG69WIfsT0DF3Bs3e/V+0vQe4pVdxJVonn3tv385BOaEcUUQJQZMkFABJIFAABEjkMTnM2GPz/JhnG5sxDDDAjE0WQSCBTJSEjMBEhRZCgIQCiq3QOd1w8nyrVtUO/zn3djP2O3yNuk/4w/73rr1qVdWq1M65jQlT0EKxJhWkQMryAMMwpqlQDtAsNzHMZ31OHiKP4cB4z7ESm9+LIVINzWtoJh9IT2MheMhDNpx7KYPmlYsO0Oyine2ynAB/FqkeWrB7XrRhz47xLwe20aEJoTYDsPrEzNaHY1kqgbI8Gso1pYIimh+6Zy+0SOxkkHtK7YZX5kS2iYLC3OfcWUr72ek9Bzae7B8djMT2J/d7y5ofyK/WfD8DaPguwBr++DMBXuiAXTMdRwLSkkAeS8kLyFyBjGoDxJHsAQ5CtAHFCOweYRPTcstLVQC0MgEa7gdgDU6M8nk9LcaE7D8+oxPLllHnvvP61aWXv+7oQR8tnZzS7AxkMEtJCB2jhkilUZJGtSr9UlnaIppgh4IAdAUgGCopqlSPURPVyypQq3loVYQvWxamDEtPGTGI0qIp6ezMtExNT6m9qWLAULWJ0Ganq41GFy1aLMtXrpJFCxfL0/Y6Wo485GQFdc4I6JYK9keVewnSyBLyhtnDkOK3AIoRxXthQAKysmRhB2hukQubkf6MjATnhS/cYSZNU0504VrejIMaa3HCvc4Mmksw+B4cABrDpBqWs7yeefb77CMFsygagBdgBgLj36hOmFq1SEdV7YUN3M3z8vxBV7jGJu1j7d0J3JAOCSracAVQEcI1RRTLZxXxBgFZSJ7+U3goA0/BVuhfBjIoA6TR+Jd7M5qfxpc/07CbapFFHyXTlmQ6UHbNCzO4+Zhr6zu5HmkIV+7qwxmxKY4MhmbD5juN0f5+jFF6Y+l1eDUoYwzG3rJbgfskHBbLYQM4q/Sl1wLL3tfeoDI7I5XZWUhnSx/CyeNj0q/TAx1m0IZz2bwNy06IQGM0GCYspuWkafNcURb6p1dGmGCyB7wX14CyDReOxsysVGZm1PHsTIxLH9I9DmBszBy4eJGdkm4oYJptSbXdkhLEgqtV6SwY0/8SjyQIzqYY0ywoFuzTx/8aHs8IBs2lesImjvnb7uh1lzpQS2eu3gDq99WK9Ks16dbq3MI9XcfABjfj3Ia5RXZmzdky2iN+NwA6t187mej2K5NGNp09bartFW9GNlpxCJUDfMVbOA8SDJmGmSHssGbnvghqMRvg13yqdJ37aFO6gSK23i+UVancYcnomi/rsyEMV3IUE0rnelEbb2xssPk2fb3v5FzSGJm50PUZgSu114g2eY3RQg4DNBPlSBjhYB48+uJzwYfVwo68/bxIwBP9CYJMsocb7LwvgqtkvnMyGXOSDGmY91GnjVW/DPkFUKs5Zf5c6Vh6yFf3NTuX5+t5jht+ceuaG+SXt39X5SwAhjqDth4XjFrq/jtAA74AoHJwhWvBvlkr1RVHdDpAQtgrK1KvN9VxBbDz8YOtDHZIARowEsesXEOEoio9pCGBrDKhcYRGcU5tednryYvfdePq0itfe9Sgg7JTG69Bpye9WV68gi88kyrBjxqZXk86SPYV9Jfihs+JpHCIquXWF40NQWshXt3DDWN4ShWpN9CHkwCtNTsrs7PTeqx6DexZXfOp0MdzrDEmy5Yul8VLlsnE5KQcuv/xcviBJwag5WADC5IaUQRoYHo0KbnnYRy0UujoHwcUfJ5ZUliwXx6yjMYz8QKzUEqat+TshQnZ+Zh6u5gQY8hDnAGKJBOeNHpa6GPlzhm9P3p9MDTjYozRyOJ5ph45xqpRa5J5LFek00Js3TdZLgQaSRMxVc8KwBhhUKN8XTkbDKZ6wrwmB6xu0Qw32Ye2tpPNouBP8Ri5Wcxu1sHbHCNgDIiNcwhP27PW4hH2W/NKUOSreShUIZg2KYeX06Sz4o2HoVdTbsqgD6rbxjO5uf9/QFpy1ITlivbXjF5Ilk5GZSCy4uP/KPWHHgxvbn/BC2XbmS+kiTfwUtmwQXb7yN9LqduVTRdfKtPHHBeruzDFZ1oyds89svBHP5T644/nG325JNuOOEzWP//Z0lq6OMcAg4Es/7dfyKobb47nP/QgeejiC6Iwa19k4tG1ctBnvxK+016ySO5+82shyChH/cOnpFxoEj/vzlAS+eN5Z8nmIw+VFWvulH2uvzlc7x8uuVArI/e58SfS3LAxHKZfrcrjp50o6044NoJN21Ac6JRbbVl0z/2y8he3y9iGTdkYACBtePoR8uTpJ0l3ciLO3MT3w2ay+7/9Snb/6a/mvfzWkoVy9xtfJQNEA4z6KXU7MvHwWtn95p/L+ONPzfv79ccfLY+cuVq/owDD7uPfA9A4V0I67Jznp5/KPGbSLdZb2ZxCShK4VVBEb38sbyeEtN3+kLFRG4l1aEwmhb8JskKullYf2j0XAFqquUbDxnBdAGgKgLzKOzrY9GMcclq4GYDYnqtdpdmrKLGh2TOathLdU++ClARi5n6OBYDmoVV6K9EhsTBRmIveCcFalQ4dnyDZejSHUEai1xVy+qJFduYddj8y4JlvOnJuZACNGi9xzaTGfVcBWgBn7kBapapqklmYGU5nEAKynLtSWW6/40a5bc0N1k6NhYUKuHYC0DxfjnOGenI6fsb0FgEacQejDQotEN40Z5hQg7JimH+Er4kA8yiAdvlrjxxoXplSrxCP7Up7ZpYbMzZcLx+2chrtFQjTimqHKmUdwIaxM9FAtc067a70IduBLgD1mM+kqrzCrgEIXeLmWq22CtsCkYJx8+ICLLzpmRl9b9HkYhmfmJDG2Jg8/bDT5ahDTuYABacqelvejBpeOsCke64IZxCgtQsAjfH5wu4/7GhajlZgydwZCJMmZeMiwxIoV6Nqox9om2pktxMLGBvFhhweY9H0gRt6SaIBcUNwxXAgdjxw95SMQUvvUwFxvR5Bbask/Y4ZPZs6oR2VMSpsXUIwhlCogzccy8OevLyYj6PTsoBchsJjyUY27+5jH2aM2ygwF6rOigeO/x4kUh2lPooKoB6NvJ6uVAZTymj2BSFgvMd2HmDVwK71uxVtiIuJj2JtOCmqNOWJgCmjFh/1rtyaGfv8q9khUsNqdi8SkHmouNRqy4r//ndSXb8uHHDj5a+T2SOPjqxvvy/Lv/BZGfvdXTJ9/Imy+RWXGkvIzaC2YaMsvuZrUn/wAWWM8OotXKSbVHXr1nDcztIl8sQF58nUPnszT8c2qd2+d4Ms/dVt4XubTj5Bnjj7efyOGrSBLL/1Dtnz+6b0LSKzK1fIPW94lVSnpuSIj/7vcN5dGcB+tSIPXPQS2bbf3rLnzT+T3X5+a/jZzIpl0tywKWyc6fGwuW08+jB5+JwXZKfB3J1Yt172+v6/yvjapyh9ISLtRZNS6vakNjUdvj+7fKk8/KIXyPTuK8OaVDYHG1+vL/v9y/Wy5Pf3znsbM7utlHtf9wplxfDcq9Ozsuf3bpJFf3hASrboAeKm99xdus2mLPndvVKdgVgxX2ufe7o8dfLx3MgTgjWEs8I3k13SwonZOg0fD6cYRNjBCZiuMrKV3DCRk6UbtbH+sYI3KXAx5oORCBdZ83nMalWG1SJA4yKxzid20QzNEe+5FhxJBVwhadhgj7WNHvc8Ont2R8gjxnlCv4PIB3I87eAFe1YcIQ0pEg2FOhWeLNdJm9MJ1QcXc5toU+PLGeMUoNE+wQRBEN1CbeHBRHTNkD7zoRx8BUJAGRY7k21WCgctR82FqH3v9fvOQqhuo/2Uth2ONGxuv/Bfb4yThI2VldRUJivmUpsR95ZQ1OFpQ1opPZynCpHaO359k3R6bVWbwEuJokqDkQRb0xiXrhZO9bUYIIy7SY/EvDrmmOG6ICCP6EwXChV95OwyF18dO2AoT6EwTcQaWi8moNTNue7X3T77hfb68qJ33bC65ACtVypJs1zScODU1AzRIsRotYMA6DnS6Y5ctACxJlKrN6TZGJd6A6xKSdAFAP042x1NZFM6UV9GoWJTr9WsN6R2HYDsBhdxo96U8eaEHgueTQuVniiU0KR2goLTTjhLTnz6cxRUeJKzJmi6no3TnNanUIVdddH1NSxLgJYm3nKyRpuVeE+Z2aGnRsaBk6YY04o5PjQynvDqizU+bgdZKYhJXFScx9pXeSKmJ3qH+9QkTxtaNxwe9rS17aEhPcaIZGOOKWPreNYoIoDIK1P4gPDZAoyLg/etE8+a+Hr7LlDKeDZalBBkQmj2OCbD+9EwQMuot3k3MC6aCERGbhahSmjEoVwyJDHMapQwYBXoq7Wl0tshJa3qgkMxI7Vyi2wygKvq/5Wk20UFLmQ8xinn0UeFj7OI9owDu7YLIYHwPOe//WwejTh++nl1y2ZZ9tEPS2XrlrAO173vv0pn+XJuVr2uLLrhezL5rzcp6Fr/9ncRfOlB+lLudGX5pz4h9UceorGqVGTHSy6QHac9S9nU5m2/lKXXfENKWO/ohzs5KY++4fXSWjROBfRuSfb86tUyec8fwk09deZzZcNpJ9mGiVBAX/b89vWyZM1d4TtbD3maPPjy86XcasnSu+4OIVdc16pb7pDGZrsfEdm+716y+dCDTKJG4w6y9dCnyWyjIft/6wey9Hf3hOP2cf177yHrjz1K+vW6rLz9Tll0f2QX8cUHLjxXthxyYPhNfWqHHHTVtQrs8Oo1G/LIWatl0+EHKzhZ9cs1suePfyYlkyYAOLv/0guk16jTjloeUKndlQO+9i1Z8PBjMrXX7rL5iEP1eAseekQW/+GBcL7t++0tD1x2AddsfyB7ff9HsmzNb5LP95IHLzhbwRnm7VEf/YzUpqbC5w9eeI5sOQzXP2LtJYxOlkA3osiH63Y0OMtzfRIWy1hZCoajQIm2PX/FooIAmoIOGC7EOjbodlOorPbPDCG4LJHOzQDQ+HvtFmFqDCMBGu4P2mpBIpTbm5rLxLry2g094LteuZfclCv9u21iSNK2iDmkN3RUkt6d6RiFzzLbSaRjvFACKi0HQFX3CdCgpqBgMAgEk69R3TG9SHZ/4NEwTibFlAA0j4KEfQ1Ov4sAp+Hv7OHOU6WaOK1p4YDbK8X1wangjTvThf3PNdu8IlSPYSBYZ6oiosJUs3/evuaHcuedP9L8eWAAvFDMiPAktFq7Btr8+fHk/LHufeh61EGxIXLvq1JrVKllZiDXf9cd9AR/9HpUOJ5FeoFx0yihdUHCsTU1zEYA8xfHtKjGue/8werSq644AgV+uunUUNLc68v0LKreAHoApCxZD56zVnwgUZhEAfTRUIGJLgBox1StlmR6ZpasGBLddKJzxDB4ELdVQIB8BKtSROUnPSxojNSkUWtIs9nQv/e7lgyPIURMV0raKP0Zxz3PABrL9gmWXHjSB5VEp/bNsvJt12Fyg0FPj0MbAa1NWV2F/MxbMJDXpofh1HpCZgTgp5u4LvTcMGVGDZel6yqJG4S/W16E9XqjB2MgVO2V6crY5EvDlh6T5yLUkY8VRCP6ZdCLNG+3zyreigFe5OZA7A+ehoYsvHDBQFfKrmEioiCEeW7eq4xx+zzsGdMQApAgkuMFF225rzcHIi42mnxv1E+CXQsAJi7c5FCcm+H/8A9M2q6AUdOKLN3vW1KpGPOKKmD0o9U/AHPI96lrUUG/X5FeF3MbxQc1LUIQsGtaYlv0gEcbkl15N/O6UwOeOL5OL9eeWCvL/uf/kLJt4P2JCVn33r+Q3oIJnXvNX6+RpV/5kvTHJ2TjG94snd12N6Ok/d5k2VevkrFfrwmXNfX8s2T7WWfLQMMdPc1DW/aZ/y3New0Elcuy7vwLZftxx9Ar7Yns/b8+Jc21j/MYpZKsveBFsuWYw22hciM54NOfl7EnYuhu3Rkny5OrTw/j5l4x1tDRH/60VKcja/Xw2c+TDcceyY4bOne5WSOZ95AvfV0WPLI2XP8Tp54oa884JcTqqu2OHPKFr8nY+hjunF61Qu5+zcWMHvR6cuA3/kUWPvBwOMZjz32mPHXS063wsCTVmZYcfNU1MrZuA8euWpH7Lz5fduyzZ2TrYVF3zMqBX/q6nuvx55wu6049QW3fXjfcLCtuvTMcf/ORh8lDLyGLN/H4Ojnoc18LzBly/X5/5SXSXrSQc7PdlmM+/Olscv3hdRcHBs+dyjjFTXgjCYd7nlDw6oNdGQXP7FQp6EqquX3z1z7CoUm5szKEFkPtoFSyxUKiru3meePKZpkxMzYwdfh47baZO0AD461TzQCaerLID3MJ5ZhU7gDNB59pJVxI6bVCVkqDnej5mOS4OViKoEmRYiykId7MmTQzdc54+Zmyte9AKlnfDqY4Gkk41cYH7KqeSjUQLd8paLhFKxny87zCGoUYFvYM927zw7ekjJAI/V0dmMeEEx13LxZTuz5s0mlvbQ+zE4R8Y9uzwlal3AL3P2fL2P6J59H7TANgfPAZKYCv3L7mBvnNb35MgBbyx6rSaACgdQOrRj89Hp/dCOCQswIdEULgHYA0z8tVMXh0B9DwKgXUoy0ipgpES6ms+rI6Lro1a6sDPYc6GIpz+DrnHd9eXbrsDYfZbGTOGUAFLoLVbSbw6UtEE+c6ShIApaM0VQmqSk+q9ZJUqmDEYBj5J13DWKw1SHJYtq1XBHqLKA2XmszDxPiE5p5VSg2d6L0BwqBAryKnn/hCOenY5+p3KbJn2XMGiBz185JxT/ybdUVSD0ILB0J80CaZV1epl4HwHe6d5dRg+DRpMKFsQ1VSoGVN9NC85XkBmmmi0ZiNoJd0jZOC1olrOWV+zgC8shUd/+HtXdxoONfmiZdz/MxGrCTVQU09EejA1KQmFUHvVUyqEe6JLUKGODFuVGamJ8RnGgGaG77IPg4xaXNdnCexmjL6XF8LoC98YZgByA0h50nG9CXGSR86ZDuQr4ZvDjpS6U5JrTKtf+gb8KzwYbrwYwbj0hOwauPSHzREulS0TkzkCF7CQaqB9vke0k4+i+cZSP2PD8iyT38iMlwrV8nGP3uXdMeaUtm8WVZ87B+lsm2rbDn/pTJ16jOj2ygi9Qf/KCs+9XHeGNbQgkl54gMftHZjzGWB07b4mqtl4pc/D1e148STZOMFL7V8lYHs83d/I9Xt2/RzhO0eedXFsuOAfeIT6g/ksA/+g+a/+euRl50n28AwobIpAbdIzj/qQx/LRuDuKy6Rmd1XmtipVd7CNvT6ctTH/1nq27aH79/78hfL1qftFzgTjNXKW++QfW6kiCVe3bEx+e2bLpdesy6L7rtfDvz6d8NnCGv+9i2Xh3+7A3/Il6+VyYcjEHzy9BPliWefGtl6sMxbtskhn7taajt2yAMXvVi2HbSf7l4HXnWtTD70aDjmk2ecLE+c8Qy9993/7RbZ7Se/DJ9tPegAeeCic0MkY+Lxp/SYcTBL8pt3XCm9sSbthj/RzBF0BrpQtFSguhkkGG2f/pTpyTHybSa5pkB3GPhRUoCq9sz1IZvF1wih2sJFBAZNt0sKZAAMskaAvVX9FQBH0aRZ5R1tnd27r3Fj9HKAVpThIEBTMgNAyRkynDphuMCMei6ay3HsbKgj28WoTzhG2OSoTZbGVihKy7tm8jyqCK2S2QAaP2NHBAd2Liup3x8RAkmJCcJve1BBWSEhEYpTyJUHLLjMNMvImGXhUw/DajNX8+F9LiUALb0e1x1Lv49WT3fddbO0O0ynwgu51/V6Q6svu3C4ORCUxsAzr6EoAFEhFhUgRQqRQUSOEAlsT1NsHxGorhZQAjt0pFzuK1kRgbDlpJmkRg1FaNhfTW0AY13pl5VJ2ylAwzUCvCjIArILuiQM2SEE2rfCALaFRFkCRhxhP1TDgNKz8liLHaPtEh5gpRKpPR0LbUxKhgrhJKXFKzWV0xhrNC1kBu0uoFCWYB931LM1xEnPkCyZK+zrFENRQMhPi33E1D5paC4HaG44WGCAc3HBMcZPSQD2+vQcBhqbgFUS+sY3+Wzymv5FpvQ+F0BLskcVnLn1D5o8CSs2wkJ62I8UqZPh7sLNDQbTQynh7QrMA04+sGhgU8mmAWzQqqnYqTdlt/HzcfTqTzJoloTqnmkaHh5Jmo1409enj0l+0cHfzQE6vpRuCPFHmc0I+WrJQRM2Crp00ZrCMHakXGlJudyS8oB/SiUwbGiujFMiH62mlTrwuAd9aIDVpIsQqH3eLzdkMKiqPp2zADp/wjby7wyJ2oEav/m1LP38P4cNvb3/AbLpDW+R8ubNsuQLn5HaE4/L1GnPlK3nnS+D0NKNl7nwe9+WyZtuDIMyc/QxsulVr42Z4jbRF33rWlnw0whwZg88SNZd+Ubuh+227POBPw87LUKkD7/5TdJauVRFHtUubNoiB/3Dx7MZfd9bXyvtFStoM028Ecujvm6jHPLJz4bvgsm7831vlUGNTgFtuFWgdnpy7Ic+EdgnfPa7Ky6VmZXLbX3zIYMdO/hr3wrHRGjyd294lXTGm7Lfd26UZb+N4dn1Jxwjj575rLjVW37JQV/7F1mUsGxbDj1QHnrpOZz7NpcaT66TQz7zVenXqnL/ZRfI9O6rdIyO/Og/SW1HDFE+fP5ZsvmIQ/Qce3//Zll+e2TX1p/wdHn0zDPCtS779e9k3+/G3L3Oggn57Z+91pp750bC55YDJq8q90Q13ScLdsXZjsBjpV63h5VG2KL0rRSg6fQPjJspAKT12gbQPArBfDB7mRBuaJtVPK8x/G433SWK558DoBFh8GW2k2/x3CpvlIT3PPGbTijmXQHlOUDzGGdESNy3wAZxQ+M5Pf0kKT4It0wu0JGJOfTet5kgNLIQEaB5cMhTTuzWmMvnDJeBRN1fCwDNFhLDtOntJfudXyNrK6Lz7aHxkHvl/niYRJ4txd8EXTvzTRnWdFTJ2w+sXOK/koTLGTTNe03D9TYnbrvtBrlzzY+UKQMY02doaVMKd7363aNEFt3SFB8QVybMi/0OlaDYB6enphUPAbAhh38WGTLlrnZZQgQQ4+p9wnUsLHdOHQdj0MqoVh4gUmVRt5EMmiHYtEcXSj3RHcC1t/Cg0XQZbYOQGK3JkhVL3jSmCWwTtbdYDuu/dZFY6HAxeTROP4QuVUOt11YAV0WIE10I6g1pNGtSrzakVh1TbxjHOfKwU+TEY1ihZLPbWhQRsAE0IGzqL2VznPK0icIkPi4OBzPIi1P2B+KAlstlUn4hmZoTAufQ8px4CaGkJ9nVlb1zHtOa3Nri1zVlfZCDYQi0LDdm10ELMfnw/bk92jR0GwBaCoYKtRBF+xbGTOlksnjefF7ZzVJVaqVG0P3BOBPExzw2hJTZjcCrPD0/kC1EGE5O50DhKgIuScc3GepgOdLfObDhj4s2JAM9tIjDzip3ouxi4jSN39dj4z7AqJW7Uu5TsqNcmpVKpSsVtEDTgoJYFo+fdPsN/aM/FxYa9Hp16XcsYVS9B+t6kG4YcZrnA5XXAuSfGeDEYSZuulEWfieCj85e+0hnjz1k7PZbQ+L9hre+QwDckiWlf0VotHH/feHtbQhvnvnCoWmjDNovfhbeb++7nzz11rfpKNcfeURWfuy/h88gRfHkqy+X3lhdpErDWHvscdn9mm/H75QrcvdfvVs3Mr5MP6g/kPEHHpT9v/iNeK5Fk/L7t78heehubAcy/sQ6OfSfvpxd753veKOyh3wO/N+ihx6Tg798bfher96Q377hMuk1anLoF6+R8afW87NSSR4693my6ahDKWob0ioGcsiXvymTDz0WjrH9gH3lgUvP5wZnUwaFEHvd8GPpLFwg911+kbQXLtQcu6P//pPZNf7hta+QmT1W6fGX33qn7PUD9hDEa8e+e8v9F79Y2/HhteeNP5GVt/w6nnf/feT+S86PUxmTwDYsJofHEKWDrzQeNBKkJQxKMZ/M2ZW4xvJV5OuF/w3DaCDNpRTi4/OCAD4g2HRfhfyvDrvnG/vA+t3bdYbOA1lucR6G44Ei9vGGEw4qkjx0PZ9KN2n+lQmda1/kuQEaNfz8hmNIj1IVSA/oMD/PrJE6siq3WLBBKr3EHDFls5LeqgF8eQGGd8sxBQDcU7qn+zABoOnMh9C5yT65U+NzxJYdxzyELOdxnPWL/ny9GtbG3EGTO1A+D218omC67ccp8FfWsZjXllj0FKB5fUnBccBzu+226+WO226SrvSkX+ppd6QU9Ol0C+kz1qYNRY2mYcbbY6QF+yCYyampKcUkSPNCPUGrL1IFe1YRBW24bkoK0dawsjPfndCpoIxcfTgAmhJsVc4lkXPf8R2GOKFlhGRFoDg3iagkoGaYIXzooCm7xobLnheluigKdmzzLQ+IiAcAOzjxQLsIdKGhpD/FZPc2LOhK0FPdD9wogNmC8UmdVJDgAIs2Pr5AJiYXysz0tEzv2KEA7YRjVodEfVxxSFZH/80RAE31ulR2AuFSS1ot7OIAZ86gaeqMXqwjfFNghxp631x2rgAAACAASURBVAoNbEKG8VZjwjHwnLpKogQdvAlfswq4vEjAQ2yceCwQKBi0/xuAZp5Znt5l7FoaWk0MVRHdEKAxPq7PpVKPZe3It9JKRjbUhfSGt5JyuRMVDk51mHTBzwHQQl5MARAVUNcoABaMD1datuHFvcHfnyNw446q25o0xJPazbDp4S8Ip+jKEG3rUOlIBYANwK0E4AbQZjkvlpvI6lD0SG1IpwuwwKoOFBoMBnVR3TWaxrApDXMbMYVgCLInAG3R166S8ST8ODQw0DU89HDZ+Po3DQHU3f7y/VLesSP8ZMtFr5CpZ5zqOzzf7/dlyde/KuO3RumI2UMPlw2ve73Ok8mf/VQWfvPr+WlHhEzSZ9ZetkQeeOebs9+o8UQ4dc2dsue3vh8+m9p3T7n/NRcXerBzY1h2x12yz7dvCN8FMLsTYM7DKfbJ0nvukwOujWHMXrMpd73xlTrkR33yC6p5pnMI1aEvO1e27b8PwZnl0SBX75CrviULHrU8OxHZfNSh8vBLzuIZDJ0c+AXkwz0usyuXy71XXKIgq7n2SWXV0tdv3v0mDa/qZjDbkgO/cI2MPWVVuCWRjcccIRuPOVy6ExOyz3du0GP6a93Jx8na5z4zA2VkaBMR2KFQZloYNTzTNCueyTmjpg9nqY+F/T2QJUkFm46DJ1UHViQN/XN9JkSL6de5ZIetCt/wXcMsY28og6B/EoX6cI3Zyoq3kwFJTuuQSaKpGoX0DqZvsKpziEGzyItfQ8jD5WaqBAYAmuZwsvLI+qoy2pC+tIAV16JprMFzN1V/yw834gAKC0X3FEV6xeWWMmgEqUleooFGVqQboIC9pseeHz7JLwv+rUcB9PvzA7QQyizmMBYmQdFtTrsjZAya3YtN92wcb7ntByqz4SFbdCXKn+lAqzCR/qShRqRWoJ2lEg1ERQh11pycGohMd6al04NsF+cwplsVOfaWM8e1jxQNj+pFJ8Fv0QEanhGwC7AQF0FJXvzO7xlAQ9K+siD6WDRRHNQccq9C4pUCtKT3pYbCLNSVtFwAIGMDWuSbUXrDc9K6WrZKgBZpbpvkJbBldS0SwHlxy+ggEADa1A6ZmtouRx92egRoNtlV3kELHJgrpig00JzWOsImobM4RUtDIJEWFNAYqZH0z7Q4hs3eYzglWGAiZf6f5V/RsGWPJWkv5YCOi9YqSz3/ycG2T97g4uW+avBok7dDiNM8jzSHIHw/Cx3gRnFiWwoJvokFGNZYFiXCptRdUgFXm7wK0Or02FQMlzmNAGo0ZN42i17dkNXwB2K5MsGozMWoFVGJXbMb2uLznQ/Upd+NEM5wU8KqFT9LtzLdnwDUyj3VU9Owp7SlXO5IBT3dSuie0VV9NbJrmEtV6SFHTWcJOnU0pNevS6+bdDEIuX8WCkXyQsKCjNwxfcOUgSz7+Eel/kBkwXrLlktnr72leecd2U+f+su/lt7ipfFukf/07j/LwO6m11whs0cek1XQIj9t2Rc/K83fxirDqROfIZsvulif+dKvfVnGEvA2GBuT3iQS3G1dIP9i+3YpQ/jWXlOHHCSPXX6x/ctV+MmiLf/RT2XlTT8J391y9OHy6IXnDvUFxLPa63s/lOW3RXZp2wH7yn2vOH9oyHb/+S2yx80xh647MS6/edOrpNLuyDEf+0wYA4Q+77/4JTK1x6rAoGGtV1ooEvimMnb+eur0k+TxZ58S/o08uCP+x2f03xuecaysPfPZej9L7vy97PsvEUR2Jibkrre/LoIe5ALumJZ9r/uBLHgw5qnN9dwfegnDo77xZkApzb2wBTbC76DdS0+gVRfRYxzFomVWKd1wk6iBmhjrTRrYKz/P0Cbtzx22lIKtMYwWm2ozNGXkgN4TC9AYquR//X58I03vL/ipbrt91vlPQ8jMc9KcJqIJS0OIQzbH2iGFvc4Amt6LRnFIdihDFDo+FAybyWUE9R5t8O1Oro+LpeCE/Nxo7Txdh/bJKUhz/DRPLjYfJ6DEsTTOwSo2zw3SLWKYAcruOWW6fDztvCQsI+scchLtmrJ5mPwjbHtJ7aqHfLnP5aGEIivGZ12SW9ZcL2j35P/2lk9+/ZhbEJrtAqBBrB+hYFUZi83bEV2D7JfmqfW60u53lPBJX5gPRSFi4Bkcd3is0KEgpkCAYeu0UXzGafGSd/0gAWiovqsSoJW7aIAOGRD8nx14FwEaQ1zQR4uVkbgwlRVBI1HEW03wDqBgrFmXsfEFsmBsmeaudVttmWlNqyRGo1GRRnNcms1JabWm9M8xh67WHDSVujCApswXkkFt0muPSqt6ZD88W6Shl6UFNxKP0EGYN3YH2PPwHo/P3Dw0WKXMhuVP4AF5gYE1GI/rwAFPIQ/MKpWKAC19gLy0IW4kA3whT8PbeLhxSWgwB5JZoqcbn4A4OCH5XS1FmfcVxgX0rAGGUqUmlSpFb1UbzTxlb72l5d068Qjsw4IddaY5pDnwVT7KRKHa37NnPBdAm/+O4qfzAzQ39oXnMjKHzQs8yKqBUav0p6RRnZZqhUmqZq/0r8rUY/736tLujlNTDXO6MhH7hfarUhrVL3QEY+h3tPIDf65FAP7actmrFWSt+qv/IqVWBEVbLrpYpk8+Lcy40vS07PYX782GDVWerUMOC2FknS3djiz75MeiEG6pJFsufJlMnXya/nbVh/4/qa6L1ZnTzz9TdjzrOaT+rfx86XXXyvidEUhtPfUUWffiM90OW5iAY7/bdd+TJb+KVaUbnnmKPPn8M2K/QhZF6Qo46DNflonHIrv05GknydpnnTo0FQ68+rpMagM5ar+74hIZ27hRjvj0VeH7kNe477LzZXrlypBDgg2ktm27HHLVN6WxKUqZPHDJ+bJt/70DQFj5qztkzx/+mx7r3tddKtN7rFQ7ssePfi6rfhZ12vAbgEDdtM2QYO0WQ53Tu62QQbUm408+pVpsnE8lufvKS2RmxfIMoCl48s3MnE4Cnhjl46oKe8NIy+MDETfGaFdT+xKd71gRGRyypIM6AUNYCpGZT69X0wmYG+xgTGGYyXhoOFPTJpI8USRcB+TFVAMfy7AXeIjTQ0YKHneW94mF7uy2XXfaz9MGiK6UVR2aMVUGKikS0Kq+NAdtDqfVCx94aIqaMszr+dLMlaYBMYmGggHXq0EYVMEYjmOMmMkveQ4b862to0hhlRhHlM0LYnafA6P2qjRkySiCVmOa4D0Jr/x3oWVhmvard03BLsJGbyheeF6FXDWfWQhH3nrH9dpJgFOOHQSgThDmdAGgKWBGP83kBc3XSrMp/XZHeu1R/Z2HTIu+0ekg6pYDNObb58dHF4FeC3JmBtDeBpmNNx8x6GriooEqjDn0nVAQAJTgMdEqpBY44JSPKGklg1JzzqBBuFKlNFxcMF4wfseG6WSkGEEsyfh4U8bHFsj42BJFj9NTO6xvJxi0htQbY/oHlDD6aR518Cly3JGrdbGSembVJV6eW1YEaFrZgnVu1GNI5k+BjIcDw2bJawX7QxaIOixaQm2TUmlQIG6EucyFTJ3UyNUToOVeZgQbZNDyh8vJP0wTeRYJJ3ZSKZNaO4NxPhlHTxt3qZyGdoCWnNfAkBtyIgonv7BgYl/DSrku1fK4JkeC0bSf2n15ligXhzNovOf03tNNKUnhSIYhGIXkt6mh+A8FaMkGYvbRhmCEMRq6F7t+le1AEUxHiwsqZRQYdFXYsCwdKQ/aUi2DaePC7A8wz9B9g8+3V6rxPS28qcmg31RJDxQhaCnQXFXA+PXsjOz+5+/NWLAN73ivtPfeR5b9r09I4567w9SYOfZ42XzZ5cFgQtdst/e/M/vtxjf/mbQOPMj3Cv1veXZaVv7tf5OyV2nW67Lh9W/WnDZUZe7xn9+TNTXe/LrXy8zhRwZdPTiAy77wGRm7O17LphedJ1tPO8UYaQtXwSiXBrLH578iC+4xoddSSZ489/my8aTjrc2O8XIAI72uHP7hT0l1Ogq4PvDS82TLwU/LlkOl1ZZjPvLpTAj38WedKk8880RpbNkqR378c+H7CH3e+8oLZWblMstXURdJxtdtlIO/+A3BsdQgT07Ifa++SFqLF5JN73TlwK8wBDqz2wr5w5WXmS0ZyAHXfFcW33N/OMe6E58uj72ARQC+edV3TMmBX7xGGhs36/vtxQv1OtDy6eAvXBNEasHw/f6Nr5TO5AKnf1MDHDdT3eH/4wFatio8zB7IHNtMzZgQDNrmbmDU75fveh9NKs+S/YoOEioRtSl7CtD0Z+YIBuyXh2aDA+YRC8vHcoCjv3dj7CkryYwhCxQrPCMpFu2YAzS7ixAqtG2TuU/W/FzBle5LsQtLOkE9tK+7h+YzmgCqIgiPRFhaDX6YVbkbeHWAxkllBjxJ89AcNu5r7BTgVGdynwzixS0tSTshUUJAWgyxBnvs+6t3pUF0LmFN/Z7DNubMmA9w4kwwXy4C3rh52tO1uWeJWHqe29ZcL7+4/bskDpDMb91zVEbD2sSBQaPjGGU2fA/Vfp3AO+jF2SMW2ekL5rkCYgq9O60tW0oWFQEaeh0jf96CWS95y/dXl1791qOg5qTaZpUaF1EPDJqLq0FIDUamGsNSSOzHeaAHohogVk2JBVqtWXJ8uHobNIAZrfhzgIZJWpax5rj+aTTAkrU0jImHjZwwvK9K9zVsWEzQPOKgE+TYIyCSmTbGpc7UEEDTRrvMOYueE3W6QpjONla9xwSBux4M3qS+V+45abVor6vKxKxkHAZTQwDNQZyNzdBP7P1AiBRAlzexcOPNsGHs/8mf8zpSY+bIMA21plle4XxpzpUxaSyfdsFD88BsHbJ1lAqzSUXqUitBsLgh9RoFOhVw+IL3+WAdGTwvJhWajIwBN6dIg0eAl4IxgsVcrNCNe4K9d7qO/uQvjDAsPvR+X8VjOvPH77E3aHkwq31B6zVIdsya8bXxtumkjrbJdwwEJeFjmqvWk6YMujXrXBCNrm4wNgPqDz8kyz/64exSnvpvH5Le2Jgs+NFNsvDbSeXiosWy/s8/wH6S9lpVyEHbdOWbZPawIzIj3LzrTln6uVgl2tl9D9nw9nfLoFaTysaNsupv/jrVSpAn/vL/kd7kIpunA5F2S1Z+GkK4j/Cs5bKsv/SVMnOEgzi23Qag7VcGsudHPyGNtU/YVC/J2osvUDmO0GRbTVhfqlu3yUEf/4yGH/1111uvkPZCgJf4WnbX3bLft68PbwDk/PZtV6jILBT8j9Bj0Bjjvfsuu1CUvbL8GjxviN3ufcNPAgDaesgB8tBLz9Uen/jewvsfViBW7vUUfK0/8Vimc3W7WpywIGH5Hjn7ubLh2CNCygOe5R43/UxW/eK2cPzHn3WyPHnqCbJg7ZNy4Feuk7KJBLeWLBIUGKA36pANwBvG2IS0hf8LBs033DTM6ekZGa4xgKnTOKR+RMZsFEBLvVRn/fS5OpgKi8zaNHkjdWfQ9DxkJby1kwfrwqZuT5o5ZEp/hZw1Dafp+jHn1/LuPEnF380kOOxsw9IbyTE08gLeh/evKR9WJahhRc9ZGuH3UakARoCyI351ntcW8slsnFGZG+Q7bC3osrIcOn1+zqIleXUqQq7dBTAGVuDk2nRhPCNAY6qQkR5ImU9wQLbA0n/YfercSWSu/CsBy+u9cLfyfXVod9UJZEDKJp4/YzJzKjASfn+rAzQXl62CYKqGVk8e4tSQZUDxZmaUcaPcBl4QtUW+WniZZp+nNoX7gZQGTHSnL/02CxNTkV3VmE1eypZ6T3QRefEbv5cAtHJJ6nX+oN1CuwLrKWVgDA3QfQEikQ0TrllHP00oK1OSA7lmEKENel2Q3bBebHrgPisnoJfmDFFZ0AeyLrXquDWm7Uu9ho1+TMaaMDQl1R9B4/RetyNPP/w0OfaoZ5nshTuKLgyb9MGyxUDWizlhYZMESLRCBFfoVyZMqxYt18ceLj6v1dAOKQdobJiK4gai7tRz0AkYmCZjpLKqT7cS7tAYqEqApDsoAUiZpVM63wyIYqD0N+ZlcRm7t2lVOIH5pBcVjutaazapI+hJZD6Mc+VVmq6Z5V8wn6IvlUFVqlKXeh2MZ1NZR2WAMK7JyqMDFweHMX73vmxh6UJmYYI+Rg9HFMKZfq3RmaODkS304TfmtB/FD/Lj5J96iDYAQl5pYAwD+LacQnKHfIEJ4sYB0Vu0RGtJCZId/VmpALSVwKghQdV/4OEnGOmK9AcV6Q1q0u2CWabnrbId0A1EXqCpr4//8hey+OpYxdifnJSn/vpv9GD1e++Rpf/0aQ1R+gsArKUAjK8l//xpaf4uqvtvO/9lMvXMKDFRnpmW5R/5h9BGatBsyqbXXimtA6GwTx215R//SAAWg0ZT1n7wb2MoC6z2zJSs/MiHpbqJQrGDekPWv/YKmd1vf3vutCc6H2Qgu/3VX0hlOwsXkGS/9vWXy9Q+e1k+T1wPAHEH/PNVAbygEfpd73qTNkT3V237Djng6utk/PEnw4J86rQT5fHnMAwK4HPgl66ViccICCER8uCFZ8uWg/a3eQaR2hk57LNfkfoWaq0hDIouAqjChEFubtwsB33pWpXRADi897KXSXvxIp2j1dkZOfhLUeAWD/IPr7xApvbdi+cvlWT80SfkoM9fHVpTzS5fIne/9hWC3qGL731QnnbNd8KEn95jlQJIAMlReWIhHJV4hgmMyNbNCKyg10QtrRCZjCFxT0uwNI/obDHHJlwPjRbH209SdFx1sG3OW9JazOOyHoYqsM1Ij9tb3oDnc4G4Mrvsrbb8tEkkRe1XIBjoVHKjt5JAY4UcmJLBslELzr01Vde9w6MKYbWH44eJFzJeYjsmVgWHbxhAcWiI73nY1ogETZOJpImL4ZJli68sohPC2L4/RdbOx5Hf3zWAhvM4A4XLd6ImOf3wX81xH8W0kSQxEsABrDsRxVCoS0mFXHN/bpY3TjG0MBYO0JibaN8pV4YBGhqwI1cez9K11wzg+tGy+1SWjGK0YL80xcuAL9EPoifWz0HXgRUM6FTNV5kDNBbRleS8K79NgKbTuAxGDPpNA2m32NIHFwJJCQ0Pmh4ajguxNwA41SqrVlRuQy8QlX5a1aKPjlVtKvDJQSmr4CkrO8misu8ZQBqadjfHxmRsbEw3+Wq1qcKnAEJopD47PSudVkdOOu65lNlQ4ibXL9EUAi2FZkmyMjgWj/deXtQzY9VhA+ycFhiUVc8EQIvom5St5zkgbOcATQ0UqkEt8a/bYWIhEz7TFzXk3GhkqoT+taCabWyTU+oppeUbu7uiASxFEOaHs58nDgAnAHS8yECaaZ0LoGnvv3hcBYPGlvFG/LkmDdW1pRUnYXWAdk9NqaMBO4R+PW8ktehGh7s90li8sXBu+PheAjJ1TvH0AWQHL8fDorYJpKgq/X4YpHnNR8G6uRkZhmpkyoZ3lvh+wUrOl1dXgvp0R8o9FBbMSlnQuaDH4gKAOJSFq3SHtXKBQz0oaxVoDxy62u+GFhkAoOkfqcjkdd+RiR9HfbLWwYfKpjf9J12P5a3bZMWHPijlRJG/s8++suHt7wkX3lxzmyy56vNhQ+3uvodsfMvbtOsAwpeLrv6yjN12C79fLsu2F54jO54LBXyOS1M12GKSfXfVbvLUe/5z9gBQJbrb3/y1lIzp0k4Hb3iLtFetpGQPik+s1Vu5NSMr3veuCPgqFXnsPe/QUKJ6pxYGhS2auO9+2edL34ihy1JJth24v6w/9SRV4V/w8COy4me/kubGLeF4aNAO+YvOggV0sAYDWfHLNbLHjbEoYWrvPeSBV7xYurAdM7Oy33XXy6IH2AYLoOnRs5+jFZYAZkvuukeW3nWPhkrxevT5z5J1Jzw9GOb61m3a6aC+1cBdoy5/eM1FMrt8mX6n2mrLAV+9LnRC0A4FF7xQtj5tf72+VbfcKXv/MF4bBHgfuOg8SnCkFXQJk6AXYn2BPdVDHbrUi0qnbvJ3PNUA0EIYKX7Bl4OzKw6qUjY8WcTmndrvk2pPN3WjWbYCQAt2zY2MgSUABoiLq8CtAa/E4QtirameZqK6TyapCFMZbvc9wjdYjS9YIVRa0ekbuktkcOyjJVWTpuNuzdcLyCotaAvN4R0bes6wbfJzAbRg9sxU8fGDtbNCA4MwPdPd5DM0HcHQto8X7qwkv0L5CwI0rvi5AFpm/rPVb6DUSAY9pjljWrlqc5WbmP8wBb58m+HvyLphP0E3nPSFCs5frfl+do3aR1N1PTk42MdVkF5z2EtDOWjheOZw6DnhRFdLKjCLMGbN5KXwEQstu2q/tG+1tUzsAATmdCHXlTFo3vf0vCsMoOm9YQ7XKO+AEKfT0iFElUyeFKBpwj8mLarXNN8Gv0USYlXzKcsVADfrHl9mSFQ9/h5QJ8+DEOL42LgsXLhUFi5cpgPOjgYtabWmZXZ2u+zYNi2zM20545Rz5NSTzlJ6EtcGKZD8xTtn3pn1jlTGDKKh/LeOa6WsfbggDYF7SJur43MHZwjjUR+NDxznA6PnoKLTQW8vxKS9PDYxWDazyADZE8nkLdIWU3rViXNpZDZnHg+qmCCd7tEohYWojJh/3RkdemJsvE5gMSrEGcK0fgyrLKLBdFkHCy/YeJCt9r5vJQGPVi0B0FLcFpMg8/Q8FyHk/FmVLYyo5XYwV5DL3pkqhjl4XyRFnYWy+3HRwnjzEWz60PuPCzMm+2exmixsHEWQluRw+AGyEHHhJPMANLsrs962CaAnKCpAe9NSkRmpV6etaXtIIWE4xnJuNBCo1df4L/LWxmThp6+W+j2xgnPq2c+RbS++IIxLscIT17H+/f9VuitX8ZL6fVl09VUytub2oPKPECiAVmXL5tg+asECmX7GqWwBheduM3bipzfLomujZhkKDDa+/s02P8lsQyh35Yf/LgxWb9Eieeo/vVN6CxcmThITapsP3i8L/zGGbBFGfewvPyA9FDBhbZe6MiizS8jC2++UPaCtZpYwNJAe9exLJRWvffDlL9H8Lq5/m2ztruzzre+xUbl3VKjXZHbpEgVeLsGBvK+nTj5O1j/jWA1Z7XXjj2XlL1kpq03YjzlC0JIqfaHl0yFfvDocoz25QO599Uuls3iRPuSld/5O9vnOTUFodzskRS48R3oNNnje94afyIrboogtGr0/eB7O4Z6J54zGUE9MG/CcXHryniCfpmp4GNdnPiyg1w/5dpBiimKI00xWxphy8QZaxC41ri06YlxbjA6km7MbQbdB3hLP86Zwv6YeMAKg+Z6mJtAlMnTTNMFzY1049ZkDl75cuNwBCW2boizTdjSHOPwoETz3Wa+RDLbgjA588R7NxmX5ZGYLvdrTBze/QAV8abCG88/YGhv7IYCm+ea2v1hDd/Zctup7F033IgWLz+gugjQXaLUZWZKm0cRz0yAUryu0kfQWknbOtAoyBV7BzJonYIEqwxwxJKrCJwWAdvsdP5Tb77hxKDyZWnGALIAzvVbk0ReKBPz82oMTKU4QMK+UpAqCp9eTdqcrddNTxXf5HjsPoL0TpD3wKFD9mfb/1vx8RCxBcpmNwTp80RuuI4M2AMMCp0uZFjRMt8lQYugy0Mh2he0u8q56ynrhQKhQQOoKWkwRyOChee9IS6TXhtqxi7v22UTfRwClWl3GGpMyPr5QxicW6kV2Ox2ZmZ2WdmdWut2W7NiOKs62PO+M8+W0E8/Wm8Y1DJWv2jVq/0zLf9K8N2+H4SJ+KFawikPPoYieJA2GgzQPezKJklIefi8IcWqVhuaBJPyyWS4mUNqWpf/xD3gOD1PqZE6ZM/ueMn7urQbLkBuO1EPNlLf9+LRMSWgiHmhkXtoo79sXt4EmrdR0I2rNXnXM7H8ojYd3VVbdGANpej1lqRojSfFHy3H0sKcqV7v0isuPOKvpCI2ePL26FKDpKNoGwDkchnROoFXcsVPoGr2y4reCsUg/4O5ScJMjw5fScyn5Fn6WXL6yz2DN+m1BE5FKuU0nqNyX8qCjBQZacKBpBPGUxMrQWarKxN99RSpro/TDtle8TKZPPkkGpbo6Uc1bjSFL7sHDmHZIBQeQ5EC+GkBZth80GjJ75NEy9eznSmePPUNytQO0hd+5Thb8a+xEMH3yKbLlokvCI8Jfxm+7VZZ85YvhsN3lK+Spd71Pc+E8FK75QqWSTNx8k0xe98343RUr5Yn3vJ/VoMoKgDFh+7fFN/9Elt8QFfZ3HHyAtJcslcVrfq0N4P2Flkgbjz9GNpx8nHQXTBq0jO1tNKm43ZLFd90tu9/8c6nuiD1A1Qg36rLpqMNk/UlPl9mlAFZkrzT5/+77VTtt7Rmnyfpjj1Th2/gqyeRjjytAc49qZvlSue9VF0p3fFzZuSM//tmQ/4bJfM+lF8j2vXa3nCyRg796nSz8o+XuicjjZzxDHn8mWkT50zOwY86Q2xdPk8BzChI4gV2KzIMDF8uZjo227SZScOa2zMFh6s4QuNlizD7gpYZ8YnNiAvNUYNXMYrJowLurWE/nkDPsrY1wOs0NNiDkFY5JeNVDSWkY0O3JnwLQiAUSUTAfn8BAmcisMZUO0OgEZLkwFl6N6SV8lL4fp3aQqyzYb996EmPgz8dbSSlbZ2E2Z9D0UnUMeSneTN2r8HGM0FI6RGFNjy1h4SCgW2TQQkWmTUeGup31ovaqDpuDkz57WKruptvxSE8wFz5hzDwkGuah6riSfAj52fYsbrvjBrn9jhtUFiN0DSgYdW1ankyGNMSZ2T0Aue5A+qoErPHPQBahEbqK1ILMUV2zjsqHIR2spO+XZIBonV4Ho25OnjCtLLaUPO/KbxGg9avQ/OD0xwYP8ISwGEKRAGuI3rF3Jb/T7bWUcapVGvrwwKghf63RoNirs03BCGoeEgBa3Kj70M/ql/Q3CIk1KpNSqzelWq9Jp9WWdqslM60ZzWHCa3pmStqdlrxw9cvk1BPPVsV/dC5Ik+rSQUy73oeGnwAAIABJREFUBWBQKKBqeQtKJ+ZPB4OqeVM6YRjGdKDAOcz3fAwqKBwolzUE2zWh3VAskQCpCNBS25xLkBTzyCKo8Jmd5qrpknEXNAEhsb1TCgTiRC+4MCGZPN0yoslNiwxSr9q/7ZuwXuscshwAa1UwqUojc9Ki2AL6drV6Qys+oVkHwKvT1Jix0L3Ak4Ntgw69zeZg0Gy2R/8uWCgugkAtFhbmXP90723U57ZayPIVF7pfSMoApt8xwB2OP4JdI/7MWbsB0gUghNubkspgWhq1aamWO9aKJWxfBM6x8l463fHQxUBDoZVxGfRqGgoNIdkiQWjXm96n6pVNsyURcsV6k5Mo2553NOPv5/iaP5ZiiGueh+Vh7uDQGFvOM8CJ6sqy674pk7+K8hWbTnuGPHX286Wybbs2bkdlJYReW6uWSxddDfRJjpZGIJPEMH5talpktk1gUa9Jd6IZW+ckY1bbul1K7ba0FyyQfh09hZPN1GZN8NeMWshsBalpBb1hnmgKhzMddHZ88oWNWtdi8jATxpr3kT9ohIIogRMolMTJsCiEOUJFfafiEw1st9vL1OSZt1ScZnR6rSJfUyws5zQ5BvFdfo1uy4n7vOJzeI5pSpML2o4oWCKLZQn4ZQJzlfTIGDS/an8Adh51PBneZIgqP7+3FvSoDc9FBk17hvDiQsibuW+M8iiItnmBVnHFBu07k/EAYEpCKSxEGAHQ6Oaa5mdYA3xPNbqQKevgzQCVmlLbCxXk4n8FgBbAWdgobJ/QNk5MHwodDQygofhQJbqgyzoi5K7v2bVwqXuXAYvCKDjnHKL5tFQnEbllzQ8EeWj/ES9l0LQlE0LTA+khxUvvoScpQHMGbaw2pr3Fe5bjX24jD60TG7TbRQE/ANT5bDv3ddeuLr3yTYcPFCmi1QByw/TGmFDPlmLGoml7I052HBzgCMn9GDSUnQJ8oeWBFg0AeyWLDiAr9GxUz6ci1XJD/0CSA+xWGU1JLdek0+oyAd+AHa6/1QFY68jqU86XU044i951liCfDz31yvxWCdC8PyRu0nPJ/BuxFycXG3LSuPis7ZJ6YLl4rRceUM8JVaoonoi5aO6pmn0xcoVeQyjg8CbvHHnzcLhd+IZDJ8v0k1EB6EbacrfC9yy/i3PXF2iaX+Julo9dMt8DS1fIR5lDxsEXge2JQ/PeFzcMg9bTWHUVctOaYwuk2RyTerOhtK6DtMB4mhflxtIZzpBTmSUdF9i1DNdE6ZD/SICWbjJFcBa3x2hJ8lzQlFEzSzLqIH6g9MeaQoAy8Q5KZ6RcbWm+GkRxq+WWMmpOVqTPB2wapTrwvCvaI7TXa0qvD3AB8ACwxpL6ecHm3BjLAE6OgbM5En47YvQScBbncoJ2vKze4cWQ8Y6erx6935MVn/snGfuDyXGIyMbzzpLNZ5xiubKRXc931YSVMITrXn9YKZoMnQMdPunIUoft3O/LUgayO7fnSlbAxl03wIBYAxOsU8HDXbYp0SYYU+DORzYulhLgOUpe8e3m3xwASt7Q3iijllb2KTPpYIHObWKVRs4GB1O+gQYLPAKgeV4szuFpDXM5g0MAzVJlAGLo2EUGK1RwEu1ZEZKLsEbgwvCkATQzuYHINweHoCk6P/n1ebqIzVpj9fmvNKzs+4aJTCMyRuLFPe+oEZ4Uc6VROoJ3HDfNrRrBoJFwY8jawLr+zsBvyNu2NlDJsPkjs23IOpGq/beWUGGuJADNcs4doCmfH2myMEfSylLdV1EBZSFsOFQKStFaCaFFA2g5cZH4HZ5+4DSFObhsDO/5l64JR9A9H0BTCY0SCq9IJKHXps/0bsJ0RRPGsdW+1CWRLv6nkTU0SWfKFF4gtTq9roxVm9Ks0pHTWlngoRFMnjtQdMhEznrN1ylUqwANPaeq1sUbB+/aHxV/ZW8qPOhKFYYeN4KcM1fKRwIz2bFqHUDIvSJooiHcYiWmWIjaoLQqzdq4NGrjhnJ9VtEmddDjUTvKm783gIBnSwfwmSeeJ6ccd+YI/zqF1oaeHVBpZQ88RUs4NradII7DHjXSmJMAUOkGUNGxekjUbtHESGVorQWUebIQ16UumhUoeGsMo44J7ZOcK6c3e8VKJPOOlV5G2W8aJnXNG8/TIhjzaw0VJJ6/YffnDz+nfwn2aKiiKnbqvQSh7jk25+ztBBBDI00nKfS+UAgSAFpVGs2F0miOSaPZsMRIhsEJ0PIQJ3MWY6jTz5eD72gMHSkEBipDdbtyE0WiLdlWfSztMPPhqtR9zb43l0THqEtLNs70Y3OjRJCnhmbtvVmpVSCAC6kOGFPXSsLfo1uvAM02nm6/Kb1BU3qVpvQHDRl0wCJxIgy8vL7Ass5/vyG4G41y4Z44fNFpigBueIzTSDEXqRlcXVoe6rCNMT2sec67f/hDUksEcje++lKZevrR1mnEWrpYaJTRqfThmgxABnji1dMzT84dffbM8ycGYvIvN/oQI8ryKS0oY3uvn8dBAUfdjxGHz/LLiAWcMohjr2AvzTWNKRTBWTHWzIEKNSXjU2bo2O7UWWw9X+7EhafnYNOAh15WlloRMEPijHpVnTFnqYcRZqQDKXvyCXIhy2Rja/NX1wDe8xCc55kV2j/xVlJZDY84eoiRucz+ou3Mq/njFHcH28fLNcQi66Ysll1jAGi+9RnIIDnC+VVsCu+/5XR3yYvkeSW7IgE9poaDKxYAEj+BDTZIDnYxQd1pOhPfxllNRioFaKm2qN06I0hJOyh3DjI7YPsWAKOylLD9FH/Hy1UVmKrga77g1IXONNaxx3EuqQCGDInaeeZSSW69HQzaDwwQ29sGoqHoCSbZuwIgV0zHGLlhA3YL0OCpjZPvPRC7xVvsKMDc16yKcwCA1pNGpSGNCrQrrfASQHAn4Rx8/oJXX22dBKpoIiWqOeZ6X5022g64srBVYZp2jKI/3UwB0thQVPtXoVlojZ0EcBPanxF5RsZ0AahpPpgBtHptTHoQhwNA6eJ7ZozMIJeq1CTpd6sZQDsZAC1FDjHtKEwF9rOMno9rdmlelFcJJs+dRQX2fQcslh8AZMycNl4/7ouTCXlsNTKAGu5ERSfYRX5fm6qbAVUA5f5nmnYQjK9zZqTYHYXjeLGU3JWkPfk3eo4eu4cBIfsZm0b7ZHNGT51GY+yC5wmMjmKIIP5oG1Ci3ZKts8I/yNj5+NkYWf8/arXy2WL8q9Vxqdbqmoum1bLB4Cabt5XCB4DmoY+wSGimGL6OYNWZAHohvkATXDDfTRhgzr+SwpJdC5OOAiIFGzWCqypcmCdK01TkH/K2LesWCwRSHchRa0ulP6OiuHjVKm2pVWeDYfFDETjA0UJIryzdfl063TGGelCgUx7TPDWX7JgLmO1kKONaHPG37DnNZ6zCkEcANRz+iCyHzVrZ68/fJxDb9deWd71H2vvvJ512V3qdlua10vHqS79MnbWwTrwRbkBhhmztYJxbfibdShKMFJ+Vz8Gwfrnr6rNzJsZDiwif0qfJAVq4AWND4tHjU4kbRyBkErkgDxcZ2+LXbQ6cy9W64xYJNQvbJSA1MGgjAJrbeN34Q59K02lMxs3HJDKTvGfmG1r0JhJLBmccSKUzLqDSmAlgjoUDNBocsiqe4J92CzBcYQctJpYzYpJDg/kAmrdFss0j46IdoJsjbar4oQe5KnpY3i3gkO9tIxYe9xBa7yjp4e8k1xsunBqWLiQbug4Y9NKvBYBmCgj226AjpvPWGrnbsBMAkQnUtkj4nwGqYn5tZB15xVgDqt+GvUX1RA2cgT1TjVJ0okn30GhR9f4LDBp7PbtFKUTWzFaiFyf+aPK/yWewihMaq33pSU8ZMQA1XCVAGcCZ2xrt3emkA8DYoGcSHQRoqhbhIVebUXiOAGhg5LSQwNQlFITugvF8/qu/trp0+VuOGnRKHUEeWgNVjVaVCXDWbpvIq4EdZYyg+QFGDOwTNgZrdeEbPcCah+8coAXDZ7E51Rar1KVaqWlYUOU2egiXWqKvkkYDqdbYGqrfQZUlUGdPTj/xHDnlODQhjjlLEVgZ5tcqUIrC6dxSaQ8OfNpcXa/LgAwBp1XzKEDiRMHMBGOoPT61RyjBAMcCYIO5aJiEyqB1OzT6JsWh8z+sRD4VZ6xycwPmMbbv8CRHZZYcPOr4OFtmG4RaGYoDey9ReknWAsQqQ4sMGpe0A29evzY4R8cEnWsWV7cKG7/W6GAn/IeHHD0cglGGsDG8GaPaNSdCRw/3aeFsjLM2qecfti9xBMZ8tTSfkSwhLQqfuYWHQtNi84Bt+mdbpYMaPoHgwRfXyXzgalfDpPMfw+ZAMIzJRlvcf+a5Tt3k0/vUooKu9gEtmYhipdKWahWyHSgqQLk3WOHY0cIjMr1+RXPUvCoUnQr60pB+F15fXQaoxjUdpsywzGVlRuDJJJge7jKZQfObKz+eF30E0GAjHRAT53Nl2zbZ44N/lR1z4//7t9JfvEi6yHmEdmEHebSmnq7Vn9Z/zyUGkhwetQtpglHyd19XDq3ipm7OJqCBt5szgDbUL9B3SQfd2fg565HOqhyckQUyh8SAvfd2RGSD6zwC0GiPU0LBeDzYczNSLqnhAxl15XOXgdjRQLL3IdaUkpxpCxm8NraegOD7BUNzSWTXCMeYm8cxCPMmC43bmGQMdYwseKgypn4Y6RjgGcbCmwnhfiwv1qwMh4T2yyxvcBBpj/h9CnebWG40ZZZ7RgefBVQJzvCuDhYuDM5zonnp9rq4Z6TXM8zKWHja7C7/NUfCsD9Dq8jnOMe+kpyikQGGLAcmnWZtOkAz0BZtuOmtJXBE92C9eRSIWbs3yFpofjK7I+A0uucZyRHvyydE9NLVGfBnk4qWZ/Ze5JZbv685aLqnVNg2TPc8NK4HQBv0VHKDhW0EaOgswNsuaw9OjZz1UHHZ0bBmtQoGrTxnyFJDnF3YXaZXoTMTrrxqBE8I7ec5MHpOXP4LANBe//bjBrODlnRKXQVouDh0aAdA63aiAUQCn4rMKkBDiDOXt0DSvk68Cr7H36UAbT4LDHGGch9ee1f6pRnptBl6q9YtSbHji0/k9BPPklOPPyeIFKqRdaIqycugfpuFelSU1tvi4O+xM4DqmQVPG6wTNKegW4LvELjgfpG81+vEvDawP5AHQd6dEsmIQSOW3mNIGNeFYyPcyyTSGGJIw4y6qK2dFIouuMCtskWP6WFYZ8SsqtPnqAF3jd2bPImWPWsCK3OWVOPGE0+z3Ah/ThgTSIngj+lq9XsqH6KbiyuQK9j0UATG09uDBLgXSn642NjXU40iNPK0HNs3LuYpYuLjT6U2Zs3WPTdhoBIozlZG+0D6MWVRnBFlKNSAyxDxZcY9AYC7Crh87u7q93cJ5BnQDJdZ/Pf8kIUsDP8vezmTqRim0pUS+oD2pqQq09KoTqm+WuKAcq4Z+ck5SnCPvLVOf1x6pQnpWVGBFPPUEpAYxyhhLpOtzAFaEdPlY7Wzmy7i6iSMYSEJ3H/jwQdk5Sc/Hg4Ggdl1f/9RGZhnrk4PmOlQ+NOzTgV0gJhnoZVRegyk7fYyeXZ4kAUUaudXNXbrHcixZfJwSMQ2ZngX7pRfSRLb0zMquEmYuKHcLdPJmhOgGTcUwQ9PpxulLbZRAG3UdTtA4+ThQZjzmz9tHE9BWqy1YtqMfo/b8Cj4wPxboDfm9+q9FvMWLd2GORueT+naXbxqdemS50YXzwP7+MswQOOxck2tcDS9HjwERC1Mc80YGL1OTYNxMV3YUX4f8kNp0r+PqRMIfnyOFkEhtdTy0cm/P+rJREBWLCoYOf98PYTI03Djbx9H9rv18Y3yUP585mOI4IjDSQfzz6bxlt9usiV8TmS3tTjRn5kpB7jR0qIHi0yFilifg/hSIEYGyp7d9psbpAYJqFJF2gOs/6J2KedtrQQHtR8BGtKyGsRGFeAi4CM4vBBkx71opLEbvu9j61WcrmvGS4IsB0AhgB7YNaRdDc+vEOK88j3HDTQRrsQqS4279roKzpCHBoCBAUMfTYpBEph5Qxm/GCBT/t6ANuQALMQ5cupYtYpurlKT8gAArSP90qzMTqM6U6TeIKMSpCNKOUAjy+Px5hg2cE+HzVmddSF9i02InQFYfTYfQCNWAsAhe+ZxfQwICyKs8tMAmktweD8v9uiksjVZrTgSzpBFY0ZQSPfQpU1iUQKbBWMyM16vi8Mr19UmGfBxpsoKHBQjaR/HvMhB78wuCIC1gTJgM2x4X9tYJQCNDBsLQZzBiqFcli57vo16VgZufTHpvFCAZlbRmEvo06FwgI3W+Vw8HIy2UbUaK4N5TTmj69evDCnYN9tYnGXz8YkGMKHz/f6H99mRtoszIW5AOTLKQ58RdBjH5dbKjJqOxYiLGuFImYGe45Ic1CXWkI/U9aPYBxTsmUp1VNClAEUFbamUIN0BgVweO7ISnKcoKuihuAAFBGVU26KooKGN2/sDMGpqbozx9MCLme/CmM43Hm7wfVOac/D9g6Eos50s3PdAxm/9lSy9+ivhUOg9uv5t77Z/e6WcsWI6YFxPGqZANTvWK6IHmtpg0h3haFQHj/+MG4izWJzizIXxNRI4J69MDgeI+Q4ZS+dXaxtUHNI4mRgWLORfhiluhjhhYf0YKUjxNZNOx3CGILeTb7cF3ycZC384lvTv1+f3EgBanqifMopuHmifaCvsMGGepgwN+2YmejpJeILZZcxFC9Mn+Yez8AqCCpXU0Vbb8bOJmYYzuXZiMYWlbBQdRMth5jNzBs2evaWcDAO02DUmY9DMo2IVr23uBtY5ZuFJF3KdLMyNEUvQacxBM/kM+3kMOxc2Lwe76UMKE8jCmDFuOpRvxbQWY3aVYSZQyvIfPS0qzatLn0GymSqENeOppIyfWzs7cJ9zgEYhfe6lw4zjHABNpaHqyFRLGLSeVJsTeh/91ox0ui1pdzsUpHXNVJPZgJSY4w1cJq5BwRvYNXymgDWmQKn2eFnkzEu+trr0uvcfpzEPfKyAB6WeXTBkFRWbhdQGbqbd6qqcRqc7myTCxVmI4gGcDHktOtgVS5grtEjyMcZmi3Ph4iqlupSQqCxd6UtLZqbQQklMtoOl7wwtDuS0E14YGDSnrV39IvUiAXaw8fM9gCyyQaAZ6zVUj7JSA0CE98sZi2tiCLYWDKyWvhqL5EajWiMgVTHWwHgxZ8+THh3Vj95442yLeXGsqIql1vQumV9G3TcgdT1+tkkYODNgp5NAw65eYm5VuYU6cA/PQOYEfU8ZKgEw7+mYQEIkigyjS0BN6vWGjadT0NCia7M6zhOiLf/Qu0/4mHGgFDMoo6Y0s4Y8MZZ4JgRoDuzRWaLRaEq9XlPnAJoyHmpmGTxdccpyEMyn4EzndFjg/lnYpyPg2ikq4Bf8WMEAxENl1I6bR8NPXFtmzDysnJ7SvxeDlsmnOysqSFiUuAslYBJv6rj0VcRVBrMqflurzGjlJ9YUPtNOBbacnVFLn1un15TuYFx6FbSXqsmgi3WOVjEA1FR3t7TGodFM8VoGCApsRh44m+OhJAAtjptv5lzDC7/3HZlM9Nd2nHKabHrJS7nBZ5u1UTm2GagNqKLvMBg05MXCRsX8Er/cbtCeM6cn6ysY75abdhTHHk480Sz2BDxEWYAAKIxB41GdIbZN2FIrinMpgG1dbPwUztFIdsoAnX+W1QimLFXq7RTD64WN07W06Wjl+XaBxUoWSR4SsxpMxwTWf5IHsvy2kJ/JN+k4eWk7C9c4WiYtlKSYxBZO+EbS0kjXSOI5mQi026xsboYcMVfRJ0mg3KmCL0pvOIEQH7CHelhC5YVprKSkLUw7EcxpljT8h/UKio750CQCzBEPwmVutyL75nNDn5EL3HmI1WxUMJmmR6Z2dgRjTNLBxjqwpZYZZwvN10A+R5lvh+dJRpWMdAzVJyDTi3O9KNW72xQGJ6Z7RK00j6iAWLnl9h/IbXfeMOeQ+gdpXloHubxWTIEcNHYnKLFwAK5rE2LaJWnPblNRfQCuBnTQKlWdk86ggcipQdfRFiPGDN9VwXu0xgTxoUoWto+jf2e1JGde9NXVpVe956gBZS7gMZNuxMY51lgk480lOmmhP7Z12yaZmZmS2XZLqiqNwU3R6V9WZ1rek7Jx9K6HqHcbiRSgIcSpCcmEBzI7AxAyUIDG8GBfKlUwOCKnHne2nHIcQ5whr0DnvT1021UQH9Z2Q6qLRArSxQydQcM1s50VQBXDk5hu3qeTjBDiyAR3ehbLd2LOV1T7jwCPEh16nJRFMi6EVcC8Jn+pdpyJGoaWDwamtLepUr9eDcsS3RhuiztOZMmsEXC2IbknaLS3GiDmjWA8Gg2014LScUk6mGwQ3+22LfER91JTgIbQLhYTQ8ve8gqFHkz4JOhjeHskQFMjwAXIhc+wp4aULcSqOWrVuvZibY41pdFs6o8UNKrmnM1T27y0WEMlWuiF4PAh/FNAS3GfGcGGjTJCyZKeC6D5LSU7bfyVOz9m/FKAlvMSTn3Ed1MAEkCeBWXCt3YZoHETQMCupMYd+WjQVetpp4LqYItUyhBgDvtb4ruSUYPTNtBwTlm1EnsDtJpqSr/cpPit9gEduquwx6XXHDe+OFQpkMvBmv/S8rHCvM5pCs5npcWlhGpqxpisIXZ+dG5qHtI1ZlaZX8tX1RJANrWnY4SO9ZQC6KE7CtanAjhj3vw2Eq3EwGYW5hB5DAci3po7uhLplfrmGKZxApRcaDWdfx6y9OpDWigCuzT6kwInDxfqukmv1daDslT246CzHVKxCvPV5nngAxJmym1DWkwUzUEO43k6k3rwa0oAWgxMEpTT/pKdItDi+7x32HkDE1bEEJ89xWwJ/mLytkM8hzjKbpr8FMOoSF1h1wzk14IDMogYiiQ0qqDyVMUQVmTWg1CwXqvlSWfRkGFMoeFUqAyozUPurt2Ay78UprqHR7N8NdyDXpvt0SlIs1PyMG6nlS/nnuuWYRcAmjumLF8YctV4Bks8DAAzUSXQ0KxFf/KSjXxcnMMP0yBNARiYDtodO9dBi+lHtJcqXqsKFhaNgwSItpQTqTbH9Y7aM1OWez5QSQ0ANOCNNkKhSScBleUYIBrZFrR7wp+5AJpUyvKCl39ldemydx0RABoQHw4Ahf2FC5bLwgUrdRRmZqdk3frHZMf0dpltzUpV2x+B9bAWSLYJ6SYCw6+NnmPXgOEphvAzPUsAEEWlyDOzPRObMOxcvQ5XFqGtvlRrJa0QPeXYF8qpx51Dg+MTSP+CR2kl0GDBcG3YbazcWEuLASotFKtxX2txoqwX1H2dalWw6blYDtAs/8HCab6wXLtLDYR7DXYcCvMae2XGxitc/Vya5Kjsj5mCoL9DAIdxpuEgmFTDq9o/5pkbyPLxUINu2j9h3LN8FIa9iGN5UoQZQeEipw6gtdP27ghtGq4yARqqUVjlGwsIHPxq7p0qGvKpeLl02E+KRkPjaBDaI0DTogxL0NQcjQrYOoCzMRW21cVrSaOxqpZhd2cZU2XwlE3j7Ej/L6dhUoYrYeaHpm3KxiV7xujvFYChT+4IrO1nke6Iu2PYKfl8IuvkoDLh8IoALUSZkgH3TTL5zNcOAFoZAK2/VcoQwa2gVQze60oZnQsyo2pz1B5db1DXsGffpDr6WuhTlYEaIi1NG7X0w3tD5jrDYfmnGStkCDz5um3SaXiHm4u/0rBe8aJ0w9McTVaRufOJlKRShUy/OpRtCmP30bGA6t3qSSM/TZ+rFsSQlRuCg+Y4qnNm0EP/C73I0IA7XnH4vSUGhiOaoXCA5Q6wr7xhgEZelnYoOoX8XTL5ijldySClOWZmapPCpxyg6b/s4n3eRma2sILMOGTAza7LwW3qpPCxezgrvf4CQFNWOK5Qz83NJYUMbCiqSrq1EKlF02mRJVaBmr+qtt5snIVX9dH7fXvkwioR86qwOGs9wuHnI6j14jTTMssMjeXeKZECgWrmDefpLYXZbREksoU8d1rRyvAgqrfzULDaHaKrrA0YHcw4j0IHB3tQnJcmXut7moGwdFX4880xWyQNuL8yXKxrxvqq6hwoJtGGOeepHcYoJkxv0EEzJy5iB4vAYJysqDA9fr+NrgFGziDP23RekURYhQD1QLRXuOILKUlT+1BXVdEBHZeGARqIhg5108CaWoRMq0edQcMWWynJcy7+KgEaHyk7CIDKGx8bk4WLlsvCyeX6ydT0dnls7R9l+9RWabXbLButYFNHHpY1P0cHAq2+3EWAhg4FSPlAF4MBtM+8mbctcE0eBWs0UNFahBTRPP3U418opx1/tl2yLUSzGkiIDQbZEDtDaGShavW6Sol4krlWo8LI2n+DEG3cFnVykEFD43c3EACnnITengHHYagNjJ/LibjkBRY2quwAdGI+lXt3ud8a70DzvkJlYzSmOI+Hoj0nzZ00b4ieMZcjAJpStwoOieo1uoM4O47dY5i704kAjSyeG0Vb5iY/ov8qsIJatGBaTOSxc8OhG6Y2Wbdebk7Te0KwVng2pFpraJhTCwbceIeWKQRoNHRMaA3XaH9PgdlIuFBguJh0alvs0C4bnYJwPyNCkEMgLLn1AIxGQhczoB424LI07jX5QXrOAkDTcS1e93z3FPQOwKZh7Xal3JvWooJ6bUYqYNkKr3h47wUKNq0m7S6KCsalXxkT6VXJqM3zSsfC8w5tS8iSudPQb/xNBKnhvbny0zhBR4yLR26M+Q1rgg6aOnOQENINYqDFRBr277W5njGFK+jJx3kIwFaG3FBaVBCWM+VQbM9TxoXVoUniu33X91QHRv5MA95NQoecHi6Amsh9+LF89ih1bykByToKeVo2RtE3iECCflfsbGCVOAR+6bTkw4s+Tii6i/M6Pb6usyDMmqAbO47emi9gc8gDMI3bhBHydmTvxVksULDOAPTL7cLslDEBn3fkhVq8ahtbBWheeGZMW0CeLnzCrX1/AAAgAElEQVRu2xL3V+J1Na4e2ox1sJQCgQMQOwn4Sre6xGzleF9MJQQQ8dHwGOZo2j6ssNicFXSgZFELdxH4rHi/4b30eep0SYxJ0pEhPRM779izMntEB3m0qj99FWPDI68R/AXNI8skN5hu4JfCWo6CNXcixiagO+g+Qx2gAWwpCw6tVhWN7WsuOUKQg44BMejB2vF7sywO1JngahDVsqoUQIkC1zrdgf4kc/irjYaUKhXptVqB6BgV4sxcuBHFVpgcqy+5anXp8vceM3Ah1tKgIrVqQ8brUHpfIA1QeIOeTM/ukPUbnpCZ1qwaoiDQqtWHIpgjoUVUBdIbrFwcDTz4aFVaQ0VJLakPYrRdoEsvRTZkD6YIbSdMy0UB2gkG0HRGcwLxQcRzKqJFxUQVch6Qj6gqM0iARFAGg+uJ56HLgF4bk4P9+lkR2g/6KXgoTDZk+FVZJFx30kdMr8TaYCj4VePM36kP48ewf3t4JoaFGZOPMh5xspNVRJIhQotk/hje85wA95itzNk3cbXwFmAxTbtKuWZigU71W5jQaOViWM/bltCeR1FCD5e6hXaDEhbyCMlqNalWPODfc0FbXGm5DF0+hFUbQcrEdeciyDaAZgbBF1YAa2leWhEsOPgx7Bs3D7dLxTCoC1gmRmskQEt2GP9r3O9GcFLRsHMDT4+fXjQPwsse/rutrAhEIjq1j3JmJzVx9HHQxZn9PysoKqjOajGB/lv7ftLJGAV0EQKFnhqKCvqluvS6DSsq0IQKQbua4u/iXSY9VX2GjhiC9PvDVxEB2Ahcze08fJB/w9m1hAQPOT3KpKtDAHxlArdaAUqqG8VVyj6o6LWxZ2YTsowyfKY2hZehxyuwEX6BCiCM0UqZv/Sq3QELsyChqv17YT4H++i2EmeyAoMkjOjhdwdBZi6YW2r0EZPyY14ZTXAK2eNTDtjKmYFEtNbzXXVY3CGxn5LRtmv1CIRu5DFcmwGEANY8XGeioumaMycUWTlDaTcWGgwAwDdMqxDkM+MBlGfN5DB4Jd4ayrGfTzf+zmeCjzl2MyMX3IlNbsj1zYzT5Yo3O6ayUEoogOH2NKOc9csshiefW5spT9sp2nWyajGkzAYCpAV9T0LKANnmCJY4oVnU5lGl1JGP4fWMP6Nz48LkowyKidFqSyjrgR2SKDlBY9TJriEAvxG2EUUCEKt1dltTEzR1AQANuKem6TM4l5IiRjAoa95mfrUSJiBmamTSUA1KcqltosglqY1BjaAmg1ZHep22hjk1/Qv3YT2rnTVDxE85eAPw2sca4Xj8b9CX1ZdexSIBzz3TruuVcWmUJ4OwXW/Q0jZLO6amQlK/b8YKDCoDqdUhLActM+hfgTIcbSKH9kdjORDiQ1I+ChGmZ1ohH0sXf3mgALDfhX0rkUFLARothG1A+ZPGcZuNsaxqM4Kbjvb79FywhlYMsicfKxjbdljXtGH4Q/t/qiZbfNG7BvtQLC1nLhgeeN4blL/13DOnnNk0mN/XpNFySSUoANK8QtavH548rhEUKtiuYkk7Qxpm5BInzUOb9AaQnFi3Rq8GVuEJIH9Mq0vYk85BWVgo8zxez1FIybYQYhnBpGVzAkYYGEB3FrCHpPDZx5PPtt5AH09o0lhBhSa6ehVWoUjAaGMHNEN2oFC5VZyf6YLn/mcALd3sd5LEHwDXTpg5PzeHtjDABfKHbJO9Rnlf4TPPPSqAF0Mio+xi2IzwECDRMZhVRq1emZJqpWVdCuJGr8vP/CLDLGq02r1xlelA30/tVNBFvo5NxOT24v16Xo5dVQpSw4jsml3JsFjxodr4Mko1fDy3bc6mx+ITdhjxNcBNyjYd3dhQhNFTNk3zjtANpQTz67ZJ++bZ1fA9q5VJcKNraZkjtYu3y4NaLkKiYaFA0M44SijCfhVDK0UAZT/CxpIBtCH2wpiHNOfYmbQROWi+Hn09WVZGbH9XeGaeo+4afunm7KvFwWjF8oIZrrbZpSLZ9CwCgza02AmydMTKlrA/lDvmI03nPGWdKEZMlkUd8EA8R4Dmq0Y72vi6SZX8E6LBj0/qwWQA7JodXGivbn3sijrnJETUXrgCsQGjPOkf8zhp3mvCuboGQMh42FUjWgBols/tU5t3bE401fw5v60IrDhf7D40bUD3vMLDCABM419GKVDXNEYuEuUCJyY89XDEmocOmgrV1phLBrYMe3IH+mdVROequpcqowbZL2PJwLj10RjdctBTgKZzD88dCheQsyoPpDE+rkWI5TZ+w36bHlHpI1SKZ4Z0rXJNhW7bEOp33cpSVerlmuamoRBBAdqr33P0wPOgsFmrYq6r6/Y70sZFW5f5Wq0ptdqYzM5Ma8HAdGtK883GxqGmTwPMHlNM4uZxc9OgRrwPBf6yVudNLlgmzfqETqCZ6R2ybfsWaSMHqtvRmwcwAUjx6sVRAM326mD/HOSAMQO4UQYNiXsqH9IJlZbeOR4DrRWDWqFoAK3TpqeUtRUxxsxaUzgAYr9S00jzRE01BkTm2hTcSvaLeW700OlNsP+n5yAYYsc96PVjcbjUCWPykENBvhiqa9Vzs8KJLPBgzlVg49UGeXyfH3p40vMJtFcqaN862DUqPVM6JEppqLdlXo5OVK/g1BVEtlGNjC1iB4y6MVqsZkh+xOyjsmogc7R4BYmwUZ+oihi/FoD4ewOOD9hR5AcoW5kwe7YhhzCZufUBtM2FUszyBxaCdtcKU9IPR4TaCqEf3yRt26WR8TjWiE04vhUtYPq1EPYJbBq32mEAmliqAiiKAG8EIPIP8RBgPAYoB29JudzWvp8VYe9P7QuaALQAjNTxhtZPVUVukafW6TSlX4JMRwNxQc099FcY4xGG1Tfg/KNiKWfhh8nGMcchA6NGliK+IkCz7TTsHjY50zy+tCq6Ai013Lhr//WlW+pKT7CZWZeSBHRSsscFcA05aI4I2RYHrp7Y7WAr9JnUO+CmHIGmTVL/dah8i/cXHq295evAGTvOJGOZzHZr/o8zaKMo1MCAxaIwnievnA6A1s4dQrd2PiV5RjwwOMDOYOgs14PneWZ6CSb+mqY58DLiUWPYjT8IbJoqGEQDpCxWEaA5g2aORkiJCVpnRYCWy3E4QMM9jAJoHgXylZzqoLmMUYyqxqQ3L1yLUaR8EHcVoBGQxXnPtUCA5k3ddc7qPE0J6ah+oHljuwzQCgLQ6WUnoVK3bRSv9Q0lz0UL74+aQGiWjlZPd1wfuuV02mzLiNWmYKxSNrKjJ+UemTKkcDko1P96JEoBLy9Wp4wWiWC992W8iRaWTRaOaCEAIg/MIW+1Z5XkwnFrOwFoAG3PvvRLViSgTArCgMZMWPgKQAuCtaiMmRib0LAn/mzbtln/bN2xRSmP8fGG1E2vCoAOwAHgh5WdeR6K5tZ2SzLWbMqCBQtk1Yp9ZGxsodKE09PbZPuOzbJjx3aZmZ3WfA8wKI3amEo5QCCOMhtJiNM2CAIAJigqwDBQw2pC5qFpZWI7KojHZAnRRPSaATQFP6FZeg4wvcpVja5NFoZMrR0UvIJQEFCReg15bw2GQg1UYXKDnfI8Fy9W0Dy3sOOZ75QUNrDS1PqiqXQIuj20pNUqtPMxK+v0stu0MHcNoHGCecoykvDt9ACWJqnhOk4YD2cb/T3voIDjhM4JSgVDqsC8zBQYWN5B7EdKUiEjS7AIrCSKYUqrcLWHVa40tMKTVZs8Bxi1RqOumml4D+FmB7P0bJnAabFBS6HxcMOcjufovd1AmoO1FBjprabsVLbz24L20E0ivTHqRLmdKVJoBUsWIp4jQNrcCIWfZMjdd22/8CSkq6kLEL1F2HNGZTpK0rU+fRRk9s29eMpeH/lprPbsl5qixQR9FBNY1WeqTZX82OHG8C3sBKBx/6YBnfP+LQeGAcz4XdukfaryoyL1WxA21GpPE9sE+LSNvycoxzdmOhGcZYqD5TTpmo/sV2TmGFIjU2xC12pXvJYtZUyKAhruCuA8eXTXzUsAakn40YfKARpyafTnJjPEdUpgE6o5UxbRW9gkOXLp8Afw62/6w7FexcGJKzwzFpR5WMugnzkHvqZTFs5BJ9qYcVONm7q36yG743lSUbMu5RyLoVAHLBG4+Q0ggkRQ7QyaA3DL40nEbvkbtlGi7fGwcWj2HSA6bpqbO/ZUBUvuFFtDdGftyKrHHLds9idECXG2xXuTFRILB6xPp+al8XsuiRGasI+Qa3JVfAcj5NQKDFohY4Q22l2PwkOPE5SyJaoyEUXTlUU1tpJmt2AjCwtfAdqvr5c6pJxKFWkBB0DoFZgBCYOVEgFapydgurC/1OqmyYkHFfZ6T8eI16sEh+pP9GSsMSb1qhE9aBfV6+j5QDTMtGc0pIm91QGa9/rE0cCrgiADqMsAWkjQTWLuSICrV9FIGSGvmjSbk9JsjuufrVvXy9atG2XLtm06cRr1qtQbVanVyjIzy0RaMGujABrsUbc9kMWLlsnypbvJ3nvup2GrTZs3Srs9q7/dunWDbN+xRWZmZ3RxNRo1abcRduzJaegkcFwC0JyNsUlIxqweJT5CPgGAIWUalP3BBICHaMxPqlrPXAzzrIv8q7MoWY9KbmRBpsRi9DiFdhzQnpOccd72hYmqXg3kMhsMo6Q9RLGCFWBWADwI0MAW6eQciIKz2dmZrG7MFz5ZtWTb1EnrBo7Ak7l25jGbFwpQBICL6/bJ762zaKItJy/kYrDKDV4JvVi2etJ5Xdw7LGcWn2H4A2utSaYWRsaGAErZAFhFNfm4IADQStYqyltBITwNgN1sIv5fCeLD6iVpxROft4M0D7najQ9T7HNu6vZBwqQNYbAMoBXYtVFhu8J7c516GGjk72QAdGfXn34esVj+K0NHEXT6RgcHAR0KkJs2o70/q2VoIyJp2WdXfiiuJPb9BLPW7oxLdzCmxQSDfo3FBHYdEQT4XJ0bYv0pt+l7UYBiowoKhk6V9vhMP4zVZlw7upIsYsBKaKxX2BDqIlrngh50lbjmtbAA/FoHwt+28GxDdF0oiuJbmNpZ6tCpwJkzjq7nj2mrHF2EvHbPjXKk6jbBGfcAT9MKT7MHAGi63o1BC43T/XJpHCzfO+YquWM4CuCkOazcHa0qM6QA0MKkyyJs5LaGY1TGtLOseNZtSpgXoTOApd1ou1OzexlAi4UACeU/NL2Y/2V9QzFGzqK4k2nVmxr8DI3ZNdE6AWhRe40h/3gadl8wYOS5wgbQvFBNBcC11SCq383JMNA2CqAFFi5lA1On2ZyPkGNHJMzIl4Me/6vnMBRGxm2EgzNPBykCNPo+nDysWWFhoOdghbFISAp3UrRVUgLQOAZMBQrZbcEpG6aOb7kNIc7rtUgQkk7tfksded1n7IVuSciBb3V7KrdTa6DFE4iriuaPabgTz18rL/ngdI0htwxzswKliYqUqxYVQ+66V4BaZAcCtOVaOQA0xxq0I4w6DQE0771INVuGIGvVpjJXqjGlTbRRUUcphm4PrM2MbNm6VUEVjEG9DkqwJC0kx6HFUcUq67S6zlomqQgumrAPZMnCFbJi2R6y/74HKAPyxJNrtUIUi3PHji0aRtWBh6dUxns7lFU7/aSzQxUnHziNJZgTBRXafqlOCla9VI4+bp4Lnf00bccOBQF5OJOoPv2tr6QwoNpVwY6tEy6CKxg0Z3BC2b4rDJsX6sfBf6mmT9kSMlHs1uCxazdiBEkAaNgEOEGoDQYg4j077Zp87TstqweM1oDKxhTq5b3aJFPPjqyjV5B6CBSHcHkSyl544qxVfbY7RgZQS0q9Q8vNiKEEX6T0Nj0B2b1ZgC4wiVg86iXBWIDxC8ASIXhvS0WZF3QcaDaol6adDlB5q2wpARqugWwbx9RDIEx+dSDgz3IEo1YkbIZ6QtpvnF0z7ziGKvg0i3ROAD/FrWAu0GTfGw3W7GyF+8nvLjlR8RxznDMAmiSEqo3FrZgAvT/R77NSblnHgq6US+xQ4L6N21vaZ/SsrUsPvT5RTNBr6B+ow0KeA3ms/65XCh5SitwPmoQok7eSU2a710gOjveRxXj0e54qoqx90IFktxItMNC0DThglOrQBGGTG1KgoyFl27B8g3eWJVxWTO8uMnv8Sqzi0HWrDmi8DWW3FRR5SgQAgaKwMAaBQTMRVIZoXWbCzpJsUM6M+Qbj4M/XvM+hyN7YelC7TFDCV8zpS+e4F7HhGwo/k9QKw7TUXDWAFG/E8of5w8wRi6FtU/73JuVJuDYFT3p1CtAYMtVzWdSGkQVO+MCgmeMfGfUk4zGUPAZ3mSpoJrnAPOe4u2A+qXOuva9duJz2DOkiatYDuZK7jFHQPNrQZKQd2nN1q/NsURzYS26DTIPxghaLSPhUo9ubBGcDI0tHPjjDitpMOsRsA9OdTDqqYKhIYHCd+d7gOaD6VcMVTAfg+GeOSkGs13PQQJjAiQexpGlJyB+zIhg8X4DALkBbFa0my1JX4dmK9DsD6aOPb8eKAW19qxNmhY2qaaYyHJb/jbnkrQ5tHAHiANAQsUQOGprGA7TpPakC1oAATbry7EssxKltnXoQLCXlixAk8tHQG9LbLWnjdAObk5OLdFPctnWLTM9sl1Z3RuUyANCw4eO6XAMMJ0YBAC5apRu6YFoGsmh8qSxbvEqeduDBCtAefvQhZYPw6rRaOtwLFi3UgQdDtGHTk7J123o54+Rz5LTjz+FyTgFaCaCywZyzWtUMX9JH0pIkSZzRY6dx7Cq4yVWcqbwcEz/JcOHlmkjpJqLltdUqLYB5rTHfjcfyPDgCHCOAjT7SbgoqW4JcNWqypYUDqTeJUxA4mfGxKqBOp2XK/25A7aHrZHZ6wv5bEkH3ABwjgjtrBG9hxTxYxiRJLBoVq0XRQq2q3j82HlwrrrnTRm8w69c5ovVUeGhmTHE85u4RzKsoL0qUUQYN78Z7gHqSIZ5dvyzKqCHUqRpA/4ey94CPsmq+x8+mQULvvYOigKgo0qWIFOnSe+8kkAAh1IQ0aui9gxRFsAAW7F1AsCBFUBDpPdSQ/vPM3Pvsbojv9//f9+UjJLvP3uc+986ce2bmjAnH8vAQwDAnpRFo0NKFdRXnYkSD1cjaE5MauqynfDF0WTCC++Rn7bDJrXMQvJoHL8BlTvv/CcKsz8zKoDmfexzQea45+/fsANRj78uukMGzaMGYt/81Vs9ruh2uWnCXH3Mnk6VDgZ/rAfx9HpqcSLMWsgzICe1ksJggJ5JTc2kxgStQign+L/207ObB+HeHi1KHZTFxFkibdWrdJzGnetJ9OvNmBRWX/W8QpwyatkVTnUeCNK305n7LSEsRu2MNKh2E9ByUTiosLrAdCtxVn6YATOQb7H3Z9AT1bRoGYrKytKySNEwNcVqA5k6yNyr24nj/G6B5sk0yRaafLwGBo3pu0hs8gUh2AM3m66rddofYpL+hjyqv20rCrAeQ/wRozpiEvzTgxTulRnelSiDZQ7QbtFgbyY4Atmem/iy7XpkWoDE6JCSlEVHV1BQ1fNkVCbhD6AZtyyR4FoQYOWFDkDCv2IzCfU/m/fKsCQRFZ/T/6jxg5tRJq3i8uMHuJfF/fLA80ErIXo2gjljXiKwsj646zljM2vvPfSkTap6Lp5CzAWi2sMyCMTu34m//o7l7VoCW3Vr1HI9TJEAARUF9ArM0za9WLc8sckLMofZ3eQG09FRKT/EAqocK7m2OXSJHzCvkwUwiR5QcUz/DvGhPzVem/ngCtIwAH2RQ1oNTlJYpfT0J0NKQqjIbPUOqZxI4caDS99CHavK2ai7TdHF3iegaqxm4TgoUKoygXLnw8MEdEa+9/+C+9vzjGvU1/xVHpzciAqhswk6BNk5KKpArMA/y5yuIsmUqixTGpUvn8fDhA62edGUK4AnKlVeMdUryIyTevYF7D28bBo2dBEz5rVUhdvng9q07wv7lzZcXefLmNuyNLi03ynbhxvVb8kBy51KleoIprRhUNXrJKbN9Hw3YtABNenemp5owqSYTElwJI2VOCWJQTC9LG/a0jJTknRlgYB0/R6hhQV8nKV9Po7pA9QGbSiluBnMN+Yz83VeE8SRPzJT7e4ZJ3SDEjTwIZpU21g4KdoEqq6SN5dWoqjeTtkxG9kPZPh9lBoTyV+pfWS/dbjbh1wt/eJxO7SldNwiLQQxgkpZWes8OQPMoNJF+nsKq2c4DPBERNHLtal4fwaOM2Zxs5bvkGqaDg/EAVkzXGiIlHzyoH2eHZ80BszIIcixyh0//i2/J6s/dhFs2khpZgMX/wGneACR75slNqHlDbmUHPHoYeoGZLO/NDug44zIVHexQkJkCF5Lh8n0EP6TBz5UKXxYWOEKgxiFaPyUi3axwZls1P6SD8hw5pUMBe35SmkOPl9nRe9n8LEuOS/afMw/Va17dbIVnsryzLizz6oBqT9Nv0iG8crk0+ZzGWfe6lQrgQcccakxPXXFCtquG1HwSohkJAqrFGxkPFemhiLDqZ1mg44xc0gNYtm/a+phWaOkeTJ995NYe6L/1YXiJ2HqEW+R7bDTB5uE4ydImvGn3tRmZslNZZBD0Qm5waeyKso5uBs3Tbtl7cwM0E9rzYGksVpadaETEzew4o9EojIIZlUNxwxJFIYbdseBbbJ2CLcvkOPNt7KC1EwrajG02oUeBhJ5VnEbzTECKxaYegMvk2wjGY6RoXvxSNGhUBy83aeAhpWHpLAPQzLr6362hsgI0u/EM4+dBETpsv2FSnRxDtbbmUGKK1EzHnf8CaO78REuiGJJA5tmKpNsIl9pQsc1OWpF3KDo74JctQDMEiRasmZVr0ogY3qTMhuT5kcVnRxrJlVcGj5+xkT65Lz57P4YsNZ2IUhs8XLHfpgA0qWzVnSgFkV4AjaoTuthpA5Rhtik8Zp2afqS+Af6Anw/SOe+8jugoeshs9BhTI5ONPkmfskjAzzeHMFE84aVlsPlngDyg9Az2W2RJqQsFChVCUO5cSE6+LyK2d+/dF4DH+fELoLO1uVWasE+AJmyNAEGCPBeCAnMhb558KFqkjMSSr1+7ggcP7onWGls8Mek7IEcumejU5BTcT0pEUsp91H+hJerXaqMituJw6Rj0lBg2djouXriMBi/XxYjRg5ErV5AaMtPqiZvj2rUbGDdmMpKTkzFgUE+0bP2KAAth3kxuF42V9ufUpeHZikkbyTN0por+rEQlO6aVhraqw+ispTPca8VUFfgokLAd7BUEKTjyaH7ugEIt5eY1OB5rjEQCw4REpXpRAJqpSslU6pafcQCHp6cxp21prWQECu0Jwp5y+czErjsFCW7WQAsu3DprAi4t+OEakw2uiaZi+B15Cvep2Sr+0yxbgGbpfRoxW4BhT9oKrjxenJ8MhiYIqnPIaVJkSAToMtSu92Zz2rTnnbta1cnHMUDZOfEbcJY91LFm347DogEbWszCvDnG3hONebIvltU0i8x4T8/vFpNsQXJ2Vipb4OL5xqygzH0qzjKdWYDifwC0rGyfB3CzzyrDlYYMVyr8kQJ/1yP4+TyUpuwEaaqYb/I/s06y5HD6IjU9kKm20vMzM91f/tBzOb0+nYFnw5C5H0m2s/XYD7MDvx6K+m4AYwysWTg260vcivN8jLF2AJFboVzXrzoh1Vj0bNRuKqB1wxlHpbqJBHPK1piOBR7vyRou15ibyckRrSo94HjmfCkW8554Jwzp8Wzt4clrjRi2yi452U/O/es77ZW9cmg9v88DoBn3qQyNp2amlfpwnK0eDnV4Vk7HpEdlodps+M89FsOWOzla2o1EH5EFK1lNi2d+LZlQk58r96rglzWYnvMmYEDWtbZrcgM0M0ABdXw8aqO044pndZQWifDzt27dQvfXh6Jbz47oO6CbI7vkOcPawcxd4PD4YncfXrKyhe73eoc83VbNux+sOQ47AM2uK30eJu9Q9Lv0O224VZ6BEbDVEIkHYDf6MnqY8AgV28OHaSjOazgtorJ71h4N17XowozBXl965uoYDx35WP74pvmSqEZyerKGOa1QtG1PaK4hAJAi/MwncwFpj7Q3dQqrMjMVoLmTDZS9trmnvITNSxPB9qwhGY8HxgJCfkeKiF/rOrHRMani7DWuWmZKCqsXmIukDBoBlW0npO0WjNwBB5UBCSURGaamJiGFXdxTKJiqJ0kqb7PBug+1ZMzG03ZFDDuZh+oD5MlVEHlzF0KOADZfTsf9+7fx6BFz21KlwpOxX+a2MWlPGrVnPEBaxiPUeZadBNpIXFivpqwHDdGgfmNw5co1FC5cCHFzZqBCxXLyHhpETi4XynvvfIDVKzbJdw4Z3g8dOr3mqAnzniTeLrIZ7uRBTjJBEEEcmR0ygaShaTgI0KRS1clxs3kkerLyzM9ws4neG1xYNqM5oyE2BXKSMCrg0rSakfdZ6RG2Qgow4MilorVUOTd5LWQqbSjpcXer7Z10IXhUlJmTr7NZ2V1AwI+7p6kCV01qUQBEFtEmRSpA06pJY7CNjId14HrSVfDEb7dN1m3XAVnMnrZLjx5eYRE502VwU+h6tQ3WJVeTBQ7MMzB5QJbBsPDKXM5ji5j8CdOJwMvTZOfmsxgKfX82IM0rFKbOWf/vZmvMT51vyQrO3GyOB8PjvNt98nQ2gud4/wPwWRbFM2fjsc9nFxL1ZNGyCRHafElhW8imi+FLlWICH1cKAsimuZirZiVhvCfXQkcK3rKQgB1C0wnWMkyvTwQgM12ZXc85Vz+h8+PJJtnnnd0j9JzCxx6nhxaYG8x4AzTPa2aJjhq+KeuY7Ppw/9w9WgvyzFXlggagOWHQdJAJk73tY/TXHqu+MZI5UsDjBmheESLBie5VZurRPGRhPcYgw/BwqhagGSV+q82lYrtZZtGp7FQj4AkFDM7S52XyizyIHEPsGvCtCFAZRsfSm3xiK57rAbQEBNlOAWZdSIWkgB8FUeyrqFOcteLRrpj/fwDNbOLofH8AACAASURBVGuPSmDDKlJuxYA2beel0Q69JTeL5OQNiR3xwa1biejReTC6E6AN7G5C13a8BAE27Gie5WPOXxmv/0/r32i5KVx1F0p4hvCzAjQrXuttkUwhizkAWMtEgOaeHzeCF/dB5pGL04AxWV6WdpSfaftDy25lPZCInzAivMpmevDl9vpSWU7W2YWfftovfyRnLyNTAJrkJxu5KPp4axPlUUiIU5P5OTfUTFWCSSVG+HIEZp3WVu6cZs+cbqerTjbGyNef/Y3ZcD1ZfqtdB5QsqtdjvcpsEAClSp85ZSCof6XIT5N6pR0PPEpO1a1LWM32hhStGknGzlSAxp5+xhaok6T2kaJMVjrkCSqEoMACUmSg+VPJijozfcActxwBAXiU8kAKAx48SEKmKxmZrlS89Gxr1H/eDdB4U3yYXAsD+oxEUtIj5M6dCx06tUG7Dq2ciWQY7/79B5g7a7GM89efj6L/wJ5oT4BG9pBIORO4dYsyH2x+mi7gK1/+/MiXP48AlXv3HiLpYRLy58+rqDotFQ8fPMT9hw9QsmRx2fh8gHcS7wjYLFK0sIznTuJdFCyYD0G5giRkzAV179593L17D0WLFZFwodVBu3f/Ae7cuSeLiPlelCLJXyCPkenQhEZp5u7vjxwB2qOS93bxwiUkpz4SKlHAMjIRFBSEPHlyO03bHz1KkRNavvx5kTtXbu9ToNHYSHr4CLdvJcrYcxrxXoYQuYCuXbuOpKQkZ9NwkwQG5kCxYuzZqnlZDJkm3k6Ue+a4AnIEoECBfMgVFGittRh+ztPVy9fcYp8eVrpYsSIChsly3rxxW+af92Kriu7duYd7dx+gWJEiIkR86/YdCZ1rRNNHqlxVasVXPle0aFEkJmpVcMmSJR3wa6vDZJN6nFzsPuLvr169KgUH2b0CAwNRtEgR3Lx1Uw4SRYsWwdVr13Hv3j25m/z586FgwUIihMi5uX/vnhTWFClS2NHc43X5HTzkFC9eXJ65AzeyYXju3b2LGzdvytzwunnz5kXhwoUNG2qwi/TPTZLn9ejRIwHQBQsWRP58+WT/cQ3duHFDHEXxYsWdW+Mz4c/pSHhf1ghzbNevX8eDBw/kwEDNwEKFCiJXrlyOH+B93UlM9JomlqnnK5gbgTl94ZeZAl/XA9y6eVF01UqVKOAcIAjSr91IhJ+fD4oWyS924PqNO0hK9kGx4qWR4UOZmhzISAtQbTVji27c4Lynyj1YB857uHnzJu7evSv7mtW9nB8Zazbg2v6I65r3aEExnx/tYN68+YSJt4wB2XOdi4dyr7Q1XF+eckJcL9xn3N+p6WkI8PNHoUKF5FlZtpbP5fr1GyhQIL9cw4ZAbifewf17d+WarF7n/V2+eAmpaWnIlTsIefIHOiEQLrL79x7I2uZzLVGCNoinG5UJun37Du7euevYsrwF8iFv3jxeLdNoL+7cuSvX4Ge45wsVLij/5f6mxuK1azd17mhkfdjdxE/sCsdjQ1PcQ8nJKbh3977sF5Wd0NkNCsop648vsha3bt7GfTN/bCtYpGghZ/6UfeCY7uEur5WcImGmfPnyiN2ynjj5UTKuX7+JPHnyIE9e/lyxJ/3J7ZuJcg98fjzccvwcA+2QLe5ITkkXO5e/QH7kzMmIUQauX+Pad6FQYa5NDYl6Mmh89tzrTMnh+rcHA84b02a4JugXAwP5XQXlutL32ISGtY+x+k76Qvqh69eu4uSJv2SflixVAoUKF0L/XiOFQWvRqin+PPWX2MqSpUqi6lNPSPHJ9avXxb5wDD7+3jl3d27fFZ9TomRx3L/7QATmuZfFv5nTWeKtROmpXax4ERkN7dX9ew9lzujz+NwSb9/Bg/sPUKJEMdBv8HkULJwfOf0DpHqUT/Z2YqI884IFCiAH5xqZuHrthvy9YMECjr3ms6Jf5bopWrSw3DfXANdCkSKFTOWq+s5rvDeXS75XfIrpcOBdlGPDhQofvYpRrJg41x8BGokAArRD+3Ho4EcKRLlWKRBrABrzxmwo0olS8WdM+XL5CahThQmmJxiLkZkp/TSFlHLaIBq21RbHGXQq1ze5qI/5ESmUy0Dyo1QpgOH8W9H8Ot3XKECj1lma/GHvRdWVYgUD2TD25yTzRQcoMVVBmnr6YVmqJo6b/pIyYM2b8JWCA/dpzYrH+vvnQKA/NdXyws8vJ24nXpeKUDIhFHijwy1arARyBgYh8c4t3L59HbcSr8HFqjHfDNR9tjXqPa8hTp0qNmZnvooL/XsPF+br+VrP4I+Tf2LZqrnOfNAAnjjxB+Ki5iM4dBimT47H0OH90L5Ta1koj5KSsXPHu/jyi2/FINMAkY3Lly8f+vbvjvoN6+D6jZsIHROB3n274ZVXGwuTtmXjm9j73kfYtG0FcgbmEHA2eWIMKlepgBFjBuLP02eRMHsZRgYPQu06z2muGlzY8+5H2Pnmu4ibMx2ly5QUw/rl599h6+adxtkXRuK/16JzbNS4Pnr362xyKHSfEYTwQXKOExPvIjR4Em7evC2hYe1fmir38HKT+ujRu5M48D///Bszp89G/0E90OSVhpoTYhkuw559+/UBLFmwGuFTQlC3bm1lo3z98MsvvyE+OkHD2H7aI5WGvXqNqpgaOV6uw/Xw4b5PhaVkyJLgkkaPhrxvv66oW/9Fx6H/efoMJk+KRe48uWVR8kVwSEcZHTcVVZ6oiLNnzmH61Hj07d8NzV9tIu+5l3gPy5etw5Ejv2Ho4H5o2rQR5s5binP/nBcjS+BLZ8l75+Z97rnnMGHCeKxZsxbfff89tmzahFy5c8n8aZssLW5wDIDHmqVBnjp9Gs6cOSvA5M7du+baeWQszz//PCLCwzE/IQFnzp7FMzVq4JNPPpFq0kuXLiF//vwYPGggXnvtNQGMe95/H1u2bkVMdDSeqFJFrnH58mUMGTpU9t2KZctQukwZ73Cjx44+eOiQfBeBUokSJdSw3r+PRg0bInTcONPIHvjz9GlEx8bi2rVr8gzu3LkjYxkzejQaNmwgia4RkyfL59esWuV8A5101MyZ8pno6Ggx3lcuX8GixYtx5OefUahgQVlz5y9cQKVKFTE2JARVq1aVz2/Z8gY2bNhgGttrOgPXRLmyZTF69EhUe7oqMtPvYNLkSNE53LI6nPKKkquYeOc+wqetRZ7cgZgfP0z28PTYzfjj1Hns3DJDgkrMU0tLD0JaRm6kZ+aS+YqJjROwlDB/vhxaHjx8gM2bt2Dfvn3IlTs3CKCvXLmCUiVLInjMGNR89tnH7KP9we+//47gkBC5P64fKyhdoEABeYZNmjSVeV+/fj0++PBDAX1cbwSltWu/iLCw8QK0uGbWb9iI995/Xw4HBIjXr19Dntx5EBwcjAb168m6/OPUKYwLDZVn0rJlC1l/fB7RsXE4cuQIlixeiFq1nhcQN2DAIAEGTRq/jOBRQxGQKwfS2Mze1wdz4xfhqy++FYe4btNSyVHjaX/Xrr3Yt3e/2PL8+fKK7aKD7NK1PVq1bOrkz3z11ffYuGEHUpJTJB/3/r37KFW6BKZMGyeA5vw/FzE2eJrsee5T7nseRnhoatuuBdq2e1Xm4cyZc9i4fgfOnvkHOXLmEEBES8X9X/ul5xE8doiApfff/RDvvfMR8ubLI/NMG1ehQlmETRwp4JHb793dH+Lddz4UiYPAoEDcvHFLwE6ffl3R6OU68sj+OXcB40Mj0aFTa/To9boSCS7gyOFfsChhNYYO74P6DV8SoDF+3AzUerEmRgcPdti+kyfPYOH8Fej4ehu0aNVM7Mb0ybHIXyAfpkXRnj0O0K5cuYqEOcsF/IwLGy7ggSBx5dKNOHnitIBtQpeb12+hRs1qGDK8L4oULeAANBslEMOb4YOrV29gccIKnDzxJ8pXLCvAtHad57Fx3XaxlQQ2JAsIZgjA+w3sgeYtm2DNyk048tOvCJ8cggqVNEpkX5FTZ8tfp8+cgHfe3oePP/wcs+ZEonCRQk716+qVG4WgmJ0wXfoc79uzH+/u+gCTpo4Vv3Xj+k0snL9Skt9j4ybjq69+wBtbdopPeOrJKgrQfFxYsngtThz7A+MnjEKliuVw5/59REyMRuXKFWR+NBqVgb3vfYxNm97Ek09WRlz8FPETCxasxI2btxAbG+HkIB4/8Qcip88V4Lh4cZwD3CQKRaBm2E8lRVVmwyuCbvTI5JBl5DAEoMEHh376GD/8uEe7BMAXqUgRgCWyVSwsy+GDTMmxV1RBgoCFkBqdo97oIy/2TIoDWCRHVQUPgKbV2xridDo0SR9x+v3HX9KFKD0dyanpgq0Cc1DTU7sa1em+QosEVKsnHelSjaBd2jVpmxNM42iq6pj87ZRXU1dMtc4I0PhSMVb2paJaLpGqts+wTUbp6KmtFhhAVocnYeDuvTviIAP8VMmfp4/iJcogMDA3bly/ipu3r+HWnWvw8aW8BIQ9q/Nca62aM8l9GoJzYWCf0TIe0sOLElYhfu4MPPlUFSXBXS4xDu/u3ofV6xagTcseGDqiH9p3bC0T+d3XBzB31hIMGNwLvXp3Fs9x62YiRg8fL0zItKhwYclWrdiI7775EUtXzkVQUCBWLlsvQGv3njeQMzAAq5dvxGeffo3pURNQ9ekncOz3k4iZMQ/jJo5Evfq1nQKB3Tv3Yuvmt7Bo2SyULVdaTru9ug7Bc7WeQXjEWDG4BCvz5y7BF599i4ip49CgoRonSUCWKjG2pmLewm2MGDwOT1StjKkzwsQQ3rt7D0sWrsF33xzA1p2rxKGc/uMMwkKmCFjk6Uzj85q/pyySC1989g1mxy7GzLgINGrcUBwoX998/QOmT47Dmo0L5aR39cp1hAZPQbnyZTB7/gwxaGf+PIeQUeFo1eZVjAoeJDk0Vy5fxcSwKHFWU2eEolSp4rIu9n/0BdasfgPhk8eg1ovPyYZ6d/cHWLfmDcxNiJLTIkHcuJApGD5yINq0ayHj+OHrA0hIWC7sRHDwULRp00LZXfgKaxIZFSdsRVTkdO3jafqvLl68BF98+SXef/cd5M2fX8LDNvSdnGTyEUwepRMS9ghdJt6+jXFhYcJszJk9y9lpHHf8rFl45913UapUKaxft07YAjru3n36CNu0bOlSFCtaFDvffhtr1q7F4oULBdjw+wm4drz5poCJNzZvRrny5c217UlN/0mG6tUWLVClcmXMmjULZUqXFlma5StWYMuWLYiIiEDn1zsJoB80eAguXryA5cuWyffwJBw8dqwwdbveflv2A8EIr7lj+3aHu7x9+zYmTJyI3HnyYOGCBHkmS5ctw4aNGzFz5ky81pr6g5m4ePES+vXvj2dr1pSxcI5Xr16N3e+8g40bNqB4sWLC+OzZuxdRUVFo26YNImfMQEbGQ4wODsXdu3fw9o758PNhIUEaEhNvYlToEuTPlwurFo8VgBYasQrHT57DJ+/PEqJCQ58BSMsIQmp6bqS7/DApIlJY2LVr1wgA/uyzzzBl6lQMGTxY/vD1999/Y8iwYXjyyScxMypKnKhnKIPv4Uz//MsvApamTpuKlq+2kGdz+MhhTJ4yVfbse++8IyA8bHwYhg4Zio4d2suemTc/Ae++9y6mTp2KVi1b4u+zf6Nz167o368fRo8aKd918o8/MGjQIFSqVAlLlywRIEJAOGTYcEwKn4h2bdvJKPZ/8ini4uNlHW/auAF169UVkN2uXQcZN1n9hPmzUbJUcRHFfJSShFbNO6JgoYLiTHfv2Sqb+ehvxzAueDI6dHwNI0cNlHngYSokeLIc3KZPHy/OkqxIt66DUb9BbYSEDkOuXIE4dOgXzIlfgrJlS2FeQiTOnbuAwQPGoWu39hgyrLfY3YsXr2DO7CU49vsf2PXuegGm8+Ysx5dffI9pkWGoW7eWQ1YOGTAO5SqUQcTkEAFjYeNm4NUWjdGjZyexP29tfw/r1m7FyNED0PH112Stduk0CM1bNMao0QPEJ/xz/hKmRMQKMFy2chby5c2Lv8/+g+FDJ6Br9/YYOLiXA9AOHjiM+NiFGBMyGE2bNcTtW7cxZFAY6tZ7ERPDRznjOnb8FOJmLkD3Hp3QpkMLsSfjQ6ahYKECmDVvhlkjDEu6c9AuX7qC6BnzULJ0CUyeFiprhPb//Xc+QviUMWj6SiO5pyOHfkVMZAJea9ccg4b2ygLQ7PZ2yb1vWLcNUTETxQaS7YyLXohfjhwVoBg8bigaNKiNSxevIC5moRxY335/M65duYbhg8MwbvwItGzdzOhnscDgATq164uBQ3qja48O2Lblbex9bz8WL5+tUQ4Tsl68YKUAvCWrZou/feftvdix7R2x+U9WrYx9732MNau2YMXqeQJGP/zwM6xdtVl+X6PaUwag+WB2/GL8/ttxTI+aiCeqVBR7MnpkOKpWrSIAn6E72tYB/UZL7ne1p5/EkqXx8hxjYxfI4WPhohgtVvs3CjRkcCjO/3MJZcqUxPoNi72whkA0hkisor+R2XAnjZhwqlRAu9leTaXxwU+H9+PADx9ocj+1xqAMGm2NhBX9eWB398UkQCN4FVzjCdDs4xMpp8cBmhbJWXkpTR/itfkdVnLKDdM0lYqyHikyDh8EUXA9QDvjNOi5tomr++gamZkuSiWkIV26uVNPjMyMvYxqoEg+lV3eJt/bE6BZJoYaaWAGib+qK5N54+mLFKICtBzS2omhMHYHSEpiybkLOfyCEBBAVsgPJYqXR2DOPLh29RJuJV5H4v2bAs4I+hrUaos6z7Z0mpTbdlAc7eB+44RKjIwJx4wps1GmbGk5ZdjKyUnjI/HEk5VlAbd6pbOccNp1bCWGNmraHKHnZ82dIbS3JL67XPj8068QGzUPsbOmCTN3+eo1zI5ZiIqVyiN43HCsXrEBb+14B7v3bBHWLmHuMrzW7lUBiZz8o7+dQMyMuRg3YQTq1HvRaBD5CBixAK1M2VLCPK1avgHjJwWjSZOGWhKODJz64zSGDhgrjF3o+JFyarY6S1IokZGBWzdvYfTwCQLQpkwPdXRdCILIhq3ZuEiA1Ok/zmLcmAgBT6+2ampa9WgpPpE8gbQFaNHxkwWgUReHz2rXzj3CFm7cukwMMgHauDEK0OYtmCljmhW7EMeP/YG42dNRpmxJpEuRRBp+OfI7pk2Ox9jxw9GkaQPxiKtWbMIP3x/C5Klj8WTVKnKS4amZAG1eQhSefPoJ/PXnWYwdMxkjRw9Cm3YtJWwcPWO2MJxfffk9Ro0ZhNZtW1CSSzRkGO6JjJ4j1P+MaVNEikOECf38sHjJEnzxxZfiaPMXLCCitnwxhJT08KEwCAQVToVblrwyhm3dAG22R0J0BuLjZwn42rhxI2rWqOHkpBG0zYyOxvq1a/Hsc8/h7SwA7bejRwX4NG7cWEAaAVp5B6Dp/rO5XZ9++inGT5yISeHh6N6tm7PH//nnH/Tp1w8VK1TA2jVrcPHiRfl3ly5dMGrECMchHT58GHv27MHo0aMlLDR27Nj/DdASEsSZE4gVKFgQS5cs1vHI3s/EqlWrsGnzZny4b58A0lUGoG3asAHFijM8wSbCqahTtx6aNm2CuNg4MYBjgoPlULZ9+yr4Ixn+Pkm4c+cKgsMWIX++3Fi5OETWgidAcxs0hshySJ/PFORA+KRZuHL5OtatWSOFIiEhIbh1+7YAU4YT+aIZ27N3D+bMnYcVy5ej2tNPe+VW2XtyA7RpaNlCDwNkAfv27Ssh5d27dknaxaVLFwWI2xPxm2+9hYWLFmNyRATatm2Dixcu4KfDh1H7xdrCcpo8EYwaMwbnz5/H/LlzUKVKFS+A1r5dOwFl4RGTJRz1/p492LRxI+o3qI9r166iTZt2qFmzJv45dw7Dhw1F45cbyjP4+LP9iJ45C81faYIDB3/Cex/sEHswY2osTp86g6iYCFSoYBkWTesIGzcNwSFD0K59K+zd+wnWrN6MKVPDULt2TVlrPNxt37oLN2/ewvAR/XDp4lUMGjBWABpZKXVYmVixYqOwLm9sWyZhuQlhkeJ4586bAf8cbmFuArTyFcpi0pRg+SztRoGC+SWEyofDqAHBx5BhfQRs3U28ix9/OCy2rHyFMmbNZWL+nOX4/vtDmBkdjqeqPYG/z57HiP8F0IIHo9krDXHrdiKGDAwVgDYhfJQuJRfETsXOXIjuPTritfYEaHcxYewMAWiz50Xp2wxTI74wExCAFjlfAHLE1FBJMwgeGY4SJYshKm6is0yZ0716+WZ889WP2P72KqPQZSsZ7arMxLhRU8U3TYkch/x584nd5uF+TtwS1Kn7AsZPGoV8eZWt37BuB3Zs2415i2aicqUKiJo+V/bTnISZEuni/7Zt3ok973+MKTPCUP2ZpyQaowBtFooV0z3JG1myaDUO//Qrlq6cI1Gfd3e5ARrVD6ZHxOOVZg3RtWcn8UMfWYAWG4Ea1QnQVIdkdvwiHCVAmxmOJ56ojDu3b2P0yIkC0CyA5XeRIeTBkXZ7sQC0NMTFLhR2deHiGLnvPe99jM2b3kLNmtXwzz8XsGHj4seS672FalW/zgrV2jCyFoOpodIKXAVoh3/6BD/9+LGphSbaUXktUa/w8ZcOA5S24MGHL2HQTGchEkHs2GNZdY1capRKFAg8GDQnn9zDaInYLaNOZABNxwkLr/j+NObIZ1C5wlcAGmU4WEHapNemJq4uI5/OtEVythxU84kk006VcQUs6MPliyHP9DR3iJPIT/PMtI8lJ41N0+U2MhiOU1kGQbNsFEspBVKAUlKqSXeuTG3Tw/cVyFdIHOvde7fxIOmBOGauCv7u5Zfaou5zrRyAJhMkVYeZGDogVN6zYm0Cli1ai6+++A7zFkajXPmykqMVPj4S48OD8VytGmjZtJMUCZDi5sB7dB6El16qhdFjhwjVb6sk6QB6dhmIkWMG47W2zWUGDv14BHNnL0a3Hq/LdT/Yux/zFkRjy6Y3JXeLQIQGiGP65effMX1KPHr26SzhQBXEVcP06cdfYsGSOJQpVwqrlm/EN19+LyHPKlUqG4CWieRHSWjfuqcwSjOiwyV0oIBTtdlIjzLnZsyIcJQoURQDhvQWI01qf+/7+2Uc0yLHwz9HAE6d/AtjR4ejc9f2qNewtrBjefPnkRO4bHECtE+VQYuKi0CDhnW1SCEzDUsS1ojRn5MQJZv66pVrBqCVRcKiGBlv1479ZRN27tZBcn4suGMBCk/lffp3RbceHWX8kybMxN1/c+1mRE+UfAMu/vd2f4A1q7cgYWE0nqr2JE79cQYhoycJQGvbviX27fkYH+z9FJ27tMWsuEUK0Nq8qg3W/wOgkSq2AO2T/fsRFxcnYyNjVaRoUcmBIPugbT4osGorxWzaulrqxMTbCA0bny2DFjdrFgigPvxgnwjmyjUAHP39d/Tt1w8zpk9H+/btHYC2aOECVKlcBbPnzBGWlCFQMlfZAzTdd+vXbxA2iwwVQ6n2xXlr31HndOuWLTj799/oP2AAFi1ahPr16rl1vez+ZSPz1FQBM1euXkVMTIwDNumklixZgmLFi2NBQoKEypo1b45+/fpJmM/mYXETfPLppxImJRiq89JLAtDefPNNTJs2TQAb7+vAgQMCXAleXm3eXAAwARpZoZiYGaZNVCru3ruBJYs3olSJQgLQ2Iw5bPIqHPn5NBbPHy0jz5nDH6VKFpLwK/PQKM8xbuIiXL58C+vWLIPLJzeaNX8V5cqVQ6eOHSX/yDJlDHMyTMtn3+LVVx3na1JEZH4J0EaOHIUBAwbI/dCJnDhxQthDXm/48OEmd0uT4nn/589fwN69e1GiZEnMmDYVxUw+38Okhzh+/DjOnv0bD5OSRCPw4/37JRw9d/YsPP30048BtB073sT+Tz5B7969ETZ+vLCCdWrXxs1bt9Cx0+to0KC+2DmGWeNiowUMTZ8xHVevXUO9unWw8+3d2LNnl9xL+/ZdUb58WUyZOgH5C+VVxXlqzqWloFWLLni9cztJ71iycDV++PEnzJkXKWkWxrOpmTeJ/3///Q8GDhiLZq80QscOrSTPiDbvnd0fSGhy7LhhYt/nz1uOQwd+QeysCFSqVMHJ2B46MFSAVvjkYK88vW++/hFXLl+TgxZfU6eNQwnDrnM/njp9BufOnZdDF9f4gR+PSFhz8rSxePbZGvj77/MYOWwCXnn1ZbRtr4Cae46s3sb12xEybiiaNW8keWaDB47D008/gd59u5hn78LZs/9g/dpt6NWnC9q0f1Vs0cTQSAlJjw4ZIodV2rnixYtpjlpmJq5cuoqYKAvQxklIvVfXoQL+6tR7wen5yfXBufj046+wdedqFC5E1tZ2heAopTwKndr2x0t1amFUyGDJ5eXnCDyHDwqTexo5ZqDje+krEuaukIhD4yYN8M6ufdi0YQcSFsegUpWKYrv69x6FcuVLY/rMiRLdIUBjmDMsfLSkJxhuRyI+Z/46h2Wr5yEwZw7sfnsPtr+xC4OG9cFHH3wmRXrj+ZnC+pkP9ymDFh0zCTVqVNPQJYDZ8Qvx+28nlEF7soqk94weMQFVnyKDFopDB3/GtClxGBM8BJ999jUIXBctiZXnGR+7SBm0xTH455+LiI1egBYtmyDx9l18/93B/wZoJldaCtQEp7iLVNSHaeGbjQiJJc4EDh3ajwMH9zl2k6CNgC81ne0kSUpZiRp3+YOUW5iqDKmqJkklfWE1F9wWAdqxiKV2ClrcCE2wBMWGRc4qUwp+fJnrT6kqArT0dKSkZcDfzxe5gnJIXiGLFJr03tTE9frwJzNFINRUtWiiNwfDvJw0BORQ4VfPfDIKzVLc1vbR4j1YwCAJkFK9ov/l7GiVnbdUAsVwWejl468Fz+mpBvm6gMAcbIjNljBJYtT5XXwxz+Tlum1Q93llvbSNibvdx7CBCtBWrV+EUyf/FDkNFgJ07/W6MFsXzl9EZMxk5M4dhBZNO2Lo8P54vWt72Ywtm3WWTTFw96k21gAAIABJREFUaB9h8qw8CKtq+vYYJu/r0ft1MVwsWhgxJFROAHzxQQmF+e+YuFgbvlxX6VnmRPz0m4QCVZ7CPQf8DIsGEhbHolz5UnJC5Al3weI4lCxZwogqKsPTo/NAAX4xs6Ygd55czlwLQEszAG1kuOQOeH4H6eqQcSNQqYqGzZgnMWrYeK+x8LlWqlwe4VOCUbJ0cXxOgBazGFGxk1C3Xm1tPYUMhI2ZhlKlSyIkdLhQsG6AVgbzF8bK+mjeuIM4Nuki4MbzCurT0/F613YYNLS3tNro0rEfKlYsj+i4yQjKHSTAnkZn7crNSFgSh2rVquLEydMIGRkuAK1eg9qSPNt3QHcx0KNHTHQDNJHickn+TGSUYdCmT4HLxWpjleBYunQZtm3f/lhv2Hp162JyxCQBJaII7aiUe+RPMsSYmCiOs2ixopg9S/M87IZkiPPQoUN4a8cOOVhYgMY8I4KlkSNGiOO1DBoBGit1xoSEIDY6WrR1xo+fgC3ZMGh2IpcsVXDGEGVWlq1nr16SZ/bGli0S0hswaBC2vvGGAIGsFY68HiuQGeL88cCBx+aDz6lJk8YC0Hgwqt+ggQCs1ztpSMoW7H39zTcIDw/HjBnT0bpVawlxMtwqAtXmKMe5GDFiBDp36iShXoLgMWPGgLl03j16lepv1qQuViwKBTIfYcKUFXhv7/dyqrQvlvIP6t8Ko4e2k4PKmPHLcenybWxcNw9w5cXzLzYRo5vV1ki+bHo6wsMnokf37l4hTrEsmQrQBgwc6CWwzTF27NABI0cyP4qajGrPeK2X6taT/V7r+ecxZXKEAENu+Lv37iI4ZKwAMDKVLPzgYYBMJ3NLGB7ncznmEeKsW6cOOnXugtGjRuHZZ59Fj549haF8sVYt3Lp9C127dUfz5q9IuHrhwkX4YO8eKQDheuzTp5cUdrz51k7se/89yf+t17AJGtSri0mTwhCULxA+ZBMygHRXOtq81h0vN66PcWEjEBedgJMnT2P+whgUKVZYwqNSeeesbYaICdBC9HDtYb9eqvM8RowagOLFmGgOHDv+h4TnmAdbuIi7gIRsSL36L2ISAZqRIqKDe61FT5k/2qixoUOl4p7fQaAxbUo8fvn5mACkYkWLSB4abe3Dh0leAG3EUNoyjsu9RrTwJwPhEWO8ANqD+w+9xq/+IwMjgwejbdvmEuJkKsa5v897rU0WJjDS0qRpI0lgj505T1I8mHJCDdDX2/RX8JWlmlKiTukZWLUuARUqlTXVit69P1s06YLWbV7BsJH9xaZyTDdu3EafbsPRpXt7DBrSyzGj3339o8wvc/lav9YMJ//4C7EzE1C9+lOYEDEGv/5yTAiIMSFD0L5jK7FBBGjr12x10mrsc+V9M61m+Zp5Aj5379yDZYvXKRjMzES/Ad3RhxIfemfYt/cTAWgxMZNQnQDNdM0hgyYhzsiJeKLqE5KjO3rYeCETxoYOR+S0WRJCDRk3DDHRysgvXBIjxWPxsYsFoM1fEIUd298VMDd/wUxs2vCmF0DzrOux8jSO8LoBRKaRgEMAaXmKafJuQNzBgx/ih4P7nHQnX2jIkfIWIltCAslUBFuRegrZelZgWnUHWWMe/Z0lf9msAft3G23kNYVhYzGAMGUUos2En48PcjDXNZOgLQOpqZT68hOARjFbDqVZvy1NXJ2GVVKAxgGyQiqTOWeMzVLrK0UAGmOoIuJqFiEBGhk0tVcMfTI0RFaHavimDFqIMYK0tGwBmnQvSGOllC4D/tsaf9WwcpfYqowKx+hCw9qtUNf04nS33lAjO2xgmAC0lesSJKF+7OjJUvkzctQgDBkYjO69umDEqEF48PA+XmnUHsNHDUTXbh0EDLVp0RWNmzbAsFH95X45QQQS16/dQr+ewzCEYK5LOyQ/eoQd23fjzW27Bfz8+ONP+PLzbzAzbqr89++z57Bw6SzJGeF1Dx/6GREToyQx/9nnqjshos/2f4UPP/gM8xdHo2KFcli2ZB2+//Yg5i+MltOs1dPhou7Utrckb0bHT0FQLvYvNHloROUZGRKOYIizbNnSAqA0gT9R2Kbvvz2AhUvjJRRJWj8sZKokmzZuWk8qcI7+egKbN+6QE9zS1XPww7eHhEEjWyenQlMR2KfrcPTs3RmduraRjeyEOMuVRvzcSHlft04DUKlyBUyICNGqLduLUIRn052CkjuJ99CjyyA0bdYI06I0NEC6effO90UCZdGy2Xi6WlUwaTRkRDiGDOuL8+cv4tjvJzBvYYzkHY0aPsEN0IzzYA5H1AwL0CYD6SoezPGuWLUaX3z+BRYtWiin5KRHyfj+u++wctUqMMQ0frwWOqjGmwWY7pMY8ysmTJggDNpsm4NmqO74WbPlWhIGk9CNbvXjJ46jb7/+Ukjw+uuvC5u0fsMGAWUJCxaIow4LDRVwMH4CAdomb/DlUcW5Zs0aGSuBFx21hY80CJ06dxZgTAbt73PnhAVavnw5atcmwHabOPsZAUqGyZo3b57jkO/euYN5CQkoUriwADQ2FG7cpKkDMLWQQq/32eefY1JEBAg2GzRoKADtrZ07MXf2bMkBZPjn6LFjwuQ1qF9fctEI9keNHoObN25g3lwt4OHV7txNxLx581GsaCEsSYgAMu8jYupC/Pb7X3hjfYSs55u37mL7W5/j3T3fYXb0YLRvWw8hEwjQbmHbhhnIhD9eajQQLzeqi1EjR4uGorvwXr+JeZAStjDVbBb8WoDGsRFMs+iC1Zdnz5yVOefcbt60SXLH7Iv5aGf+OiP5fwxdkp2rU+clRERMxsGDBxEWFoZWrVqpzczMxKTJk3H06FHMmWUYtGO/Y9jwEQgdNxZHj/4uzCfZyAsXLhiAthK1nq8l1aDdundH81deQefOnTF23DgMHjwYuXMFSWh1x/ZteOutnRIi/3DvHgFozV5therVnsaUiImSzK8yBKycfoTmLTqhXduWGDV6EObMWypJ9XPmR6N06RL6bI3UgZJoGcJUMcTZunUzYb8po3Pt6k3sensvThw/haXL4yXkx/ef/uMvhE+IlpAf82UJcN/e+T6eqfm0w6DZfGAWH1w4fwnvv/cxfv3ld0yaHIJGjeti1869eGPzTvTt3xWt2zRHgNhiFtBsxKf7v1KAVrO65MaNGDYBrV5rhk6va2cZvn779ThWr9z8GIP2zDNPY9Dgnhq35FhPn8GqFZvRo1dntG3XXIoEJoRGSvpGxLQw8Wu0q5s3vin3uXLtAllDTHexAI0aoN07DZFDY4uWzZwxuP+SgaA8gaaCz91z1P6+XYteeLlJPUk5YficnvTChcsY0i8Enbu2w+BhGlLm3DIPed6spQibMBLNXm2ElNQ0zIpZIATAmg0L5XBLf8IUlAIF80pYTxi03R9gyvRxIj1lLQFz00798ZcXQON9Dh/RH4d/+gV//XUOUyPDpBCIs8VikzVZABpL5mcRoB11A7S79+5h1LAwVKv+FF548Vm8sfktzE+Ikj0QPVMBmjJoaQLQbt9OREjoUMTOXICBg3ripdq1sG79VvGD6zct1nVrk6CdjhXezZ09i7tsvtljAA0Z+JEA7bu9wkxpS0srp2XaZ/n6wA+U1HBpqJM+yxRG2pxk6SJkKjf5XJwDB2VUTEN3eQ9bdRl9GzZAzw6g+bK4kh0NjD0lI0cWj4daSz61GLStiav9kPIC0CQECX+RueCXMD8sPT3FSXDTZuIapkxLZdsSN81Htk3AGZOyA3Qhqi4akUS6ERQlwDONRoX50b6cEibmIkw3+i3S4Nbk3lD0UgoPWD3KMbpQt1Yr0yzd6s1kw6CtWyCA8ttvDkjFC5Pzd+/ag01vrJJ8J7aOerlea2FmGI7jGEYODZOT7pTIMOTJrfIBvAY3QPj4GYiZNRX16teRnLCYqLmoWvUJTJwcIoDize278OEnu3DixCnERM0R4DFm7HBhAX85/CsmTYzCxIhg1KlXyxGuJfXMnIL5i2NQpXJF2WCbN2yXeH6tF2qa3BUXWDlEBo2q0jNmTjQJlbpIOc98sEyEHTE0TBJ/I2MizIRm4NjvpxATORedOrdB1x4dcfTocYSHzsCo4MGagyZsQAYmT5gp+XNLVsVLnpoCtImSM8fXl59/i+VL1mHipGC8+NLzcn2eJseNnoKy5UsjbtZUATVTJ8dKSCFuTiTKltP8ERp9soAsyQ6Srg3pOHzoF0yZFIPBQ/uiZ9+uGobLzMDutxWgLVgSLwDtxMlTGDcqQipRTxz/AxPCx0jhxV+nzzoM2mvMQZOQr0so9shpsyUnJnLGZCCNJ0KZKaxcvQbffPMNNm/eLPS/nhaBrt26oWSJEpg/f77Kb5gQpzDjJt+K64MM1YSJ4QLQZsXHOz6e75k1exbee+99qR4s/G+Bgq5pF7786kuEjB2HVStXStiMDNrGzZvxQq1aUrCwYf06VChfAQcOHhSARhDgzY7ZQ0um5I9FRs1EbGyMJKNb8EH2pFu3biheooTkLZ07d07yxgjSBg0cYLMS8Odff+Hzzz+XisESxUsIQCMruG3bNudeaDAn/luVmid3bg1xpqage48eqF69OqIio5xwKQ3I1q1bJWy4d8/7KFmiJFatWY3du9/B5k0bUayo5rtw6gl8+d07tm2T+R05erTk+xBY2BAjQcjEiRMFAC2cPxMZ6Q8wdfos/HHqLD58d56YTDLyd+89QK0GIzBicFuEBXfG2IkEaDexY9MUmkt06RMtVYsLE+IQFFRIigo4T1Il9eiRVO/y5RSBOJ5UGbQxY4Il2V9y0IwjX7p0qTCvnNvKlSuLHAJBuGWTfvrpEIYMHYY+vXtLJe3LTZrg6aeeQmxsrJEagIQle/buLUDPE6CNGDESTZs2le+OnjkTNZ95BidPnUJPYdAUoDHE2d0ANII+Ph+uReakXb92TQofNm7aJADt4w8/EPs8YtQo2Qsx0VEoXZIyKgrQzpw5jd79BmPMqGHo0q093tj2lhw2p0+fgOdeeNYs+Ax8sv9LXL16DZ1ebyP2J2sOGqfts0++wYKElRjNgqOWTfAw6ZGEFvd/9CWi4ybJ/uXzHTo4FOXLlxGGnnPG8CVZUToj7h0yeMGjJqNhozpSRBQfs0hCmzNmTpDUB94PmVzmsDIspyHO6jj3twI0LRLoqWN3uXDwwM9OkQDDsrSNg00OGosE7Iuh0NiYhejSrQPatX9VKmjHj4s0OWgsetJUh6+/+l4KAyKjJ6FipXKIIYNWUhk0StkMHxSK6jWexoRJzLEzaT2AjJmEY0AOrdq3NsF9snJhUN8QuccJEaOQN08e+fT33x0CKzFfbdkYweOGGdkL4K3t72LD2m2Ijo/AC7Wfk9v49iuyagvQu29nySljXjSLPUSH0ocA7W3se38/FiyLQ/HiRZ3D1dLFa8WvUeVAGLS39+LN7e9gZuwkkeIZP266RIEYYSLI3reXRQObMZMhzupPOy2zpEggG4BGBo1+4MXaNdG5SzspDomJXqAAbWmchPz5nBnyJ5HB/cmQdO6gXFi3bpswaALQZA/azi4qSi/35kGr2Xwzeyi2mmi6z217xnQcOPQBfvxB94dl4CwjJhqnFJs3bBtTejTfzZNNNi2hSDSYaJhn+0f5PmnxpF152ADFAkbvEKfmm/HWjCCGQwxIKhiLFVK152eroW82cbUZVCaToUMRo6Uom2EPCND4R/tEUnfLrV6vSvUMParKPQfEjgPU+BKA5qNhAIf6yyQyZZ8qLRigoebvGb4kG0f6PUBuOockdqtxZ0PhJJHA4HvY55PJkHWeaY16tVobfRSN+drwLEOcNAKr1y+S73jwMAkhIydK6K98hXJYs2GJ9hpNT0O9F1+RvLLXu7SVa7395vtYt/oNzJkfhZrPao4PKerxoVMF6ZMhIwu1aP5yfP3l91LFSQ2zlcs2CED76PN3hM6NmzkPP3x/UN7/fK2aOPrLMUyaMAMRU8Mk8ZPCvqQ6CcgY92eI88mqT+DyhSvo1X2wAEaydVZ6YsOaN7B54zaETw5F+46vqfqxqR6xxobVd8MGjxOARoCnuCgTP35/CLPjFgpYbNG6KX779TeEh0Z5ATSWic+YHC+SIpu3LRMDR4DGQguWenOszImgntnkaeMkZMPFxRCLALRypRETP0U28sEDRxA1fTZCJ4xGu46s+NNTxt73P5DEY7J71apXxfo1W7B9625h9njasq93du/BmpWbMX9RNJ56qipOn/pLmEECqmavNsaoMSyTz8CZP/92AFqbDq1UlNaHrb5uC63O02JU1BS4KBEjFaourFy9FgzLbdm0EYFBQfJ+Jn937doNDHNGRUVKYqhuNN3edh650ViVOSFcAVp8XJxjwLlSZ82aDSaL9+3bRxgxq80TGhaGEydPYO3qNZJYToA22zBHlP7o3Ol1uY4boG1E+XLlnXxP8Tkmc+TC+Qto16EDmjVtiqjISJGR4HeTPZk3fz6GDhmCIUMGS6imT9++AgY2bliPIkWKyF5buGgR3n57l0h9MFxHyQcL0Oz8s1J14qRJCtAWJMizj42Nw4cffYSdb70lGnJ80dAyt465fCtXLJdT3+rVa7Br924BmaxYpWlLTU1Bt+49BNAQ4NDOEDwIQNu2zTnRC0ALDxeANnfOXKT9q+cXGRmF03+exp7dS+GLB/D1ScV3P/6GfkPnInJKH/Tr2dwwaDfx5mZdf2s3fojZCW9i2aIpqFu3IVIz6PR8sWnzFnzxxRfCXJYuU9rxkc7Cs1WcBGjTvIsEmGf3ww8/CHPJsOUbW7eKrIcUAAD4/IsvBIQO6N8fwcFj0LZde1Cag4wagb88h40bhT3l/bNKk9Wvx36nDuMgYXOZ48acQK6FP079gZ49e0mIk0Ce+aWWQWOBCCU+YmJjBSz26dNH1gOvT4D2yf6PZS8wl43sJvPiWrz6ihJjGekIj5giFaUzZ0zBs7Vq4NTZv9C/1zB0fr09Bg/vJ3l7ly5exvQpsVLhuW37Ssk3GzAg5LEiAalA3LAdU6ezuvwlfPvtQcybvQzDRvYTwGY2D4YOChO7OWnyGAlbrl61WaoPn6paWcb185HfhHVj8VDE1BAsWrBawnW8rhUaJzO0/Y3dUqU4cdIYvFT3ee8igUE99PscgLYIY0LI0DeUCneOgXli4ZM0n5Evqa6PXoiu3TugXYcWUvUeZosE5k4zQrY+2PbGTmxct00YNFa5ugFaqOwrsljffXcAy1bOQ4WKZcVvUWNs+eL1UnQ2I2aCh63wWHEZPlg4fxW++ep7zFsQJXl63FezYhfj669+kGuxIp8FZNSMmxO3GAf+LZ7Y9vZqBf6SqpCKAb1Hqz4XCzdWzwE1JMVu+QDbtuzCvvc/wcLl8fJzq3qwYvF6HD78G5aumCuSKO/s2iuFblGx4ahcpRJ27ngP27bsxPLV8yWX0QK0qOiJAtCkSbyPy13FaUKclkHjcypTphQmTBqFEsWpQXlXwDDvjwUL6ampEq4lW0d/zDmq+Wx1iQwxL5BRn/Wb6asNaWOSJjIytZUh8ULWl4Apg6c804lsKPvAwQ9w8KePvD5mAVqA9B33F+Ysjd8h0UFPcMa8sXRplp6RmibSU35MZfF8nIZd4++lZZO0iFKAKFWcvsQ82sJQAJxj/bQTj7TZZO6Zvw9SklKQ+igVbYa/rQyadtTVtgZaJahCogQySt25FeOtoJvEU7MANII0LRiQrtZOUYHtj6oaWn4IYGNr/yD4uPzx4OEdmYzcOfOLnpkI2kqVLBurP0BS8kMkJfE0QuAHqeCs94I6fxtykTZL/1bZaA6arwA0nqT5eFev2Igd23Yifk4UGjSqq8Jyvr4OQOvYWYVqGftfumC1bNwmzRqK8zly+FfJfWCCf9t2rXDp0hUMHzxWTl09+3TR71qxURY3ARpPQRcuXMLgfqPw/As1MS0yXHRiIiZGCm1OJo99PMk47nprD7Zu2aUMWpWKCPDPgTWrNmHv+x+hRo2nUfmJSvjr9Bn8fvQEqtV4SrTBtBJEkxX5x1aVsCBgxNBQSejne/m7hw+SpBqmVKkSUjbOPMLfjx5D6JhpApK48R8lJ+PsX+fkhN+9V0cpC/9svxYJEKBVrVYFq5ZtxBeffis6Os/UrOYwB2xsf/DHn0XjrFXrV9Cnf3cJZS9ZuFIYN57yKEvCUMTPh39Fw8Z1hbKnYWelKMMgrJhVJkLXF6uJeFKblzBTKoH+/OssRg2bICGFGTPDxYhxU509Q4AWLqGB19q1MJ0uXAKkCRDJoM2YPlEAmqql+2LlmvXYs3cfmjRuLPNIgWEm8fM5jxo5EvX/DcPZSmSuLWVstfE6oRqrA8eODRXAE8fEeo9G67Nnz5Z8LoI3Gk+CrN+PHcOvv/6K/v37YWD/ASJAS4AWFR0t+lbr165zUga8GbRyThWSrG+Pamo6YrI5dM7PPfushMOY+1ahYkXMn8eEXy1QYOI6q1a5Hsm0XLh4ESdPnpT8q2FDhzrVlIl3ErF92zZjZjh/t90M2oIE+Tnvg1WqlOho0aKFdPj46quvhLllyLd+3brynQxxrlu/HnXq1BFARmP8119/yWmZ+Xc9enQXRzJylDJob27f7lSoEqAR/BI4zp87V/QFZ8yYIbp1rzZvLD0++Z7DP5/AMzUqIjKiDypWKIHgCcuEQXtzkwI0/j0q/g38cPA4mjWpjSKFi+DYibM4fuK0VLUO6D9AqwctQ+/AcBd++fUXYcKqVauGEsWLy6meWnb8XrKf06ZOxfkL5zEjMgo3rl9HkyZNZB4Z6mU4f9qUKaheo7oAZhZz8DpkHk+dOiXzwTDvrNmzwXyz/v37ix0ikK5QvjwSEhJMDhs8ANpKvFDrBdziIcIwaARo3KstW7fWUHt8PCpWrOgwaJ998omALO5rhpS//vobWe9ck7/88itO//knXu/UAYMG9JMDd6YrHUsWr8LefR9JdXvxEsVEooMONjRspIAayllQJoH2gvpWtC1kRy5duiogInLmBMn9JMjieyKmBMtaF3Y0MxNDBrFIoKwANAKN+JiFuHD+MurWf0Gc88Efj8i6CB0/Qoq3jhw+KqwQq8BpbygxodXAL2D50vV4utqT6NGro+T3uas4e5owLgTExMcRoLGKs5EANFvFaQEaXe+xoycFNHTr3gFtO7SUEGdYyDQpSqhTt5Y8fwoh8zBYt35tjAoeImtBigRKahUnX8ePn8TihFUiY0L7HhiUE0d/PYYbN25h+Kj+aNSojobp3Cmtut8yXJInzWpM2p069V8UX0PtOSblP/FkJRQqVEBA6pm//sZvv51Ay9ZNnbCncYBSWMXwL0OKsbMmyyFA1zewbWt2AC1DwCPnecmKWXJAIFnw1o53ERUTLsn+LH6Jj14ge4pFbJ9/+jUWJayUFB3qKdoDLH0T2TE+pyHD+qNw0UIS4mR+8ujgIWj1WlN57+0790TSRBi0ZXGSZzgrZiG++Pw7tOvQEiFhwzSlRwDaG/juMYCmETXNi3e3EbRsmTQXMV175MYtZhEGTXMND/z0obR6EiBne8qajkGeAC2V6hKmraKkWpkWVUJEsX9nSooU3PGPJaekVaO5LhvNS2RWOvXoQ6dQLf9kMo2LHRS0Uai8pPvNv2A3MDBAAZqPyxugMQeN8hr8IHtPkaXiG6XKkjFYT6THlkfs1m7O9Wmk4gQRZmh40zfAyRWjNJn052JlJ1skmNwGJkdTAT9XYEEE+OfG7XtXZNLz5ylm+n7qTaVnpOLRo7t4kHRf1JBtYKLO883R4IU25vYUh0p+HFz48/Tf8l8ubuaa8A83DvOXKHyqRiND9E2O/vo7ChYpgAL58yoD6BcgAoPU0SGooOAk89eefvpJVK/5tABLVvrwRElDRCFUjomJjtRLe6ZmdXHmBEmnT/0pAIkJsAQIZ878LQn2DJ2yDQu/jw6PFaIVKpaXvAfOC9meQz8exrFjJ0V1nkUEzOlq2Ki+JEUrMNMFwApJMpAaQkwTSQqeqLR3mebPcYyktqnPxs+ysu7Uv+X3+vz0mdOYFiicH8WKFdbNdOuOaNFQryzp0SOEjJwsdLuVLbChHy1j9hFAS+aKjGKuXLmlrP3gDz/h1Kk/8SjpkVR1UoTxhdrPIjBnIDat3y4JsS1aNhVtNvviwYBhVoK5Zq+8jEKF8iM1PV0qRylqSaOoTdwz5Lp//nlWkpGp02MbIfOZMWeG7GO5MmWY/miaHvvi8tVbksCshw2VKiGgoaOjjIStQtbm7wRofnIdMoc8HLDy8fixE7K+Kb6qVLkagNmz54i0wsrly/HlV19JmJEXYairUaOGyJc3n9wmw5Hn/jmH0qVKy/faFwHL2bNnRauLIrca8nWfsdwl2Rn48Ycf8Otvv0nImCH5ShUrikwHHZYSfxrAo7AspTVu3LwhRrhG9eqoW7ceclNR3wWcPnVa2FgVmtXPcB0xt4rhp4qVKjrjo1Dv9z98j0sXL8k6Ikh96aWX5LO2KODylSsiuus8T5dLgAmfsXQ6MI7j9OnTYi/4WT2l6vplPhcLOigXwp9zHLduUcGe1U0p8PdNQZ5cPihdKh/y5yUQBc6cuYTklFRUfaKsyR0Erly9jS+/+RV/nrkkLeICc+dD1Wo18eILLyEokNIbGlrTkJhNR9Mw2onjx3V5m9AKhSoL5M8vlXyaiJ4posXfffedVKLyfSWKFUOdevVQuaLOF7XpPv30E5w4+YfYEAKwRi+/LGrrZBj53Pi8eJ/Hjh9DoQIFULp0GUdkOCnpIU6eOIEqTzyB3LnzyNzw3wwF8X0cOkEf55OFCbRLrORkXl/Nms/InPOET+btqy+/xPHjJ4TRoVDuU089idov1BIRTO2Xm44HScn44ccDOHbyOB4+fIgChfKj1gvPSthO5AWSUyS9wHn9y6pSNoDFSkWLF5bvJwvPUGjp0iVFv0tSVkzl6Ok/zyBHzgCULl1KnOyVS9dw8OCgFcw0AAAgAElEQVQRXGYXkYwMOfg993x1sXMCLDIyhI2jLaBD576vU6cWChYuiI8/+kJEa597vgaqVq0s76EyPYGl7bXLPNTz5y+LPWNhFeeP1eB58+YWbTdbFEKwyDy4fPnyokQpMp0ZAoQYCpeSV1PZlydfbukQwgM0Dw7n/7kgBEPpMqVM+C0T5//5Bz8d/A2XL11VX1Ywn8hF0A8xt0xwgq2csROZybzrNMmZO/zTbxI6ZzSCuXLDBoehc7d2qPlsNdFEo94WgVrT5g21CMm5RibOM9Q7fCJGjxkkKgP2xa9jBwXa40qVK0ouuTJoGbh04YqAavoeVg5yTgkoy5QrI9EF7o2L5y8g8e49eS70Uz/+cEijVcZWSAst2rSbt/Dp/i8xbfpEvPDScyLMTua8UuWyYkf4XOjvzp+7LJ+vWLms+B2GqMn2V3myEoICg4xth0Ry+PMnnqyoOp2eLajSTQ9bY7GYZyeNAQSg2ZaFpsuqkdfgGAWgHf4Ih3/dL3llmYJrVKuMOEdlNvyR6koFARr9KBeKbReo3Xoo5M8Wj8kCzgJy8hBKEilV8lVZXOPLaI0/nYdppm5QubSN8vVREVwPpo9jkHCnjw+CcufQgih2w/Bk0FjFKW2aKNJJMVhfCECjQC0xlfR1M4jPGi9pW+Aixao6IpxIbQBOI0YRVR+JvROw+Pn4IVlaOWm7HAvQcvrng59PIBLvXRe2LG/u/PD3ywkf5sHJwFPwMPk2HiUnSX9OAakZGaj3Qks0eqmt10LUfAHDxBhvFuCfUwAanRMXBvPOpGco25kEaoiLLBAZLQFtATkFpPG9XGB8L7lUi4IlH0mQt5tRFCrVVMDavpa8lvbx1JYoIonhy2bmbDbPRHm2pSKwZQiZlCf1T/g+pUHF4bl8JEGbYzU+VxyEddmae8bvUQV8jlHAMdv4mEbMUuFqkrodV++i1plWk9qyYeYK8rnaqlNduTqJFCQlQFu8Ih5lypQReRRl8dKQKuFvf1Wr/ugzAWgSljWf5XrSsWmxB4sAtIWnLkjN8TK0tJwi1Igps6w/l7k3z1NblXpy2/os1J9qbqRDS3M9qO+Xl0i7uHJK2w4pMCWg99HKYgVmprG6XEO/QwFagIStCRw0F+aR6OFw3XsaQjIjh48cwfatW4XBULkOiCFXEOA+PnukT7gNrU3Gkg3mLpbRG7ATYJ6iBW8OwHBQhteYZOJNybe9Pw/L7rE2ZIU5eWj2+7zy6HUVKmgkfe9U82VtGK/v85wb8zQfH5v8wq5MMys2SuEBULWva5qwaMhMQYDvA+Twv296LnpMoeeXSstFlZZIz/RDBtgiin09A5GaTnugzdcdLGZzhMxNO7kvdvOZZ2KZA/UHahv0sJP15a5wd1/LtFi3+kzeT99j8WuKs2UC9G3uFWS/K6u/tzlTbpujxTG0WXQkBIu2AbvYCJPPI6OSzZKBDBdzZ7QCThqeZwnzaBjJ5lnpe6yuk3v6zcazjbI9W16aohrejeT4GPuge93JLZDnwmtL9MYyQmY8zgHV2AnnwGWkH7g+5ZDioWPo9XQ8Dj7uRamD5JzYz1r0zrxpWaqmt6Y2CjY20vQypjA7gYR8nKk55sK8Dxt9cgCa5wM0QJbPh/NIB83cwe5dhklEg8Vc4gNYJEcm34AiZ9yZmVJ9efTX45J+YnXjnGVL9GLnQvTBDMAR32BXlrsClWvB3Z9VfZjYZNvb0/ROZe6UfJwHvdNnJD+QGp2UDBHgJutLk+VtvpbnwV7Xn9oRLT58vHeoskxKAlhCiP5Tnq/ZEXbN290h4Uwz+zL3BhlTyuvQkf345ZfPZR/wjz5UZeZYHODv8keaX5qEONOS0wRMyfpjbr4BaDwwsJ0ixZM1SkA/mKoN150JtX1B3XZQChxZyalnPAVq1uQZBo0dgIRB88vCoFEHTftoasUle2lKO6dMnjQJCggCNKym4IRhH3WobBHFjaZsimco1EecmyS9+VAuI8UANB9x8uxNR3DGqtG7D+4IQAsKJIsUAF8Xe4GxSCEVD5PvyimfAXUNuaajQe02eLk288ZMs26LUg1Is0aU11IHq4nBBGg8SaYmJwtLoQmrph/Xv3lEFC7lKUla//BBpPAkpcBFHJNp2isMpnSu19w8BVTuhHLbCFdaWxF42cIKAjS2hfC190ewqIwYc59sHpXIlZCxSeGcMbcgXRao7eOmq1MNpTVinHverwPQTIN1kcgwz8cwvyaEbQAagVOa7UNJRsjba1y8cBkhoyZjycpZErbj2Hm/BJspqezx6C8Jpvs//BxLVswxTlMlW2RjmWoZPkueNDTrno1odaXauVJnpCvW0whlzQOw7JYbtBjAZwBWVjdpQRuNpy8lN7h2hX8m4HKDZ32eCvLFaQiG8xV2URkJP5k3rhc+F56wPBNICdDIoDGviqyLsV2OBXw8Kd17pI87ZA+X7+zlbGBA9mjPIFOPb/Uw7Ja1suDY8RdZHJoboLkNjbVqHn7b+7uyOBD7SePisgBBB4ebycgC0ixQtc2y5bSYBj+fh8jh9wC+vmnwcXFvaGs54yu9J9bpkuFCemYOpGfmREpaLqRlkFE2jsG5b11V1uhbR6WOxTZLd4MI+4zd92a/2hNkG1BmbVQ2UM7tJu3ns+S/OO7I8SlZl7nzbzt2d+cW1ZzUfGFtayZq6RacOUnQCtC4BzN8DPCSAi8RqJTrq6SRYR6cvWuYXo91qHBVkt60NU/2PcnNNRWk2UOm3fteEN+zCbYJmwp4NI9CILK0/VGZJi1Ms+DbJJgbDCoj8168Zu4MyLbgzhANChDMEzbXJgCwOaZMnZC9K+vQ3KgBnqQtxG7bpHSOweN8ac6xhi13rwK2dere1Q3QvNeZvo/2587dexJtWbxgDbr16IB+A7srmHXmRkGqjkJtu9VBI4vjjSd0xhV06TXssUPv3uigmnlUN6EPhgCNOp9jQ4ehdp1a+uNMLV4T32VIDHuHyq7SL6UrOKN/NH2cnfHJYMxkCUCzS8riEJOAbw5IDkAzd2H3pAA0c3D/6ch+HPnlU8Eh3AdySVn2lLzwFxYt3Vc1P9MekRAy69KEOBnypg97lJKCnDkChPhhIr9EtSRu5d63csSxBxzpna3EBgEYx5ORmu6ANMVNxAqaXka2jc83LSUNbYbv0E4CtmdUZqaySeLD2CTURcfE9gfpSElJk1weAQLk8riZ0w1jk2EYBckx0y8jA2FPmARZvBFXJtkxnXCOn0wTQwv8nQqK8nPUC2EcOBVJj9IEuDBEx5AnJ/bl2h2FQRMJD7P41MErWJKwqjAgOtagXLkMI/VIFOMJ1HjKpDMWRG5WKlk1MkA0ZKkEIMKgeQI0NVx6dQJNvUeGEyRgaITsLMnDe1fwpp/g/XDM/v5sH2GrZPU0RmBoe3TaRE4LSLMCNI3Fq9qxgERzCrEVtp6AzJ6YJCnRtsiwJxKelqWfqgn1mHs1/kim9PLFq9KRIW7OVJQtV1YYM2FOyTAmp4jsyUf7PsWXX3yHmPipsk44Di5IAZ2m8pcnFjJP7lORG6A5G8U4Ly/GUk58TkGd54HeGFb3ts8KguzpR5k8BVy+mT7wzaB58ROQxjFSgd6CM21jZiqu+Pw4v358xgrGheZOYyNq97rhHM6ZoyHO7du2ejVBd9uxrCDHa/hejInnO62hcVjFbJgu95XcFZ+WgPH+FjdjZZ2iNf72dOs+kVoi7HFoqcSFmtLsWLbs7vQxgPbYwOyBMntgqi1SrAFMgw/S4O+XBD+fJPgiCT4+aXJolPv2YCgcvCg/J2vjh9SMXEhND0JqWqA6I5Pzat+reS16F3p/noDLPfDsfve/3q/Xc9+fGwA632QunoW5Mj+1NtMzudh7Gs3MG4aL9yZ7kYchAbmaoKzO0QAykUiyzKhZ0xaQcFXSzvOPCRPx8/oyB3oz2V7nBNM3UUI5PICy9Y3oYmZZGSLB4w3QrO1+bHkYwGUBmB7UFJjZJ6VgxHsByFfyPdzXBjdmB9AcJl/AFg+WGgkSgGY+KLaSITHq7PmpU/UCaJZNNdqc/xdAs/eYde6YhtGr+wgBXX0HUrPv8RfV+5csWCNN0dndZtCQnsiXP5+uLvooYzSzzrn2AlUsbl+P2RvN2nAqJR2AJttC51d9iQKrs2fPSYtEttt6vlYNE/VQ4XiJynnof9pIjYIZjSaZ3WXAtaXmOEx7QDBPmPliNs/MYSYNeHP2iEBiBUtGB03XBST/7MDhD9y2VjBgpoQ7hczxz2Hy3NJFoJs23q53Xi0lI0WIm5SkNOQICkDOXDnhk+Yer+wv45eJExgqzeT9p2XCJ6cf/HLqYZ9rnOkyGezalKaRR1sNag0qr0Of7QA0ZYf0CzSkyclTFsRHenxmSliHC1IT+XliVfqRv1NEqo+SIMuGQLxP0BSmpbEwaN18pzg7E4eV9cOYNas709JEeZhGhnlA8p0uoMEL7dCodhsFaHItA5lYCeHnrkLlRNA45ZCWPi4BFQRnDGs6C9d4GWGg2BTc9MtSxV9Dg1qTZPp+qgNXcUQFItoE1bJVavz0ZQ023y8PT7TVVGNNAZ0aRYZjeT1rRAU42mvIfej38P0EuzZcrCFRZYLkdCxsmVaFSHjDGCwB4Aynkoo1sFY3CZ+5GauIDSs4MftcF2laGgKDyG7mMHkeBCl6ErfFJLwGx8c5FjrXR9kn2/GA4+XvLEDzCtmYWKRzYDIDsMbYfeD1MmXuLenpTJ1jqfpVjk9DvfbE5QMfqX9Wx+znIutIllPD0JrLqE5ZVpaTr6ZG3hso2LCgsp003CLfYVg4MfomvCnrzaKZbJSmdcLd32v/aTh4sxZ0sXqBIm8848EOeFDozmp0MwHeYVRzn/a+zRd4hvO8Z97zX27z/jhY83AsHnpuzr7I6iGyvMf9aTc4cxiSzAz4uFLg5/NIGDX+l1We5hbs4d6mkhkLof080zP9kZ7OxusBSMkMElaNTL61I/a+Pfdv1vnKeg8Wrno7OweCeU+EtSfOs1QX5bYY/zURRlbIDY2zXNe9cZ3xmN6Ldn05p3z15A6FadkOL6BC+8BCL4dBUjaeP7PXsSkUGkazKQs2RGtDzFqx5raFVr/crchuWWuv44ADjLOsPkf6xoRwLSB1Hr6H3bVrmnkNHqkBniSaXN2JAtEI8l6M8K2E15V54vs035oRD0/RcZ1Hh3mVXCh9VvRBeuYzYS8THXWH9t17j6ZL/HBGpgjy0n6SMMjO6tE/qoyHj8hk2DCw2m0FUXrQ8NhFzB8jW+WhK+axgNyATOgxOijPHWjGbwGah9/lWNjUXQgRk+SukQj1idaG2gMdD/V2Rm1+mT4buxzVpztMrJ19Sd9y35uwxNLqyW0tldnUKIgjVGsYtENHPsKBIx9qQRkD0SZ1iy6RFZwEaboUqOqvqVBSzWlAeWpmqvg9+kS/HH7Szswvk9fyEQZN/Ks5wAhAk2JAFX4mOPPPGYDAHIFCqFCYnAxZerISUFYuyz5sYeQyMxWgdRtdPdOJ8UoSOtkuN+BiT01OshQMZHJhKiARUEORWZcFaPpALWvkKbOhicTMXeJpzTnzOCtATyduVoKhU5mMDPb1VPaD1WNMfK/3fGs0qN3afaI2gITfEWDCfM6FmZtF0CWdCtIk1MokP+dBm/CjVY+3+Qy60M3pzs6azecxJ2x50AyZebBklkWzG0UekDB7umBlnxp9FM3DYFusTPhL71OykboAqGgvIMuPLCCFgln1GiDMHsNsBDucMwI0MngEFo+SHwpwo3GRn4tisJ6ouOml92laitecy0KW05BS4Mog6TgtYyH0rIQEeQ/UcCHLyo1iRV0JXGxOnAnHuijLYgGahqclXCsA0e2MOH8sS5eCBbNBH2fQPEyUlwCObclkWnvI7nJDPzvX2gjeuD+TU6AT44Jvuj98GPokyDV5gMr66kuG5HzYXMMCdHOC10ofGyLVcIKGkYxxkoG4c2I82StPA2mRl9ehxsOTeLpw+zl7Yvb6rx27pxfy+iJzbx6/d+7ZA5x5MknuZ2YvlE3Q1n42u+/SDfE40JTFZs3xfyI0AwjMWraOVuY3FTn8HsLXpX98fDLgKwdHN+tq/y7+3qQiSM/lDOBhen48ysgLn4wcKtLt6dGyMIT/PZ3/K4zpMRBPIKG7zC5KdVgOU+wJ8zyetHFiHtylxzq17s/9fv06Cy3MvnCekZuWtg7d6j7poc4Uh3muP9lI6Uj3YZ5ahpyN5cAiuUS6vuVw6jVRatftodXaGOlW4IQMTSjJC4mYkJztFmOZMQ8Wztpqfr8TTjI5a4qH3PNLRkxtTAYKPfoM1/2a6Fo01+OB+P/x9qbBlmZXdeC583svM2vMKs1SSYAQAuEwEoNmpYQEAlvIYEbT0WBHgwfw0PzpcNjd0bj7T/9ptxvaxsZ2OMK4/7QnYYMwg2iQQUMJEW1bEG2DBGYQUmmoysz33p3ba629ztnnu/dlleyIfpCqzHfv/e73nWHvddbee238Qu0I4wDnMWhQtmpYMs+P15Q9Q0hPObQK7VX7GEwPw7xhn7wPjH+khYXTZISRo3C7s0GxWurv/B22LW011TxRHzJj63EPKboxbmHnvGxcDxgAjTl32RJyKYsUsQ83SyY/gg4eUlpop3zfeHDHzJ/vgSMnQkG7sLnKD60WGEDKXsP5ZzHPSFhxL06N4hGARi5uVz7wK6rinI2V6gJGzITFdDRlmJNTBB+3X0tSAwzwRjnlVE1gfiFYZSX9L0bwH2NJc4Cdjo5HuAYKB9xtAIAO7NnZ4oy+GT4UEajl+ZLrCE+7rQRQM6AEaOzFyUWpJGwDNCrpkhlR0j9y0mRItJMwGbMFHLf6bxJYbHdE/QYtZpV0uhAlbAcMUDKbCLVudpuy2lywkgYhN8h38LRW1oplMwyYANqXf52qQmNTm8rHeyqCtlOWneLmFDMmIIhBgWNWvFgnJQyCHK6NeeDzoHd0Egyji00ZjlfGwnkabdUrzCbARLaMxxIxj8wNCTCMUDIXPqY/JDSARRB+g1yIZEkE0BAubMUB2AsaUxYVbNW1oQrvRcjOLOdqLcDrxc9nF6km4BjAu0MorIaxo5GwLQyyqVmdLFVIonEN5pWhBQEXgcRehVljHQAtQpmymZoJARkDt4HVMpfE5MtWHKB5jvXp3I/MaPJ3Dl8g5RKMGsL4AMHINQNT2x08g6/of+nTqcPYMNg48SqfQtWQLtVuISm5DDnAZMTSjGTXfHhyHkK0cHK4osvG8+w6HJ9yrMIC1vHlOMdn/N2VQcpOLl03G/7869g+eXm1v+vB69cfQBA7qYMLeqlqFA0mnIMEyz4e4VCyKmW8LPPRnTIfXbDQqYYsE0YyqSBAW8pqByYNeadg0k7Ldo8Ktj7pvwPMR++vh3U9VOqftL7W/TpWRVZUSXs0z1GevzrekegcuzjNaIz3YCENh9o2zNdWNAU5Msr5hW2U+YON3DJciT/KVVOytw8XhzkIctzcx5wHM0mxdnkzYtrM9mv/a6+43yG/x9lUAQb1HDgcNoBW7U3axLZHJ5v/UF54/qN8zE9M30SQ5oOTUl0E0LIBCBJc9gt3GqF2ty4kQLNpOgLQzOLX6Qw2X7VSzU7pXAwgocN0PVTEWsQ7K+4JEOiccPqYwEHeIy6U0BqJYiHmQkVkJefkG4cNALLuWfZMvrjCJAJSzpwBNJ8F/tBMqea6rfcrAFoOtdJOQfolmDQzpcEm+RDKu6oH3j5T7j8XoLGdeo3ECKs4WqXok6ov+RakYEWO2RTarrH/qOkaxQfCFADuKlRAb03kny2gFTuZkXhZL1dUIyCThyJLsLb8Gtg0kWJv/54fA0B72R6Okujf1T0FCXH4s2M7AkzsZKoyXWmRKBS5WMApgTFAOFK5OQvQf9EaShMYYbUI1dkBL2anZT49CeHYbblcnTOkiZ5UrAzlCRmIFaCg9fp83au+noUCTliloydyR4hT7J78VYQEoppQp2edKJn7ijAcwoYO0epIVeUWvCArUKiHAU+gk1sdGhRQICFFdgnMWUtE35Hy1GRYFBhh1B0YqZ2SObXoXWkjgAPHDzYK/wWzJu0zGT6K9sX2BKWK3wmgobpU0iPetEMGzUnVqOLMDImYp/AgxhIaGo3tVjpyzOOL/BWEXW1wXHVjB+K2GriATtOBCOtph8u93oIdq0F1DaNoZ8Zlg5UKNsubV3MVriocgnxAA9YKv2MxjJgfMNphrOZlOjspszmYTJ/EbFYbA9adKMONcCxYTKC+n1jfyGNUMmo02DUiqMcAGc7qp58eBVQb3x0uvcaH9E6XI9ZCsbpIA3Y6zfdf7hGuxr19c/jhnj07BJLpAw3e5l8e//s9QZrvuYE0X0Srd1N243WZl6cI0qaoRh/LfvDAngCRmTSOBKo8d+Oy2Z4wN22zu1F2e9i51tvx3s/nFdHe5fFURtQBFI17OTLhRwnE9txHMF0dx8pN5rVve+I5r+9uV8J+odYfip1wcAlggyptHjJQqMQ1bFbNHnUnJg2MQtJ0OpzYKBbAe1y5HfY3UYYp/Kj+ifYRDr0aIDhcZsaXc0/QI3EhhhTBEOERgwkSpz0qD13+dLm5+rl6iwRps1stF5mkg1oMGiQQfAXAITMW20ehQrRGbAjDDJoZcjGiOKAnW4rE8wCeyboE4LCUVjCSdYHLhrP4nAKxAYziWjwkxt6p350qWevKDEF3Fr3FLTFiaYAW39eYR3rDsPmRDO8oUD5Eh7KBdoKAnA70tnH6e7jXnkGLCLpU91XpaL9tFQLmooWds0/pbFR1TTHTcWCHTwlqgff0gV/5qfL4h3+qTM16Iaed6ybHckUwgE1joSIKBiK3HLnLVGyA0j9bYW5QGyL2dDRiSHMZkS2HvLGWCbwwZ+PCHGgANMh8wUcsLy7F5JVdWYzV9QTXdij6a//UP7w1+pbvf+leORhK+McPvhDhQGj6YMimk1GZnaBPJzTNkAelaV+cqDWOEqcVn8fvZtBKi6oae16xDU28zXHfyXhOgAIpDchxoDpQIDDCYWTekN+0LdBde+NX/dFy6zVqcO48uU4GJBaa0b1F6eoiCXV7hwfFIiGkq+txg4PmBMWJ6lUg3JhDA0FWMrrwoYa8JJ9BFgkhvglyCNT3j4rFmIioyNR9o48men4J8FaGIU4lNizYQABcCFlWJjLkIAACnPNVxwAGNwoHyBjC0Lp6a7+trwmEqeND3QzhzPxau69W4cmTJgsklAhKZpI5HJ6PkNYIVoenk1D614m8ybY0J9uQIPd+yjcYAjQzmDottZOccFhyp5UB0jlOJ1BbJonngJIe73EAQYgTchrIBQxdScWidYo0E5jAjL4KYQOA1QnzJAGiwXQ6pKtkU5XQiyNorGsOpTYEcXWYrxmneGY9cAv/PQ0Eyg5eo5TRtyNTGY704KLhpz4ELEd7ry8/Eg59erjW3pGBW3WS9Qn0JDa0o8syHi/LbLQq89FlmU3wb7WTO/oTv0du2mazKMvNtbLdXy/bvSq/G5i9+obr7cXaOwbK8qmhMpRDUG2mI39VFxamZfYy8N01uoF/aw9av6dez3PbAzR3dlGRlqqVWdSzhpyMJAloC82EmdlGdT8A2tgHrmNjJICmhCwBJx/GuM1jr/M/wcYNAZqjCtjbzLUiLRX2MliWdjiMak5uWzEy+hHbd/Py58oj6/fUG/23pz8oP+UcNF8/M1y+AoBgTIHsd2CQeN0AjdsK9p73ewjQDPQqI8hrin1yBMDiqN6iTCfJ4VIOa+PmjwG0KoWTGDSmzVy5GfRw0i4NEGdwSjZVoT5WzFKrKJaeimb5x2sks7JiTa9m0AgSOa1KGfJ+1vNFFS0HppEE8gm6BZloRELsMcW8Gnj5tx/68M+UD334p2vhIt4B9oopO3Ex6qOFpInwwj4AmpqbT5C2s1iwE8KWChBa21P0xI6wJvAR1rJksyAzJqygvG0cHMfUr9wjUni5IUDDvS6Qh870GOR5okCnlK/7rh+7NfrWP/8FBGg4NQqgaWGhpBSMFrRhMGnsKYZJ2O7LCuWl/6kH4clCFXBMkGNyJHqPgVFQ4lvOtzFA0wQEi0RdKmlnrdc7GgUANBcEaAKUvK3crF1541e+o7zpNe/opCmY++WcsZg4IFxVNMZaSgaxGaNICgfFyGo+gQ4ygtRuU2m67kPhOgAl5IVhfNxpQd+BHqYClbgWK0MWC1aKrnEt6oAhTt+YLYaTjf5i97dydhlS6y0RCJiRY5hOCY3KK5AgYDXgEd4j40aABiDYwKMaz4fp4mlACY7OJRG7FsnZYYBc4SggZrBjo6J/y3AJjKgXq059DrsK1PZtLiK4EQjBuSeNKfEaEvPhXK4IlVTWsRmr7CbC/rvWNzZnWFkANFLXOIEC1IJ6nvOEx7AxT9OSYnAlUgV4WsQC48HeMi8FFZ/IeYwKJrNoWSvKuTMar7iXetOHAK2GRKshz59JlZu+xtNRPvG+BnHCYVcwkEew/X0I0Pz5is8OQNDwnJuu6/c+3b3Wax67x7gDLjfNxY7KxJsyRZXn6LLMp3dYPDAZN906beZ6wNdfcPDcTcp6Oy/r7fWy2V1nH0/JDA3GIP27+oxwZFwWzY/UawvLt7wvr8turcYvtZKtYZcn9RjKjNw1u5h2Qx1mHg6zb5cMGqMjKurhGp5NpWEFu0VhTknksINJ5KzyMMiG0Ah5qnDAGhI61PkbM0CTCGfbqU2KgEnSwYQxJNSmu2qyyVkPUFH3XW29iUGTa9acRD7xbl9efve/r8P+iemt8onZrXa/YWPapLdCj1r8BTBhZi0Off5YCyeGjts9AFo/93guJ8rLplQcJVQrli2BWkWD9GPL7wgOWSyHgiMtUAn7kb7TMvSCFYw8ZB9lMQFpEthfknnE0Ep1TnVL7HdxnxUE2kF4cJhjZXwcrInoImUqfIfEoGPGBgBNxEdEhCJGRc4AACAASURBVJJfp68iQIuKzgpcBfA0PuPy+If/FQFa/iG5ECFGfmvok0Hqwon/9jkz5GEjd2I6lvA+QFqkRgGEYW+AbTN4ZHtM+OzxjEVkyDkDXgC4PTk7KYiOb5cAiIo+sRdo6JvuEDcdXQXQRgARctpgrBBbxYMClBh9Q70bry+Yb5bEsyizAWkChfec98VBCkdtAASJjv0uqPWIc6O6AczdIk5z9XMxcVhgr3/VHy2v+4qvJ03IEx/QK+PE0eA0jANBEZPmKQATVYyqHz5ZnDIshR+BlTHlEXA9AEGAxCUrPpcUo7MTpnjpTMBrA223rSrH5JDxXxgsyWbgD/LH1qvLcrG8ozg2RXylnUOWkABcG1IXUpjZxkAsoOh7vIPFApGgihAtT0QRnmA5PZvUt3CjgDPy7gSManRRWq1BSqvxPZ5b1Z9h1BDOtkAx399Cgwx1c3EKlHEcCVSCzibTaiFKiOgif3AalS39idt5eebaxbzG5qogMVeBJeNV/dehWKgARc/h13wNYUi22cD3kr6O6lMUwbAQBhvSY+zmuKm9E+8xjEg+efI77Ei6xO4wFZYHqOK44R+GjIpNVQLKuqzDu52tqf/oAN3xt4QJlCHswrb3IPAyQLMR7Ui4IwDtGKSQxUwe+B73mMPAFeR4XOIpzGSafRDrBeCxKrPx7TKb3i3zyUX/LeF/fPL3SGC5rzYnZbm+XjZ7hDtP7sFKOSE+x1DTAOZik3CmHcOb7khjq4QEPWc9V6anHY5mL6vSPuH1YQB7AM+M/yowkW3GwRo5r6oMx76GcjoLq+CMcNiLvF/uTq9LHIzH67KfBAiOqre6RiqDlhIDw2bqesi/ifAe+zw0bOAhcg7agaZa7GPaodAAY84bAVo/5d6vN1fvKY8mFu3fnP6PWpK2F7y3NtaGGBbI5dJFPhI+EWCjSr2F1AdnEUKnoWvlDUddOJN/ab/3kYAeoDFdZkBRa/wPn0/rBgcV5dPRDoU4uHROzeCHHYl5oBXIOaewTZUlg2/rGTQKt0ZBCMFh5Bv7jrrzV8h+UMCW4dg4yFNZP/ITI6xdo2LudGNmi/sH6TwiVLI8VgVo7jgAoiGYQK8b3NcHfuXdLBJ4pj8gZyCHgbx2YB+0g8I4rSG3ETIYuBbGOAM0/N3ttnDwR1HC8mJJBQkWjk1HZX42LyOkNTHnvjVlB3MGLTatx5EYtO/4Sy8TwxtgAU4NLAj2Dsgj5Um1ijTcEAAa0PR8LlZHlZ0abAyyT2Rwvu4XeS+AhsVGYLQBIIIQ3In6uRnYjSfl7PRGuXbtvvLaV769vPIVb+LrBjCVPUsJ4Uiox0QC1OB9VIBfI8dtw3whfF6hNwEd0fuQq0AoFUKsS4k7biA5EowNFhgSwtmWSdWMpmVVgq1eYQRnlO2YkT1bLs/rhvIpIRu5RteadYx8OVfrxKqqtCkAT+Sl6bAdYGGQiO+QreQmdnx+sY2SyKAvIGMoBk2qyQItHlvNgY2GEjTIlsaacIm3AZpLrBnaY+KtABpEbTGmZiQ9twcMWpf0H8mpgSMECDNFkUxCShyh8XK4tp4vqxkOo2WWzvkPoRsFVpfMmXQAR1zfes292UyNNCPZEv9N7ze2LYVvTd2EwW1Vw9mx+z4j/6iCVTvx/r9Db25mq6N+jljO+r6j8cn2PAdooR3tW5S0orcG+LpfhVNqjrDhjswCHBjPQUVt9kq+/wzQXCEnRgPMP6Q47pbZ+G6ZTpYSto310wBn+1b8DkwaJTjApLF4ACBNJ/vGeHq+0t3ncbGJjS8RMOtR18Fzkx6J3TDEVHn+4rX6lgGTMqTOjq6HHObyvbkyDtqFUXjEwx1DW1JwV7WktcvE7uswhYMpHCi+TR0JmlCndXz6jUu7EwDNDl0+PHQya7pNfE8UV9HepfvPUIo2NeSMDpZ19W+lfNGdv1onvbJouPc6Bw3A0EZGIY6+S28SKBTgwVNXPJg6pPB1ir4jjOpQvL7ah9DDBIAG0JjfFM5a9+HP6e+HxQEo4Aj7EBpxvOdIGdFLibkfsOb1oHAFQJNGqit2BSwsEuzuMJ15iBB0HWwXNARIExMrTTWOawgOO+xcDzR+priQqm61shnpiG4wLOZAt54AaB5jeJH3f+gny4c+/K9U65jYQeSRccwmIBimEtklToBY/ZIRM4C0kwn0S3uApjz4KKKM3EIUA8CP7tfKp0QnJQuc49rM90Q0Eo/uKlHruyG9ZgrZDhXifN1//WO3Rt/5A1+8t7p0RvKQxJAshtgX0HcMV6EzwAphsy2ZMob8Jgt1G9ivOThq9QTE2RcJuJ+dNrwYNFbysb0S2LolQdrJ/DT6xSlxEyDwgftulgcffKS85pVvK1/y0lczvssw7HqVSqqb4QcNieuC7cJCWC4vKOy3vFzxlIiWPOxcYDXjoMRllKQ3Zg0U5/oo3GgNHOW2oMUSJgmAhSGt3VYVp0gYH4ORk+q+trbDgA0c+STaAIueobZqSl6LisPUGFOXhHm0scKiZK5I5Jr5NG0hXbB+uD/kRAG4Aki6W48kB3QiRkIrN1gFaGIcWcJgEVcmMkqE0Dl5uMVDgKZwL4WLAXJGAmhmHXMOGU3gEaek3KLYiGaOstRG2/lRECFHaOkQPWM4Bl4mxt0qAnYCoQ/EMPIexdsR2hzNyihaaIlha90RusQmA2kXGDi8EtaK45e6HdjQVjCX5lgYLhjBQZi5OqNheHQweMedcnt+A5nMujRH13ExPsM2MJYu02Is+dNmI+KNx5xAft5wgL1LjDekUz2fKT1nfka/Vt9TgR0OUBdlOrrLcKdAmqoO+ztugF7ObFRWm9Oy2pxF4QBsmTXyGtbKvK3kGXocdhASHzz3ICDahwYP3us7DhbmyH6Jrz/8liObyzmQsj9RLW2AlAFcgALbwBpOjkOhQRoQCBlAgDMWEKjQqx0E+tsyQLMTZlSNDjfykDZRXIbq+ACRzMRi+uiRCTRLWZO+zZ4Hk54S0m8uf64rGPjo4rvL3fGLFaGs6yzAVz0k9wCbIMCH3LZcExaJQ/1EMkRieFtCemNT+xGitQpw1ZiztlprsUKt7EydbmonhEYftlXTQqFal8dtrr5foMcLmuHtJBKLzzNXKvLsuJb4mUh9wUUCEKd0sfCBcR8heSO/Rw+izpsR3nVeII98cf0aQjYrK8dTezELoEGvtc9PRhgTAO1XfvWn2SuTKfe4LpL80cCcifbANmK2tsslCZ3LJfTdRMicUqt0zJw1M2jSPUu5kcB5J2jpNC7bC7Snk+6p8jg3ZcpUmkkZzbioy24tP4o/uEfgJhYDIvRaduXtf+IfJoCGxLbw2lKx30uoLcquEeqEk0KIDeCMCXJU1FfYD9WIYJUIIhB/nUuCI9P6HZXL9Y5KGElM4Jqb7YogbTqG4q5GEWAEgO362Y1y/dp95dVf/rXlS1/2ammzRQsTnWSaOKsXE4ExQ63qr4leimiGS4YPbaBOTqXgz9y6UAL2PuQaNpUv0MZwb4St8GyUGplJVwU/FKDbrCM/LvTjouLDq9OnMMabq0J6dEXoDGMAEw6iNjhPbmOFYxHiVeNc9VjD86k1VBP+8piAbfMYCESiPU7Q4VHwYZB1bffRcnf8kpY/GALB2kgCO0yCBYUfJx5/NrNyFsAFg6YwqOZL68ZgVbkXfLIotc8nyqpXVxnMq6gFowZfqymNN7cQpipyOriZLWIboV2KDyPsjnwGnsrAoEEIMsLJISpoENWBNEPBoPI7AMC1ErmCUdWFcIc0k1IVkY8aydN2p8iAFQ2oxdNV30FzZpwwQAseowZ0DlicA9dusBZsniHuAbpp1x6+lGdsOCaZiTx6yXTLWiTpBirwa/fWBQbrF+NguS5ThDvBpt2rcCBuAv8xk8bCgR2KB84awK8OOb6EgDCBhkxAptnQ/R8Zoc73D9b4sQE8Gopuv+w+khyhp7cH40ccdYxtBzD94QBzOny7mtwSOzogaU8H6wY5juhaklndowAt7LiIOLMrBk3prDUEaGaZY/U7OlGrEJDTkwAapgQFA67qRDXnJ+a3+tUfBzqzML53/FtWUGCCT9xJ+YTzdyoDAVrk6taL1GB2HIgjZ43rPbUwjArJzHrpfvSj8+czA2jeSpnZPxom9bUrMyXh+OpXwr4ZfLtgAvehiukePPvZ89qrz2Bpp2AK1Z3AuNAHkWAUU9FHPrhzJkKig5+Njjkcl9qXelfe9/hPlg//Pz9zFKCFQwqJLskkkfVaQpYKeecTYgXKZaG68yBS1XYUARpy+M/XLFwgXgrhfZFXIFimtP0kxkKxQtGmicSJI6f/rd/xDxDi/KK9AY3DVcpXErrTRoocJTBjKDONig5pnDadL+RVqT8lhEpbufQRux9hOUwqWiUBPSNEKICzBXMX7NrpyVm5cXYfQQ8G6Ctf+dbyyle8kQ4UdDbpTgvOhpgqw29hMLlgmIO2ZVUqBh4ADczatbPrDGtiIpVn4YKAyGmIXAsyiBxkhXvrqQ9dDmbK2QATyM72GyQlu8dY0ONVJj98ZoCtypJ5TdcjXBsxx+UdSsXkS7hWsXGtSbRsEtPJMEnkrjGHjMxYFBWEDhxYPlYNITiRWj29ZPn3y7Xdx8rd8WPlo4s/mYxtGJ1gsXj9aLKujRmbJFrBeXwUBmggwoCobogBZsiGjv64+b8ITd0LoLUxcz6289lkx2RWq6OPVmP0JzXHbFJQlGaZFDCgo3LSyaU4v0xG0+VkOQc8IKZBVrA5CvurkICVwrt9VD8rVF4FgwebxefrDFyHoxDnYUUL6pims/MQid1jGId4oP27hWqP7Wd97SHMuhIEDpjC+tGnw+AVgB4BZvHZeomUrE4x2/F5mU9QOLAqE070FUxaYEH061xvF2W9RXuo62jUVnD8rjiRi2cAzrhw0wgdDMkgcTpCn1dPUYf22mZK39E+23LY6h0YEGZvnJjdnuFolYQ1qTzt0bp3Yj8RnES/X9tFfo5jgIMH5Dg2LN6gTajzo/y9rnVPMCdkyYR66iHRPl+YSRWGaXVzwC05RL9g0c9aJqrvdsUgARpYtGWT3QBI++QCBQPNRMiWxr+7gWohTh70agvAsJNhD3lgRXpJHPTrPVedi8DrjBwb2MpW8euQT2XxXT97SnsxAy97H4c9s00OAWY5n2YB6/LQHFpsuREq9XvHSIoX2Obqiuu7Mj3nidYUFDNpAZg6IJg6JrRqVYdyBzfoEGkqLGB0IfvTcCbahSOdDcieIAKI+1bi/vt+5SfLr/ybn2Eo0yo6lUEDmxWxGvk2RcOQg4lxhc1H/27kaJJYoaaq077Ct0T+NUKU+EE/T/gRADR2RVqHDNZYFf/4ocxHhyeApSY1IfOrv/1Hb42+7S+8dJ9Zrmx8Cc4ikQ1OncBmHnpclNVAXgImNTwzQ35AnE8P0NgofIvqhUU0CtUmA8tyfheCrChMWJT7rj1QHnrgZsh+XJYvf8Wt8pqv+NpQfbbaUNMgY65E9OHS6cKMDRTtweAgL23GPLdr125ICXiL/luXVWjOlKpLv6V7orBnD9D0rMivQrUGtFAQwnMos/bYMm3NUuRI/K+GLSpuctVRsHSYi1Y5uqiNznV6U+hQ7aGinUqEoMn2kVaVFlcrOW5oSQr+DaBd33+sAKD5h7T/5EUJ9bQ8PANAAx9XDNEuc8eLGWu+wVYugSSG/bQhRf9b0+jQ/cehLSX966T5TH5ccCGVcIF1fBfnIap2XGzBEHyoijPBt8zKeCeR4Cl70Ko6WffdDiByPglNZv8cxhrgbL6ABs5pbQ8G1hOtx9BGrW74Z/BQXSGAgU6XqxZgqYKgDGaOgJLm9hO66OGWgeLR26sI4VhGTTit4QcHAG26+rVy+tT/VWbLj5SLG99ULu77450T8VprjvmQRvI9dg7BbBBFbZGTdrvMJigcOFdi9BXUnX+PcOeahQPXyrbcoKBtC+22cX4G0xZvGQC0q3LIjrJkx76ln9u0Yev33fPe6vjoXc636nxCZeEETZlnHLmZGCdV+Ml281AfuoYIJ29G67JDFW0GlHRMNBRHbq3NsMStd8wA5HwEY0VgHcnvdMQhlcSIAeV/BtqKWeqqZvQfgrSPXPtB3g8cKwV5NSBhmyxm7mFtC6exau01ApxYYA5L2voJaEYrONgH2j6NPV9CykwcsvEZdeIJWxmtpPDPYTcFzlkCaAIrPpzmnFsNqA+wWdi22rLalUGdUcx61XCjB0dhsi79AHl3fJ/6V7VZxr1Eyzwo9StvrSUKDOo6IoLVP4MXjMajtzcthYhtcRjutPTV+z/8k+Xxj/xMZ/wM0FgQCRImwOo4Ogdw/a21pqdo7TSLKv0o5JMPjsjIdFTQahyF5OixuY5cOAAuVHGCHNqiXeZ4xCrOKoMy2AFtVY3K13zr35XMxpUbOJL3HW9mjHQ+Ldt1tD+oIUCE67QA0HngmQI0sDfo7cnKz1l0JFijzxjCdUq2v352vdx/4wH+e7nckD177Ze/vVUcVhTgTgjanDyJBVrHYgGrZZV+Ac1FATuHQYazpqNcqxWSTg9RUcn4sBX+Y6GGJo91btw4lwDTWmcmwsORay22BHuBUZ0SWXGTEk5bz0cBNNzrCe41tLnIGqLVVrSxUgKvwwwIF0M4GE3olTvA0Gj0DzXD5tYnBjAvWYk9ww8YtN9cfFfmKnQCDdq+hQdlZCr46dKEwthkPTxZprRJEhfhU+QVBETnSMPoZObI7iWvZZ8qYT/YI7YmuEbVbbScgUGRejPbQWjmoj3ZZIt2Wjg9oaG9AVqwZ6mgoeboDHmk+E7qTc2mrCBG/iO+iwDtEh00ojHvQYj7GCeVwo7VnJupDY/iYoqjbNPVAM2f7oxg/OMoQMtsg53oAYvW+J2Y/TZFiQY5vf2PCdDws168vNy+2RK56yoZgqmB5Wr/HLBr9QU0Wl+W6eS8zCZ3ytQSHEeYtMz8doUDu2tlt0dj5dSR4ioD2ujMWJ4dxdl+Vwe854WCXDty9TymVwG0q26qgYA6311uXxQcHQkhE4iQnFArN9gfrGmCCbMOkQvryrNdgc6UctEIeiDJUf1GsxHDu7UALWydowg2H3yvTnTSVrN2pFu5xWFFBxmIUberDytBX/bUX6kvkkWDeC1YmgBQkf4mNitAQTiJAB4hJzR8AEcWojf50MkSluQiGJ/vwv6ZyeF45+pxN5i3AoEZuipLwQ+0JPq4rxpNSOHrdmANMbMAKH6UCjAJutsBNIOLCuQTSKtyTckWaO1ET+NYL90JachCehyOsH6yI4Nq/hjLDNLEpLKzZXn/r767PP6rPxUaaWDFkF6lPDRGCHfbAk0GhhqD2WohyD2T9y3QXtcfcYXkNApy22Yj5rSVtSQ3GB6dTKgGgX6lLsSbny74eysgeLw555X9LeXt3/73E0BrvrIuNTNokoiQ1AJClwZoeU1CvBbJ4+g8QFaJTdMHqzZ9hxk05PmoxBuCtxvqhaCPFb6byXkni3J2dlbKFszduHzZK95YXvPKr61VNA7LihVpAKpGs0JB2Y3Q1TtOVZsIcyrvDg2vVeXZwIxODgCGVUcnJYNjgLVxIlYeRgD/Mt3KopfQyTKdq6R86bY5hEyARiRuAOfcN4GikxOwfffxkdiINQojnIOGe1beoACimpMv26knCjckListO4pMxqa+vvtoeXFiz35j/l3lfPyYjq05vyNOVQwZW8MGrioJE/tAlWmGnknDIlBo0JtWeXTHk1aP2D05CbZVEt2McWaYIbFqNtoWX+Z8hVSIij+Ur8AlGYxYTcrl9dHGY8yctOn0tExmCHU2zTka8bbIZMCaDdMeliWP+5W47+IkKnwhdgw16csLhXqiJ2rd/MlpX0HydEOjA208TziSIdvUQ6WrHPjx318F0Py98ajHc7E0DFcEQfV9YNDu+6QYjCFA+9zutAHYQyZNDhuFA8hHm09R3XlZxontTcOeGGAZ7iULB5CPdl+AtMwIH96lcmP0Q4CSbug4c6f3d2N9Rb6Zw/i++NWn7HZfB2I0lCAyU2QXHLYnbINuOfSq4l6ce4tqeIR+7Ohhl6T5pGptMBh2krzKaFd2E+sgKiyHHwnQppNZOCpuUjg6agJlZ6L0DB8yZTvE2jgPVs8Vh9Z7ALRhqPPXzv6ahjQAWmyr0OTxMhb12vacbX6a42DPUobHQeS7WxsxTR4GPhPDaGLKvBj1rFHUFcBtyOCTdPCNJ/X//FkzoXrYptFXacOwIfiP5qlJHRlYeT1X8Mb6m9Cr80HceyByw6iPGqC12zEhx1F/F8/sMR7VddoYtQyYuRNr6L7JPzH8PQqA9oF3N+FZypBodgzQrJZI2RceOHr9RBUstnaVXLsUpR+zyOAQoEE2bUJwhoIDksDIQVsEKRV9OP3Mvg+GPXf78nV/4h8IoClRDSWerfqBOWghpcBJopDp1QBN4c595GSxljXkGcLcRN4SrgWHzsUS+49/p7SHqHKuDbZumnNAsH9PF9fLYn6tvOoVX11e9aVvVkP37kgVmyPYFbJlDm9S50e5DVV7LBqpY8DwGluahKq+AQApTmu12GgoukXwSO0x5s4pFOw1LTHafrNmw6t0BoV4K4PGEJzCfFUUkacwVHbMy2J+Uo0YBe8Yy15wc1FCA9WZNIr6N7sgxGlLMiIoF5bkCOZqGxWneM9LVn+vsmd3wJ7NvqtS49b68gZQp4UwEoltHO7zHoA5r0Ib3QCt5QqGqXoGYR1Xi6qPp6qElayMZNK25WsoOZwAWT4btMg/lmHTZ+RqZQgFqsWW4Yg+GyNB9LST26gfqtgjcpF8sTr/Ami1YCPU2inOCSMALZu4jZrAm5HFgMbvjNpRL3916O9oRCld8PCU3158OoBWz16p8pJrIjmee4G06eoj5b5PyjkeBWhDNirTS/W19uz1fuMGqjPl2KLSa818tNnknNWdyEk7GM5BCHS7TRIcu7Oy3Z0Z3ffT4n957uLU0nqINmfSj/DVAK3n1kKgNv3yGEA7HLLBu44CNIfCBIEa467ZtC9XNflMHTTmsNMoHtuoCwGr4KSfpkOzbCOvyAaFkOVAukgDaBlkNNDv0FmeiLivgGg5hKa+m8GrR5izMTx9DlqesMyiPUEW7c0VoFWWKRVTiYnXFUQcNZBbr3sEoHWL5B77ziFDHmANPNIXimnpWwzqpOmwZ+Sw+QbjGhVQpfy0+hCDhMy8b324AEiqQDHux4SEr+Pv4OOHPW3fEWA8H1iCWauf7+yFD0DexOkASjvbjq71MJSYND4+Tfi+fOBXf6o8HgAN/o9twaKwkAoMiHxZB3Sq7khoX2meXHwYAFerrXVvU7BnrJDAOSMxaNaKo44ciSGlJtVWYSBO4nqM0g2Y5bd/WzBoCDXiYghPWjRVjcu3kotgOydU/kEHDLHdBi68ztDaApODXpysnIRaHtG0bgw/m5XAF+hC0tYFfQtVgKCeb6Ik1R8OfxZijbab8sD9D5X7bzxUvuIPva186Re9jpINApYRy49qDvbLYucBNxWPhWtdiRCt1b1FDHkqZokLMehc0riM94veFSMTIGys5u1qti4Qh7HST+Rn8KTQCgqyzpzHLJ+EqshrsDtO0mRbJRRIoM8ojYGEbDGxMIwEXAS2kM9obanwHRKo1XiyswHej2eMogiMEZoII7zpn4/Ov7vcHj2mJ7HGWoQ2clJqpawd9oyTVmto0BixY58T4+liDhi8sDD2sdnjJ4MCKRCxZyoscRgXY9IZTrbXaiKAzOMQVRbpYk0Jm9EGAy0XnKSwwmx8UqbjE21odxeQBdKpPcKYykvTGqA7cnWXk4bDaNuY2PD5E83g6OF9QmxmSGu0Od57hEBjzDqX3FFKh+6iOcZDxuvpAFp3tXrD+c77+/b7/Y7p8iPlvicE0PDzqef9n32w9AD4JSCa89kMKmTxdbH6n5QEv9uV6QRM2nkwaSsKdHd3HLig4iDqj46ZkwYmDb079wUJv0c6DsQkddgx55sN2LU0swnW6q91zjO7xl82lOD35Pn2+qmD6nhd2CmzVu0zLVwqRzsEaG0wsfIc8sFBEWF7Fr4ApEHgFkzaGodGJZinaSh75KQZoFFjMUDOIJfpcIXqKha3HoJSeRTZBVf6RXwj8qFavIxAMX5yRSd+xVDn/M1EdGZZuJfjI22Px/KyYw1drEBVnJ+DvKpmHmSLjzwkgVBiw223cF0fmGV/41Bv+xjERu3ik64tsKec7Wy77YP01qaRVvPhcCtpA+T75d9j7zGEWsOvrdK1hjHjHqutjAOs78ULxGHpGv5Nh5x2oLY1kp3lbYSN9dx0NvM/qfJ/4MPvLo8//lMEYlYSMPvlfD/6CDBhBGi7srrcdAAN3xMKHZxiRAnxp8yijRmVrvfUQHNalAs9anpQToth20lFgvB+huNdIFL25Wu/9e+ZQZNWy3iCzaIHhqArtMmQqI8LrLfQGwMwEHNhwGKbL1+EBupolq5eh2Sg0HB9AVHYUVkt0TJE1Q9UrEYJKlo8LbfsxYnmswg3TGZK9hyjaSmus92Vmw8/uzxy89nl1V/2tvKFL35lubg8pyGAAcAGd09Et2wCowTKnUq9oVVihoKKztnpsyWHKi9Z4hrGqS7SlOfAE8MI8h8AoqrGAzhQ03H9uGG5Upqcv9a+s+0bmVWDs3paTf0uwXy56XoGI1iYWGCaC+Xv4Zkc+sN3oGABTJoFblHMQBaJId1LVpy+6OLvVPbsfPLi8tun/02VEwnzE7fbgLBOjDIQSlTVdhBIwmbpw5UNGImp5SJ02CSgiNgvA6jIHQlA1a4Lp+DvU/iVoeJI2qyAJqp5PTfMK6hFAi55b4/VsWgJmHmexOTOyng/gfRgKZDfCOFaa8Gx64ATb2NOMn9kA5LdrZ23llsNFEgFjddyzz+NbwVQmVXrMVA3ZR3gOuII/Ku6co8mrB9hddIHDx3MgME7wvL1ceHa/wAAIABJREFUv9L1M4OGy3/qef+ogdTkCNpXHwK0OkZ5/I8AHBX/4M4lwQEmbT49L/PZhRXo9DVDgBZfAJDWenfeKLtybRBezoNdvVudG2Gre4xr/vhRgFZvr60J3m+flH0MoA0BXAV/ZkQSOKhjfQzY+3cRiWD1WWIK2WwdDFpt79YCrCoiiPUOCQ52IRBcMetw9XK1czZQ699pEKINY3gWXU+iyo++iyHMGI1dFAysVdUJO/hbJ3+SzEst9IqiBI5XVOzVTRmHzZZsH0mNA4BWgR3cYwA+z4f/yznTxtUSrGyd7V0Dbx2NF+9tNkjXMMNnlC8A0A6z1UbS9KYDH819rI54LTOFDn3LTlm81q2O9DmZb9kxfSfjau39AWwr+xUVsXGCbvfjAzD3QjtERJgqjZP2mr62N4zuJHAMoNUDNZgwxDdR+AKQdQmmvW7bem3/ZQoyijhgrspO9Ntebstu3YgZplRYYsmKC66ItYULfEHAiKrZIGFqkYCE9OD4Wh4P2jyB2VKTbhgkCY96m8mnhMAh2RoxBujZiRw0/CDcBgB1cqJKTSrzU9xNVCeF39aFFZtsqUREqVCr8oUAgJSX9eD9D5eHHnqkvOErv768/Au+gnIZAGCg0YVOEcYLITjeb1QxokTYmyp2lEOLWhiaEPbCIuCSw29IvgGKajyYGK8ctC5hXpY3hcIiR2pQUq5FFIsp0+XOX3P/ymiRZEbRvUE7IxYnGCcXuh2Xw38se7fSclCqHPfNtpys/315wfnfrhbu92782XI5+zyefKumWqz4nL9SARqeIlo80RBUNrOdVG1kuB6iPYgNQQYQTiylWYj8Nm4ynhpl+ytgMXHg+Yy11wB1yF+wx2KEkQ28YpN3ZEKyjioWkBHzD9Sg8YcADZp3aK6Ovqj4XQB7f45VSoN8ugYcD2N+vSEZgpsUds3sSU3+HzqnPqRoVzYgkjqWqD1lM3zVtCUWqF4rf+Xh7crNphN9ovvqJ49dHxP80O98W33PAUCz5c0ms/NqzTj70FLpp/zZcApN+mBbJmysfl4WM0hxXN27M3+1e3eudg+WTbm/7LcKh8srJScSe3owbMmBJMh0iHbbx4aews9kp2WvcRRkNy9zDFArsTo0vbzu0/o/dlsOSeI1HlKigMnujIem0Ja0n6hgJEkLsJcne6juC5gj2V787l6DQShXq9P7XTD4lw+TcfgTAAqA5jDprpRrm4+WF1z+3fphy27UxIWgkXgwPQLQbLN8AQNf7+9qAyLs5sM4byf+4D3RyEWzWfFRO6BZf6wbnUw2GMz4us6bjvDk8H4I0KpsRQM1ZPG8pgzQYuz0n3g9AaEmb5I+Gq8bxKmnaNj1CNX6W7lzUpiv2c2WepW/m4LFOQycpr6CYV20vP/xd7PdEw/0lc1T/li9HyT6u0d1ADSzdm5pWdMUgBkAztg5AOWbAo/bSzRSV+4lsUAUrrA9VgAvCtzG8KG9k+YajayU4wYQie/5mm+5RxWn5TXQ+BwOXr0zAV7Uf3L4A60PSlhEr0i8LlS5K6enEFWddX0i2f9xvSu7Daorw7iGs59ELpz6OeqbThdn5fr1+8pb3/BN5Q9/yRv4O7dQ4ANGRYUrI9ifkzppAluYMAuDiu0y26SxMuul3K0WzuS1yRDl3osBFpLFzofMKuBaQy+hGFwlP1pHgSzuaqaPOnKTOeU7GOIkGITOGuRHpM3igen6oNnAucw8TZLy6bakVMlOlnF53t0fKaeb3+C7LmafXz718F/iOF4uz2sOSZBY3XRrE1m+JPp0RjsRjlcHiNtHvdhr71HtHSVum+HCP48k/QuqHFadxB6tOkDOiRC4A/saCbWR48cNztZm3iHNmODGMS42FB5j9RaIlk8jbEgcQuZlMpsr5Fl1+FhHnthZj0Ybg2rPDOaDgazsrlBr1+dTOLU/EQ7BVwO9seHT+7tTZ4+dw060sbBjaR9/5gya5+LpAFodlQQAnxFAO2p5eqscO7WGsdPIO6JX0wQMMsCkTUarYNHulsVUvTu5NKUhHSKcKaoYr13sHyqXu4fLfoP2LZF7agfWOb5+/uLR+yc6TB88hm/v/ZkE0J5uuBT2aoefDK6PfTYfWjg+HZhzHlbbTwFVhVejOq3m2aSwp+4DLFeI21I/jYKEVz7CMwZo9xgEHTS3IWI7Kjc3P1ceXv5s/cRHrjfZDTvx4zHLVqpZQ4YJEB3bv3V9JcehuRgVVpri71nDOgOuSrIJ1FYoldMt7gHQ8v1wPqwqHsBJi78HaENGKt+aD+xkLHlS722qnks5wCiEs21RJKu9neB0kIfVQpct5WO4DjlWPrSnJWMgDVv/vg/+RHnfh36yWw0Ocd4LoDHih4LF+ZzfgVQs20gWDIDUmSH1C1Jbi7K9vCzb1aqr4oR84m6Cz27KbrMr441bVpSymyKZcF9Gm3GZ7hNAK/vyNd8cAK05sYZU1Sh9S4QpkVQ1PwdAcwgQjBVGGw8BgIYbUG/O1GqCDdRDnDOsHcRtAc7UKFRgBUAQn52MZ9DqpcAc86cxg2O0FULHgkV52xu+qXzVl30NE+eVeyXAyEQ/CMm6iXeEoOqMUIMsDEC0IFHCu3K6WqWMaHYpJwsVq8rITrOFJ0Tpm3Zt1SsNdLXXqgxGpYQtraEjlfyycssIyAKcOTyI9ZcLH6h6HwK0fAZuNIdRBUDVwqtVoUp3TqXx1/e/VZ795A/V4QF7tj17Oa/Jaiz2EEUlaGvWXjdWALTuVNht6qCY47RUTUg9dGGT9qCgrZkUHq1ooe14hjACxGhjNjVvbdwAKAOAVjd6PITeqjlWBahEdQ3weS0XGOwB28CeSXuOuncAaNN5ZSd1fen6+Kee4jr03gCPgGwwv2B/KXissDWAOFjlKpMS8baeSEmsVzoMcFw+J4B2lRfLlvYIoD0SzcxzE27m4OINnKSxKqU89LvfXt+LHLQ6jvGX7K57uJMcgj1fXQmDrw9GxaEfORS4mw3Zs5PZk+Vk9pTa9QV7a4BW/VeahPXupKy2Z2W1ub9sd6etdD6+p317HEKHo1FRTHNUw+fuPpIffDAlel+blDx7A3wfoMlpC1ox9fNHlkPacv6WyvvUfVe/OpqJp0vaiWvcFWIWIHQ4KMAGbRnYBwjcopjgOEjrABqv2XTFuts/xqDVtaF74G2yUK2UL3zqL9ePf3J+qzwxezP/bTa/ofzjQ2a7kUFTHt2KiD132TaQyYx+yDRPMTb1JgczpMFsz2DfkmayASanTbQ8sxoCTiipaugGwKy2pOGqOv9+Rs1t83WHyyfy5Z4pQEvg36C1jn/Cjl5e1c7GnVVyz2BwV8ovP/4T5b2P/wTxtdEJrsls5kjeZxsomPDtvqyXqLBfqb0lU7IaQOPnIr2HwrcJoG3QznCDlobK2Ye/1emuFGi/4c8anXzAmCEiw5DqiKlVTHeiEK5GNhi0l+63a7FGzP2KfCLnoKnaAQyOWiYJoKmfHfKwmOAGgLYWQJP0hIaAsddMuXKhAfCpvRO7BUSoU/pp8zKbnJT15kKq/Ui4A/U9VUNvfNdbX/+N5XVf+UfKyeIsKhLVHBXffXFxt+akzaCvFjlX1hgTxaguCWJaBNpYSZd+9JwtZywn8Cu23hrl0sEHCHJViC9lnbNcLODJteyGwmmyGHwtxgPhswwWXFHL70ABBZTppzPl+YW8hi7ULDjbP22hVK/cL3wHwDI0jF5w/iNlsfr3vNXL2eeX3zn73jJfnPB1sJ7r1SXz/DwOmUkzg1ZPlTZwzVTEyd+sl8e7VWMJnKg8ns9uljIWp9iYOGmEkVb0CABGxkuGU2uthrVsqPVqu38XkaRSTxtAgiDmIQbd7ZMccurA7vn/WPWDjhbzMqV4LahtrfcM0GwwDGDziS+7QYNG7CMkWc/nkPKItmGrpXqnBmOq9zbgpS2cCjEqWO3ccnXYTwtuBlbV16+/rmAgAHCfrdWYniMsULt0+2xPDen3D//ud9S3PnXzr7KaU7DlGHgYcoqHbqHb0914tXHjWo6UBrA4i+mT5WT+2TIdQ39LDL5ZJl/PewG/h13dbCblcvNoWe/uY36ic1oSVqq3MnySq2BRBbFHwsh5OI7DlwAc8a1ehwMj10HYAyieLjxI5wlgNRzvfLAyGNB7zJKHC695UbYjlXWqDMq2jGCnAdIwBzQQgydNfXptr7k/3Ag7bq/aKrYRgnhqHGrifQ0fK6ft4cuf7fp0/to1Fa501x1sMTBdalLecsuuXI24R9iZyGnLlb0qQ4eN0adFKES0JAqSujU9YKty6LDft7GH4hrH1pzGKW8156nFwSIWZP1sYu7CfbW0oLTaa6Sl+ranYdAS82fH2GxrYmljX2YJEln8YOE8Z3Typfzyh95dfvGD/4JJ/8Ak2SYrYjUpe+TO42cFzdVVuVhCM3FSZmjBNIOtRx9q2AUwgeF3kOUEgEax+kXZ7ADO0LJSqVcssuTCwJkDag/bcrlbEqBNy7RM4FOAX1jt3MYfn2EO2rd93xfvcUEshgzQWMUJ4BYOk8UByKXaRyd5okNQ+npYM2iV8WG1mzTzJOSKm4gy7TKiAO31azfKfHaNN3ZxgWbGs3IyOykXqwsJx6JwAOh1MWWTUoQf3/SV7yyv/YqvUzN1Hn5VJQpQIU0pFQ0YoGFs2PB0JgTMZ4gWUWbgkHM1XPj15OFFXdW0BaSc7yYQALmEdSTjq7JTjF6EWYOpIUKOprJKXzMDJ8cr0if0fKJaUBsVIGxDFA+pDAAstpMaqTsCFoM8iQVX9TSXFN9dVnCG3wHY3Tf6rfK8Oz9SHxns2d3xi8oMYqwAHfs9GbRLArRwUhX3CWwZUMoAy7i1Q1diCxLLyGczE9SwWk0gtTGvdHrKr2kUu67tEzjXXw3o92bRLIlfJgBmbmM4sMhdM0BTaDrkWFJ+JQ8p+D8waSMUbQicNYAW8xo0Pg3F0KvpS6vDrwm5IQEDyYKza9d0TfA5kCuAAvUSJzKdxgzQKngaoK46Fp1THxZs2IwF7DkSG2iXTX+jFe6LawyyKpjw8Fcwl35RL5XaI8XLtkv3feqvldny1/jbHqD186p/HQK0zm8OEE4PaHswYXBPHzu5KJPJeTmd3i7z8WUlRNuxJ+4lwp4iWsflYnVfWW9vlC0KBmqtVw+Ujj3FM/6dkeIBFebRGK79FPrSghx8ldfiIcST3+/BdAfyUtSgfbpBnQpQO7YjrhfoVstJrW4sB+TvpVNPIqOs+kTIM/0ozSPJdxy0//E2DwkeEwWuNIy+j2JKo2gpgPrL7vTitU/M39wAWoS8hdrjYF01MFPY18sk+Q3bBbbewwCwxdCQOc0SHnpGtc/qKaxhOoGv3YUYw+bwRn24S8vAIAW2pQJF009xaHZkocUQQ64kzUVY/4OlbOKB9xZC7W6VR2uYQpy4LcyFi2X1HIJ+JkSqNYm+qnVZRxRFU9kKZRqzNiZA+6UPvotJ+ABo6Kfp50ce2WSOCMacS2p9CeyBKBL6ak8IsgDSXOwAzTP+8c8YufNPA9DwXsqK7VjcKLmZURkjgogoO056PGDIPwmg/cit0bf/+S/ZU6Jhu+kAWtXTCsFChl5C0sEmwQnp7k1ldCk9GoVqcFcAE/g8ErYZPtyX8ujNZ5VHH35Wmc1O6YCefPLTfAA86PnlXQI0OCmo6F+/cV9ZrS/557Wv+vry2le9nYOGzQ2WCk4X9wZQ4UR1hkuR+M8Q66wsTk7FmEXfSjVaV+9MAZy2uaoDTKCJCyqsEa4JRK0Q7zh6c22k2zZF4/gNw61o72DpEI166J5EOM25UHRQ1moLA0xWJr5TVYootjhlk3QANFKhBIZqseINirHGw2CcXanZKobUteCx5d8rZ9vf5GfAngGgwQggt8ol2sh3wxw0TbZ2OhE60zLSuLTF3lgeL2BZMT1juFWDjXhLPs34OcQsJkAQBQmeh0ND1AydDw0+ubd5E5CqYYradqvRJLWsvoJqnZ5ZsYpKZ5x6xgJoDHEGg0aWNthjg6nOYhk0mSFMaQDSqZuW07NTakupKAchTmhKaW+KufWY5yT09i12kY2ZaADBY+8DQAOI8fnkp4+47I71sGGsYLsuhQwC8j0aEFnaNzubBrSOAzTO+IHxvxqgCe4dH6t2H14TWk/p+rCW41U5m3ymzCd3Qx+tShJ3g922wKis1ujZeUaQtivoNKB+ew45HnuCIw81+NVgUtKey3DIH/Lo81MHxQKfC0Br4M7jrBBTfKu+IA5m9gZDGdywol7vYeOYhxQFVvLBCnfqsOxWegAk8hNkx8Yb5Yo5kIbCgpz87mT/tE78BD6k1cNNlYLQYZHuEGGmVEF6c92zaCgYeOLkzWQ9cj/PSiXyUdvox/C0A1Wei2hCLt4EHQvigJny9BylsQNQtKC3sX16TVs2DdikpVSryzVv1T76rltKlJxcPeko/FfDi3SgBmjp8IardiLhXvoxJikC0h1csx4l/J9T+bLdx/3QttpZDJrTB/jUFLQsZfxbHwEOGZX3GaCxkBD9RZFGFVEryH4hejiFVEwpy4vLsmUFMhQQVHjoQhj6R9FwDIfqcIc0KIC4OdUuQHgRCyF1ywyahwQ+B1WemE+03cTfoaHKxwR4VIQI/0OA9p0/8CV7hFKQc5YZNDvC7PaA8izI6ulnOGyjhs9ku2oOmuhAvIZQHCnEqORbb/blRc//vPL85z7GzyyXF+Wzn/1EubxclvVqV84v7pbl+pJffd99D5RHH3luOb97u9w9v1O+6g+/rbz6lW9TtQPACdgFOkb1hPPikh6aQrZweosThEQlR4H+WnSAW8l0EES5EtAx/chH6vLJkvAtih6oTVb9BypYT5knxxY+KzBQF7ong5OoNnU/R4LgWIxSKZbmnE1eDb/EPZ2eCqCpIwAqXyN86U/UllYydg597vcqfwbYYs/NpHsGcLZavJRFCAaCAphq8Hr8J0IOzj1IDs4AQG73MF/Mdky+Jm1yG/JUtm0jLBHaAFcVKB+RLXGcwZvBeXlx6iWDNmhvQYMWOYnc1AHgbOh4i0l6A7lo0z2KBBZlPD3RGiNzFiDO4e8jA8ca6HjOLk+TzM24QJmd8i3jKccf8wtKfNiMuS05U/5JQDLyA1lBV4s5oprIzsFii7ms/uqZrsxfB5gT2K7uKV2vAwkd8yYX4Z8MZqGDlhm0DUOc3tJDiHMVgxYAbfA8PnRp+HtWsQMzfK5dmY6fKrPJ7TIHo3ZMxLbuOYe2kGYxK8vQR0Pfzu7nnqHfY4Pfh6/zgWiA06/Yok/DoGV6YzhWnq9guyozYdomjKwZL89EO9jWDVidjaIpSs/AoRsh/fwDH3R5iUM5QBqiICG26vY3lfmCLMc6UEKW5ciAQZxO/dGS4EJSykb/wLkNH17E/D+8+tlyc/0evvHu+MXlt06/OwBdS+J3LjbeMwZ4w/6OAvJ6hvVQ1AUv5IDezQiLMQ86hOBhd/nsNW0iOq6wIlZ9Jfkj09oeL2m03ROgpbxf2mZea3D4wC+9VuMsS6pACNcYWcDkSH5gW1YNnKVzxcGe4JykcKV9XvfGCI9m+9OxJQSIGpgMAJX6JYD2Sx96d3nvB99V5gswYuOyvUQYfU+lfwNQhCpRArC83PCmJllENzTLGLmKOeD7x+o4IP89YyTNKVN47xCg2aB5dwIn4P18b5mU+V4pRlinbwFA+3P/w5v3T93+TDk/vxPK/6jKa7OvNk9wkKjiVOeN3L5DIEwMjqoiQn6COlwCaMrNUs6UGKd9eeThZ5ebDz3CRQdAc3H3olxcXhKkXVyc86ERznv00eeUFz32eeXy4oLA7Q+//PXly77kjQQp7DwQDdCp1gspkGjTY1qUzcYZ4lzolAan58/kqsrEWav6VDFhTYZO5Pmk7dZBOWwHtX8YH3wP2Lzz8/NauSrdrHYikWMKpjFEBH2yNHtkDTXdAjTm0CYImiuRN1P1bDRf3DRsAq62Ty5McAonnuaF53+7smfnk5eQPeOim+hUIcDa2kZdYf2rgeTqOALQqhVJIredVUmn3sxMVoCXGbQwsKKvU/glearKiCtYXG/bXQY8hmYm/QYbtAjcVrkAHjjiTV4DXONlXGZkhOdlMl4U6J/xT03QbUmnwzCnrhgAwmAm/Rci0A5dW/POwpTNMsdMR3ifTqItVP7dwMxgpOnVxaHFxvZImFBXH/4MmadIArez8HWuCKM1AFSP5vULGuNaKFQ7WynEed41TB/ckR3uFeG+4d13bFMqEmgergczIouWZTqKnp2TZZlN0FMyDU74KxNLOnxCxHZWVrv7y6o8VMoOR2x77OT4bKX53yGzVVdmsGB6vTGCibyOYenBZ9xkHerYDZn9qgNyONP8dOwx76M2rd1IHgCdfhQdomqzofQOADR1ILBmJd7BwqToQECQFsKdGlc5LBUsoXAAdn7Lvp6qxo4RkDGyJTxqutQargdpQ4DGBLH9vrzsbusHSxYNoU4e2CLpO4FcNgZnKC9sMQ6VEapySohZa7wV4TQVHOmQ3/b7lpEM61XqYI3kclTvb0LJpbGZBC1J1/PoQzv0F8CuHlLSm+XHHCUa7Icj+9vMUVpm8bRWS9C0BMY/fltuph4+gnHQFHps5qXtkc7XxMao0Zb6nG3PxN/KLz3+7vKLj/8LRb6AHVaKmqEYb4wqyrEOtAh9gkDCrp2PFB3zd+qAD7+NxP9JGc12LGQB0cOOP84Jj1aOOGgvpidKeTK4HowEQqlUV8DBHAwaAOVGc/qmb/6bt0b/3f/yLfsnPvX75bNPfZIFABAZhaPAbJFxihZGQJ37/aTst7hp6HwIzWPxoHemHZSVcXEBM2hgaIFkT09OI+w4KtdOz/hvJNUhTLnbTJmYx/Dm+ZIIFrIaL3jBY+WlL3s5w4Vg2l7++V9evvjzv0rNzwGkthuG4pirs14LyTJM5JCiQk+gINerdVmziXhr/ooTncKhDVhiwIBsnaRZW0CEg+0mrDInUPZfKJkQwr6bNYsWTNvXFg+pXxzYNoVEo8MCqVSxMWo7JcOk06daq1BuY73is2cJDlH0KNaIsKplJMJ8YWGd7n6zPCdVbv726fcwxOl7o1QKwwzR0/RoaCm2JLn+gH7JznujV8cDsUdXydB2ysjT8CQjTFjFsWx5eN2JKRa2w5bWTcuhUIGtqKaMuaoALRgfgSZv2wCXdtqW2XCfvfjO7EIxjtjglN0oCHHGZo08S3yEPTujc0EFaR14sQHJobgcJElOOPnbenIzOIt2ZlqPYWArYG5A0PR8kwOR6bsHNDgK04wrOq6iknfHr2fwUE/lAwOVT9dnt/9xObv9T/gOArQb33SIX+J0nz/XLtnGoA946x0CWILiHYtyLBxIp7Eu0/HtspjeKYvZXft+XcykQiYXRMaW5f7+crG/Wcp2XvZbpRzUn0Go+zA3zO9s+6sP2R5fGwbm6Ukro9DOMd67jmldDdB8FweY+4irNaCrA1MXSn99HZrRuk5FMYvFaUQhUGiGlJMN82YR1keEw1EZH1RzRGE3XpeC0Gdm4RkFGWhTdPcrZq1VvOtFtvqMgiJ5bbaMIIv2SLBoeJ/7dFq+ITNobbwCoLG3ZLBqOTpgm0INRTDx8lXqeiIwAEc/ZvqM84+3ZQu7joKviOw435Sg1R11uC57Fql7/MgDy/cte2riQOBquF7FBqZQZwjtyj7HrKcCjZZTqOcXQ5VPE8nytJO1cgG7tJbDxeY97D0x7KZQy685FnHI3o9YxfmLH/rJMp0syhRtArdLjdV4UcYzpPdsy3aJNbhjMB25aieO0g06YYzG8zKCysJMLctYHBnhTJkY5ORDT3FWTubXym6/Ltsr5Mm2SxWCIAduFMQYigkgDfj6d/zwrdEP/OA37D/z1CfLU3c/TYDmRp2KjXOJKHQ5RVsh6KGJQWMbDDpUUJ3BuLBvpZykKlJ4/mGFJz4CFgsMEGi/SSTBI/8N78KiZHsFbM4l8rlm5dFnPbe84IUvKi9+7PMJwtBw9Iu/4MvLS1/4ZXSOOE1t9qty9+5tsm4AYAhtIlSEZHdpm3H3adDQfgTAiwKKKucGOEOrEsqDRAUdBpxhX7aLUrsrAzg2NA3jgdGRQr2q+BSvtqQI2p4ojk2QEMmO9f14AjBiRN0NoHHE2Uhdn8MYsksCwZmEcXFveB50YiBQqU3DA9AFa+jFgmfFZ5/12b9R5sv/l7N6Mf288rHFn+IG46lggrnVPHKTJKdSIxsBrCrGqeKNzfFVcsbFzAcALRiwyC/Rd0UuQOTmefP95wM0CS8LtAaHznGqXDjHwOBJCuBatmDIZCjC0NfKp6jEiVzB8X5aJjtVN+vEq9wxGXxV+Yg15Tcp3HvEufkeMktXjX38pZ5S41LcYu5QEQa1hZkaMGsnvtR9wQ7iyL3kX1VgVd+f8saCYZFt1QGCP8kGH4C/IF+666bjN0YH4OzsTgNoAGnddQbfo0nMrNYxgOY36QafNsSphRFUAirEl2U+eaqczT+jROfKMhyCNO23QtmNy819Zbe7Vna7k26kG0jUrxvQbE/qRxLwNiJNAPhoKDk0paqDTYeAysA9zaTnaUz9s5/uU0PGrb0/r3iPvQp1YCvRek65nAFGtjvaZ9pppm9InoFr3eF6M8RlC7U0OkgyajH4DXhHCkS36SKdvQJyveiRdb4tt3GApZfd7QsGIL3RbG58vhYCaO95MwQ8CZ/Y5puHyvB/ktYJYBL5YSgG82EcB/zlCjlRDaCJiXPuWsgr1bZyV5OyJlEOAFqIDeOayBNnxCxvPAM0nkpqK+WaNuOnNhCz3ab4fRd2NPhrh+RIbtU8JIDmfdoVJ8Q9dSxa2NkaRRganrj3CtCCpSp7hJJVfcnCayhFLJH+JFkpkFTodrRZgbQQaHM6EvvQgtCZ68Cx3UjkfwJNswTQ4HPnU+Sjiv099gOmzBHKunTgjnalvOHrfug2AlD3AAAgAElEQVTW6M/+5a/e3zl/spwvb1edMHyIaYlIhkcFw2xOgAaB1xXaK4FlYQsh5BTAISnnCbppcvAY7FbFic8gVIrBYIPd2ULtkaAJskH8dVzOzpDEP6lJegAuz3vBi8pzn/v88uxnPY/5XGDRvvQLv6q89EWvLJMRHnxbtvtluUOAdsGcHYBGUOgEgviDCQiBOVHol2Ls4JQRg46Gv2yOHSrweAYgYLaS2mzKNPLNIDcC8IbKSC9kjkHNUdKC9LUqAKCivVoxKQQs/TjmYlDPTSFibFazggRoYW3US1M5G7hv65ORHo8FKd02GTSO8XxRF4t7bt584n+tawShzSd3z29hYeS1Oc8jATRvVBthGU2HuNpuqCeb6sdFLcCMELQRXKZ8ovi7qzHVMqovNssb0TfewnaNfdKhIIdaAxARyESoJQCa/Rff4VLp0HqzkcC8cTwDnDlRVuoyIccBiZgdgJhafUzQEi1yu/L8Z8auPsNgpxqc5f92oMzvD2/eDGATcraj197DH0t/9CxdmoT+LgYGmYZGK6g5sbQYKgvlL9QE1BzjDDwa+Kz0UT155+e8ducQoA0evfP9vTvsw4AHLEB1mz5MpMe/gkHTOG8DoH2qTCZoRdfGXOulhXF8OFlvZ2W1Pi3r3Q02VN9DQ7KqL+XiiSsAmh2+76uOcXPyHSpOgNkMYWWJA8w9EybsqAd5Br+M7adjyAEyT2GzdBjD+jTTrH7POtzA3sqXNAatHtSCXcH36YANgLamHAc82gCLteKl+oIPnv0B1GkTNWkcEYxgtIYFA5DdqGFMzksPLNKWqVGlHFLVGBmgyFfkQYMdhNwRwCvsO8aBuczwOfATCdvUqYmQrfcr+REuzsEWD2B3FfNnFlFkQtpqAXLUja8d1DAv9INdKFOAw8ycbar8Az6vhOCazp8YtJp3GMoBPLqnQ1ntkpPTXCLiVG0n/2KgpAM5fvVLYNAe/wkWIuA5fHjlQXo2Zg9OADQl8Bf+bjIfl+0KahYB0FCUuIM9gOzGtIyRgw4RfwC0CQCaCCq3H8R3UAftyI+Aq3RYKxmS8Wsp5Y1f80O3Rt/5F75sr2R590PrxdLuO3uwnJ1eL7PFgizWndtPldt3b5fLJZJnoceFzjeqMgS7ZAYGI+vQFgoQ1OJJWmdAlXiIzW7DAQD4u/++BxjyXEwX5dOffoLXec7zX1gefOjhcv369bJEAcF6xfyzL33Zawjy8HAATDhhUC+KCflKYMc1wdgBqGCgmPRObSn0oASjt6uaYABpNW8rGrZjHTpJG3S8RUQJ0KDoT5HdHU9/cuBit7gwQ9qDmwx6ZuMRQ6tk41iBKWMkNlEdFvBzFUBjdcc0kvgBHqmNBWbTu1BTbCFV5KqhoAA3gvfhuW9++q+XRbBny8VLy+9e/97Q2Yr8QfS4DCdCwxfPchSgxcbx+73AfBL1SU1bxQ6+862H/6hGRcah7luOZ3AK4aiGxsPePhto3Uu0jcql8fEmtuKLggCFWmPpRE9Q99XD3IkNAy0ebcoo1YGKrlEZ7+dlOkYj+tAwS2reNsQ0eD59hv1o96oF0wyMQxQhgzDweDESGW7E34fsUbvmlaDMsxDrqF07g4gGoZKtPKgS5PBVaZLBM9mw23ul0Ei9+qiUa0cYtOpnjpyMO4fcsVHJIg6T81NhSw0/HwFojb1FIvF5WUyeKrPpRZmOe0meCtDiRr0nkY+2XF8rq831st1fLzvIidefdFMDT9rAbA6/DxztwXgmOBqHujaubeCOc7hH/cfn9Es733uBQDNb/Zy1taUwPI9zwczI2WX2XsvHTKFyZSnSXTZlOwrpgnznPDM4T80vGJw1QCfJjpCCAIdOxQGlmIAZeeH5j5az7Ud5AQjXoqKzZ241V/VAWW2JmGsLiItRyrgpnLS4ftpf2CQUgiH/GgdzSDUhnxkCqNsQZfcaG+7HTogEh+j/DIBWc17TxTW/svb+boSWFSoOg5YqNRuLmZd8E2PHIEj8PihnA90oDHGnHI6n74OFYqFsUG2oJTgk7mvQVfPjOA+6wHs/+C/Lex//lxVM1tZ8iA7OwJZNKoPGmnkQTzNUXCLdKNwDiiTX63JyOi+Ls0XZbaEksS/b0ZIdEqDqwG4BkX7k7zi2mSYjqQFs0L9zHyoMSK1E/hkqRCcVoL1qTwp1izZNYl6wQFTmvyr333i4XL92X5mfLMr53TsETwBnQPZzhD1Hu7LenjOcB5YoEj2q08AAr0ETRpN06oXgcyCokb+23JST+Wl59Oazy4MPPFxuXL+//PZv/0b57FOfLfc/AHB4rSzmAIcCaK9+1dvYMH1xcqJQFEu0VZ6NqVCCP1i56JeILgah8wKQ5Fw13CCkN8A24QTn6xPkRTydSfMbldpSHBZhwCggwH3jmcQiqsIwx+QBtnDfUpeHmKX6c2GMzdywfDcartPmRrgSz0XAGJ0PuPCA1ENWZEtALVDsjgLKXVMhAnLhThYn0SVhVybnv1Ye+fRfr+vkiYf/Ynlq/wIBVlZqqlsCNw3ZIxm+utEqPjLEj/BO7B7xrTI9OiGKwdE+aqyJKPBhQ2dtIIGY/tRnY1GDO2YrMh1eqf3YyRVYyvjVHDT7glxlFV/IPBYhjHaaNRhM1Zlk1aLSs4a1t9C/mbNKmKHOylgkasWj41usBqZt3UOApjfVcGnI3PCEZm26+HgEiSP85n8lxJIASB3iznin8FmaM5/I9TUDa+/FkQ25mdeEujyn+Ru0JgK6p/deQw5ahDjX8y8qT95UknY6h7RbGQKvwzusg9uB4ZwD1jGCaS6SdhVTCUarMhkj1AmtRhxMkXMboD6xFV7eBrrr9VxdBrYPl+1+EWEpT1qCKtnTDjdB7J/+8JGpqp6RC69XR2OIa485i45tPP6GZ/TbuiSu+FIDuVj+Efpr6R/q5xlP0DHiMe18Tc9bk+ppp7ZIdonOA8P+SCEHYpovDhKAdVxb7DCja1ZJCYPE0GO7iYrOlRqp4wfFAgRp6ecAoIWNMkBTMY8erm9Y15IYzaqoeED5yLgunP6GIc4mp1TtRbIB7Dsc38v8q4N5iGI3Lt3+9Zoi4QNsTVO0Xl4ClyENQu6nTurwuDSwGRHIEBB1nnDg3Fg4cD8cpiQS3zZxdCMIixCZpPI41lq1fFUFy20AANB+4f3vokyIiCKkpsBn7ssMXYymU6ZWsf1kTBKF1CnJFz4KPnm1KSdn87K4tkidjtBxCbnsc6pPAH/Qz0fqkSYl9GBjUij+P5qykFK9OZFOAZ4d4ExGhQzan/yB1+1v33mKopjXr10v12/cTzYLOV3I7YLMxbXrN6jBdfv2k+WTn/i48p/Gk3J6clbWm2X57J0nynJ9Qf0PaZ7pgdyLc7VE6Sl0QQx0RPvhOsuLZbl2cq284LkvLs9+9vPLzUcfLf/23/1q+Y+/8zG+B7lqs8ks2J5VufW6byhvecM3lsXpaeSNhbAbKXNVdgLIdQYt5Ccsf4HQJRY/nktU8oQVlyhC4GBFHlFT6NfmnYIKRVIR8kyWasXT5DyafgkmhnHq2YzPCGaRywKSHwmgdTs8/gFGDe8BOBPdr2qT2sgdKJ5VlkqqZTgTOXRILEU8HILD/G4VH+Dfj37mb5ST6BoASY2P3//9DNNqPMQIEGRGXsQBQIu5yvcr9kGAzeFPPmNlkDJA0/skYREnyrhYZZYybR1skxXefV0bHP1XSEsCf03ckfYbcX2K0op1VGWrVkSnp2N2j6AxhUgjbOHwRSzWqBiLbg8MbU/KZDsu0xEA2nXmPVZWxp6mVnf22I/rPw2ogG0USkS+Gn43nSPFQNIbDn9TADk6a8g+JijlMFK69hBoDY37cB0aVPefO7ZaE2s3AIEtezhge3YWnuv4r1fSfPXr5f5P/U/8ogOA5giJ7OvTkoLH7rbO48EDm+cNS3rwYXmX2eQO/5zM7pYxcp8yxorwfIoAscvAerMo5+tnM9TZhfmH4yW+V7d4rCr2WBg23l3PQHVPXUUnXjUq4T2vHLRn9kI+0N0LGMZOjHZ6RgQO/bXv6sY3inxkb5TT48pOeFHqa47WZTNgOH0151Zru8iG0mkynNkAWncOIUOk1JGHVz9Xbq4bSPv1+7RO6/Uzg+Z5sP4YtT+vAmhhM0OzE6NhW+UONrgc2DPu+VQEYJuB16nvaaDDRXgMoMW+qYei4yFpAqhI91GKSDte2XZENl8r+gKsiZaFSIHRrucdxrazbp5Fd/26BHtZRKAgVKcK4CVOAF03VwgLp+iMD8z6On1XHqv3fvDHy3t+6Z+io1sZoeflYsEQJvLGmGM+nlJeA5GxK3dJB9DmBM74HsmIIZKyKBerO2W9XfJ3eI0aqzEa+p5gDuNLtutpAYGGooXxdF8mi0hb2gdA+6/+4qv253fOqYN2/foNslYP33yUiZoAaXBCeGaGJDersl5flNPTG+X07Ho5O7lGeY7f+/hvlzvnT5XL1V11Dsghv7Ivl5dofYBKB/WPRAKe8nwE0NAI/XnPeUF55JHnlAcefKT8xm/+Wvn9j/9O2a5A2iKRD8l66hL/ptd9Q3nzG95JVf2mPyWnKYkCnUgkFSEVZiwmvNfin1joeP/J6Qmvg3AougmgCtSJuT65UNAuFkcFaMEKwlE2p6rTn5Zj6wZAMV0m6auIwECKm6qKJoqBEk2q3DmFXKWFhR8XO3CzApwhT2O1lsbb4qScnJywaKDqusXJC8Dsubf/j7rmwJ7dHj3GExnGw4tMIWnpybUcp2p+ehDmp4z954bS/CdPM3pBm60teMm3+IhccUVNDs0bI99HAz36eDMXEVao3iC+kyXuwaC5rN7l+JU1CUNgMKZ9XWGA1lECA3ECx6/MVlKbrUzKbDwri9n10DVSfqHAndZ5zZ1InrQVYQhtyNjq/QYg+PviZE5GlMLMUXKvcD8b1Yb9SsCi5vloHYZ1PACDyg+Ml6sV7H4RwzFkevKnjgM0Ay4NqEOtDZEOGS1DVUhs3P+p/5k3cRVA81Pd67z+tK8dAZPDz/Rjo3UxGl+UKboMTJ5kqDODkEr+NEKE07PZzcrF6oGy2SLMeRozbdYr6Lw25WE94ikrBZLen1Z/F/ofepXYg3WGRa1c4Xv+fwZolf00O3MF/enhOQBnDqfH+ufeRM5uFA6EqCtlOGr1YGPSBNZCcTXCahgYFQgp3OgtYQ1J/Dt3GHhi8eaCP9VC1vw4rXn6wHrQbACN9qM7nMHm45B9Eoc75HnDNiviwpXAFlIhzhtfKNPUDqbMGf8vBGiNAdX9+9DKIRww1h7XvJf5+QgVZ8a95RA6UhJFS76uQ5xJtDdiL9lABZPe1nBNHYmDt8Ov9wJoUKFArvv8FC0PxaBJcRb4QIV5whVqRUit0lqDAvmLXTk5g64qNM8UznRqEYRqM4PG9KI11CBUgQamToWEYedh55b7sl3vywidiGbjMj2dKU1vuy9v+CM/fGv07d/3h/bL8xW7rJ9eu0aABu0xszGryyVbKEGDDDcNobcbNx4q168/UE4Wp+Wp208yJPnknc+U88s7TKKVk44kZbYcgkORAJ9aJ0Rl5W5XLi/WBfphz3r00fLA/TfL9esPlo9/4rcZSl2dI9cK7e3GkcC3JYN26w3vrGwMN1awJaQZgWbnM7JL1Dyr4TqFhpwjh/ubL1RMgFw1UuahR8aNzlwzASEm35MWDQYtig4Aonwa1GYZWFr2G9X3ApRa0sNaXBSkw3cFgFMjcxQ2CGjlZvBKPDcD1QAauyQsTmqbILd+Uv7cpjzvzt8qZ9vf4EJfzl9aPv7A9xH0sbE8n1llvtxcObl0cJLhJktPaxAq4yHGShWqETYgVS2AXN9rVerAQfm01IGwAWMXUdF6KrJR1IaM+6IBsVEJQxGVTrz3qpcUYrEGY0JGFVgb9NRwrPXvIpRaAZdFhyHrAoA2OWOxAMOczCUx4I11kUJrlZmq/jmd9pJjxbpenJ6wKhnAHT+YMxTEoNpZLXFssQMsZSNd8dbAuobV70BIpisyTsuMXALHXVi1erPkPeK+KnS8ivWyVUdO5jMEaMdQhk727caPAq56D73MxrFilJyfFsu17MfQO7pgl4HZ+JK9Ov2VGQ95D/Bzu3G5jIKB9e4BFQvQMfUh3uZc/G0pnp9Cwl0wuj7vEUiab2gwh9l5JiRyBXh75r8+soSuLBroDyjD7+ifx0BENijle4XRogUIO68cNaVobCnD4SRsDVYFZyww6EGrRE3FDTXgFZ/f78vN1XvKzeXP1td+/UZj0ZQcvi/Xth8tdyePdQdq2x96kX3rBcmnRIRovihnp2dRPAZC40JdYFbKC7cMCNk1GU35pLzQovNCbO06xUNMnrZbHCLb2Os1gT4LtMvoaL123BLHrp8n+xHLJXG8E3ANHNYiHkPgF0UMBlh9jGH4L923QLDUJFrxRWPQPBDvffxd5ed/6Z9RKgwFjItTYAWtCST5I3rMXOTI5Wbx43RfNmsUM8aNxjcuFtOCP9Jg5eCIfAm/bXUI4IMlcwcxDshzk8QMUsNkiiSKu1ltyxg58bNJmQGggeXblvL6b/jhW6Nv+Z4/tCfQAJAY78u1s+vlkZvPKg8++HC5cd/9ZNGQe4biAFx1tlAOmUUG79x9snz8D/5jqP8vAf2if5hQOIAJFhqoQwwgPsfS0xHAAXTJkOM1KzcQRl2cks1ab7VALy8Q5pMx3a23RK9g0N702nf0oSrmiUwofohwH/LocAoBC8hwIIX+Wl6Vc7qQeE9AB+2y2OykvMEWkmHCfavwgHshGCbigESz+7M1KbwaxJBmqIyKTlXW0eEU7ZBjoDw3PD9AHN4jiQ/luen0Hir4gVYMNnn6ms0ZgsbzVGC33TCsmdmzjz/w/eUO2LMAZ5ZLEYhsG9XslTTYmkhvBmjWn5HRsxSIWnrhB3F454mIZVR+nK6n3DDrvGl8m35Pdpj2Mw5TWv/M/jjfqzFXRxfVCKBP281odE7dAFtmPMifYMJiaGxgcoNeKqKNEZZelMlkUcYEae5iEQ2aExPie1Qiq42MwxECuLaczCdcIC9UhwjcFEWQWY0sSRzZjJ4N0yUye/Y5AjTfQ06o9/fUywp69WxZW0MdWqre7piRNYuy7wAaPvKp5/6jesFDCNLmqHveNH/5M3mu88HgGDjzl+q8FY6dzhFpGquyYJeB8zKbXvbiKTE29pucgj2kC8ZltbtBbTToPZZtpEMMeM1+PXqFB3uWWIa0Uwcxq3rnMfxtDSQk379Wx+voCIdLiuv6pJSnOf29rW3toQZeG+vBV7rlWCH84KptfckGZPvQGDSBArNLBi86GCL5eos/9Hj6fD001oNN/7VDgCYgHQJ3o3H5wtt/uX4AkhufnJtF25eby/eUa7uPlo+dfHcH0GROlM+ER2GekQF6AmiMrqCzDnzf5WVZXl4SBLEQLVQRyNoAjEZqh8EJIUSS2qipIwPi1PjOJsI22RISksgakK2ZYA1tsc5e17BzK2xq5qfPAawkRmcT2gE52/thnpwr/nsrcy+A1t75ix/88fJ///I/D7JgTAaMeq8MHwOItdCqD+GI+FjxASLBYkYBqCF7herNiIKNpEQBbCO7Ln8G/8aOPiwoBLmFvPSTspifEfVCGw0Abb3elRFCpSgQmU0r7n39O/63W6Nv/lNfqn2FeOl2RbX6Bx+4WW4+8mh54KGHmUh+iXy0208SLaKaze9HFSZCnE8+9SmK1YqR0X+BPMGo4GGcM4MqFnaHR6NzKEEjuZNx9bFywVDZgFyy2ZjrZHkRwnFgmqJq8tbr31luveYdXXiGEh4jhCxPWTwAgIaCAIYtAXIwSAgJRUVe7Tnp5HjHhSMcxbyxaANlgARKV5V/PR3P12tLCGWRVEYpepBay8enrJofEN4N44OJR2I/jUj0PLVQLjeMKfNYcz6ZWLaEId/xWM8biYfPvf3D5XQj9gy6Z797/c8EgENvuzgVoBon2lzZqWbQYzCSy4HFADZ6HfeiThGIn+uhWLhBdk737gRcf1bhusgdIcCTEffzm76WIdA9YiO5WgfvtXGRJlgCPEM6Prl5h11hy2rZOJ3foN9bgDQDpnYSbSFL5UWgf9q0zMaQ2piz/ZP7t7n9k10tx7UCxpxr4QIJh0UMZMVKIrypQ4QMgtt4mUEbhoAzOBIIbHRW9UsVDbTXmjc28HK5fOu9GtMb6ycDtGw2h+At7uEITuxjJ/ty8/e/s17oiQTQAjHXW8wMzBBI+ZoNcrT78WjUsIusWbr5BiaECxpAE5jbsJk6CgZOJ7dVLOA9GZfSYU5bwQB2vbtWzrcPlu3mpOy2OkHrJwGU4Zy0YROqqbmW/nSeuyOIo3vb4PUeM8UQDEFavoAf5hDIdTNfbymxPMlWyHe0J8/AMd9Svtt8oLaEjQ+oKOJy95MKtuPwvIdKwH5DrUxudoYzE+tcZyAvTEcKWsSAII2hnBGLBR5e/kx9ZICx8+mLyyOr9/APfv7dtR/sQpyeZto0plupOTlnfiSSAH7X6S+I3LigDWsIESfoLUrAXMKoqCakLUlgyuk5sjfhqFJ1pcfe4y+bHDa35snp0dwRz4yblp/WABspeHEPWLJ4qFj7Iju013Td3CxdTJnuVv9bc4RqHpq2n+1QHK673doAZT3cxj3ldfmLH/jx8gvvB0DTvYPIwUGaQIkATThEYySA5bxfgX0k8eOz0zKZyi6TNIhm9kyxgo5qyv0jCRHtMfF3VH8C58ynJySxsDYzQJvivpimpTt/4zv/9wzQpEIPR4Dm5Pc98EC5ceP+AAvrcnnxFBPK0SsTP2ClLi6RWI8m5ivlgE0mZQtWDJIWSxgyhBGn6iNGtWNVPM4XsF6HxmCyH5fJblymJwvqi/DmobnGikYle7/5de8sb37tN1TDiYcBQoWjPLt2jeE+AEBIYYBBEwu2ZsgTCx2SGWAjMAFqEt9aOQwNDVWng8Lk4g+vnts56nUBEIEEnZRgSNivkyKm6K2okKNCrgE0YmG6whUblE4YACvCGm7Tg8XkhPdYzZxILDQqchO9o2IW1T7bslj9+/K8u3+zPtLvnH1vuTN+rIr0cnGygimEdGtSpQ2oNoX0yXSSEOMW4evcvNZAhQs0Tq9Rachk/apx5lNwuC32RkXYORhKn3Lj1OqwMd7Nhc73BZUdZfkEdKhojSKAPIfa2tn9ukRfFap5Q+cTIT7hfA7mVPgEH5vbGxm0o5hB9BWYsWx6MjuJzhTRV7WyhhpLHXL7tc+1FX56qF9mw+geofV+4lQ+ZAtbTCmDqwAZg/iGwUM1kV1+n0ayhbYHOWtmdLpMLD/ZISA6BE3DmdK43Py9P1Ff+ORzfqz+Xdilz2er0CZ+r1F1vpY/6lN9fUqFa+wxDgbQn/N3JdiAdYn1zYrO2+X65DNM6ajfFExDZdBS4cB6uyiXq2tls7tRNrtr3do7GImuIMBPdfx+bAv6sOUwp+wwXNq+s/Pw/do0nRHjqim/N0BrY+H80JaLNcSEWl9il/oDX6y9+F7LDFF+guF+pYAghQXV98zZqvnDed5hF5DOsSr7yb7sISR65Pad39XGROCs5aLRE9S81ocuf7qGOtECClvA4AzX+Njpd5fzyYu7qEC9dqS+IaHfAI2RJvYphcg5ShmjQ48747DiMFJckNe4QVed8yaATlusOW/ANjEJCTSYQSOTFykpnIcAaM4nDolIR1N5eUdTcivIaiMMwqods1xX+NDUCmvIrmlr08gq366zkXq2zHQPmTR+0v7oiFnB+3/hA+8qKBTQd+HQu5Du6Qh+WT3GAYK5wil7oe5Dx37UeQc7AUQHOjlIrJ6HhwlC0rFnd8AmANUKk5+dqddyO7aVFuJEXjxTtVz0OCpv+UaEOL/3FXuyE5RtkDwFQQ5UnqnZpdrX7RYKz2uGVgCh8ZUCOOr56BZFCG0pgR09xSD5gMpKgCywIMEIzPutKoOmxqX8g+rHMi4XF1D+D4owYtlvIUB7Zw/QgoUDAyXZDLF2CB1i45qJIjijNplYQABShgQZxkw/PlVwYbg7goy/wnWh4sx/O3Q3jubk0rNh/895VPXtUc0VbZT2CvXS4cbCE0snUKccCn2PFoKKNNo5O+W6UW9tUp5/52+VJ6+9vVzOvqC2enr+XeSe/Savi3ZOv3PtT9OQMQcv9NvwHS1Hr21AbRTRueYPCJRDvNWgrbILRB0RQqCREKvo37WchJRB41w1rgstaIMkg4L67oEQoyh490VrAK2yO+n43QBay/lpJ83m9BpYa3kuvCfdWfx/sIZYA7wwa/O5R2ZodTtelAkYNFbrMMu03Wfk3/XMTay5zkm55ZUcWzVMwa5UtqhuoS4rqfrpauTawqmn2PZcmb/wY/Z705T9EAAY4PIeu83TwOaBcRsyJ/mDYbVv/t531I998jn/sP69PmUHxhrIzmCzOaoG1rr5HeRXHgOPXtsGhu1ZANI21EY7GX+2TCfLMkEIzdAmnqmCtGDTdrtJgYDt5frBsto8UPOHDlijYQGDXEZdgwdAzOuz3mBNdhzYNDlAO/L24lHYpJczQKuHpoNZrc/ePUt1srGDjn1NYtPq13lLVCwl8AaAcnLiFBZICKlHJYplcCgFUcC2etTCbBeBTwObj5QagesjTb6j00sNEXKU4OFcLHA1QDs2Gp8rQPPQuMOCOuDp+RA2g8+qhzgWiQF0Lquyve4hMX6xJg7XboMGHNPoKcpPV4AWFfChBVJDohE9su33pLdUjZzXqfVqeatWKObIQNxxd0jqQ9jtaN3vkMropTkW0B0ycCnLAwDt/e8qv/C+dyk/np1e0K4JthYYIVKwirrB4H6d184TtZiKesEw7YoCEjuJyoTNQJ4Zc7F3IGxKWYM4iLGbzwHgEGaPnLkxCBVore3KGAAtbQI8z1u/+W/dGn3b971ijwT+mmvFujR0VAdrBUMEZkCAhrIPkLBANSyxqWIAACAASURBVF4Iejp8xUlmqa8kNSBAiwFgrDYAGoX6IoRp6tKoGQ1LUeUwn4ekwG5f7p6vhDBRYBBO8i2v/WNi0FJel1kshNiY/xO6ZwCFKE+WH0W4FRVxSrYGSKmsFvLT6iLXRFOfjL9T/FiUS4QaKT4oNol6KhTQQ6NkgVPIgsBJixGTLhsWAUu7uXBVMMDycPYTtShjc8gMa+E6EEiN3COHzoSytXCxiT/vMz/Av3/65G3lE9NbDGu+6PJHq+34A+aevZihanWBQAcFNeSl8YqN4g1tNhTPoQ0IdlXaa3GU0kKvjYGd19Xyu0T16llbCC6d8GpuW8udyACtGVmxZ/gBYPTZtoZMcUcB8rgkyUBieKJsO5uuCghy/pdPX4aix0/ZBoUmjBSq4E01gDYJgJYKOjjXVe1aIZZh3lPDk01mo4YQah6YZrwCjSTfkXPQYghaHMm+KnmSA1Dg1ZRy2ar9G5xeg6CSCwijKF/c5jZ9VbiKuly1y+y8Y93RBQcA7QDaswOg1VBhex+/P/2Pn6ndS18I4FO7iAY7szYSwznR81V4PkjKgb2+LNPR7TKfQnrjYsAjagQykyabU8rd1cPlYvUQQyXWSKxjfQAc4zr9ww6Ht/93zX8dUkUtfNQh9QSwq0O3F6wA7QrQ162tQ6h+7xt9+lfNrjlCoSbrihjI9kSez3pdLs7P1SYqqt7bmEovUkUE27KbBFAbAkYCosY8XgnQ0FN68x/Kw8ufreK1wydRbtqtnkHzdITdaAyaikZg45Brhj9N2BZi5spBdVqD9l9Uq1apEfunfs61fI20MP9NesPRiTZOSXiWRQJ6RQCtHaCbVlzY2o6V92fSCTnZD99P3YvVFigKNWTQ8vfW1JcK6o7cXzBpuiUXUci/AJz9/L/+Z2U8HbHP6XgMWSp0AEC++bqs1tsyBkArYs0ApCbAOSBvsC5Q2Bj+bjxB5EQ+ieQWug/Efc1RdY/OGGu1zVqhAJD+Hn80/mDVgHfwb/wdafsAaN6Xtmtf861/uwE0MSTRE3I/5U0BhEB/y02WGUoC0ED/zTHueVIT51mNGAr0ACK5cTkBWiSSC/7gTMjCYOa0UV4iwBwqGSCji3DW5XJVlhcIr65ComJavvr1f6y86dXvqGyWxfxkw1SFY2eBMcOJCg+sfpYCTW7FoNwChyVBYgfaTflIdjtcPqZRLW5YACpRtafwpsp01aHAYIrdFZCUn5mxmDB6eLKTAQJNAwD4UaxQuikGaNisCN+qkMD5SOvykk//t9VG/MH0Vrm++xiTVfED9uz37/8+AjP1dBObOZlh7hr9amqZsXeWAqsqhZs0elpaV80itlzAcc+SC0pUtBvV8sJxe/H2GiKMClDvOTm0dk38nXlqkDPB/wX9a7BEQBenP0ZfAz9yGtkj1pl2jT1rxtTJ6fKkDmP6pNoZEd9++iUBGneyWE6AWQjWTscnorojCUnUtw4mfJ56JK2msTF0ibE4YMqGTJgPDFF00YGljKLM7LQpOO4ZExjxYSUmPzFkA/Ca2SyDngNckMKSduhmH+ux6DhA++zDf4VyG9rb7X863xoveOvYq7STvb60A2ipQCMPxhCktYNFz1sJea1LGV2Uk8mTykUb9uk8AtC4H1c3ysXqPgQ8yn6kw2JdCZV1OjZFhxRUB0r7K+lfmcWqAzicoPzBK654z/s6vpz+S347/LoIBkqLMloP0pZHUnYrnFFaSxvPOM7RxgdIA7ghk5YkONJYKUWFC7Tm6eJvD1/+NIczV3Fe9YwAZ5DgMImQ2S98ZozCkQiz5/ZF0FGkfhbxBXyCZJxgTyxMrsNFxEljHRuQDNOGKiBKNqDa2BQFzzhcLQx7gFYBPe+lRUpqWCdFAPDZ1ntaA5vtO0sk0lLWa04T8As+yPqQk6IzFSyGQYjQagVzR0Kd+MgvvO/Hy8+/958U9HqCKgR0y1R4oZ7ZSIlCLjF/xzywkJxCH3FE6OYgf3CAdgvAoG+OADSsyx2qP7fqliQ/DoH62JZKZyRgZs9ognZJeOyRj04fPCoEaN/6575kL+ZHkhScnDKRs6P2HOK0rZIP6osMJ0+gzaXYK8yXSk5htDS4HUCLXgmIseOaiPcCzOEfYpqQYA7WSn9Y9rrdl81uW5aXq3JxF60UkCg9LW974zcRoGGRWvuMyyBOQJa18Inc4TPrkLFlUsSEHTYRwGq9LzkI8cyZqfPC4taNsBukN7AAXAhBdgonIeQMsFpRoojHTiFK/Adl3cfY8VuBvABoIawoSRC1neI4Bwv42BN/8Up7iJ6b55OX8B4YkqbIKSqDlCCjllEtKb1pdwXzk5gEVreiAXzkrXHBBgAzQDM47g/fer5cxRlbN0VcglofVHNyXiF1Ejptyn1Vyw8ynaFzSLwSa1bXlgGupvbAL2XDESFMbG6HW4Oh1dqKPJm2AOL7A6Cx8GVWZuNFmY1OgjV0Y1FLj+RGo0ZbKfdMqLPOYwNoAUI7xmpwUq73GjBl8Kz5PHt0oQxyzypAiw8euvQjV8zgvPP5A4AWYyl8icrNXxcIi2e//4m/xmpO/Big4d/z5Uf4+6fQXSBb+IMHcljzHgxa2IvhR+8F0PpHgk1UH8jF+MlyOn6yTCdb6iblnshyhi1SiNlZrRdluUGfzofKbn96ELE8NldXQaoedB6bWXvhfm0dNxZXrZJhPtt/CfR6Zp89BtDs5OW8lAYDf8D9yQIiyyJJ2NvpI9q7eI8YNP4XIG2M+TsMd9Ku15J2gSEBtJ/pigPu9STDTgPKmdKeD79MgMbITvgavAp1BNh4ExgiNhRlMZPlYq22BVoCfWPIMpjPxVzBU4XGGX1jvLWKy9v+JQYtn7Ad4nQeGFN1AmxWn+u87kGeeQWMBwDtcIWbzXTVfmbQ/D35dwekb56g/Yghzp//1/+UIW4MOqvuQX4ALLML0kpMF8FZExyH9ipTgth7E/jEoRNXau4pk5EZNAA05OqreAUADZGw1uqt3bcKE3wQBBGxg7Yp5cLG5W3f8iO3Rn/8z3zRHh0A4HiFSZWwqJUPBgroXSXmzMECc8bTCx4O4TEAhQlbBoFeRoUDJn2LsCQ0omaW5RsxXApUCRV+gxbQgchTmzMvDSFSJexhjwBFIgft/A5ORcrJevtbvrm8+TXv5IKvlRMRPgDwYiJ95IYRO5ghC4FRPFsOxjjXS0UM6s/Gz1tsMFC2WRuHR2oPMoA7IOUaxi0EP30TdSenx6Da2fo0EiHUaiJRzeFG77xfJLtC6FeJixh/JZRKfPeFf/D9V9qL/3j2Pbw/FAhgA2uMJNuB8ZEGGwClTqQMe1IksSXuS3RRba7YO4xVk6JutdhaiNM3UrFMDdHF+1M1qtjOWGrqVNyFRHWadZKpK2h1KEAlFJnR6GLXjLqKOcSgxLgrwzWNkefDp0U5MHeJyH065QBizBqNcxSgzccnZT4+bYxzJMbKBsd31Bhpyx3L866vMKjpWRPmRTCZuLGJkh9RAc2xMN0zconHigP44N4pzbm0FXyIAq8EEjIs1aaY3Tq7/Y8LGqSbJVsvXl5mAcTwZvzeYM3/fuqRv1qlL/xsFVCmX5jNNRTOzCz3eA2VXHXX+abbUysMI1uF/5uNb5c5/szQAgrSJ23EKziLS8Evbnejst7My8X6URYM1PuKr/D9djHTq6LuA4RWP9uxpk8Lz/VujsdVQC6NUQpL0x88owX2ub8pg7R+vrSUlJ/rQ48GCIdji387l9d3LkZKbaEqSBvtGPLsfPkVAA3veejipwvaPj3dDwoHPnXylrrmK5gJIVbZtUhtiv1ugAa7r6iQUoqgrADf3HIwY7UHuAIDlKN+Wpv9Qa9uC7NPqWeF7K+K9riqY8CGVZy6BmykUlucr6dEeqXB4AKKWkXI7xkAtDAzaUhtt5271cgD7VnbIuGMGrUBDkkobXiGg8zGL/zyPye+wL5dzBHiRAEjSBSk/WiMBZgaQAP4gr9EZI9aplxzEirDQQGPDU1KE0EIcQ4BmiIqAdAYPtZ3AhiSyYtiBAM0NGKfTSflq//437w1+sY//QV7MSJ2yqD/4mJsaYRETGmJcXKmo3IyPyHDUysAd1LhBWJUhQdONDsK7AGgQQMNrA2u63AdxVLXW14HeWeLE030NqQ3MGOz6bisVttyfgdJkepY+vVv/VaGOQmsmOwH4GDF36aHI1V8MUSNvVK4SbjAAERgisySW07EQhUAaRWnDblHQj/BGYoR1LNTNLSApRM+TSmb5jZwwOIyo9Q2UEt+h3gh6G5qqwRzpVDonjIi7iGK3IQX/MH3PZ3N4Ot3x4+Vj09ulbujF9VwLe6H7OREuQ4AaGzsHmyqQ0c+BeL0aTBgY1BzeuomSflpsQM13iFRMYikCOClQgnebQNYQWHJf1iFOfqj5UtpjMOAOXxNcNbOgHHpeupzfks9qREfxUaszKwrWBuosqOmOURVEJJ5J4uymEDLDvlFCE3nn1xocNwROmTbA7TmnX0gYSVbsAc8HDA3FOX3Cuc77GxYkXClbmiISa4CaDU8cQSgdRVj7TnbpfOX9CyapkjPdfP3W9Xm0y3iJxHyXLw85TTWndM9ky4/YKXDYtfX6pf1IZjs7OQ72woj6xeD6X0xHgOY3S1ns6fKbAwdyErgaL3G9xis0fHuJuVi/VBZb2+U/eikacvfC0sdAWkZn3VzfWSKvSyOTX+isTvnnkH1sRl+uvm66vU6/wP5jeH7zX51izax2c5686FG057mvaKN1LUlgzRocZIJTUxafN62JCdJ4HLI733h+d+556MDoH369K0VxHcAzRXEMdfSjVTRGZgWHZKFdFipSlmNdYpyOFoUIsmxwLwu+zUbI5fRbpAXGivYNanc1xB9Wq9ti+hLvP4N3nhsp51D/lrkiVPhwT7XOW8JMGZwWL8g5D6ysPj/x9pbwF1ZZd/j+963gzcoAVHEGEcdnVERxSREJQUURFRAEKTEFmxBHcXAIhQEJEQQRBrFHhUUY6yxxlakebvj/r9rx3nOc98L+v3+f3c+OHDjifOcWGfttdfWhx/My2LZEdyfbpLc81ZvOSUfRKMYsIsAaG9vWcuJIngf6ypHzgArFNgFlRssxBnlakZsNM8ATaQ/SBICSONIVizCCZGGMUA2YZ72GTSJUMkxhQJTG6o6lGpEUpngrRgS+FC+kf1Zk+nsC2Z0ivQd2VbnLGGvcCAsNEbDlZeWcSozlyuCJ1MKanCiyHgq+4dwaMsM8twAkbAerh/MWFlZDQM9rikIN/4keJwhAaCG9VQQf2ZmZHDjccF1saxhmg83X1YmyQJg5XqeO5DO7XiBFikHQINdhgjtfTDmAzTrB74I3QCalGlQrzauz6YhJUsrtoKnbuGWTFRYdeBhoZSDCOihuxNjXS53pW3ln9OAoU0iPn1ruxdLtU1NAQhLkwyeerFAgXkhGDOY0jJIS8Uz+PMADSzaDymXayeXxQcDmwvYJ6F8BVKPk6iyqpyTB/ASQ1no65BsIWHl+N29GwhmwMi+aL6vmLANskMRsao/+HksatKFdGKdZHVXb2FmGZzK2oVsrXUi0rp5NplIfw6md8ecypZcdz1SYsuAnwn6OaNWa31av5LxJQfke9GGYHfweoTpkYQCHzToBANKOzSbO81YQ+4hIUBzDCQ2OKKjzMzMYrE0XlZtorKikrN03UTtsV9yXJ1krXH8i/o/ALRgUvNAi6KWeBAUZgX1xAo4wKLhz595wXbDX4z3+xubuOPQaUOWcf8ATfqc9iFjF7ztOaoLRKKVlJ28l9KSyuW7iaKC6h/FYyoWpaqaTKqpb0R1MVQXkL62//v5w2/8YRPG7Yu87+8jjBl/4394hj/3BdvQuflgHz+TNTpol6AP2yYsLGA3MO0/Y/cekxAaIfFAGkpE1SUh5BmeUPzanXIVVpFALrZ16SyXJR9/+btTOjNAk1lP2W31ABMpjoYa0SdY5wugoBEhjZiw9xZHToJSgXgcIpuRBd5pZ91GIghn+tfkg1aLGHE/VCskDrVqRCXRo8A5mRlTAsNIByYwEFlhjXKtrCe8XgqjJlGYIDvTjh2+HrwbmJhzi7mqLzLTmu7NpEnigBCAcXveco0qfUKSn4Ht+hi9/cFa2vTRy8QCf44kifyIr5sZLtRtBkkljCpwEBIJEHJEX4jC0SIE0IRB4/uvlfbhO0kWKygfoBnrZzYe9fU17OuKP1xTHL6weCFUWQs7MNGwM0DrfUWbGIe9FEUCMEHwjHpV9TGEGKv4RtNSkDnDtm7KY2LXIaazGelplAQKLxal0ooSqqyq4F09LhSNW1EhtQMF2IjVhWiX0NHkIQK8sdgTYj1kUCRHKTU5mV12y8tQbgqeZnXUs+tA6tqxn2q8pENaDS0/ZGahAz/0E+yGtatoh8c1GsAzXZi/k3bFa9k0FPeMAtYC0AJj2DquOVpVVc3PA/eQkiq7IQO7QsObcV9QHcCAEg8UZQa5wgF2VDB/1V0JHOSh7WP9BWv3khkct9177R/OjDuSOtL2pI7S+VjGJQBKwmbYGYjmDdciMXmd0BTIGEhxmZtu3pRdkizKusthgKZlsfh9/Y8DN97Eq8dx7ATHXQ2gyW3JRK5shuoeOXPXrkE1szKJighXplP0UTuXN9Vr6JNDvVrawwxwxdfMavKZYFjVIxr5l/MakBfzySgK8CJJIDlDKm0gk8eMDy0U5Gv9QroxvU8PTIRAje7FhUEDQMukVIBpflaSjcwAraoqlGShy5iKlQMtWziLLxgLrhPFYYWG0MEPq8RTO95nvm+ZgVmvp9px/czNfXVkhDuhSds3yPD2DQ4lGSEkc43gcjlrA+Y17sQB654ISHtHiEDIXU2ZybsoLVlqEfMrIUsZXE9tbTJV12VTdV0zqqd9gHnvOInhm0+5BXrG8A4q0X6KW+IP54z9faEh0/jnD/e/A2h2XFdCXptXQGXQAkZXesyJsrQy/VjYTfqCzGca7gSLpkJ1sGlIIggYfDuP314CQNKrv2Pj2kxNyLIrhQZtb3oA0EzXKvpsObex9GDNMDI5QqVABQamJikymYatEQyA4gCarWsN1jfrijqHyxyqUaT9ADQLRDj/SmW9DDj9OYAmc7h91zbZDjS5DhRYbxgjam3P875X0xTrMB/TJQLYXGOAXcCdgFDtB0ogQYP29vtrKSU9mZJThfjB2gndqNv0i12DtppEzyypDhtuYCNxtJAFB3IugTHKxME+Q60EQBoh2hQBS6uRNQA0HL2uTu3JUNczPYtAxjA7yFnE9QRuLykSEQ1az2FtnLkyW33woo2TQmMmC1Vaahrl5zTli6+qKafS4iIuQ5GSlkGNGuVQk8aNKSUpnf09du3ZToXFBVx/EwMBx7PwJ26MQ5opqB2ZQelpaczOIUkBxwaIgz4NDYhqAikokl5bRxXlVQx88PfuXQZQ1zOFQbNXYKJqVKw5s0tqu3VynlYdJaxMiD5MBmjG/Cidy+Naw6f4NmhOce6X0CNXVfAo8fKyciovr9CM1SilpkMn5mlWFOEzSOOsVhXie/YGDBDYuFCoUskqEa0FG+/CvFBLCUlnidARxTfud3bckdyRANBcMV1lsjiVmK/PSjQZyyIePEGxeVXiK7CzEIXbNZjdBtP3Iq5gsaV6vcVfnAzE8K7d104wI6sgSiOUTjPHbe5KtiiwEXmk0tfi1C3ATBJa/IXZqaosW0stWLhfmAaOHcdlEcN/beIUG3C0RbBo84Sh7uBJEXjspfGOCLS1AT2+B41xBYkSPkzwOqbhJe2oznmbJzvJqM7IyGDDTvybk1CQoQvD6GoNhSTACAHztA9BUwLg5EMTA3s++Agwun0aaIGMDbT73l8H/TMsmp/RKdfgcyvaD4wJjAe6/m7btW/QSIFpbXCV9vxlYUnMdhoSi1ItpacAoJVQEupzxn3dh1HSz7DTh0dSNpXXtKD6GHbQDc9hbb1PcOYf2MBcHGPoepljN///i/5tv+U/0wRNtM9HHjBcnoDdrt97Pja/+BuNgNQLQKbV4OWfxnVaJynRi5bNsm6U2fwchRKDepvI7qxDIURtL3YmUKBnN8TzimracLDMuh/pIM/W6NeMK6gi5TDbIkryEu9fBWBYgW3R/gKcQ9MlFkx4IdlOAJrOa17VFLwliWdBiDMRSxW6ZAOFurYIORKQBRLiNLAh58SYEPNco4+1VqX2OZnHBMSwKwJCnPpwbL3ledykPN4a4eZWk6mYZVeDIeBVbcGYYYCGZgpGhN/vBPzqBszbgeE63tq8mt7avJLSstIoJQ0ifq7tRFFE9PYx9PhZIEoIG4yoZHgae4fPjC2TZyI1PQ1cok2YoEoWTb1E1iBXgicqIpLibJEBgJYsAE3WkhhxHkN9jLoPerpTpOfQw2KoAQlxIhoT4bryilJFolHKzMiixvlNqPWBh3DHKCouoF9+/okK9u6lxk0aU4uWreig1m2YNYAO69fffqTt27dRYUEho8m0zFRGiFis2OZBdwpNmjSlvLzGVFVZyiE1ADoI8uqqYxTFpbD1WozBG8AZgBsA2nmdLqQup/dtICaXOdtE4Z67tyJoD7DrLjd4Kmw8q6yNMW+6MssY0Qr3KK7OmZURqXmJrgA2SzI2I1RWWkZlZWXOGR9VFMStOegtEp+Xh8EUMaNhoYadZxbApyf6BhgFIyN1vUQL6JgeitDBFfum2+GLBoAmE4OvZxLgKKFgYY2skwh2kl2ibw/C85+yEw7sKQvpA1UelJwNY4a+wVztq7jcDORChvqOFm1AZ3VATRdf21H5HADmUwNoFkoV/kxKoVjfkB6lg5s3KzaYg12cCxsEG6mgbIqiRZvgfBKCwXQsiZJieOYIcSKN20K6MpmZ3YZlTNmaxNgtARCwiVfXCrcbZW1isrSv1TTluq3oGwoErcVDc48daB9LZzDtCSz1uq3eahxU8LGebVR0HCYGaHEsj0fD7E+LZuxZcE/2FD0jX2OGFWgbw2lt7IdVbB23u/FDYm4RVoC+b4BmR8GZ6ig1qZA90VKTK8PVBXSzZ5dlAI3FxbEsqqhrTnV1aUT14iCfGIzFPzD5Yjw+CwSI4e87zGYhw3j6K0F/EL5q31fjf7Kf9S1hT7PThxdXP5wps0TAzNtGKVGflCccbD6FJZJx7FCpzGf8LCyhRnWlliGpnyHkCebD+g2yPRE18mU8cqUqjPfaCCWg4I/2a8ZwKk85NDSryXxlLImNL4le8IZTWXZ8IvOw6JqkG+p9e3NZYP5qUpXwU9Duq1YO4XnObk6Apjyi+A0yzs2JbkaEKKDjKVCvx+Ya0aDFrbna3jYd+eBNz6hJG1YWrWEo1L5nLJwxaAbSHDvnEtW8slJeH8dfwaC99e5KSoF+NzVFqpFHxMFgf6/6OmADy+4MpCLSZtITLMuWxyQnHAT1s1GQnavlKEDDkoPKSxZOTU/N5GicA2ea9AVte58hczpF+o34W6xJ46bUKDuHw5nFxUW0a/cO8fNKSqL8vCbUtOkB1LJVaz7wnt07aetvW6m0pIRaHtiKWrY8kFq0OJCZMQCIrVt/pm2//0bbt23nXX5+03w+Ni6ioqKMSstKqKS0mHBOAD+O19ZUU2lpKSPkCEJFqRDi1XOh9oqqCgZ2KB0FgNb1zL4Es1p26zURvw4ufG70uS3+jkELvPDUb04md3vINhh8hGwLOh4LQBiYREkrRugXjVznwo0ADhXlFWyYaHVsTTAoIEgnEk6b1l2sxuwlvCesGRvfomSWGttiYuBCrCnihcMTBc8/QcbjwRWzG+ghwJjBE63BDkOZI6OBA4AmMXgASJlzbEKTvxtF7UCXDUA3uCWMwCjfC+W5BU8nMh+gyW5WVhrZYMlg4cPweLeFyNsxKfvHmy+Laigz7etEfAAX3I2ewgFQPbexnHGDla9GDTGtTfAVnrT0BDJZaHYl+m5dlAhF06PIzgm0bWE/NG0VXTADbZ636Ou1+LtjayJhVr2C27rjtf7stv8N8h31vD5Qi2McbGGSc7kVoSFAcwBBFhvZOSqzpfFqufbgnhyq8I5r/QPZmrl77kk4V4bZs32DvECU77NeAatnc4JbINwqZqcNGsNAW3D5iSdyuUfoA8spJamU0pOLXWUBa0u3CGqTGvCorU+nirrGVFefSbG69AZMjf2+YaMkAGihdvZ/qSPOYRV7cPuDgsGGcr+r1/+LDw00ymjnl5trbJgEaCPhguqYE50PJAqBuRSMh24UdQOBCARXj2GD7iCBTKZk3s0rONL5GnYcDGR0y6fsTSKAJswT1qBAzO7LHFzUwJwabH4x1O6mBYlC+Au/v38Lbza8zaUXuA/wibSqrTHc9xICdBvrgZm2RGrixoQCNBtrCLLJNB2ch69P8RqX5nPzqHzP5rsg29MkLAGb5V+izSPhaJg0YqA1N8AcjphZf2KbjXdeZLuMZJjhp8gGxBIaZO5U0kKfB/eJeujL4g3XZf2VWtNay5qTL3AN3vNHJAy2YVYth3VuIJ1E1xaJ1ROSASFnYtCLtV3ZUfTRCy97plNk8NWnxA4++FBq0rQ5FRTsoe3bt9IvP/4gMfbUNGra7ABq3KQZ1+YsKyulnTu3MRDBAtH64EOoSdOmlJXZiBsKB92zdxft2P47/fbjT5Sdm0Ot27Sh/PymlJGRSRXlZbRz1zb6+dcfKDsrg/Jy8yg3tym795YWFfFimJyaSunp6Qx+du3cQcUlhVReWeaE+J1O682lnjjTQcXYuFkMuKqaKonvWwjNy+Iwz5fQeqRZWQ4osINwEnvT8Fqjdg1WsDo1NV2OXV/PoVkAUqmRJmsUWD7YgnB/xMPRtNwAoGnYTQGCMFXSoXANom2DjimV9UQizJeOL9k++vIBWjRCzapfC3n0bI92pJ2oEWcTnoIZmUBEeCriSy1LwQxaEtOu4t0S7Ibi6XOfDbRdacAIqXuzjl4fjMUHpGyQWtjfjMfNYwAAIABJREFUtDssoDXTWbsBny2wkKVsPPVJm9WHTGzWZvDvc8BBRqpj9fg7bhLRDMs4k0O5Rin9YWEOqQsIlUCwW8OUIwwaABoMAgHOwKJ5IeyQoazcmNshm77OtHZxIDcElnxA7BY0WfnDy6ru0uMXUWXrXNhmH9UDhEHeB0DzwJlisSC2ZAuZLbUNgMO+V/VEoc549szaTR9nwvBj/Bni2TPXrRxL5jpH+KfhVSLhhdviEU1B9lUZZUZ3URKJZRFfqy6Ohj4coxCFSTlKP6E+Zy7VU46GbffDUja8MXknETjzaCoDPAkZOt8XhI/lTRbxC7mbg+IB4p/j/RI1oAt3eUxOPKth3xFWtyFQjgdoPK8lwxkgnTPTsQDiO5jbIM3B3CosRuDeLvO9lfWTjH5MD1Fm0xR8ROuoziUTiJbM13MKmyLAzyvRyqbu0q56k7Z7RDNaMXPbCFqvidcrJ/CH5AfPZYQCYOFCul5je/jW65XSceJZTJAPBkYTJg4oQOPrTrBnsfXMqu9wb9IuZdEMW1MC7bvVfFaA5pheG5ehqShgM60us67Jth75/Uy5WPFBe2cFhzRBACEahscAiwwpVxmjJE4YFHkVHhosxhK9DBTWcagSpIkVSZe1P2E/90LTwDYg8KL1UUpKlezQSD0L/BngsYlxfT0NGDy/U+TKmzrHGjdtxplhhYV7mSHbuX0bDwTUtmyUm0sZGVkMRJDuC61LTqNcatQoj3JycyX0poVqccMAFaUlRbRz+1bKycmjVge1pdycPNablZaX0bbff6Xvvvuafb2QkQbwBuCDQYPMxIysLNbYoNEABktKi6iqukK0ajW1XOZJAJqUQYImSawu6ji2i4Y2gCbsjOd55S9GtvHXBc9SoYWZ006qExQzWK50k5RX4rpvavJqUzGyOHEdtmiJ1YZkiQbznoVhzaPNPLbUgFHF/1waSuvKuVCXHsSOxWHRaJS9eZpUvUK7UjrTtshZqv0L/N4s8QHXyeJ/pfhEBCpsjN0zi2cVmMp5JcPG7SDt5ni+sdCDx2YFNEYQttN29AeQkMWB/wXrH2UDIZOOZy5t0MOugR+dgimfDDIGzS0XXMA+nE1kDGAA0BTIqNt/aHArmGF4xts3Bd4o02UMI1+ngl0McEK4O5WTZsRuQ0Pc/rMLiDwvxGATpu6IdbEUEGqh0vD86rqwMZYeCxGepLx//VmAFqz8nt4rWGCEZNXnH8eSyYLqMTdxM3lifkYWfbBovvcZ2LNarSbgn9PuKIxNEhxZwWQ8a+AWfW8e8Fccd1xvTY0HyvKIdPePUnVJpZSRtJOSojC9tFlB13Cz6PC07MjmrK1Noeq6fKquh8aXGzU8v+837BlwTg1+5N6IZ9DiZVpxjFqIzfE/i9fi+SDt/+6HJgS63Ic0WRg0SDfzuLVgzxBqL5v3bRPGEY/0NF5T8EeOIyXrsChLRrxUz7FeI8mDEvpkaQfLTLDh10QotuOAj5LU6XRzpbs+zV7kldbCqZayGdwhwA0YE7zMeTPoS/K+A50+r+ixX+E2aQjQfNbWxk08oLKwprBqwXh23TB+OOkc7dZXD6D5pLhj0FyESq2qQt+3uVnOy+NII00G8twY19/Z9XKlAl7n0V2UIfecJOJ2qnzst95fRW+8u4LBOkKcySnCFIonq6wRnJQHwgXuGWyoL+FyY0FtHoaAH5i7qq5K1vt66NGRGGiRJsMPwsba88R3nVVIfYSidRGKQm8PgIYSU2DaFFfgmi4auqBTZNyt58RAs6G/lJYWU1lJCYcvcSMI6XG8FhdTUckgJT0zndq0OZSaN2/FN1VeXkp7C/a49FYwZQiVFRXtopxG+XTAAQdTdlY2A6qSshLa+tsv9O03X1JxUSFVVVdRXn4+ZWRmciNmZ+dQbl4+M2gG0MrLS9gctbysgnVq0J8BoEHXJlOPUMFmN2Abf3uIruyEm0zDpYesE4hzMRpZzQ89JoAF+3hQnLqrtd28eVTcp+WPlJGS7EGwQux6jTpecUwFEzhqwiqZJ2JgZwa3DKJ4dyQLPHvQsZdK0MtxDPwmu/5HnuRgowHxI54La8o0DufXTxN6X7RKATtmFLNOGlaTjsOu0MmBmpXOxZkvej02qB0maxAi1HCnNrI9E2vzqNaJw1kdQJN8keCloVx+zhoelvsLH1vsfLxUeB3wyLK1kmXma2ehDQPwArDQxlYcPji9bHb1vzqRJEOzaOFY3UhKyTItkUUpAtCikkjCLJwxKRbm8pYk3Z87ICbJFX4TWFZSPKNlO8sA1PlLth3X12PJs/K1gT7PKecM2M7488UBNKNk4rbhIdjQgN0JAEIIiijYAzjL01Cny9z0FgoH0vXH3Be1TW2Z97VTBgDCZFCQnRtq6Lg2N3rB9ZM4ywADzzK2IUUop4ykHVJAHY7jPoMWeu7WzrIwVtU0pora5moYGkdL7Beg7evqw+/7YNPmR/cNx1ZYg4b7ngtLC4KIO+GfCZfu/xrt+cjil+C7IQDtjcsQyxI2opaNa4RS0lIoLS2NUlG7U9k/zCGQ1CAKxElX7DYQPA9j4M301lgy5y6EeYbreYLpwOIcGGn7s4aYi4OJC4xwZe6WbaRpaX1LCksaswXdIhnhOd/UtcE8GYTmZFPumHnXdkFUQe41CCXabxOxzBLiC8/FPNYabCPU70yBXmAOL4lNkiwV1AG1I9o5JZlA9dBuzJiUIZglOClOM9cdQLWIiQ1wrc4T2kASKgmspNc2r+AERQB2FEnHswFA42MhgoXqAly+Uu1N4OWKOVwE8YHjATsFxKiSARpAmCQDciUkrsttpsnYAMiChnMgtMlMHc6BjM96JBoIroClB7RR9dVSsxvr/0WXL+wUGXzNSdw+sLtg8ZQ+1LTUdAZo0IGVV5RTWWk5pWWkUV5+HrVs2Zry85swTYywZ1HhXrZpwGDIaiThTgArFLUF05aVmcVagMKiAgmh/vIjFe4tZNAFMJaenspUdNNmzah5i1Z8AzU1VbR7z3a1DkiikuIiKi0to7PP6kedT+/DWi3bcZluzMpVcekkLXLud3IGQKhuwAXOJV0WSJV3UprCywyadRJFCo5h0gXJ4uiG1GXHoAACKNjCkmzsi1CseYfZYmhASJC7FCE3LxplS0yXpkJNufbAukFClQBaeF8YHdwLJh/ZXYjVBN63mpmcycvh4KC8k1uOzfdNZyubtGQHofXV9L4EG6lWQTuuvy8PdsQGouSeOLGCL0Ime2tXTFa8nqH78XxmwFsGp0yuPkCTqgO2o+FvJwBo+K2BOh4EygjKpKrGxBzWVq2FHdPAl4qB45cNBpYeaGCAiXuISLknDGou7aFZl+IjZBlICoYDVOumO3c/7CQeTExouyCbM8CvAkzCYR8flLnFNT6M6YEmf010vw0hLLk8/7MwADMLC996wwOXfuPpdSQCjv7xM7TCAHzPAlwgfSLYXQdXIbeTaHX3WQH5rbAFqi0IAajw8XhR9GkBu4/Q+DB2SgAaCqinRgspJbmcUpPFtJYXW/2PgSOv6/Dn1bXZVFmTQ/WURTEK1+eMD0s2fF4JQI1/Zj2pv6iGmsp/ttLacQeM0xc0OF0IZgc3m+iZWEN4x/Dfin+E8WPAP7UAO9e6XkqDwXTdHKcms2cgR1t4oZWyUJWV6l9Zi3C0jMlQH4eVBW+2vSLW2iUkO7yOYljkUYNaK42YawFflXpsyQIdIBqZka2SS9gzbH8AzcLU8UCK53odz/FALpAphAGamKYG0hr+nQJex35rpnG8TVXoHG6DFo6ymwUS3+efBWh4Bs7xQBrMolo2cIUsgJRKtdg2P3udyFg4XJpLcANA27KK3njvRcYbwBqogoSkKpjw27wA4IZIIfzJgCHEbD8wLQdzlgKyAms21lqNlnGSoF67VCXAuiygTp6XFAKoAnlCRKgUIChDpSlqf8IOZjVS2osZtCELOkX6DD8yZvUZ01IAljIoq1E2AaDB1Ri6tKLCQs5OBNPVuGljDl2CKYNQvhLgrbyUGa3MjEwOiSKzEbF+PDawR8gExY2XlBTT7t07GaQVFRRTWWkFe4VBe4WLbnlgazr4kLbOAHbHzq0cUsXgKi4oopKSUup8Zh/qcmZfJw7kArrwkolEiUtWsau6pknrhCMLmYQaQScCeOLv6ASgvBE+tVAYKE70XnQO8wKTydqo9vACK3O9AC0ro+TP5VLFPtiVOi2ZHs+AHX7jJyjYYs2Gt5rFiUUf7YgeZYyhLN5yfDOUNU872RnEpDSQpgIby2e0rb/o8TmxE/C0WDYgLX1Z+pR8ByAHHU40aAIU/EnVvmufWSkuzZXWxAgZAEgtZoAG9b8OONsN2rUKg+cbRnqhPwZourv0wI0bpOrLxmnhyiLazg3my/aMXehVJ1I/W8pAYcBIyW7GABpKmSVHsRgggxP1UmVCcSFiWyxtQo1bD4NQpm3pA2ZAnkng54V/8cSAPs1l1zTrlu1iAvGztX0D+OKBtGDh2zddkxCgOcClu3ZX2y8RKxewfUFcVxogBFj02aVUf0nVqUfbHBbs21Wz6cMCY7LioIJ3W07CHEiGhP6VcRMCDsbINUw00JhK6JoCcAiAVk3JkWL2Q0tLKQ9BGT6baV79T6BdrU2nqposqotBi5YR+t3/E4CmC4E/L7mThB55jEpKSmjXrl3uY4wL6GIPOKA5/3+or3jzq+1qnRBeYo3h7ycAaOGbjbv1uE2K/6l9JCMw1D34ucqZxVScReFsWySLprBoWn+aM58bXoVturk0kKJBXQa0rFFMmDQNdUqEQYzOHbjQhdmkACHAqbo0m5/4mj2PMl5PVAvsoh1qAuugZIJGMLAma5K/xwiAnPN5NObKawAJFYuEBCBFhPyq93UNEO4FtlE0+wsnK9E+4GQA3rTm34Pdhq0/Bh7tGdi4FqlQIFsRIkJexoLZuew9O/bb0KBtWUnpHPZGyUmJJMH8Xu4vwro0yFJqq8WfFX+4KpDaLiXjO/A+BfOGzEyQWhgf8DvlawDZU839gG05XDUjyJUEoOGF8/uyIrflBkCr1bmUiPojSaBz39YxZB+gI2dmZlNubh41btaMQ5K46d07d1BRYQHH7NMy0ik3L09ccFVYZxQv0lfTMzIoJzePLTtYiFldxcL9zLRMfg+osLi4kHbt3M5sGMxn09Kl9lhNbT0d3KYN/eWvR1FGeiYzQb/8+gOVlBRKiLOonMpLKunM03tRlzP7KJCQkCAc3B1Aq6mlmmqI9yW2y5k8ajyKsC1oTCBlMYCNMTgrLy8TrQFXLxATXVxrdWUlf+4Wb+2g0oFkfrfFkHdRnK0BRiZYjJj65AcsHckxHq6zBuEWe6A23zAggNM/wqQoJYQ6bUkosSXeV5JEEB6EwlJZBpAAFmEF1QBW6VZJRbfObfciNxXo8DyBpxPUB/cgViNqF+KLWJ2mJDzzSZKUshd64ckcFkRtTU2YYA2a/M5n4uzvYfChXJtoOoPfeAxJANBETyc7MFR8qKNYnbhOYwJn7GP34sKXqilxE5Sm77szBRlJXHeWjYVTKJlSKRrzGTQJugV9IFGYwGNjvGaTnXPcCsL+glEeO9gNIkNafOvqqKaqmq1pOIzNE62GyINNfAOOpMHyZIuM9VmbBGXW044svVSXI8dKGX8RABf7jVtK4yPYDUGaJffoed3t+2AilEUcxDj3BdIahnCC8JyHA1xTxDNoAWsePAvHXMjAVoBWlBCgSX+O46f00VbXpHOyQF0sh+pjmfEisVB7NYQS+3vHmMJwH0rMoMkVbtq0icaMbVg6DnPQTTfdRBcNGKCUqt6NsbPSETSZRgaMz8z4YvrgikPQPOGN+PNb/BdCIN0t1MG3hMER9lnGvm5y1K0e3mN+QlSD41tkJNQfFcDwofB3mZlq6iupNlYdqokr2Z8SBo3vf1aVJNhMBxEUAxd/BNDccLSG8MoHinjdTxeVedtp/Hztn9OwCqMXD9CYGcS7cUlU/vxsG3lecVySmSZf8cY/vE75o8EHrpahbrW6HYvmRZgMMPO16hpp37N5J0R+x2L0ry2r6e0PVlOalsnbF0CDjVZdrWReog15beKMzXqu98EArbaWqlE1CA8gGmWAxuJ+GNAC8MGWKwX4Q/5wOb4aaORlvYaPqoRO8bugekGMNWi6phDRBZfO6xQ5s1fLGOwgcJKMtExOAGjctCnrzXDg3Xt2UHFREdVWV3MFgMysLDbERGIAPkdDcAkErR8FkIeFCmI3xOhxY7k5+ZSd3YgXr6rKCk5GKAQrV1rKiQL4TkVlJTVv3pzaHNKG8vOa8Q38vu1XKizcTWUVRVSFclEVNXTqyedRx9N6C9jhuG+UfckEVMkiBQAJiw9cLxoDixQAGBcET06lVJiIcqFTycZEGNeOxZ5tXMw0xtdaWVmhhE7gCRZodIIabwbQ8ADEYdgHZTb0AdYUfnliYfHY0ZCfb2yrE7oBNJgaSras1F0ESHaLi6eZczoE1WzBjFY5bbcbxIUEuw0BgrLzCepousHKPj3BTtWYHgGDAaMmkUhP48cf6npuoEsZEEO4vLMVDkqzWIyVsqkvmH1wXhm4FuJUUIafsiO02XbIwiSgKNiRiAmzlfgI9HRc19IAGuszAsZUno3CDhP8K0BzrYJJQpksAOnkGCprAOiLWa9xRPELijwnb7lSKsAWfh7/fC1xQFcrNWRmZrAQGsAdx0G/kJJPqDghpWCCDGIPWPzRKh/a6cbjBdOGaD+23atjpOyBG3hTaMLPw3iNBBcQl4UaDm/pc/Yb0AOKQfhnHzfm9YXQN/SaEwE0YUsN+DVQ5bnB4IeXIlRLUSqntORiSk8p5seWiJ3xwRrGDFcVqE2j6romVBvL1uQaAzx/Bpbs64GGn5XrAR4ukibVho0Rbdq8mcaMHUvXX3ctDejfn+eEzz7/gt/DeH/7X/+iRo2yeXyVl5dTUXEJfyc7K4ty83K9Q8WouBhRkjKeaxvn5/FmAq89e0SzHP9q1qyZkAK7d3MUJj8vj7+C42Cebtq0KRMFsGSKf+EzjFt8XlBQwIsrtM+5ubn81b1796oHZ3DzOJf9DscsKi7m8ZYHHXRGuiaYxfiYRUXF2lKygGLOaNI4nyMwRUWFbH6amp7CyW+c/xkVmQ2iTAV7Cyk9LYXN2XFO/BtRjfzG+XwOrKeFhcVUW1/LDE9+4zy3+Uc7QV7EdXaVEEhJTaGcnEZ8rL17CqkxjmPLigIWWE7hmPn5Oa6pCgqKKD8/V9e3eioshOE89JLJfE4wOxbirKio4AiX21BThBo3kfMUFBZSfr48G7R5QUEh5eQ2YiJh795Cys6CtxfAR4xwziZN9Xd7Cym/sTwPjLmioiLKzs7m7+JVUVFJJUWlokdvlMnPQIaojD9HbtiT8KWHxqzbZtoLl+IerBYnMjjBignbJeUZcXCsDcxscdKhlm6yRQ+ER20du/unISkS5A1qd+M6VDceYx9KAHR5ENCW4Q8AGsgAJFhaqSqJ5iHJEfp+9Be166iNUV1NvfihUoT6XTq3U+Ss3q1iaRmphD8p0RTKysimvLw8icXW19Oewl1UVlZC9TVAk1LaqaaulmpQDqgSTFWEkjPxYCVEhTJRAEx4oSOhJM0BB7SiJk2aUUZmFoOi8ooyZtH27BEqnX3QykspMzOdB3Krlm0pKyuXkw/2FuykPXu3s4EtLv7kdmfTGSf38FJtg6EqE61kyCAcC0YPzB2DNxRy58bEAxJKEp0ei1k1wqhg11IkMULCn0SVVZU8OPEwJV5dLSCwXo4lHU21UaZDgHktCw3FRFQ6vIIOHTx2xebebKPLgA8YLAcsNHEBjCazXnAixsNm62L5JTc9Mj6ZbQtKLFkBeDCk9rKFz9gkY/jwHFm7p9kw+J64VXs+O7b26ntSaSBIGnChURZAynLM6dhsxCsDjK9VB52EIvR/oMBQMgNZVZo56spimUAzIqW12IlbxZi4r3qENhEj9bZN3H7aOpaRJeMJ59HPGI0KiDEgyUPDkiD44J5myWMJJbNL29VCmS5JIJ21aJIgEJfY4cWsDEAq9aCsgxf008QRHyIZkMZEkp2dxVYCWMzQiugTsLJBn2WnbDUMlilD9Q7BcPnDv3kb86D/uB7nj7sAaIbOY0zzPoCoDqCAW/I0avsDaK4P6z15ndtN5OH3tCfEgWHZiSfWzvHvNaHC+pV93wFo7W+C54VCgtYkPbmQMlN3S03eeM293q3tXcC2Q0deWxehitoWVFOX55UIi39EArjcc1FA/4cPUr8Q+npcaNN2Cps2v8dgbOJNN9HAgRfxL8vKy6lT5y7cv956803Kysqk/3zxBQ0dNpznTEQjAKJ69+pFkyfdxdc3d+48mjZ9OuXk5LA8BgvxksXPUosWLejcbt1px44dDOrwQvIX5uf3Nm/iufPEk9rT3487juY/M49Ky8rovG7dGZT968036PPPP6cJE28WY/NaABpIcZLopQ3raeeuXdTvggv5uCAYAABuu/VW6tevLw29fBh9//33BOCBF5wC8MIx339/C42/5hrKyspy8/m6NWuoUaNGzI89++ximvrII1xiDXMDjnHwwQfTiuXL6Ouvv6ZBl15Glw8dSiNHXEH1dVVSDjFFpAbfffs9DR96FZ3ftzuNGz+MtW8X9hnGQOnZJTMZnF0ycBSVlpZTRkY6A8Hefc+jcdcMZ0nPNWNupa2/baOs7Cw+d3FRCZ16Rnu6654bGRz27T6UXlw3XyJC3oZg187ddPXoW2nRspmue/Q/fzjNfmYqA63ZMxfSyxveoBPaHUc/fv8z/376rClOjvPEI0/T5nc+oFYHtuDff/H517Rs1Tx+TiOHXkOLlz/N73/+6X9owvWTaPrsKXTY4YfQpQPG0M23X01H/+0vVFJcShdfcCWt3riQO22f7kNo+eo5HMH67r8/0lVXTqT7H76dr+G7b3+g66++i477+9F8nx998AlNnXY3HfGXQ7lrSjhTmFAb9laey26Qv2f6aq6Sg1CWEA/vcLH0l6QWp1qlYP2qqqrh47I2PUUT4uqwCkjVANFs11GsuoaSo1EG0IBU1XEbjBgAW3WNljhMIgJAY/0a1ixYeVTrdKfMHDby8MtMwiIOV4h6xlise+OSX1Hqd8mcTpGeg/4SY78ugAKK8YAD0sfFAZiUVZRzWjIv3PwHh5NCrgBCDHpgoqqZB2nJ6ewnghAcwBlsMw466BAGaVmZ2Y4B+u23X9hyA4kGyOZEp4dxG66lRYuDKKdRHuvPikuKmEXD+fCUTz7hHDr9pO6KRuXROPrY2JyIlMNJS7f7kGLfEobQh8w6LhEKYtFHggMYNwBTYzz8rEUAINQYxY4IA0P8z7S2GsejtdA6Mh+5PIbQxTLxhbMk3YgJ7bAF/UhtTHH1t5lYEgQ0bqpmiAz+NPPUAUBlFB3drJ5mPuMnok8RxpsoUzJHoWMSUSxnMHH9MGHAGLDw+q6+XrJyqehflovAM0dWZbPJCBavgBFwu3bFrmzSBwZNd4gMvlgDATAsae/sP8bZpFaSy8ksBaCxeZq0oS3gwQZIBoUMbF9UH2QPaU+SUAj+h2fIWUwBG2ftahMEAzS30GkCCsLRkTRKjqZzwXSZUDRDTZMQ+Br5h4HlinuG1jnMXiPO/gN3aCXJMjIzeLJDv8Wx2OcJDBo2Egjh+gbDOnuHuTjXExP+xdrPdDXBvQaMi9yLmyL1L/5ZglCiIp5woE+ZXxd+ccdLwDfqBixE57ozGugObiV8XeG+YTqX/w1A8+jq4D4d62m0Yx2lRgsoI2UXYZ+ne71QC/lko5TVQ35WhCrrD6Dq+lyuKgBzzMSv+Hbx2j54YAl/6gBaQqmhHHfzps00euxYApsF9gnz3rbt23l+njFjBp3aoQNHHM48S6qTvLJxIzNqkyffTWvWrqUN69bRjp07GBAdeeSR9OzChbRt+zbq1ft86tbtPPrnPfcwQIPObct7m/mcDzz4EC1bvjwhQJvywIP03JIl/D2AKQA9zAGT776HVq9ZQ48/9hid2uEUBhiTJk+mja+8QitXrGCSoUev3gyylj//PIeX0NB9L7iQ72nVypXc07AZ79K1K2uqV654gTc3Xbqew9GcNatX8XlvvfU2evXVV2n9unWU3SibQSCAIY4LgHbp4MEM0EaNulIYNIStUIMxVkvffvcdDR86jvr060Fjx1/B2uwLzh/qANqihctp6XMr6YabxtBpZ7SnUSNupO3bdtKyVXNp40tv0ONTZ9OlQy6kS4b052vp2XUQnXzqiQzQ8IKcR+Q6skGwjebuXXvo6tG30LPLZyoLFaH+fYYxQMvLz6XHHp5NV465jDCHAKgMvmgMXT9xDLU76R983JtvuJtOOuUEvm5Qd+efdyk9u2yWA2jPvTCbh+Hll1zFp7z97uvjANqRVFpSSgP7jaQ1GxfxNfTpPtgBtJuuvYsqK6po2MhBDNCuv+oOatf+HzTw0r48R7/x2jv03KIX6am5DwUATSMYASsdZKwGa3GwZpm9FfrL21vW0L/eX8PRLZUi8hqHJAFuNt6UayicgrJOHAmshSRGonI5jbK5VitIEnie4jPYY4A6Q+UbSRhIkvkd2u+UKNXWGGaQZDdJCgQWQeRRySJkeDLpIuMQ60a/i+Z0ilw6tn0M4UqOq9ZW8cKUlo6FRRYCKSIuAkPObqiuowhCeApC+GAU43RTri2FouqRKFVXV0oh9YxManvoEXRg6zaU0yiHkWpVdTX9+stP9NuvP3OZJ9DX1ZXQrEHkX0ONmzRlyw28ANKQKYo0v0hSjDqceB6deuJ5ItBTPZVl0XDRamXJwCzwwsULtqTNmnBSxIeioxNxIVFqWjqDU1sD8Ds7FgYAmB1ks2KAQTvnQK3W/5ISTBJydQXFvVJCiWZMlQSEPgqzR2rgZxoBD4AIc6cAQUNenKlkWajcPBIODISoVpsUYdiT0IqHAAAgAElEQVSAabP7lPYR8aPLTNIoj2g5AOQDACsGfxLmDgEftCn6jD4Pt4T4jWtv1mmpK0t0YIGlgFTWUmFwALhrFmtQ61O925Slc8WO5YHL0TVUiYfKbJ8xdl7dOb4vZdDc5/qeNGHDUIw7tA/QdLOSAoYWAC2SRtFk6CuFjXXtY2afXnjNAVanDvNBvYWigwUbzx5tBEoefRxhezNrxuaBmVMrYWNeRP8HgCYXLuyQAEoDYwFA4yv1Qmbc/H6PDmLwdrCGQ+EPgIX8ICRAc+HS4GD7Ao2JRp62+J9m0LQhQtfheCzHfOpkQynRIkpPQpiujpKTwuFRt2ezttV1tT4WocpYEwZosVqErBNQb4luxb0XZKmGg9LBj7zgnr4ZBoH4FzRoAGgHHnggNdeQ467duzlseMIJJ9ADU6awZvfsrucwM3XHbbfz6d57730aNXo0XXvttXzsRx55hG679Rbqf2F/7jsIMSLECXbLANrHH37A353ywAO0ZOnzDQDa3ZMn0YUDLqLOnTrRSy+/zAANjBxed9w1iVavXk0zpk2jDqd2EHgSi9Hm996jL774gsNlK1et5A3MyxvWu0hGz959eN5ft26tbAjr66j9KR2oVauW1K5dOz72W2++xckSm959h8FPr/P7MOP39ltv8ngD2MSGftnzS+mrr76mwUOG0Ent2lGHDh14gT6kzcF04gl/J0qqo2++/5aGDxlHR/zlMDqx3d9ZerDyxfXUtGljWrRkJl/3N19/Rx9/9BmVlZXTm29uot2799LKNfNpy5Z/06TbH6TjTzyWrp84lkOBgy64MgTQdJ8nq7AX9t+zew+NueImum3ydXqfMZp8+4M0Z+GjzKBh7n7z9U3004+/MFB6/dW3afx1I6hj59O4DS5jwDaWjjvumBBAw7owYsjVBIC2euVLVFpSxuzaFVdewgBtyMXj6NoJo+nv/zjGAbS1rzzL13Z+t8EMPN/f9BF9/OGnLIs6/ayT6YQTj6O+PYZSj95dqUWLZiq3idHMJ+bRi+sXSGjcdxnwiA2LUklEy9ZEGZtimSGRhbe3rKa33lvF55SkPSEhGCxx6SobC1gPPIBWU8vhzZr6GCdQgvmMRSAxgna9mgEygfVC9CqCpEhoy6Bhq6MYOJW0KCek4HuoXoAXIoH2rDB3A6iBZZOwfzCv9Os/p1Pkmsm9YkUFBVRcWMiaK7QOYr9grKAhiyZrQW0ODUl8imnl5GQOATKjVA2DWJw8SViySIT1CWDRInUROvzIv1KbtodR08ZNeXe/fcc22r5tKycgIMSI0GFttRi/grFITU/lsA3PYbxYClWJNjz1pPPotPbdnDifQ3FYkBQMsegbLEaK6OLkGFJCSR6IlIxifxonMhQjWmYNOUtQXuJtksQZqjg/wBl2WACUkkGnDJrWzzJw5oc/hT2RWdgP28iFOSmLnJA7oZnGynVItoct8CpYdPU8zexWSl4YQGNWwAlEBYzywhBQDxzmZd0VAyzVzOkiaODMwKvpoKSIexDarVMWLx6gYSchZbtMzxa3gnsLDTsoxwAWpQHEAkQyH8FscrYq+iFIZ85WlALoyQijg8HEz7U97LAmHuXrZooCDIUaS/qFhxmcC6j2ByizhVodwrEdIdQhmxIZ04oumJWExjGZkmIpFIUXGhJOeLB7nnNxAI2P4EuFgiNqn/evLWg4XK+UshEjRWORObPWsIrq7wKdlHS6RNyMBze8p9MQoNkdG2ASgBZ/xHAozmlI3JHjzub/3gPXCXuNC12HLzMk5tOPAtwXBrc22P4wxKljNBjDevcNNhrBioF+kRwto9SkYkpNqaDkJE3kMTlb3GUrPuNForKuEVtu1MWg8ZL5z4iRuO4XdxS5Lu3OYYaywTcTJw7Y1yRJYCxNnDCBBg4cqCxvPc1+eg7NmDmTbr3lFjrjjDPovG7daNiwy2n8VVfx+T7++GMaNnw4jRw5kueImU8+Sffd90/qfl63IHGArzLCvwWD1hCgbeaMdYQ4O5xyioS1olHq2b073Xr77QkB2vRp05jVQztdf8MN9Oabb9H5vXtT69YH0nNLlvKcAYAmU1uMevY+XwDa2jV8y9jQnNzhVDr88MPp5PbtZRrWDe/V46/iUCrYwvz8fNr40kvc13v27t0AoB166KF0xOGHs47tvffeo4MPOojmzZ9Jv2z9hS6/bAw1a96UDjroQF53PvvsS2revCktXDyDZjwxl1atfIlOan88HfO3I+n1196mrVu3M0ADCbJi+Tp6+slFPM7TM9LYmspCnLZmhEC/Pkjo/K4Yci31vaC7Do0YvfD8WlqwZBrl5uXQkIuvotPPPJn+dtxfeaM3/bG5zGYBoCFiBjC1fPVcJlh8Bo0B2tBraPYzj9BlF42mBUum0z8nP0YjRl1Chx7elibf8RD99uvvdPDBrRnk/ufzbygeoI0efgPd99Bt9PxzqxigHX/CcdTrnEHU54Lu1AQ6N28+6NH7HEpRhjBINAg882x+NlJENMryDH3TeQNo4k2JdV7IC5HomAWLzo9GRqjdETbpEP8DlOfmI9PaA2jMwMUIGZ4pnkYZhBeyCqLpSVRbA70bLDtElxgCaHAQQGSo1jTgVo0gQgzQ7p4+PLZ753bau3sXm/ehbdJhNou4aExSRnFQTOvIlmQrjowMvnmEH8vKS6iyokJrn6VRdlYj7sQlpSVUVVFFtVW11Paww6l16zYsvkRdzZ27fqe9e2DfUSDfqQa9p5k/XL9KQm5YOMGEZWZkM7OGP6e2O5c6nHSuGsIGPmJsoKoicPFLkexJABHsotLTshicVdeAAatk8MilpZKT+b4ErIjtBiNZnhwEHIJZw4tZxupq/uNrvbgsiNO4BbYawUJpE+g+pllvJTKq1cCcv7ibqzFodAuBSgeVFG22dODQnAE0xePKpkhsU2hc3l2w6B6UvJVoktFtadLyvoZCGbSoH5eG6MQ7Tu7NQJ67FaZ9jQEMwwL5iWjTbPFjKwr2KAoAowE0MGgszDXq2LzReNsSlGhx7a3A1xfYW2jUaeYkxiXshwpK/TCb03PY97idA3gi4NpBAL4+ADSmrOuSKRrD39ME+Fv6vC+E947l/upwhFu2g0oE8Qu7eueEwZEu0jzPeAkTTvsoJ0gAp3xYGP48QVzMMX4GLEMAzdd0WfvE67z8cWCTrV6VxwL4vabBOT0QZouqNVHo/uKSDwwsug2TbVx8bZd/IEGgHgiNC9naKukYSgC0Cq4qkJpcRilJVa6XcFfynqN/nXgfVhsAaLWxHPZDc1o3HS/xvw3PJj7KTwTB7cRx8U2nn5Nr8wHaxQMHOuZ09tNP0/QZM+jq8eOpX79+1KlzZzrmmGNowfz53DYvvvgihxjBaO3+nySAO+68k/r378+ADqDknnv/SYe2bUuXXHLJnwJohx12GP388880b87T9Ouvv9Ett91Gb73xBuXk5nD/DDFoGnY99fQzmKF74/XXOGrQrXsPnt83vrTBtTrCnpir14NB0+F8ymmn0THHHE0LFyzkRfubb77mNbBlixb07bf/pYEXX0wX9OtHt9xyC/+kZ69evFgjxPnlV1/S4CFDaeiQITRmzGjejCELdssHH9CLLy6hopJCGjp4FPW9oCddfc2VHCru0+syZmIWLJ5Ovbtfyrq0F1bNY23fFUOvpR07d9HKNQsoOS2ZFi9YTgvnL6MpU++gY487irp3uZhOOa2dC3EaGAkRzEiK2LNXQpzLZsnmjWI0QEOcIFgGDxxLz62YxZs8nP/SAaOFQet0Gn35n2/ovrsfo/nPTXf7Tw5xLn+KN96jhl9Hp57eno77x9EM8m654V4aDgbtiLa8of7k4y84w/zAA1vQZReNpbWvLOZNNDRofS/szgkOF1zUk8O3BtCGDhpHI0ZdRmecdQrPx7gvrMVCCMgGiFcL/U/Qw+VvHOJUr0yxkpIa1jYPcpLA+2vcccRAWEYQMAJE+8LGyYZTTMdT1OeujuprJJSMJElCya9YLVVVIsIDzRgIgyh7pNk1sAEy8EV6MkekANCQOMLEFxNEolFMAZGUBElTlKM1wCjyilC/vnM6RaYvvim2a8c29ierqIR3T4Qy0zOFxquvpJKyUhFx1sYoO7MRNc5tysZ/iMPu3Su1MssqSiWcmZ5JOdnZnJFXWFTMnRFovFWLg6hZk+asSYNYrqKymErLSpnSLS+qYPaMF0nOfEjiRAOI4vH9rKxGbN1RVlrCyQqnnNCV2v+ji9bPsnIbsujgt6yFImHC0NAAeKgV2iizMdOSFdVlVFZSzMwdvp+Wls7JCxi00CkAbHLpKvbLCDzGbIQ7J34LZbr6lpaEgAwO82sRoGRGtHFrbOifTvisAnV7SAbQjCkBqAG4bJAFhT6soTuZeIKsOWEKpD+y27GWn8LXQL86MKhp1OJvplo1l55uV+TmNc1Y0R05n1/1WxwalPclNCoLnFUOEG2fulSrkFrMXFFeQ0qjRKJwXlYNGtKWMWg0+cQ1nJC2ipsCg2Bz6fYZGJfZ6qhy1ZfxWNAFGNdiWZzG3nJhdPNCcigteHb224iwWTATploov62uaoqj2kMLsgv9BbgvEJ9blFYBchxD5WMmf7fp3o+DYKYh3Ff/c+DHa9g/WOJdyDFgqZCFhQztImrSpElgJB2Hu0TsGzBDMhfFgbQ4NihgmbxwofdwZY9icEWuyM4RsinxMnqNcZJxogCSZ2f9tYJ8PmxCgObfg7aCPqfkaDmlKkBDVQGLtOuwlEXA8zpWnPCnAVoCzLy/qSXxZ0Y9+PcWI3pXGTQwSge1bi2ZggUFLM7PysykeXPn0mGHH05XjBghrNmwYdSqRQua+uijHH58af16Kv4f5qT/gAGcOHD7bbfRa6+/Tq+//jpNnDiBBvQf8KcAGi5aQqi30fr1GwKAlpPD7XnnXZNo1erVNHP6NA4tYjE/q1Nn3jxPuOkm2vDSBvr9922cMQrQeNJJEr5kgFZfx1o5ftLRCI0YeSVt2bKFxo0bR02aNKZJkyZTx44dOeEBGrgNGzbQ80uXElgyPkbPngzQXli2jP7zJQDaEA7Ddj2nKxXs3UtTpz7Cn69e9QJt3forDR46kvpd2IvGXzuKKsvL6fyelzqAdslFo2jXrj10yeALacf2XfTD9z9z2PHWO66j/CZ5dN1Vt9Exx/6VHn58Ep+bAdqpAtDAFk1/bB6NHjdUZRrBqN0fQIPu7KI+V9CjM+7hdfvF5evowy2f0LndOlLP88+l+XOXcpToholj3cbt/PMuo8XLn+K1bGC/EdSiZXOaPf8RXm9vvv4eB9CCdYxcksD6V5/jhDzo5wBCn3luGmVnZzqAdsIJf6d5Ty+mTz/5D91481iOnq16YQPt2V1AE26Dxk0AmssDszJ/XK5HGXydJKSSj8itHEDjLM519O6H6zmJBxpB/4VkRvyB/5ks+4jCpbKIH5jBwo8M3DhyJnKrOtia1XORJgFoKIeJMpCI+tTW8vmRdIhrQuYnzgqygc3xkWRZV8Xea1xpiBP9YpJVKpMi9ev7VKfIjCUTYghvoswTp5qmpLHzf00tgFQpbd+5jW0xoBuDh0gjziYRL66y8iLOyIRFBlgoBmhcSSBChUWFVAFdWVUd5WTnCujjmQktICI5XFBpQQlVV1YznQu0ifBmdlYuZWU0Et+1nFxq3LgZlZeVMiv310NPpGOP7MAAyzy/wHIxE5aq2Wws/gP7F+PMnKzMHMrOyKf6WA1V1Zaxpg0DGYs+tGeoQwrkikEOfQVEfRYy9bVVuP57Jz9M5WAMlXnBfVx7/WjucLxAc2qtiDat1pvYkYRn5Abhzrhp1HYKzgRWHe/RVxETR9s5yKTjkk9h2Y3shWYZiAFBImFbYSiBbLgUki5ucq+iy5BdlzJgyhXJWhokPFgWp2PQ1M+Md3NOfydaPv6jFhymj+Lr19uQrExNrNDsSISiReem3jyaxcNjUcg3XuhsgbYWseLttrDbvVgTu99zzVENZ7psVTmwAUtnMuzMX8O8RZDlKhlAaNdIXZIyaKmSTq0Gi+FIXsC+STNYHTe9SqXVpN/IA5bNoz3soO18lVPAqPmUkIZY3U985s8eQZifweK7cuVK+vqbb/gZgNFAlt4Zp5/uPbYYffbZ57Rs2TJmXsCc4LXiheXUtq0sZsGSYVcZhFhN12b9ynbJYcAYb9fhNvXuOnxwZjvgEEBzY8sbE9bxtJ0dE6E/DOSLnt2GHccLwwZ6x+Buo9EqiiZVUAbCnNFy8UUMP1Z3RfY4QwxaPRg06IBNA+HwcNCm2rnDvTFuEjFaxe7Jvwb9LP4c3//wA82aNSt0IEQQDj/iCLqwX1+eT+1uHnv8cdrw0kvcP44++mh6YMr9XL8Z1wTN2c233EI//PADRyDGjx9P5517Lt/IffdPoeLiIrrv3nv5PBD7b9q0mSZPnkywBLoVujYiuuGG66lpkyb08b//TUufX0Z33XEHy2vQLC+88AJ98OFHLM7/y1/+wt+H9uymCRN4vgDT1/bQtnTDDTeyye6c2bO5PR946CGePydMmCDAmTPz0hnwvfnmm/yd3r170Y033kD/+eJLBqLH/u1v9OCDD7j7RigXAGzm9OmcAPH4449bxJ/vFRmeF188kLIy0uj3bb/T49Om00mnHE/ndutCNVVV9PAD0ygjM53Gjh9ORYUldMN1d3LGZveeXalnr3Pp2vG38Mb5rI6n8obnmhuvdIv4/Xc/TkcceShdeFEvXswfvG8aXT9htDgT6BqDx723oJCeW/ACjb36CpW2xOixh5+iUeOG8v3OeWoRvf7K27ymT7htPP2+dTvNnb2YTj39JPpwy6ecXdmseRO3cIwceh09Mu1eZhiR4Tl85CV0QEuxRXlu0Qrq1r0Lh05lOMn8AmLniamzacKt4xm0PPDPx2ngJf3okLYH8Vz/0vrX6Ph2x1Hz5s34+T07fxm9tP51/v3fjjuKrr5+FKWnSXSLAZqOIjdmmCUT3bWcVszlrfqBSVdAtrzz4Vp696N1HIXDusXzNImdVipsxtJQUxyECrS9yZSemkUZablUWl5I5RUlLIvCNUA+lZQM83dEe5ApR5SspRXBhOHYZvcFgAYXCSQLQI9Www4QWpYSAA0gzlUKEjyE527ZqgzQnlh0fQxaMgAaACyAs0aNchjAFJcU008/fUc7dv5O5RWlFEmqp9T0qMRLgfbqJDuhGvRfUiqlp2VQbg4AGjGzVlmJcCAEdNAOEdVWQVyfTBlZGRzbTk1KpaKCQs48AxKG1Udmo0zKz29OuTmNGTjl5zVm9q2isoKvp1XTw+iINv9gfzIRQ6OBUznDAmhVWJgaBo34PLtRI8rOyqGs9Fz2G6mtr2KmEFo49CYMKKv9iXtBhhKDOxOHK2pGB4Cu7vzugwj+U42bNKbt23YwCFu4ZBY1zstldgoZrWgLHBzZqVKlQUpGWIFv00Mk0qTZZz7zpL3PHQPJGpaN6W/PWXKlGjH83kpiOACmjKBkXErWrnmz2CLJYRg1VuSaccpGaARawZaANE4NxpaDpV56f6xz9GwXEIVUrxjUH8P9WcFYDisjhI/6w2BPPQTDFLcCNDF8tJApFyWVIrkKFoXXCjQ4ds24J85ItXIo8SFGXKcBPbtTL+HB6q86kMEmN96SqElTzNlqGRKsxtF66NCSKZokxsIcrg+VMQnyGLghPTbNdImKGzxzzSDRwMCHhbcdG8Rg0xx7vetMYBfRkG0Lvv/SSy/ThIkTeTEGk4Jr/+mnn1koPmb0aBp15ZXcJY09gN7miCOOoKOOPpqOOOJwat+uHXse8qSpS31QHzMIV7ikHc/vLZh848GGQ0dhuZlnpxLgpoagigMgWv5FDhCGNtK9AlDrNmZBQ8VdkLdBiv8kCv1JNWVF91J6UilZed/gDhLmsVB1TSZV12ZRDQM0LEzaOeOO/+cZtLDeLNRv3HPxUHQo+hneQDRsM9soSCjdZ2n9lo2XTwS3Ytdm7/iUZcNnb+NB5invKPGJK8afusOJ9je80Q42RALQ0jiSAm8z1uaqnAXrASrlcOINsvStSbyL4c2fJmzZeWRDKl5bYGxqY1VUSxKVgfYJNA1vUtUYmzfdekuS+BXMM5LMG2Rn+i0jbQ6troASkaPoN/gag22BJVEFYXMBBDpzuo23/NpmUDO6VQBkm+4oIhoaJXLyGR0/uCu9GYn6iNTIjGcx4br+YRncHCQUJts2mJyYJDtveeAuxBnhbEluFdaZJXPEiud6Ldsoz0GdCsxm48M1tOnjtZp5WU/JyajlnaTZmVFKTU+immpIaaKUkZ5KWVl51CirGe0t2EGFRXucbRESNdBFfIAWhbxJtfJSQlATK1EPFprktGTJ5qyXZEw8L0SKOFqk95yUIpYeyAzlY0WShEGb9MTQGLMU3HFiXJapabPm3CCgOX2AhhNIRiRc2IMq7bgtZLcA7aZnyMRcXq5ZmQBxVbgYWC9EGNzk5OXxoEhJjlJJaSlr36ora1jblp0jgCq3UR41btqM8vIaU15OHmdQGkA7su0JYsbJNyuxYSBVFH3HA0WosrYSAyJGGVmZHMLEfXH4iaJUWV3GWjQLE6JTiN+JsGjstaUFxcF+sIN/NEqffvIFXTX6RurZ+1waf+2VNOyycfTbb7/ToiWzqUmTPPr440/pqy+/pStGDuH2++rLr+m1jW/Rga1bUtdzO3LH/PKLr+jVjW9xssE/Tvg7dT77TI5DFxYU0coV63WrHOMw8qDLLqQXl69lseXQywcy+AMV/dkn/6FLLhvAWT0Q6n/y78/pX29uYi3B3449is7r0ZlBK+6pqryaNm58g7747EsGq/DjaXNIa84UWr0S5wutonTZ0AEED52X1r1O519wHhsS7ty5h9at3sgL9sBL+jIdjTa7eFA/Njj+77c/0Ltvb6G+A3pQfl4uT2YfvPcJvfOvzQwYzjmnI53Y7jixaKmro6+//o5e2vA6P/d27Y6nTh1PZ83C71u30foNr1G/vj2pcX4+rV3/MhsdDhjQh0HzurWv0FfffMvX0a3H2eyRgxe8hD777D/09Vf/5b/btHTRwD6cRl5cXEIlpWXUsmXzgGG0jR6mBWclokyVifqNVTONmmXZ+HSITtrm2M96M04SEPaMvdC0WoJNWDyZOFAmVAj/N7Tme9dii6k3UYlm0sBwsCQGbuk6PfsAUK9bI3n2hRA9s7dgL3Xucjb3n9dfe40aZWdzvy0sKKBuPXrwxg3ZbdgMnXTyyXT35MksGsf72F2ivTEely9/gbZv306jR41yoHH9hvX0/Xff06hRo2jmzJnMupx99tk80T7+xBPcBmPGjOFz79ixnZYsWUo//fQTtW7dmgYPHsymovguxOp1NTV01fjx3DI7d+ygxUuW0K+//MLVSAYM6E8tDmjBx1u+YgWVFBfTsMuHcmbfU7Nm8Xm7dO5MX371Fdsn9Ovblw5sfSBvVj786EMOqWH3f9ppp7LIHSEXnBeaqHfeeYeNOm3uAKvYtm1bLoe3bv16GjRoEMX2A9BMbeAhVxeOratLouraDKqsbUr1sQyPQQsQSQgv7iu5xGdKlc2wBU46WkMAZO/r0hcsjM7hLRGg8tnQBMfc11txADkMBUNcoztC+JIlr1jGkU5g7iBxbaXJWZZ8ZZsZn3XmUoNYv9IzKAl1ElluIUwH5mn4ZGJecR6Rem53pZwNKqCLsZQlU/F9IrwF0/Ya0ANaWUDNtm0gQi/KG2MJsWlMQHKnzYDcNpKKTgNQLBtxiTIECWkOnHE0IlyLUykpOZ9LJLJ6v8Ek5Mh61bNy4hcT+gJAJeKhCWjeM5XbMm2vAD4T5Mt6o08vEUDjr3sbLM9uhsGbUN2KIxFylAgFO/kDDMPJ3yX4BUl1YNA2fbyaP4cmLCUJiX9i25SWBqlTMlVWYt0nSk/NoNzcJtSkSQvavXs7FezdRZUVZazFT05LDQE0lGaKAKCpLtqkNOx8YQANOuTkKNXgfwiBot6m1v7mShPQWKvfjrO2oqgAtPF39pAuzqWNqngn0QSlnuBOTjHaseN32luwmxk0CPwxEbM+i2k9PIQom/0AcKWnpXH4EuCmulrcc+vqq6iyopbqa4gBHKoKNGl6AKXBtTdJTBDLy8qotLiU0TBAWlqKJBs0P6AV5eTk8sABs1VWUUZHHHI8HXNEe9GM1dRQTW0VMxQMpLQ8FdORdVKCKDUjXaoKpMC5V2okVtdWUm0tQqSSJcgeWSqsF3pSKsqz91aSFIHHOZYtXUGPTX2Sxo0fQb37dKPLB4+jrb/9TguXzKbmzRvTvKefpRUvrKWNb7zIk+uwy8bS99/9yBk6d90zkdave4WmP/Y0ndOtM7Vo0ZwWzFtCZ5zVgSbedg398P1PdNWoCdTmkIPoqGP+wm05YvRgGnn5tbTt9+209uXFnJU6+6lFtHzJalq1fiGlpabShBsm02effkmnnnYStT6oFS1buoo9gBYthQliLY0cdi3t3VtAlw4eQG+98Q79/NNvdM0No+mYv/2VXnh+NX37zXdsGviPE46lVq1a0MgxQ+jTjz+nO2+bQjNnP0AHH3IQTbrjQdqy+WNqgtTwpU9Sty4o90K0dMUcatQoiw0PH5v6FE2b9QAddlgbuuu2B2jLex/TxZdcwBPMksUraMy4YdSnTzea8/SztHTJSjrhhOPosEMPoWXLV9Phhx9KM2c8QJs2baE77pxCT818mK1Mrrn+Vup/4fl02aUD6OJBIxjMjxk9jP719ib68stv6aFHJtORfz2crr/mDvrm6/9Sl7PPpLaHtqGVK9axruO5ZbNZFzPryfm0euUGemEVUrYlFCBjXfVHFrpV+sqFLTV13XnGsfmuGeLK6ij6CJ0v1GCQMzgjYM8UoKk9iZUNkQlLzi3Tl+JkW0x1kpL/24eeKhRuDrbNxjSKnMALD9pisC8tuc55G1/ZSB+g5AwAACAASURBVDfeNIE6d+5Mj06d6uMIWvr883TvP/9JUx9+iM468yxqf8opdMmgQfy+JM4k0UEHHcQ+VK++9hpn1U2aNInO79WL7/esTp2oVatWtGjhQmp30klqbDqJJ/kTThSN0HubN7OTfN9+/VjLdvXVV9Ndd93FEyl8qPDeaaefzpvHjz78kD744APOOgRoH3HFFfT0nDlsajpjxnRqd2I7DlFt27aNNUcFhQUMPgGq7rjjDg6t4fpmzphO7U9qTwsWLaTHHnuc+l94ITVu3JjBXM+ePWnSnXfS3HnzODMRQvcePXtQcVExzXvmGbr/vvuoa9eu9OOPP9KcuXPpnsmTuYg2RWsoK3lPAwZtXwAN/RGkfW1dGpXVNKe6WCbv8AWQKVh3f9eH5ZI0AowdZtcSM2gh3ORvCtxhTVcqqEAwnQ/QpM8H8CxxmDwx1LKdSGg3EqDGBBRqMEr8WhQyemSt9uFbcFZ/XLlST3Heg/g9M/wpyepOINVa+KixeqrhpDBIdUz24iBsSOnJiWIaeZCIgklBxEQcyXZ1VMPJd3BHYCTgMfgCNgOjcANpoKOk0Iy2gmalO2aSGSIvOci/KmdQvg+ApswfrptZP94Aeps9T5/ILCGkOmqBZOxduPSeaTm1fzhtaaARNWwVsP/Wv8PAy5g+6WPxlKleo2p+Me8AnPEfrcMtiXAyz6NdDaAh+ocwJoAdjot1HuAsNS2Zqqvqqb4WCQLJXG+8adPmrCksKtxL5eUl/OySU5GdL15qjMcBtKChZ+oncEPAMwEog+xK6gIQVUdqqYbLNAbJCPUwnXeaOKtAJPfHAG3Q6Hb8bTykynJkY0YpMzubBfosnKut4VAdABpCg9BoScgGtCIuFGG9KGVnZFNGWhYDqaqaSnRDrTNVS9WVkMdFKS8/m5o1aUkHNDuEd9kYAAhdlpYUccWAqqpqRpfoIxmp6dS0eQsOu+KaKqpQ7qKWzuzQi0445kx+r7qmin3SuLNymEmd6oGQU1JYTwdwhafERrXc0Y16BpI1gCYCfxzDATRkYagxK3RqEPLdedt99Pqrb9H0Jx+kww5vS8OHXEVbt26jBYufpJatDqC5sxfRC8vX0MuvraAXX1hDs2Y+wzYdxx57FN1170T6+SeUriqiY/52FF8XABxYwDkLHmdxKABar/PPY5AkbAtxSjMDtI3PcYjz6ScX0vKla2jVhkVUW1VD/fsNo8OOOJQeefxujsdvWP8aPf7ILJp07wQqKymnB+5/gnr0OofGjB/OcXRc4xFHHEadzz6DJ7aFzyyl555dQTfdcjV16nIaAwKAqztuuY9mzn6QU6YfuG+aFJlNS6WFS2dS9y7iMA6AhhIf0BJA3zDtKbhJt6V+vYYwu3XvlNtY7zFqxA20a+cuWrt+MV06aDT3q2fmPkFJkRSaM3cRt/nlQwfSlg//TXfeOYVmTH+QZs2aT9u27aA5sx/jNvzqq295cjj6b3+lze9/QJPumMJtdeWYodS/z+XUrFkTmvYkdCJE119zG7N6i5fPprzcXPrqP9/SD9//SF3P7SSVJDQc6Xa9ipIsDGKTj60AnHSgBec5sup/X4albOXhpxPD2JCsoGiyAHtsO6GtCRg09NPAiFjWmHhaQ2l9bzdpi7X0d63RmoJkBNT9FNCHPo0+xSEZV8jeW0D/INnvueeW0P1TptD1113HrJUfpISQesTIkazvufTSS6n9ySfzojZ3zhx2iH9uyXM0a9ZsmvrQQ+wpBUAGgAwm7t1336XxV19N48aO5Yy3du3bC0ADoInV0/EnnMjXu3kTmOBK+vGnn3ijAUB03333MQgE6wYrBB+g3XjjjfTGm2/SSxs2sF7pm//+l+0hzjvvPPrnvffQFSNGCkBbv44KCwqpU5cufN4777yTfbTumjSJnpwxg05qfxL98P33VFhURMcd93eeS/r07csbtBXLl9PYcePo/S1baNaTM+nEE0/kkO8F/fs7gKYrutP7RKiOqwmg5NOfCXHKAo0qIalUWteE6uoyKRpLCwB8KFFBQcmfAGgBW+qDvBBEa/gPC/eGIIgPhBIxZ/EALrBC8CLHthPRfuX5DBkDs1+AFk/6BlnkoUVcHoZ3rkAeYDcbEG8KfCAMRziK9bmBB11gzRRodRuCQgEgBrAsVG5Z78IeaegrUkt1EQ13WixQL0rYF4kP2t8lTBo8Ile9hGl/nYxcYrEHZLhOqGAbC8PyPz0Klt9XFi1egiHfDbKX9wfQgunLB4IaJo3DVobzAwYT54mf+3jm0t7n9Vs9USDZUbcHLX/IpuZcH1p6AwAS7gHnekdDnEjegiCM31fNWnIKIoDQDqOmcYRJn4z0NC57CZlWRQWM9Es5c5OlOAwMo5woAHP9+koNMZu7gILmpNQkSs1KI0IJp+o6qgIr64rYm5VUFYfBpb1xXUF9zn59Z3WK9B9+XAy0JRB+ZRnCfjFeQFPS8AcmmELvA6DBSR+TJ0KQGWkZjCiNg+AST9EkKisv4wLpFEEtQCmHUwNz20iEHaebNW1FB7Y4lCc+LJAs/i8ppIKiXVxAvby0iouS4nhZ2dCzoTgptGO1rBE4v/tlnMWJ3yORAYa4Ugxdsu24YHRNDTOB+IPFi8FnZYUz3DUhPbvla9YH7hMNL1maEuI0F3vQ3/h86KVjGCytXPcsL6hg0BCWm//sDGrZqgWDnxdfWEerNzxH/fsOpUsG96c5Ty2k4088jibdO5FZngVzlzC7g/Ps2L6Ta6DNe3Y6l9sAQOvdRwCaDQ4ANJT6sJIbKPWBdlq1fgGVlJTRpReNpv4Dz6dhIy7ha/r8sy/ppusmsRgTIadFC5bRjTdfRZ06i7ibHfsVpOK5Lpy/lJYwQBtPnbqczuf94P2P6fabBaDdf+/jnN792qtvc3h64ZKZdFG/4Zyhc8PEcXRAi+a0fu0r9MarbzNAAwPY69xBYkqZncnnhAAW4sfVaxfS+b0G0/HHH0tT7rtDrsWFEWP09rvvMUD761//Qt9881+64fpxdM7ZHfn5LXp2GX340SdUUlbGodE9e/ZS13M6spD0kQdn0JtvvMtMZXajLAaYCGsufn42u2Yz8FZTYt6PeQVwNU3A6VrEd053bSxaqhcRqmkgbPAre8zHAmUPmholrgDQmHbHn1SKcFkx2TyIIFtnLA+QJZrwbcGxvmq/xa8tPIpNA0LhIpyW0mLsK6jVLmTQ+4anMpOHo0FhnmMF7BImTabLL7+crvkf9kpXOb7rf/3rXxxWvHniRA4LgkE7+eST6cmZYrj5n6++4hDfhRdcQLfffjvdc++9nEDw6v+4zT88dSpn8218+WV2qD+pfXtqc/DB/D2AomuuuYZPtXnTuwwwH33sMfr88y9cbUWE+ac98QSdeuqpDNCQMYrQJwxEUTUEJYgkI5Po5FNOoaOOOoqemTcvYNAA0AoLuWRR7969WXCOLEAAtJkzZlD79u3ps08/pVmzZ9P2HTt4DkGIFo76a1atos2bN9N1N9zADOExRx/N89zrr7+RGKAxgBaAhrqcrFnxFqpgQYvTU3H5uRQqr82h2vpsitVj/AThHn9xtQfpnmUAeaTruEXb21Ho0wxdStx1GbZJtGTqeu/QgttYBFRVcAaP+Q3hJXfzQZgqfMEhCJXoiqXR/OzbMMei0CxgGQ2YBAk02qs9xjAIyfkKVoVKSmC4K3Ma26CVbAw7kObrXlVvxmAoUkO1UYlCWcg0uGPo0oSgYEDkbCN8hCY36x6bP5341Sd47fWZK/NtNEaK+UcGfzhXIo1s0N8EyPHG0Daa3kXYvRsQdDoyV486juG05DV3E/FsqvX6oHP6PJrNf7JGir2Uab9wQxKdCKrl4D7f/QhJAms4gobUf4QYrSB6Mpgu2F1E0pldq6opZ0IGCS8IH6PaQFVluZQhTJZyirzRh5Uo5v5qAEMhuVjiwsXVY+zFmpqRxgQE5rQqlmTJc+eoXzIsOMDMCkBjFhO4SCVnDqBFU6RUTkUpPMnky0B/ySjwmp7FBwNAg7AeJ2rRtCXl5Tamulgl672qKuuopq6KdV3QeYDZikTrxNJB61mhydNSMqhpkxbUulUA0EqLijihoKS8gDNaigvKKBWF19WBHbH/8ooq1l+hzMYlF42hDu3O4QZCFgSYMdaI4d/wOUPx8/JyCZWmpfP3cM3INhUhJTHYwvf9F44BQCMhTxH2S9FpSWwAMO3b8zI66eQT6f4HUaainIZeNoazX+YtnE4tDwSD9iytWbmBzuh4Kn3w3sc0b9F06t9nKDtI3z75BrqoH0p9VNGUh++kAw9qQddddTuHhuYtmkY//vALA7Tz+3ajkaPBXMgOZsTl1/I5brp1PG+xYWT4wfv/phfXz2cH6IsvGMkOzOOuGcGTMhyab51wLw0fcQmLEefPXULjrh5B3XuezZTsrt17eEFHyQqAigXzl9LSxS/STbdcRZ27nMEDcAsA2sT7WDf33qYP6cm5D9HQS65i/5qFz02nd97+gB66fxpfO4wF8VzADj4x6346tO0h1Ovci+nvxx9LI0Zeyuoq7IVgz3Zwm4OoR/dBdNRRf6GpD97N9whGETq6Zs3yadNmCXFefNEFtGrNBup41ml0/TVj6betv9PQ4WPp9FNPoRFXDqYvvvqKHrjvcb6+q68bxT56N153J/3yy2+sTXvj9XeoqLCYnl06izV07KtjA9cr2WmWxALwpTewGYin8zCRaiBexd5OBxj6kPn0YPCimgAzaALQkCTARrVarF7XTT2PQR8nJgv1Rzdlmd5DBcFM1vGWOsIaRDxLaCwZoMXq2WwarHJVJXLAxcA4WFiCUwQb6TBA+/TTT9nXqWXLlrR+7VodJzI5T7z5Znr55Y304ooV7DQPIARGC8wWjvLV11+zZxTAGxiq37b+Rj179qIHp0yhaTNmsE3Bww89xGPw5ptvoZc3buTrO+SQQ+i7777ji9v87rv02BNP0JIlS7h0Tr++/eipp56iF1asUIDWgU47/Qwejwgvot4jMgbfefttXrSra2oYwB3/j3/w71yIkwFaEft3wcgU17dq1SoH0OCS3+Xss7ltZz35JDU/oDkNGXo5XxMAGl7PzJ/P5+ukzCB+byFO/oKFrRWgZSTvprSUYkJSd6KanKEHrv+oq0+iKiQK1DWiWk4WUAbBs/8IHmhDOVnAmiQ6esP3PEIl+DCULBD+Tfj4fgjVY4G95IbQ8X3Q6Icl/WSIOFbJRqWATg/UKctn4EBkCTqmHAPo93eP0UvQNHIcX0+lZ3Yskn98KzHUEMYKk6Y2QtofeASiHJ0CtLoIHAb2AdC0ZBCaAaOcfUjNG8s2eDZdNWCnvDccKyX3xJcQx4iZHq/hZxI2NfNXF7o1bZfrzKJbM92VMFsMjbxnER9e1YQA573JW06Vlgk4jgfS9rh4O4/kN29za6X5RP8nUiULu0pWvaBZJAi88+FqzaiXhABkbdbXxlg6hLmUdWkUoaracpFwWagbyQeVMONHyiZxxJDdGuCfhpqdtbC+EhBmAA3XDOyRmpJCtdE6qqZaiRDCkB8F0ZNTOFwqth8a7UgCi6uZoLX1xADtolHHxqQMYowqy6WGHx88JYlpP6SbohEA0HCBaKBDDjqcmjVtQVXVFVRRUUZlpeVUUlZEpeVFAuJgEBLBdwONDseEo0mUkZFNOdmNOfyIgqTwQ6usLGdasaKsgspLK7gWaFp6GiVBL1ZZTSVFJczVIRHhgvMvpzNO7uYoSnQesAjMyDF7JpoB6NHE7kINZmuqhfaEJQcyPzg+HSzMeI+LpPO2Q/QHYkpbRTt27KRZM56ht958ly4bMpBOP7MDa2DuvnMKs2G3T7qR2rU/nhbNf56WL13FixnCe3iv5zkDuZTFjbdcRRf2Hso+MAuWzKStv26l66++g4vgLlgyg37+8TcH0BC2M6p75LDrmLVb9+pSvq6nn1xALyxbywANz+LCXpdzuHTOwsd5sZ75xFx65eU3afa8qbRjx2665aZ76OhjjqQpU++indt20agR19HJHdrRLXdcx4MJjN4SALSbr6KOXU7nTrnlvY/ojlvu5+MjLRugsdd5lzBAm794mnOvr6yoZFH4hnWvcohz+lNT6NDDDqFBA67kNnjq6Yf5mhbNX0bNmjamvn2708iR17Pfz+zZj1Fuo0Y0ZNhYKigopJUrFtAnn37OAG3WU1PpxRfX0csb36C5s56gPbv30vUTb6fx40ZR164d6anZc2nt2o10xpkdaOItV9MrG9+kR6c+yV5DQ4ddTNdcdQtr+hYvm81+Q0iq+Oab76hvvx6qGdMtaFxygLO6MFaP14SwiS/3IfjeJGFAYwsV7Eix+0JpA2gYmK42DZoKZs0yxfQ7bnoPiaa9sI+vM+MfCZuCPs+WOKkp7POXni5FnH2AVl0lIX032TVMFvXiRYwuFGPEuI7iJ598wvqyAQMG8CS3ceMr9MS0adSmTRsGaHideeaZLKZfs3o1hxdRMxFFpRHiBNjB5gmMFfy0YNdx3z//yXot25mDBcNOFW15/IkW4nyXwdubb73FDBhYtv4XXcS6tEemTqWzzjorFOJ85NFHacGCBXzOM848k55//nl68KGHaPjw4RxOHX7FFbR161ZavmwZWzv07NWbevTowV5Z69at43AujguAdlbHjpyIsHrVSvr6q69p5KhR7CAPoIqC37gOhMyXLHmOfvrxJw5xTrnvPjq7a1dm3EpLSigvP48ndzBo6cm7KT25mJDQygS/JaTtBzsZQKtWgOaYVEU6IeZkH0DK3wiET5WIqVD6yf8oLvnAjuEzr471DdGxGi5UUBlmavUoxp78rwBaXIPZHG3+dZZt7rNJCdrYANy+mt9CZzYafHLRQmIKAR3oMbZGBo+BPLVz4fAhWJVgEwS9UYxqqR61OlkGFDxEyVZXBogtgDRbn01VNT6pgMP08qF7iWPQ5LM/AmgeY+gDXGXV+AimrTPbJaaD5U84KGBgLLzpszaT//fTTO17CQCaAUyOTki/Erwk2Z0uzMmMldWuFqbRrtc08iCK3vv3BnoXRrXQjkWIqqugV4PmDEwXwFIqAzTMq7WxCmGx6iyZAboxMe3Hph7MmBjMJnNFm+S6JNa+VYHMUQmNPC4Jh9ZG8MSBTUD4CECL4HspqCAgfYANzdXpQSQqtdT/gqc7RS648ijHVItvl+pbkiUmn5qSzo2C8CYeBi6sbZsjqXmzAzlsiBAla8gK91BB8V7OVmGkCYMQE0FbVhwvMEkUjaRwRQLUoWKWCjuEGBqtmhMV8hrnMSsDUT90cUV791I1i/8i1L3rRXRGhx66m5IOAvYLjRUU+67ngu34kEs7adhSRP+I86ovlzoNozHZORiNxrYIguIZoFVV0UMPPEFrV7+0n2mVaPa8R+nll95ggAY/mIWLn6TU9BRmk1DK4o67b6Jrxt7Mgny8EC6E4SBqoLU99GC67sYxdNXoidS7bzfWVcnAjdGVwz2ARkRPz1xILyxbQy+um89eOgjn3X3nVEkDVtR+SocT6dY7AcAi9MSjs+nlDa+7rDMAqsdn3E8HHdyKn8/8OUtYg3bjxKuo09kS4tyy+SNOEsAzWPz8U6w963XeoBBAsxqTuM6X1r3GSQIzFKAhaeCJx2ZzaBrHw+7k7rsnMpP40Yef0W233ccLml3v6Csvp379etA7777nABo0Zf0HDKdjjvorTb7rFrpw4GAOk6LDdzuvC7351rsc5vr/OHsPACmKrXv8bl6WnJMoxmfOiAqIiOScJAcRyQhIkCSSJGfJIJKzgASJkrPow/DEZ46AZFh22Tjzf+fcqu6a2UW/33++jyfszvR0V1fXPXXuved069FB5s9dQi2dmXMn8Ji9ug+UH3/8RVauW8AU57xZi9k4sH7zUrKkiqkcBwFwYp7OmWIuuzMLv+n4KNhA6P7hD1gz+4LBdTBggT8OYgGcFiJTe8fuYp1FO7zG2aZYLfugAddvFrCuGRA5hEsGmGJduLCpQNcZ7NfUYsiCupC0l00JhdMb5kKQQgcTdubMGa+WTT0G7yCzZZ01vj19Wl597TXeB11AI6kBtfF/aVK9hqA2C/TpyzTkgX37uBiGp+qw5jzpAbQjVKVHShRsNtagaVOnSM9evXl81IMBKGGD9PnJk+xwxr+R6rRgGpptK5Yt44YOAA2abv/0OnH8uLRq3Vq+++47vhUm2/BX3LN3LxXzMW+++vprpkNRX4fu0kaNG8u4sWPk5covyzfffEM2bvXqVQagBSQ++jJTnNExCNKmXsrJcrvnZGeRB9AywKDlNvmsUCFf77ZlC9CygjC/Hst8o3PfXRDC3xp0lwVchYG2UO4oNIXlh+cwbT/z9XZtwz8xR7GpxxxQVxfNbGB9YK2PyXTg3/gcfRnB2qBDPRX1OxpgIWdgu+9D7jXEyo0nM9ZzzCnMTTw3WjYAw/E0c2xT84eGDSM2qnVpUWQ/sJkIZ3eo1RjIJCGgw6e8POoJwfJaDUjWh2ZkSGwMRKwzJCWQImmZaXxGsD6yc1SQTkP8NCKrEDg1ul14D55r9cD2mVO17DPpxyD8i9P1+uKMjh606wOqr0Xx9kh0LGqBvLJNIunYzJl7z6WRsRDrFRpXACxQY6Xgx7JNXo2Y2eT6TJoJzWQPHRtBbxPqAzufCLPNBWHrlblQC1B8mSojwWEyGbbrVpc766RjpEpo5Rchxz/fLkeObZEg9MsiVM6CDQWZuCb1NGZJCsq9IlRjFRqutkQkEIDDEMT7M3m/sDnmfI2IlpgAGLkMSUlLNXWModm5DChLoDnAHMO65cBGEyAREybaNCLikiFflpGRJk2bzKsU8XLzUkHV8EDRGwIJOhxYNcMAg4UJgIX5V6MJVqTwbZIvbyH+LI0sWiI7pOAeYPRyqQTv7so1zx1JVJqWigdNhWUZuNCtFEDRfxrr14oXv03y5y/IkITuicuXz0tGmqLdCs/VlAplazItpnHWalBpPprNAbGwSVHkTQN2dEow2e4/unw2ragrgY0OONKf1pEeDwcA5ISx0wnQ0AyAY+vDpsf8/vufZNSwiTJv4RSmRYCIo2NxHLWqQqAkXRwVScCC2iksCMVLqOTD5UtX+L158+bh7wkUzSLFm2UYTRjY40X9lMwMyltYz0ro2J0/d0FSUtOkaJEiZCC5sJkunZtJKXL27HkCxwIF8vH7oDiC8UPbMUzJMR5WUBV5d+TKFfwqsqcdl+dvpgDXFsPqbiOgi6vZ3YJZuXD+EucTfOhyxMUrfR3EPU0j85iemsZu1oScCeyKoY5NOrRtdOEEzoceDM4XMit//PknmxJy58klN9NSqMtVuAjMdbXGC2lr4CXLAuMhwndyRxIIcNHRNLcRblXO3HOeoPG7x1pl9cDkHAZ7Bvsv1CWCuQUgg58ogw1YLP2vXaS5w8Z3g0ZnnaMa+LodcF41r6kOswAmO6pf46deg85X+M4qU4wFT5sEVODXS8/awJstSsm628W5sT70ZrKcO3uOiz66L9EpaQOmPRSC0Pm/zsuNpCS+J1euXFwz7AvrAli09q++Kj26d/cZSQeg8rzRxCMQytaaV3ga/nXunJQoWZL2PVCnx3fAfgddmniPNc5GqQPU7tEMgNQrfq5WZsL6NhuUNQg5COR/dkAo/B80eLAAoOGY58+fN89ncT5fFy9eYDCHADc+a8GpDbhW88pqH6lvIF4BiY1KlNhoWD5B2NoqhFt07KxF9rTwfJsUJyyfoIemXcI+QAvB1G4As4cLKbZ3KSWFXKHAS3/vgTRnKvwzQAtHhw4w9MbY1hOEw0Cfre3atZv897vvOHe+/fZbAuv77rtXXnu9o9StU5vpaMyx8i9U5N/fHjKYIOblqtU4L1DKgo3ExvUfyqHDR2TFihWsNYQOJuYKagjnzJ4ly1eskGnT35MXK1aUk599xo3EgvnzGX8av/IKBXWXLVlMCRY8WwNMCn7dGjgI3C31GzaQXj17SYXy2khlX2vXfchNyNzZs7yf2VqsV5o1l44dX5eKL7xAZvnatWsycthQ2bl7t4wYOVrKlH1Szv91gRmE1es+4Fo7bOhYdtO/1rEV48aGdZvlxPHPZNiI/tKt81u8WX/8fpZNUcgyDXy7t/zy869yYP9R+e/pHyjp9O0330u5CmVkwNu9mD4bN2qGnPz0lDz51CPy+cmvuDmf9N5IgkLEhfatepgNu1BSqWbtytKhU2v5/LMvWOoCzU/EDazZ2GT3HdjVsekza2hYea3vc+l3JuoGSmcc4zNDcmiGwqZdtXFAwZz+TItlnNlqiBbUjiEWqd2TAlYFaRqjMyQYEZTjn20jQGOJCDjMAP4oQxkdqS4AARwHHbjRmq5EFgJ2T1izVf0/jWVctLyMReYihp+LTI9gnL8VQEPZBbRiJRrHRzwAi6qnidiLRzYuNodpvAwDaOXrFwladXnkVYHw4+IwEAjwvlG3XZgRbBIS8jJViYUYlC1AGnbdWEBB3WIIVH1DwZMGDEXgIMsA0MDEkQEAvYigFYxi/UhahlpDocYNOyJ4fV67flEiAnhPpJR9srI8X6aGLxxobyNM0sH4oWg6Rw6jKZNJ0KfWSCpq64E0M6FssEZaiqrEVrOKQUY7cyaMmUbNsE0fr9AdHBdSpSbhW9b/zXdk7sIpfLBwfFXqh20VxAABqHz3eq+20lmzPJpbKQ+dwIbF012Pqv/7hb86ljx3533a6q0Gw8y9G00dAAbmxh3FZWUJcYlq5Mr8ufEwJbQ2NLINQAoA7INCrlvPwcPhtlpG1ykLHnm9xkHAa5lmqYBjTEiwrIu26jjqeIUwTmZHlm4kULh/MAWrFiha0VmzBHggyDaysNDVBWiKxvSEvWszAdEB7zaI6SIRITGYa6DEY+MkMhDFDYY5hAQMSOO94DGxCACgGfBv6yLMRND1yi5iTtD2tNjMzwyu8N7hiAPbWhHehO64/AAAIABJREFUCjMHuON1pRDCP+9FZkeKI/yrvOKVkDDun6Retfl//9nCvLx0+TI7N+HfiGJ7pEFLlbpNx98BqB59bxduc3QTwvV5zYJK3FPQ3bebnrK/DYEFjkixyxLhHLv36CGfnjhh9JR88OAxPe65mfli71vIM+F8B9iD2CjU0+qfKDRNZfey65D5XSY2qhlxkpaRW9ID+TUlZCUbvMXDm5HevPMXB+cmetDLrxUL4dccoBEC0sJJuFC6zHyn24dnoZ/9bgcYeiUA+jt3Gh4/cVwmTJgoK5cv52b983+fkj59+sie3bukQ8dOHkBD6hygKl/efARomzdvkS1bt8qsmTN4z+bOm08GE0wrXgBjAGuwgcILNYp16zeQ7ds+JqgDm/R6p05SrVo1afrKK7Slws8fefQR6dO7FzXPIMeSM1cu2kSBka3fsKH07tVTKpSvYJ4rvZ4169bJ7t0WoFkwoSUyAGidOnbk5nvkqHdl9UptLnuxchX5YOFsufPe0sw2TRg7jSn8sROGy7ChYxhHOnRqw2MgW4KSkzHjBnuhq/krnWTo8H5y/4P38hxQejN25DRZuR5d67kp7dSz62D5aPsylscM6DNSFiyZStcAxKK2zbpJz76d5JmyT8oX//5aJo2fJYtWzOSxRg+fLEWKFiJA7N97mNx3/930yMQUmD97qTaHDexqUrwmxWlvu41F1lItpDzEES838U1lJVVbzaZL7fPEn3hzxzKEBrCRKFIPbUum4P0kmoxrC2ZnOhqmyEBmyNGTW+Xo8S1Grw4xGoAM0vUqMovtHHRjAd4iI+FIkEHQpc2DqE0P8FjAE2BkUboTGxNNcBeRrqQAiQ6jEOBue8H04nOR2EhTwNjPLnIjTUY3XlO1kNrJAGZJl1demVspomyt/ArQ2EGggm05c+KkjOo7zasBpuJV3yw1RTIhJxAZLTlyoAhfpSkUJYIqBhujbJmlAjHhQQECCHBjn2nTp8j9giHRPDKoVHR8Fi5QRHIm5JKbqTflZkoSvT4hHgdxzKcff1HKPl5VLYCgQWKpVxTkxcFRQFM+AGVsIjBF/wRpnnu9X4iorKCmpSxzgMmCnRVYEvyZO3OhbN+2W95fNJ0gEC+YnmJy/ffbH2X0yMkybuI77GgkQDOm5aBWVd3YKO5bPBC2ofQ2vZ49k3aK2OJ2MkRgf/DFnrif7k49VwCjXqyq+UbJ2qr6G1CiFL21DsLVkuchKwfVfh7LsErmq7gYhSj8h+TjDJy0C7gpstHHyLZJ89HzfDhtjGJQzTQDYQAaHiqci7Z+ayG8x3aZDwKgZQRNAwrZXaQn9f02ZRESBy2AtO3mDkDLLl7a8XR/Z+sscEq4FviuoW6KbCt2WOwMUlBLgIYH3bTd285CMsVMoetc96/NB2jemFvwbRepkMDvjaCZC37ttK2hc0GfW3fj1NZ6wdJLgYYNhgecbFQN5fz0eu3/2qJssy3Ed375xZfSvkMH6pb169tXqqAA3xTxWkDqfDy7W+H9LASfZSFurB5WKIqwY5Ddgb3fBYPy6cmTNPYGgPSKgp0A4xUb2QM5DICyAKoI7xU3e1qaAYkz4OyWAC0MnHFd4QIdIamZeSUtUBThwgteyqaZYOaMv64fzkR3b7o7AJ7rgj1M6EKULQ7O0vVrMLknB+Efw9OIDwNlYUPnAXoIDkNEGPWAinqo1sq3WwatTJkyrImEL+auXbsJ0Pq/NYCsVK1aNbOdN+EA7fsffpAuXbtJb68rWQjwUF84atRIafJKU5qhr9+wXtasWiVnz53jd4CBeXfkKHqPQnIF3qBPPP4EARdqI/GCBdWu3bspv6LPr90wBKRps+ZSvUZ12b5tuwwcOEAeeOB+ZiJerPyy7Nq+RXLmipfMyEzZu/eAzHpvvqxa9wEZNGhg1qlfjc/Xvk8OyC8//y5jxw/hfhs/a9GkYwhAg0g5GtQWr5yh0hGZAalfo43MmDeW8kbbtuyRIcPfNKyXSO8eQ+SpMo9J63aNZee2/bJ18y6Z8t4ojj8AGjIeMD+fPH62XLl8VUaNU5P4LADNdHVqzbbGfJuGdIFWyBQ0GzRtHjTzlh2noUwbZ3kWgIb3q6UePbRzJHgZr6wTQZ18UKKE/x45sVWOfbqJTBZIk4T4OKr7p0cow4ZrSE/D2NkNGmRR0tkQQHUHZpoQy4MSD8ejBCVq0LmPJgEbFrENw2VZHh3/BmYCWIyMcdyEnBPG8WFxCfoO55CBVDwAWrO5lSLK1SsctNQjAgh8qRJy2uCDvHcqBz8uLgdvPLoQcTZAlfE5tL0frBfQIw6KHQGwHdIuSGMizZSamk7whfQVRNrwB3Vj+F1UNGwXoiU+JifXGAwQkD5AATwvOcjpaZKQIwe1uGCW/uwT1VQ9GX+M/QR9r4wsCDs8rVyGaZG2/pKs5jGtsBxgr85BFxo4ymsbL9Kwcfyjmm1B1tyxyI9snBG3NYyZeqHpE8R0KrtFVakYTKBl0ZTt8PeRGgjN//CzxqTc7kZoB2IYNFMUy9y+zmDPE9SmWBQj+Qyapth07UO6EcWJANz6UnZHxwr3VFkpl1XSWejo4TgAzSbqCODM4q9X5yz89LMFWIs0Burugm5SgzgmqF8DFi0joqyI3anruKAGAD/ng0PjWrRMa0rPsoleoKXtiO6+bIG+znUFoh5gcWI7F5mwAKd6RspOmSpKBWhsLFHxY12cEaJQsOrYCpnx8FhVI5Jrd4zeIuQV8StlZM9Bp4szZ8LYDO2gCl2eeH0h9+1vqsmd2jY3fWBTDTyM9z9O8Yv5ylCQ5gb+ULaav3FUy90p4jHDYausz+q4QMLRvnK+4v/CoNnD++DNsH8OcPGDrCnQNh8KgTIOo2XHX0U+feYZ7Ed8DNiz5H9m0JwT4xqILENmXknJAEDTsgF7D1yQ5rOX/vphWdPQKRF+L0JGwht1/z47+/9bATR701yqwKwNrrSLex7e8Q2gnzhxEjfx0NXTl78uAqDVq1tHvvjiS3nuuWdpP7hz504CtK7dutMt4sWKL4bNGP22cICGBpXOXboShLkvOEDUrFmTDFrPHj3kg8WL5J2335ZVq9fQLH3q1KkycuRIufeee6Regwa0PYPMyk8//Sh//PGnfPjhWjpm7NyxU+bOme1voE2TGQBavvz52aQyY/o0putTU1LkpZeryJ5d2+i6A4B2+MgxmTxhhqz5cBEB2pk/zshD/9POxP2FniPi3t8BNDBom9Zvk8kzRhqcHpTG9drL6AlD2GB1YO8R6T+4h0eyDuo3Su66p7R07NJKFi1YLb/9+ocMGdbHA2jKoLWUixcuy7w5S+WzE6fkgYf+JX/89qc8+vhDhkHDRWp9F9dry4yHlC74d9+WHFFaxBALum7pe2zq078/Do1r9h7Wzgo1YxCvT0jIJTFRsdwk4wXWCyL0lMkiYWF8MTMy5MjJHbLv4DqCbvBmxBhsr0ZZTAZLs9LROMA4iHiPmIIaQXOKnLyaWURqMy4+msQLnASigsrAYeOdAlIokCmxpuEQhRtg4lhTCd008iOmDppSIKY8B9/JzRkIE+jkZUi9xrMrRbzQqFiQ1k0IYgagxeVQDRBQiGCwqLYbE0/0mHoTli4AH0B9OQhU6HtptDtYqxYp6o9JgAaQl8Ei/8z0CArRAsyBJgRAk8gM1nXkikdtFAY7StIzUiQl7aYkJd80NVxIqypAK/d0DXn+qRoEMgRoTJ0qgGHNkWmN9eyrzGJgg70yQqaQ2xQ2qwWU2YkbbTRMBrBnYO3AyhGIgqqkxhSKWjUNp7VbahWiRD/EQjEJUEgeQ8CqzvX2/UoLu0HVgyCkYEyLs1nwCSiNl6WeY5gYoAkWFqBpcA9LcRoZHRySoMZImFjbLpuOs9gxxM9R8YI+QXb9NIuyZQ2iDDIlODQ7H0/jx4JIADTj4Wo/Z89Dr0tBr2eBYXaj/BntMDRlSACLHUqsNnVY7To2JMCmE+lH46cHlpNeo2wZ94EXT9dYa3jEg73MbACa3RlGIN1sAHB0ZFaAZgQ4lJc0u0qynwSExo/TjRBObZHdhXoMiZNKU3xmd2lOyDM/CwEnbr2SSXHaFHAIKHLCsl0cQ2GQs3g6H/SO5VyHB9JMkA3ZfjjrbAj5GoJ4vExpSAB1AYOLA2zq0Q3+2QG00KF2NwZeRNDnPixFqpsaq6dkALODaSxI8q9TN0UcMSOfgHECgxYX8w8AzTlJHkKl9yQ1I68kpxfRvXhYWjUUyoRilBC8ZH+VXV1aGLSxx8zC0DkbL3f+hG8K9OJ91jsku2q+KxygoV7ss88/l0kTtLkHqaCjx46RHUOK81/33Sf/+c9/ZPGiRawVJEB7e4iMHTuWgK1bt2783J9nzsi5s2fkKYodB7MAtF9/+006d+lCNwn7wndh8427S4D2Rg8e5/vvvpedu3bJ7p07yNyNHDmCPrNg0AYNHCQ1atZkXfJ99/1LFiyYRweJbdt2kEFT+RsfpDdt1oxSMQBz0BCEuwViSKXKL8vWTRso3A6AtnHjFlm3ZqMsXjaHAK1kiWLyeuc2XBXh9nLs6MksAO0dk+LE+e/fd0hmTVsoqzYs4DzEtdWv0UqWr51LDc2li9bIuMlDPfDWpUM/SjPVbVBNhr89iaLizVo0YIx716Y4O7Vi7B06aJw8V+5pqdugOhvUrnspTn0ufCkKZ2MZZi/FuWXmMP0/HQ4gK9nrb0btM21LZPTfEJWNo4B9Qs5cEhMJtQdlsyD1lZRy3euWdJUajn+2S3Z+soYdtHA7AlEBzTGCu0jYcKG5Kp3xB17aiDtwG0LHJeIHOi4BDLEhR5YxJjZS0lIyBb7YiH/RyMRB7SIlVdKAb9CIgfIuU0eu8UmVLfC9lsSIjlWABgcDZl4ILFV6o079GaEAjd0waCGNi5QcOWDdFMtCYRwckgJIP6bcTPOsEVAMD+AB302VhQBFiJyqAjQUjaNOLTUNxfZg0GyRe6YBcDFEryiszRGfU/Lkzi95cuWX1LQbdJC/cu0aC98hAgcQByarwjM1pMIztTWdZFAyU2gIzDFgsZB28HVqLBtmJ4WWTlnRUE030czdGHIreDBCdExjKZuojRIqeAudNX0YFdSqs4LfPox6LltDRRAU1iHIDYGpZ3LXSUuP68KvdSN4rxY/WtZLgQqBm2lzxjFUVNd/aHg+JoJpQLMsmp6rTcEBnIegRdOVY1carwzJMmseYDPWFp7RtalJ16fRrFJ6dZrghFaMrQEz426AIk5Ox8i2W/tig8qrYdJqHSOKOwl++cAY+pl1fr5yvnYK6igSoLHV3bJ1oVhTiQA/CFsRW+JRD4gqK+j9H+4HmhfoGGAZNKSg7eKiQ6+bRaTLTWMA0+gGzjgGznYj6YEMh7H0mBN3JfOQiQ+NQtJfoXSPj37CQZG5O9kBIQYaN7Cav2cH0LK812FUvbnlf0lWNBZK2Djn6zNHlpe1z46ejp3gloQOrYtyny2PFbVpeGc8XXDnpWacNKed8padctPCeu9MobOr2o7C3xg0CPwfAFpYZyeW0hQAtLQiZNBso4A+S+Fox73KW/3dhbLZTgIzE3y61AOf/wDQQkG9fk8IAx1G3rqg9vz5v6Re/QYyc8Z7clvJkrJi5UrZu28/rcI6dOwop0+flgXz58mDDzwoqFeD1AsAGjptW7RsJatWrmRTyugxoyVvnrwycsRwfn84gwbAUq1GTenft688//xztBfs27eftHu1nVR9uQqbBMDioXGgbbt21E7c8OGH0rxFSxk1coTcYwBat27d6R37xx9/SP369eXQoYOya9cuyrXMmzuX2RU7LzHNXmnWTLp06iRlny0rdevVl7FjRstjjz4qtevWk9Ytm0vVqpXkRuoN6d1zoLRo2Vhq1anGGjQAtA4dW/Nmr1u7WY4f/UzGTBhqNhMBad6kowwb0U/uf+BeTYPuOySTx82W0eOHSqnbS8rB/Ueobbl41UzaKLZu2k2GvdtP7ih9u1y+dFn6vPGOTJk5SnLnTpAuHd6ScZOGyu2lb+N69+4wNLshxdlKPly9WQ4dOC5TZozi7+bPMQBtAGrQTDYBjVkmnunjyKJjc67+vMsOoIVnKsJjIY+mhzL+nSb7BUvIuBySkDOnmrYb6Q5kqiD9RbHudNSPaQcuvuezU3vk8KGNEhUfD+aErkiQvaDiBIBTJBoDtKEP8R9xg81ladrpCSwEgBaEODgbHCMlwzgIRMei9VMkmA6yKlXSMzMp8g8QiFNHbGacZelXhEQj1Wlji6kFp+5dAEDNj/016kyqFFGhYVHDoCHoxVDjAwdAnjVHfIxpgVZfSraSJqepy0As5DIiWOOFllWyF5S10EAJsMSORFgypWHgUF/mF8yjwA6diGBOkAoEIs6ft5AUyFdUUtOuS1Lydbl89Rrbm3HytmAcGmgVn4W3n18QTUIEQdN0EdpUFIO7AVJkMlhjZZgIsgum9sx0fGrBouoyYXelaSkFNFZhHgAt6UaihnTDnuF6vd0T66isGa4GEVSpeLtuT9gPaUoN6FlSatacll0m2iSA2iXLomh9VhhA8wxzdaxsQ4DHzJi1V+UeFKCR1TO7PpfVI8g1ANGLB4ZZ8oAlxtIEJk/Y1aGqLctB+yNTkWY9yBQU69jamjoykkw/K3jlv5n2hIiynitb32kyqwANTRhay2DS3eZ8APgtC6jX54lUePVCNtgRSJnfE8KZ63QUWLxFgjDTNGZgYQDzGh2JjmEAQgVoalps1hRj/cH0t3USMIjXS7Xyc65ljZ6ZnRMeQFN0wLH0YZmfUrQ1HBZweukDH8OEBWE/0rtBPyQ9HRbvLRjJDrh5bw2lSbxO31Bmxi0YdlGH3SsYrzqN9k6K1WxdXLxhv9gAiVsxaVkBmnNx2aRKPZbOE581scfs9PQyjUaTUwxtxwgzwDYIoFkgMlL9+rJ7uZsBrhiQaMjII8lIcQaMcJPLonm3zr9b2Q2J+10uMLrFaYSMs//+bNKj2eG9W2VRHaCf3feCMRswYAB15uD+8MH7C7ghhr4d/FDbtm2rtb7//a+c/va01K/fgIdZt24dOyMRiGtUr84aNfv6ZM9eNg306K4MG17o8m3/2mtksxC4UfdWv349Pqgj331XGtSrJw89/LCMGzdOKleuTIkVaOShC7NggQIyfMRIuXDxItfVwoUK0wYN9XE7dmyXo0eP0DMWmp1eneX/YuCo0aOlTq1a8thjj8k3AJvvL5RxY0ZLMJApHTp1lu+++57n0rFLO2nYqA6f62WLV0vBgvmkRo3K7Cg8eOConP7mO3kNgI3rREDGjJgirds10aYbCcrefYfl4827pXDhQrJvz0Fqa44eN0juurc0rx1p0mGDx1O8G3I3E6cNk9J33S6N67SXKtUryutdWnvrzbhR70nhIgWldr2qZOUGDO0psTFY40S2bfmE4PaV5nUtWcoYr6n98FILP9NjyzlwLmTQbELGrolmzuvcV2LCZ/X9Ta/GCqvWACZLS6z0gIoH1EkIMkMqMG/9jz//Yq989vlOyV2gkMTlzC1Xr16S6zeuSHLKNbJVaFLTTI2SAwRoYM/SgxIZiJAcyKJFRQlSlgBkiD+wcIpEmjc2UpsEUoBz0gjI0EQWafAI45OprURKMybWFz321m3TIIcYSTP5oEi1auNRg1YoSJaBrES0XlRUJFOQoOmioOETpYMKoAX1eq1hipQAtFUwZNEApaohZrsbNbWjnlUorgODBvYNNwjBEyAwOlqXAUxSALS8uQpIvlwFJTXzuiSnJMq1azdZu2a71HAO5Z+pLi+UVYBmwQc3xZEQD7UeWyaQoZ6DdKHucFX913RDuiKelp03QrZg/3LkgIOCPzkABFQPJ4Xab7ZbAxOUWjFpYBE5xbRz07gREOgYVsoPovqg2doi2ylJpsmASLWhUL9QIm9Kn+j5cBKZ9mRbbwSWk5PbyI54jB6BrN/1ySL1KEwoW8PnatWYJ4VzXpk6fqtpImFAop2FAyrtONrnhGg5grV8YD6VuTMFoNgd2I5SA9B87TpL/wJwGUAWoVZiOCQBpWm4wNCxscTcT02NanoUL84D26Vqn17+15gRu11x/wDQuAAwX2lq6WznLFlBPCsQSVZZF7zNdivrIgQAqbIpCvB9pseuUlqbYdcY+xd/3vFvNrLbcTeUjntvrHYfazNNw4hlYPVBMZHKpkDdf9so5nZ9eqFN/2KZMxccuqyWWSP9T5mT9koLFHYaUOOIZ4Z90D5D/piEgbRsGBk9PxsksocqIQDNRoiwa/THy/zCZdGcE7LXYetqfAbNwBpzCrHRiRITlSQxkUkSBYB2C4RmAZqmsjVTmBrII8mBwhLIiGFTlTdMHgC24Nyeq3+Lwy8rDDOH/9r7t39oXWlC77X/PaEfcAhRb4xuBUXtPLdzyvzXjLM2pmV9Bvx3hx43NJjf8rJCfkGRZ6drWjfa5rhhtYju9+LcKOEUrxILAJH2ucB53ExKpg81ArWVpPLBuh5JA7XZfLI+KkOCUWkiiK/etDWkgt3IGVDmPYUmI2BgDgPfvj0HWOg/fsowluDg5pG158Tynwercep382tKOsuLzU5+BsdN6eu6anLxxifGTWfbieox0ZzQpraZsVHPRzfDhjAxYcd22fNXtnGRot/m+fY61LUTnJIa5sHwpMIi1K7RyvbwkQoG5LMv9siX3x6T20vfLQUKFZELF/+SC5f+lPOXfmPXLhrWIqIQk022Bs4A6QGJCkZKjICxi+OY3ARhhLoxkEroJOU4C7OESG/aWnfKbKHGLVotLW8F0FjHbDJJGt/QxKBsWrWq4ytFlK1ZgE0CeCGQIPCxhdUwXDlyRBNM4T0o1ocmTTAIPSmhbQEGMg7vMUERjJrWZ2mRfBwN1yEqmCE3ElGrhhwvgKDqrYG/oO9VjnjJnZBHcufMKzdTk2iinpKi4Aq/VwYlIBWeqUkGzS/0VzFa1eiyK5ypJwuo4CD+pQ+YXhfOb9OG7fLIYw/JHXfcRm2yXTv2S9NmDQhQ4et46vOv6B1av0FtFlTixd1JzgR57ImHGXhPf/Ot/Pbbn/LiS+Vl8fvLzW7fmrEH5cWXyrEe4Pff/6RH5P49h6kp07hpXYmP16AONf4tm3bKLz//JiVKFpemLRpIrlxomAjSpHX5kjU6B81zhGLNJ59+lLo2EPUt90JZBQdWysPU2PkdaQ5AM7V6mNzaYKH5dXz39o/3sBO3Rq3Kct99d9N66tDBYwr4zMOEa27Woj7vNcbr359/SU0y2CvdeeftXvE9PoPjo+hy5bIPPRZEQXWENGpYR3Il5JQVq9dL44Z1ZeXqdXL+wgV56aXyUqbM4wQ6eJC/+Opr2b1rP4FqhQrPyRNPPcY5cO7cefnyi6+les3KnLPQ6jpx9HOpVbeaYpFApmz7eI98e/q/Urx4ManfsCY7r7igBoJy+MgJOXbkU2r7NG3ekG4IeMATbyTJhnVb5Pz5i1L2uaek0kvlVE3ErHFgzdibCnDJ1BM2JWj11pQqzhvz364aCtD0edIFxFfFtjc1BKCFMGTe2hNy/5VR0oUNQcLS+LpIBsk4Z7KRRUG82d7av/mMlF2Vea8yZc68uRZCees1fDWhKQbLpJYtW8iqVavlt99/l5crvyQVTYE2vvbLr7+WDz/8kGwGujWhNWW7uaC4f+DQIXbr4QUB2NatW8mFCxdlzdq1PG3cw3vuvkcqv/SSBwS//OorOXT4sHcueB/YFDx/eGY+3rbNE6fFm1q1bCm58+Tm/NiyZQtrlsDANGvalBpb8ASF9AcXJvMwQXi3Zo0acuXqVboRwIOzQoUKUr1aNQ+g4ByQasOOHK/atWrRA5T3waTRsYla8P775j5FSNFiReXlypWlQF54Ct8gQAODFu7H6dwCLfF0AVowj9z0AJpK/oTOiDCAprffe3ngShGIHtst+DfvdOHs/xWgmVnln46HL25xjlzAwr7Qea5CzjXbxLp76eGAIgyxh42APyJZ/2b20/76ZAYoe4iv8Qx/qIEYHSq4TCmFVKMUTxCo3+eCNLsZJdPDoI3YBNcdBY3MGBjRWdtQYxw5zcG0BhfBVzfj2uGLuLRl0w6ZMHWYAkCQIPaeG4Cma68BR5RbsjfAsNVhKX/9Hm8FsfSxB5xCmWr/nnAem1psrcfUMbAkiwfQuIxqRkK/ymywzeOJDBbtFwmE9bq1mU01N3VcgkoEONJW2iCo2RZqqeHLAwE5+flu+c93x6TUnfdIoaLF6WB08fI5OfvXT/R21iwgvhzHs00GypChnAVyYDj3m8mpKDqXqNhoSYB2KrKGKH1KTSVAUzIIcwVaoyzW9+rGlakDEYZuTr2lURFWG1PHgMQO6tEyI5RBe6pKvqAuDtqRgQnIgjjDGMHwGkwaFnx0SCDHS4SXCSE4KCij6zPeCz7QClFDUOHnEnLGEYnCG/Da1ZsEa0x/0hIBkzKDTBrc4xMSEtgMcONGmqTctErzKP6PZicomg0qPldHKj1X1wQmVWCGuK0iZmeBMjsVyjbwBkawcwOAMTOYKa+37S0tWjeSss8+LZ3a95a3BveSBx64V7p26icPPPgv6dzlNQrv9uzeT97s210qViovw4eOoSl6l+4dmN5as3o98/2Tp42Wn378meCue+c+0qtPNwKWAgXzyOFDJ2Te7MXSrGUjeezxh2THtk8IJma/P5F6PK+26i5t2r0izz7/DIHcyHcmyOz5k6RkyeLy448/y5tvDJHxk4fxYXl/3nLWGHTo3JrHTLyeKH0HdPNqvnxSRMGApUrJoHm1N758BxaKndv3yto1m2TosD58CxwEUDD6fLkycuHiFfnqi//I5k07ZOiIfpwjpUqVkM4d+sqjjz0ojZvUkev/Eyce+vZ4eaPX61K+QlkqXeN9GPcb1xOl+SudZcbMMfrQBiKkX/93ZN7sKZI/Xz6pXruJ3HF7KenXr7uk/a91DQXgtN+qAAAgAElEQVSy7ds3l+o1X5aFC1fKpyc+l379u3OCjx45hRZVLVo3kc9OnpKVS9fJxGmjuKE4deormTV9IcWCsYPt1qmfVKxUjgbxv/76h7w3dZ5MnjqKhvOjRkzi3GnRqrH88MNPMmfWIlmxej4Z0Hatu0uvPl3ktlIlZMa0+VKoUAEZPFhNvPHUkS4ncwZwhkJPa4yuu1UsIhA/tJHLAjSmnA1AC5mkLhPp1RNm3c3bwGmXVLLBUSpzQykYLB5mAUtOTqIAMHZyhroNYyWcMG8OjJ1/hQovyIrlyz2dP3hYLl++jEKfZZ4pS4un0aNGcb3r3r07zdRbt2pFf8oNGzfK1CmTNXU0YKA88sgjMvCtt2Tbtm0ydNgwmTVzphQqVFBOnfpC5s6bx2JtqPL3799fpk+fzg3W/PkLCIS2bN7MsUZ66fKlS9KlSxdeRpvWbQi8kpOTWdT9Zu/etGfCuLZr317WrlkthQoWkqbNm8sjDz8sbdu2oYAp/EOnT5sm+fMXYACdPHUqxZxbtmrFznAAxuo1asjwYcP0GseM4TWPeRd+tq9znnbu3JlrFaQXOnfqJC9WQvegzyLfuJEo1arXYDE77s3evXtlydKlsn/PesmVI+3/H4NmAVpmjEgm0pxZGTKHTMsWfXhlCi7z6oIlgyBCYJU56N8xaFnefyuMZHGZSVPfipHzQcytoJF9pAyC/TvU5QI0y8bd4v2WhfKwiZXIyPJ+80674TIlJMxqmA9TQNz4MSpL58YiO9BaD8tn1XTPo3MKRQsAK8HIgGRGmQ2eZdqYLTFritflb3wnDUBDnRnsCEvfVcoANFNnq/QRJ45nMG5NxB2G2y+30JNWLUW/DtibMlYQ3HpUmjQWsiIqbK/gRJX9NWVopTQsa+c2CViWD6Lz2swFwIrMW5QkJECEOIFNejgWmCWkLtmFyfHLkHTqhQHQaC24zQ7Z81eApioGJ07ukG+/PSRFSt0p+YvCRUckMfGKnD33iyTeuEbFCH0FJBipPsb2ZTMhgfSgpCWlSRRq9eHggmwU5TnS5Cb+pKSYUAEyyKQ4kQrVUWXxf0REgAoEdt5EBCGmjmyQ1YOD0QRIJ5Hq1SZUinimev4gvBzRIQnxNUw62DXhwoFEY9CxQMCG7so0Wj7BnkAVeKPYTRcbB5SoFC5YGAw2vQJjYrSbIRhFkHb9ejKRKgYcbBdYtOgYXAwK7yD+pueRchPit6rmCyCHdGvyDZigp8rLLzaUKhUaSFx8DvXUjIyUVNjbpKWo6r7pslNtM3SNQkVeRWqpyxaDDo0M6fjqmwRoZ/78i76Nbw/rx0ABK6m1GxfLHXeUZpBbsXSNbNq4TRYumi0jRoyWYsWLSueur/F70Xlz+OAxmTB1FCclxBbr1Wgmo8e/I/964F4aV3/yyQGZMGY6j4mxuJF4Q5o2fE2WrZlDFek5MxbJjLnjDCUdJe1adZV6DWpK7brV5PjRkzJvzhKZu3ASb/HYUVOlYMECrBmYN2uJXCdA62puvx94qenGOjKza7agwQNpVvJA5IcfYD0VlH/ddzd3MqdPfyfDhoyXZavn8IAwfV+6ZI3MmT+R/waVW79Wa1mzfgGtn/AArF71kRw6eFzemzXGq7XCHLiRmCQtm3WWTVuWcZ3A8Zs36yhzZk1g4KtSvbHMmjlB7r77TkwRWb5srXz26SmZPG2UtGvTXV57vZU8+9zTXND+/OOMvNF9gKxY8758ceorWQGANmUkaybBds6euVDmvT9F/vzzjAx/ezytt3DPAakAyu65505p2aqxvNL4NRk7fihrMDAcB/cfleeef5p+nl99+Y0MersPx+7atevy1amv6fepXZgGoLFPGha5MRIlcFlQ302d/0aPzaTymNY0VL1Nq9jnXtmS8PpDXSAdcsH7t1/ngWcHXnCxdGDgQmBcHcCEYX5ZaRyzWoTVcIVGH3wXGoHKV3hBjh05Ql9XvKpWry6LF33gATQUcj/37HM8/ZUrV8qq1atl08aNFPCE7yWYJcwj1PjUq19fjh89ytoeuD28N20aP3f06FEZMXKkfLx1q3z99dcyeMgQ+WjjRp4f9Mje6NlTDh88yPHv2LkTC7JfadKEI/JCxYqy6aOP5LfffpMeb7xB2yjL5FSuUkVWrVghuXLnph/n3k8+YQExzmfOnLk0cZ82dSq/Z+CgQVKiZAl5o3sPDjQkFf79+efsDMQLKvQnT55kHVKt2vDsfIueo5gsrdu2lVfbtZVKL1YyD5veP3hworsPhu34NxZ7nMeRg5slby603CdJZMQ/pzhdlinVALRgZqwEAdAcdseL/dmxUs5BvDrQ8DrXLOyVk+hyUZ+bZzbxyqa6vbSgcw7ZwSs9nJMyDcldO+nRLAj0VmAtvKPCvC8LWtXgnN3LptH92igfTYWm8t1P62yzZIb3PNv9FPfAPrAxUMc7gNf0RcCAjZxhguheAkAXlEBkQAJhAM3W6NpF3pYQ6XzQ6yP4MgXomn2wbftmLTGC2fb8tbvRAWPGd9NL/boAzR1Co4npWy6pVZR3j50OcjsW4aydFuErgNQsD9giZccU2GptMsgaeAwDoNGxKB2YRLVMWVaUCYwAfTEoJGSqcTlYK+piGnZSBSlZVnP80+3y5ZefSJ6CRSRH3vwSCKYTyyRev0a9VTgEaBoS2EUL+v2XeixDhSAzVRUo1D5Mu72BlXB+KVR4UFDKTk9IeUCpwmNTYVeGUiSTwmXGTzf9CnDNG9EsEAhK9epjKkW82LBEEDtxLGi5cubmTjE1/SYpO3qdGVoOOViwY8yz05sryLws6rpwbNYBBeAlpiq5bDaIUkoY3ps46aSkFNahQYYC4AxUX0ycOsnjfQBpcfGx7PZEQwE00PBoA1QlJaZI2s0MqVWtqVSp2IgI23ZoYKChL2PfD3kLG7iQlkXqBf9Vilo9Ozu/1odpx99//VNWrl3AFCveV+2lRrJ9z3rJny8/b/yhA0dp9bRmzRIZMWqM/PLTr3Lvv+7mvYN+DNKR4yePUEYvOlrq12ouo8YMlfsfuIfIes+eA7J21UaZChbJjP8r9dvLqPGD5OqVa7Jn10EZPOxNMnLQ0+rbe4iULl1KXu/UVjZ9tE0OHzwuYye9Q0Zs9IgpUrBgfnm9axv6Sx49/Kk89PD9TBGVvrOUVK3+IgtEba0aJsZvv/zBjh68/nX/PVKnXjV/3vEZ13w+AM+1a4n8N1Kuazd+wDQsvD6XLvYBGrpUGtVtKxs2L2FnCy4K4GzBvGWyaMl0U2SvxyVAa9pZNm9dxvUEO6UWzTrJ7NnjJX++vFK9RjNZs/p9shjBSJFdu/fJujUfyZx5k6ROzeYya+4kKV6iqOcA0bh+G/lgyUz59tvvZfnSdTJh8kiPQZszc6HMXTBFvv/uR3l70Bi55947vev888+z8vjjj0ifvl2kTq2WsnjZLJqo60KjN2X2jIWSN29uadW2qQIk1t9pqsDW3FkfV2jnRAOgRQAcoQ4CNLd1DoDmmgvMTF2h+R6bNLD6ZlwovUDiC5HqyZugYFCbXfTomBELgJbLE07GezFfk24kaR0KF239IBdeN9aEIcD/C0CDv+btpUrxjA4ePCgjR42SXTt2yFNlyrCbDlpRdkkr88wzsnvnTrlw4YK0addO2rVtS8Fa2OnA29ICtE6dO8sLFSpwcfv+++/l3VGjyH7hBdA1c8YMuf/++/lvBWgb+cyjg+/ZZ5+lDAOuDQXlMHAHI/bCiy+yKNsGoEsXLxJ0AlRmB9BGjx7DVGinTp2yVONAwBYSDUh5gqV8f+FC6fPmm1KpkgFofHYiaT31UuXKKsYbCLDLsFGjRtK2VW2mOP/WScDcW7s22PvkAjQwaD7LZG6kc0OdW+2lqT22inPLvNmdBNnV8mXzew/32PebYmcVvA6DP3/L8hlAYJpoXDCaPbP2N2xaVnrKLdT02Y9/BGghBZ7exbBFKsu1hPCG2QK/kIWVj2/oNWhZlzJTTHGaJjCCAjI3mQRpDPy2wc05hH7ONKDx8JoZYa0wnXu0ftdqg+pxbG2mX3tn61V5igaMWUkKemoa4W/V5Ay9Bi91ai7W6ppZ4OqNgdUD5fw2GR1mUXRd8s7BxAWraarZARWiRa0f1jn6YlIEXwEc8AAAWiqAFUVdM8lqAW8gjsKEnt6ZngxXpBz7dLuc+nyHxObKLdHxOSQ1A4ROuuqOBdIlI6A+rWArI6OUASXJYXAw6kDVYjwgOeJiJT421nh8K7CE0DvkNW4S32RKjvho1ivGGK1Y1flM5/0DwcUNP4XjzRofjFYQaDdCQZEaNcZUimjW5ckgUCfYnzy583FwkO6hnETKTblxM5F0IkAcLAiSkpOo/SEBsF/Q+YIRKwRqTbKZxfjKqsEygdKd9IWMkNSUTElNgcdVmkTHisTGoVFAOw4xMSA0C1AQDERT1DYpCSlR9arKTAtIdESMNK7/qrz4fF0ibLwonguAlgqABhCmDQfIYWPC8jpu3iRLgEG3chXdOvZjjRgASM3aVaV23er8riov1pftn2xgrQuG9ND+ozJ10ixZvW6RjBg+jj9v0aoJH7DtW3fJt6e/k4lg0CJhexWQxvVay9Bhb9GGA+gapt5rV26U6bPHeNvFRnXbyaTpIykiiNqvwe/00VqlyGh5841B8sBD90mbds1k3uxFkpx8U97s340TeszIKVKgYH7p2KWtzJ21SC5euCSdurYlkzZx7Cx5+NH7pUuPVzkutrATZvO//36WO4no2BiCP/dlc+YwcU9NUZp26KCxsn7zYurKHT/2GXV0ZhsGDfU/jeq1k/WbFksOtCxHiEDJetHC1bJw8VQ6ievEDtL+q2WTzrJl23Kl3jMC0qJZZ5k5a6zky5dHatVsKatWzycTh46lXTv2yvoPt8isuROkQd02Mmnau6wRpPBrICiN6rWRpSvnyjfffCvLlyhAAxN76t9fydxZH8js+ZNpczLzvfkyetzbIfIE8EzD/MJxFyycKoUKFwwBaPPnLOYz0L5Dq1CAxjhkpHYhqWLqz6Kgv8PmAGPuDKrdrOrUZzMabdaZwO6obbxU5wpbIhbeAqfvtvUczhu5SGG3iDIBWJrZ+awyJBm8h9TccauWXICWJeIK04blX3hBjh45wk0XXuEMGqQPbr/jDt7Xffv2MQW5fds2eb5cOVn4/gJ54IEHNVgEAgKAtnfPHtavoUvvrQEDpMNrr8nvf/wuBw8eYooTDFr/t96SuXPmSGp6mmz7eBtTpbt27pTr16/Ly1Wq0B/T1lJagAb1d/19VWnVqpUUKlhQZs6cSYCWIyGBn/towwamfu0LY4RNAC59wKBBUrJECXkD4qiwcZs4kQDujR7KqIWijqC89dYAsoAQLkXasm+fPgrQrKNHhAI0pElXr1rFZx7pWxx3y0dLpHCByH8GaA5I+1uA5haZOQ+xG0NdMM6/m7pHN2jfMl1qg65z7FsBNK9gzsM4vli1ftwWvLlduLcktcwvXO/OEGTyD4DI/tq6ERCW3PIzXhB07rYWot8awYZVY4XQ3Nl+k3VaCLE78lk2r1kAJwPtUNFaadSgBSIzJchi9VD/aB+gIVMElsgaLyDgay2nrUGzF28byphZIknju7MohjQ2Svy5xmEFh0aqygjB6/Xbz/tD6wI055brDDCitC54swya28Sm1xF+HoiH6jOMuAr2zNbzgnxRMshaOcEHGmVTwBwYAxWZZfqT9Xgix09ul1Nf7pZo2EBGRcu164kEaHTXoYAsXJIgswGwp82EPBbXVdS6ATzpHI+Pi+EfSHAQ4NkGtkCmJCem0Hw+NjZS4hNiJT6332kKHMU6OgA0MoXo7se9U5AWDKC23+opBqVWzfGVIroMrsKxZ7F/bDwHFmwUECtov8Sk60xtgtkCI5SUfIO1RAhUFGeNiGAtFTVDMuHBqd11Wgin3YpKO6KpQK2ckL5Eq2lMnLZnMK4FhNIeOXPGMyWKdtOkJLB4QLkZ1JyC/VPTBh2lXJnqXFRtSy0FZOG5CRNxpH4SclIkFud282YSARp0Tyy1iEnavVN/adX2FSlYqKCMemeCrPtoCXfDlSvUluWr32e9El6zZrwvp//zrbw3a4KMHDZeipcoLj16dSK7uGblh3Lk8AmZNPVdfjYzM12a1G8nQ4b1lfvvh0ZNUA4cOCpjR06RDVuXEPD8de6CdGjbS9ZvWcT06qhhk2TW/IlmckXKq6260QftuXJlpH/vd6Rm7SpSueoLHEMFaAWkY5c2BGjwRes3UGu05s5cLH/8fkZGjBmgD5KtaUIToimkNGHf/F6XsEULV7Lu75Xm9XkjNm3cwY6g2fMncGIfO+oANIDxjAypV7O1LFo2Q4oVhVG5yMwZC2ngi9ZuVkKbimQyaE06y+Zty73W5RZNO8l7Mw1Aq9FCJkx8Rx559EHem3lzl7BmbOS7A+WN7gOlWvWXpEbNl1kOCj861JLBsB41aMuXrJXxBGhiANoimbNgsly8eFnefGOwLF05hyl2BKjv/vsDa/owZ1o26yT93uohjz/5CB/ybp37yeChfeTnn36Vjeu3ato0Olp+/vEXeXfUZHl/4RT1NqX9FwCaem9q9yYEjNWCy+2iZX2lAXNeKsQLflZyxW+11lSUeYPHehmQbQKgJ97hWYkpG8zGAy6GvlacXRjdIOmEMO/+2O8MB2g4XjWkOD/4gGb0qEEbP26cvPxyZR5y1pw5cuDAflm5YqW0e/VVCou2b9+e8+fI0aMEZEhBYnxr1q4tb/XvJ5UqveSlOLd9vFW+/uprGTRkCNOkmC9QW69Tt66cOHaMBf6TJk1i44F92RRnvnz55P2F78u+fftZ84WA8nLVqqyfy5s3r5QrX162btkiRQoX5uVBSBSgDil1fA9q0lyAtn3HDlm2fLks+mAhC5Jh2I33rP9wnZz69yl5a+BApmExd9ogxdm2LQGaZbRwfxNv3JBatWrJoUOHPEYDdXJj3x0gjz5U/JYpTj2GV3/tNwpgDXZSnB6DlgV02NyJCZ+eHpvh0LHpg0Gz6QjXkiEbai3GMIHXY3jtSenIe/p6HoNmJqoDZi0oZLD37pjbkRDK4GYPnWzKLpxFtkzU3zBq3neG2kW5CM0ba+eH7iOnAM1/hUA1Xoq5UQbUhZN4+lnDhlh2yzLx4QX4tjvYsmgkN6w/Y5BpTnhae52QllUhcEL2CiwcNoQW8JraL88/2upJGrUAO8fIZJm76tSguVftpa7JImr9lt7XrADNzicL3Lw6N3du6Ncpo21YNbtxsJshgjO7/Nl0OLO0voMO1hJdV1UgnHVpdOjx054qh2VBlS8OjzXi+Gfb5fMvdlH+IhARIVeuXZeMQAYxB5ogMS5gv8jGoVEyWskjq7WKkl4FaMA96rgUhGwYhPfZkKXL6o3EZEm9mUriIC4hVnLlS3A2SQB0CtB0o67fi9umXtuREsjQeILvrV1rQqWIt8Y10bmLFs+0dDJRN1NViBWDkJxygwANJwwglHwjSWtwoqMFDQRIT+KVkpLKC9TaGjoohGxGAdQyWOSHbg0wdmhIgE9VpmSkqcdVQs5YyZM3B48H1JpyE4wbzimNjBm7shp0kTKPVmJwgiAdWD6kTFV/Te2ZYAGB8wDLdTM5SVLghUWK1NooRUqPzv2lddumUqnyCzJ86Dgi5lFjh5It2/7xbunYuR0D++6de2Xt+sWSN39eGTlsgpQsWUJ6vtmVUhsrl6/NHqAN78sUJ3YLBw8ck3WrPmI6tVLl8rLhw61k4cZNgm5PUPr1GkqAW6d+Ddm2ZZdcvHhJ5i+aJuvXbqFR7vI1c5leQW3g2JFTDUBrLXNnLZYvv/hGXqj4HD+z4+M90rNPZ3mpSnmPOdJn0LRtmwnvB2pdgsA+DRk4Rhq9Upss6bLF69gNBJNcPEjHDp8kgzZrnqp9Y2bNmvGB7N93RDq83ooaPQChS1fP4nXpA678TWJikrRq0lk2bVOTYABFALTpM8ZK/nx5pE7tVizEr1u3OoMcRBlnzBont0Ns8eAxmTxxtrRs3YSLA/SBhg7vL48/8Qg7WKdPnSsvVa7I+4xaPnSU1m9YS5o2byDjxkyT0//5r7R7rYV8+cV/ZP/eI/L+B1MJxlev2iCrVqzne1Fv9+svv8uy1fN4nNfb9WIK+eGH75cP122WTl3aSp26VTVM/U8vibp+EUhFW4AGBlFpcO2a1IVIG2C0cYDjcYuUjOJYb+nzw4zphAr5mElc23oeDLEbcF0fRFfYNCuTkFXpLDzFiTNi0bsD0IoUKSINGzTgZmn+ggWyauUKqqmjrgxm4127dJGcOXMy3Thq5EipWqWKvNmnD69p4sSJHIKjR4+xBs0CtC7dukm9enXJqMPPsED+/DJz5gzp07efPPzwQzLwrQHewm0B2o8//ih9+vaVfXv2eM0xFqChuJ/Abv16Co/+8uuv1MsCs3XXXXfxXMIBGtaEOvXqCa7v8ccfZzcnmheaNG4sVatVkyFDhkiF8uW5dkD76tV27bRJwI8oZNCqVK0qTZs25Tw4ceKEXLx4QfbsXCsJ8am3bBKw6RM7Rdyp8v8E0Eww1bS2lUHQlBfExAMICmyWMkHXLs1GO4oX4z23DiAyHcOWjr0VRMoeoLnwSP+eDXnLn9sgaHfrfIZYiqK/Q3MOIRK1G6GbaZ0OtUvfSmew449dybbOWdlt/RxSV/pvsDFgZpTx0XXJyjowzZUlrRfqMckaay5zCjoo3SQRLAEiMWBSlAj2eNnOQt5fkBWmoQdgKzICm95M1c6ilFJAMiPhN5xBRoxxOV3ZI4AR2vzxvgUoiOq5xlC1IoqgBYXovE4j24BT1SJ6XD82cgYwObcI12Cv265beNZJrhgApeBFHVFsLA25y17Xp1rp+WDPf1dWVs2mPW19n65r6ihj5o0Zayj1qy6pcZHme5R5tC/cCcwHXLs9AObPsc+2y4l/b2caFG+/lnRDAhEBic+FNCr8lKPkxg104mLcVUwWGMWfPwDGiAPozsQ9DUpEOoRlg6yrR2kYMjCIeahBxVmBQcuTP5c3XrjfFqAx1QmHAkiOMeMYy6YzdRTQGrpaNSdUiug1okYwR45clAq4fvWKXE+8Jok3rnPSQUhW87QZfMgh+5CUlEywBmmCokWLS968+SUhRwIF7K5fuypXr11RtoqdKfpHbyhYBrVSoBYWNVCCkpEKYTn16UTHZ958PkCDNAdtotIyyfLky5dfGtfuIE8/WsmYqyMVm2LApHbHYBLyQTX5enynfeisoj8mHYoLWfMWF2e8t4IMMAByP//0i/zw/U+SN19eufe+uym3weCMttpoCOzGCLrlIFiLAY+LxzEg/hqQm0k3JS5eCwOxKBzYf0S2btopvft1lh+++5k1a6hhQ0MGJjFA708//iZ//nGO3YN33nU7zwkSF3fddYcULQaWSgvUIf+AhQtChmAMNZWlE1sLx2OMbpjVl9GJqy3TZgo7G2BuqANByox8//1PPGcU0xcsnN8DWmwWwTUi9WXyZng4YSHy84+/Sd58ueXue0tLnny5vRZj0rXGlgnerbh3THtmAjCn0EYMi03d2m1k6fKZcvbsebl8+QrHukiRwl6xLdgwNjEEg3LnXXfQxBfHRkA8e+Y8z4edwCJy5s9zTHOuWDOf9wFsImoE0T14552lqDjO65WgnDlzTn764RfJkze33HPfXaxdwm8wt3/56Te5dPGK3H13abmtVHF/x8mFWDVrkNaMioxlDRraEGxqRAOQdliyXs2uGoZRNHjMiVah94Q7TRvKrCaZ+ZkKNPrSDtyNuhHenoUXVO23ZxdWXS5VAxg2MfC3sykOtJ5D1BILCRi0dWvXsGv4r/Pn5cEHH+RGxXJ8V65eYfE+5sntd9wuBQsW4pxMTkqWODQeGX0JPA+oGcFGAO9FnSvXXnqdKiN/+eoV+evcOdrrINhZZuLMmbNSokRxllPgstVajcsnGXKcqx2T8+fPU+0dmzpIbCDVqmA3gmUQLKeIsTpW2FymyB9//iHXrl5jnR3mINY81MbBkNkCG7wvGqDHOy8/04Xxs/9i3WxsjMTHJP+tzIbL6rggDWf6/w7Q+DA7jSe6xvp1SWbXHuYM4LG3IendsPSkmy4Pm7I6qt6lOzyTvTt+cL4VQBs+fLjs27+f9wnPdsmSJWXJokUUpx02fLisXLGcx/1k9ydMUR86sJ/r5+5PPpGBgwaz/hG1gg3q12cK+tDhQzJ33nxZungRvxys7oSJk2T9unWsG0Jafvu2j6VA/gLs9IXP5pu9e0nzZs3ZuIL3g43F6/Lly9yY9OypfqFbt37MTl8AerzOnj0rmz/ayBrL58qVZ/q+QAH4b56RBo0aSa+ePaVF82Yy5O2hUqxYMenWrSvX3NVrVsuhQ4dl2tTJcvjwUUrOTJ44loBj+szZsmPHbtn08WrWcfbo2p+lKZcuXWETDub1+4uny/QpurHsM6CbPkcRkdKp/ZsycOgbfB66dugvBQrmY+MdZJOw8T579pws/WAt9UxRglKocAHGjVkLxns1Vzjm5ctXpX+vYbJgyVSe7+lvvpf+vYfL/MWTmV3y6tOy0Y6z66CrX6pg2Cx9ZmmyAE67QO0eQf8Ogsam5fXZUE1J3XwaSpDex1o3xhoZ8yXMJti10YiFH/10qxz7fJtmVSIi5GpyEj+JtQgF/QBJN26o3Aa+JxygocnR2hDaDAnTzOkZknoznXEBChHXCdBSSajE54yT3PlVT1XjYThA07pAgMb4HMAQAOTYYGjWq0aNcZUiOg8qH8ybt5DExuaUC+fPyZUrl+Ra4jXJkRAvuXPn1I6T9Ay5mXiTNWE3CECiGNxuv+MeKVaspBQsUFgSE6/JhUvn5ffff5bLVy4SFEHgNirG90HkRTKnbZZdgDaCM4AAF6BZWyVjEQUH+fh4yZMrj9Sr3laeeawyj8HifyPMZxkauxygoxi9rtAAACAASURBVC2EcvVQv+vLCEAXLbHRsRIbF8+giiYILM4KerQrhDuJ/7X+xyck8Ebg3qekJJNt5O4N/8ddlC5WWnyOXVuG7Nt7RLZ8tEPGTnxbkb5XVmBAaoQQoOKYmvfWonIrOIrjWBE+5u3J2Pg+gfZh8JfB7OsEvDDtD7/ZsFKBVWloL83hBHVvF2P0t+zdc7Y3mIzK6Pifc2lruzulcK2pNQC4rFe7jaxcO5caZR4bZFrJWfjq0vCY4GY3jGNg94FxRm0ZxhUL0JCBo2TF2vme64NX5+AOTtjflbx3rtcBs+qOoXcV/4cHibtwgPWgdnFSExAJUKPpowyaArSQe+JBDW8As5xVyI7TMBr+Rj0UoOn649d94mbaufD3DJr92qxMWnYUhwVoH330kZQqWdI7Z2+xDb+KEB0ky8b4UdwsoyGpNv+MQll3y3BkWdlveT/NrvtvgkbotjwcPHi0JH9hkjpevVn2YMa+06+10scgKLHQQMtGB82El2zuv0+2Zu3i9M8ou8vX+eDoX9lZS8s3y5xl4+DwTxIZ/mrtAfLsGTW9qhCcZ07Z3SJkt22AvVL9evWkQYP6snLlKtm8ZYusWLaU3bdD3xkma1evkstXrkqDhg0J4A4fPMDn6/nyFWT9urU0MMfGoVGjxrJj+zb5/N+nZPbs2bJixXIOFWorx4wbLx9t3MBsxXPPPy87d2ynQwCkU37+5RepW7eutGzRXLt8i5egNydeAIBg3gHgcH3jxo0nQzJi2DCueVWrVZdlSxYzu/Ps8+Vkx7aPJX+BAjJgwED5JeS4g7U8pnt3xlR0QR88dIgm6ocPH5aVq1fL9CkT2WAyeOhwuXrlqmzdsU4uXrooDeu2kmEjB0rFF59nNuu1tm9IoyZ15bZSJWXkO+Nl9cb3uU6hjnjowLHMZowZOZWbo15vduR17Ni+V7Zu2iUz5o/lXTq4/5isWLpeZi8Y76FrL6UqEZ4l1KIV7xHMtW7albFuxryx1Ot0QRBXUCdOcMX0ujR1tpI5M7HRZga8z7CD0dTcmnXPNg0oKWxjpe93y/Qny0uMDIktlbLAzCkbwZw7fGKLHP3sY3ZfAghdvZnE2jGQBSBUUDMGNwsFaHBUAkFl5EKAgdLUIQjNB7B8io6CTSXSlemSCumNCAVo164nc+MJabAcOeMlp0lx4tqZjqWIrgqrs+HDMKyw1gT5g2v9n+KUZKaji3NspYjWvZ4I5sqVR2Kj4+TqlessSkfKsGDhQlKoSBECoKTERLn411+SmAiPzFTJmSuBNR2lSt8pxYuVlMKFisq161flr/Nn5aefv5PzF86xoYDq/ii4o2eiGqWrabjpVEEwzgCQ0QUkZ654yZMvQdmojKAkXgcIAgOGrtAYFv/XfrmlPP90NRV1M8J1atkU6kDu0/l2D+5TSLa9F+/BTab4YLTeONDUeGEBUNRrRe+EzBm+i/lvMHMBDLjflaIgwxZjKluDAvrNG3fK6PGDdcE3qzOVY4yeDOuXrHqykcjwaX+duDBkhdUEmSjTNg2miLsLhYUhIMtNbYVwKP4weEGS6tCOebgWloZS1NoKrB2NNhXBZw7aN2wM8Ot8/QfdMEoAnaDQWWyJiam6Ng3rtpMVq2dLvnx5DfDUZgDVCTLBxoAy+zBTntDoCOFckGLHYoHatQlj35OZcyfwuzgmDmD0DOBDUZOmgM37+Blb2GEXDFpacTnQujIAcdDswWiJCsA5AwfE9aklmBrba4rTRivl+DwqzPzLrxvyAIqb08wOoJmVT4FCaC2RplJD55dP4YVAIO9NHsMXPibOhMEi8swzZQUAjQKtFrp4KMPZuZrf2imi092HciHBOQxEWYbLP5VQsOWDT/dLnBP3jhduOWMfOv/UNVI4YMI7RafQPSS/Yrr67APuDmwYI2U50FsBNDd75t5uG9Tsz3yABicBpPRCnmLvNtgRsEFSWVaX8vKBuK4/4TVoeoTsgJP3M2cssiPazO7KjKkzD7M7a5OGdb8TKeaBAwfIc2XLyspVAGhbwwDaanlv5gwybDNmzJSD+/eTjahcpars37uX6SGzQ+Q3Hjx02AC0Ffx39gBth/zyy8+yeMkSubN0aSlUuMg/AjSMZNt2r0qTJk1Yc4ixQDMNABoYtLLPPc8mF9Q9Ll68WEqXLs0aTgK/gYPJ+rZo0Zzr1/adO+S///1OZr43XQHaqtXy3rQp0qNXb6lcqaK8N2O2bN+2Qc5fviAtmrWXbbu1HhNr86D+I6RI0cLSqWs7adqwvUyYMpxi6tMmzSFb1rlrW2lY71WpW7869ThJFgQCMnbUNNmwdTHZmoP7jsuKZetl1vxxIalIm7q8dOGy9O31jnywbDpF3a8n3pB9nxySUeMGGgbNbL6s7TJjus4YjaumfsxsHHR+42c27WxT7lbE1q/JxXF8hs7MT8/BRTMHunH1iQEuiX5Rni6FFqRFRMgRALSTW8nKI9bdSLlJgBZDiTHIgUUToAHAq7ZkNBsP0jJUBQJ1Y1brDplFlA6A7QJ5lZqUqqx8dDQJLEhRAaDFwc88lzZyMW6LbabUlDuBGmN4BJsjwe6hhh7ngAxZjaqTKkW80uWRIIzQMfngs4nOAqSDChUtJoUKFWZTwNUrV+T8uTNyIynR1IPlpDltsRK3SeHCRaRA/oJy/fo12if88tuP/C80ShC4eTEmgIMpsvpqmqMOzTUnJMRLrjx6QQA+ideSJCVFU5RIK8TGxkv1F5tKhbI1+YBqS7HqojA4ejZHmmdWR3oAKQWFliol22FvIIESUojaAUImwpilA0RYYTxlRrSAj5OYuwbLCOoks5Pb/x6/vsJLM5r1y2qV4aTo3WncDizYsjWAHl3Muj71DnUBmhvcef3W29HsWLKsvpbhcIK8Pji+ybzPPOoDZ/9XAZoxejXjqx0mbsG7GR8Lekx61gI0Ak/jeqDpWZvu9osjAeR8fR2nG4hel0pfs6aEAA2FnArqrFAhwZEB114I9wKyA0u4IdPPKsQ1tktkIqxejwr+UqmG4w8bqUiJCECkEACNhSUea2Z9UFk3k00NT0hQNjWRHldzC4AWQkuEBdiQ63MAGq8mjM7wg7DDdngTyAE7IX/NyrTZQG9ZV38HHQbGQoCCH62zAwpaO+WDKO+Y/jbbZ2gsmgk5T8fPNFtWyJyb7jycIQ23F9IP+9fog7bw2iQbjDDXvLF2Noqu1ZP14rSbtJB54K0JXlmTpDlCtcEMky53EbV3jc51ucAzFKOFQrBbyWGEASqX7XQZdm8j4JHBdmdqNoq3mkqGabFjZS8HjR1r1qyREsWLZQFo7wwbJqNHvSsDBw+WZUuXUK8PAA0xoUq1arJ/316m6Awy4H/+rwCte4/u8vbbb7MbuXCRotKqRXOmULMyaIWkT+9e/M5yFV6QrZs3S4GCBT2AhlRqocKFpeyzz8m+fXulU6fOFD7e+vFWiiLDkQMdy/DevO9eNTj/7bdfJW/efARoR44cIUBr1qwpjde7d+0irdq0kx0ffyQXLl2Qtu07yaatq72Yg2Y1kApvDeopH63/WLZs3imz5k2U9m26y6C3e9EJpvrLTaVM2SeY6XIf8c492mkJzYFjsnLpepk5b5zvE8wrUpH5CxcuS//ew2TspKHSq9tgWbJqhnRu3zcLQNMuYdOFaYtITEkjCQhnrmG9tpkFW/uHz7qCv/Zx1+SANlQxxphGRu67DRZ0nyG7sddnUd1vNFbrM0UG7dOtBIhQ5kfdLQ4TG68MWlxslCTfTGFsQkOkdoVGscYdJBXwCP9kZFL7NToOjYwRVJdIg/0lLAb/d09Qh49GOgK8uBiJpRSZ4hMwbuoaATbOAD4WBKpGq9prQu4LDZoAaFMqRTTp8GgQrBm6EsHSoH6k9D33Sr58BVh/ceXqJbl65bJcvXpZUlKTJD0jVWKj4yU+Piffkyt3HubEk28AyF2Wvy6ek6vXr7CmRdX7AXyI4Wm2ji7O9HTYN6EQ1JAxZgZBVws5YbS5YjFMupHKJgGgVOyScLGVyzeUF8rUVqbFUPcIzDYvHBsTJ3FxOQjcAK5wI2yDAHkQTzjUX0XsRAD4AXWpRanoTgV6RuODYejcgOMEd28W2EOaWaE5eAWRWv/m7wYAdGygoD2Qde7ge3wTZi8WmTodn+kyIBEpQwAM+IORvdGiTuuvqmDRAktt79Xw5Kc97G5EgadJlTCOGT8KZ/OuINBIaeB7eOK2OFkfCJdBswBMO3kNQ4aCZaY6LdtoPFJNvZwFuh7jaHdf1hjdiANSS4bFvnpcOwfghKECgsYM3t21G9aSd8K9h3ZHZi6H2kRe95EBaHYesGkAkxqAHilPbfG28hq6YXAbBOx4+/ffRBSTfjITxwFUIUHMzDuXQ/F2kG4g9tC0BSBh4MqAB73Lzu/M97rx/5Yx1g3Kf5POtODbh2yGTXPADwGPAWb2/Rb02LnoXVI4eMjmZO3cCz93m/oLwaIhq7v3YDqLgh0lq4kVyszZj7vyABZhKpDTFCc00Gj1FJFxyyHVeWZrcPQZAkBLCRaWzIwYkQx/rQhJL3p0nGVo/UFxsG7WtCMHOVtO7hbnaDuPnV9n+bxHqZqoqHfOPQ9dc2waV3/z71OnaJa+Y9s2npTHoC1fJqdPf8t6r2JFi0rDBvXlyaeeUoB24AA3xy9Wekn27d3LmIEDf/Hll9TG+/TkZ/+Y4uzVqyct4vr17UPT9SIAaC1byICBg6R48eIhKc5ChQDQesu5v85Jw8ZN5Mihg7rOOd3OxYoVlTJln5VBAwfKmbNnZejQt2XUyFGsVYNN2ptv9mENWvduXQkgAMhsihMA7aPNm+Xnn3+RCePGMlXWsk1b2bF1k1y4eEFeadZatu/aQFNufGmfnoPkvn/dLR06tZErl69Io3ptZdLUURTrRvc91uPWzbpKuw7N5IWKzyuTxJpoCLrq5vXQgeOyavkGmTF3rGG2rP2TD9AG9RvJbvcHH7pPKr70PN13Ro2D0LOmOHH96lhDNyXjER0a5yzBoHFMY5R9dqy6QBaA5nWn+ribrJwhAtw4atcLlSTRkg8bo9z1EgzakU+3SgDNFhKU5BvJHJMcORMkNk5rzoBNsBnPkSOWWT/MXtTWo446AobjvE6kOFWpgiALUhup2gyCeASNWGZ/AOIioyQGjQ0x0RIB2ye+B9ehJgD8vLHkA+ZA3SpwjtaqZShAq9/m/uC162CqUilxUaRoESl95z3GPiaT1k7QGYOeGP+bdpPMQXRUHIUykecG2kTRPBS1k1JuUKEXCFC1WZDeVLaJchyU2oDbu0pxeHfLeG7iJMmswfsTrgPGcDsavlwxMTRKr/B0bR8IkHlSzRScB2rJ4uMSVGk4PU1ugraEPYQRZLU1Xm59kw/QlEmzaUQcg55eNoXq0bRak4QJgK4ZrQmzwdfPrJksldd14zNTyoTx5XUAmporg0p0jdeD8jgGoJmDeeGK7BG0XuDMgAJmk5pFXZ9+hQFThh73wKYHxoyRundEs4hyMumCYM/TrkqaxrPdPaaGy+nasQDLnrvWRJmg4LWY+3UJ+J2mTs1uyfBZlqK2IFMbMYx6s/G8ZHpWR8ln0Kxgo0mdh0cdb9FwAZoNkmDE8DJ2LVav7PxfF5nWRy0kNgx/nbskpW67QyQCWjaa+lSQptIXHtNor8vJbfnMlklVhiAvczVhoImLoWWITTrV0MB+KzgdI8LYIcudeOAvrA5Jh86FayHDFQ4K9d++hILd4erlhf7cY6qcueUDg9AuLZ0jZuyN+KY9kdAgH3o3XZzmsV66/fDSXh50CGfO7KFC8o5mQMzzgXIPdBhDq897Zu0zaR7RUGbNT83GxQCgJf8/AzScOhm0oGuWbme5/zhqujJ8zMNHzdwXOzOcwQy5l+6wOhuFkKM5FKc7ZGbEfNbR+5A/F7N7PzQXW7VuLVWqvCwtm7fgXVu7bp3s2LFTli5dIj/88CNlXMqVKyeTJ04kiQC9PgA0sGblK1SQd94ZKuXLlZOvvvpK3uzTVw7s2yvHjp+QGTNnyPsLFvBMjh87LlOmTWPnMZTpn3n2Wdb7oKAfqUkAtKJFbw3QChYqJL17vkGR5envzVBpGDPH0O0MiRaAr6fLPMPzQhdvocKFZMTwEQLg1qZ1a+nxRk9+BwGaAKCtIkCzKc5BQ96Wdm3bUC/wzJk/pXnL1rJz22a5cP6C1Gv0irzarpU0b9WYmoGtW7wubw3qJWWffYpA6bW2PVjw36FTa3mpSgUCtA/mr5DjRz+XcZPfYTzb+8kh2bP7oEyY8g7nzKEDJ2T18g3yngFolvF3GbT2rXrIXXeXlikzRvLZfL1tLw+g2QyPrttmY243/d7NxjroPyyMmmbjio+x3CkAnVTf2YDTOYwQsOlOm763z5tf1hFqMG/XHY3S+v2Hj2+RQye20OgckCIpUXVRE3InGJkN1H1rVyUAGmInrhHkFRg0ZPC0JEmzKzhFZgMhmYE4YwgHLzULmTGwfplC387IGPUIpRAuPT9xm9THkxqyAfXvjI3TRj/c11o1plaKqNG0dPDadeRNM6RAodzMmRcrWoJaaEk3rktcvJql44xS0lJVqDZdGYTYeGhBaa0WiuuTU5LJmuHMCFyMhxhPiOlGtAxrUwABWqza5OgNzvTYLbf+CoADeWOKukVEyfNPVZfyT9f26oZ0/CMFLbgAcHgAYRGhDQSwh9KifwgAKsNiivm9iaWLnN3BcxFm+s7q0GjwsjBANVKQclBtN/qBofjP1kwBXHoKzJh8JjXq0MD6XVY12G19N0wLb1BWgGbBgp6vbkVZbMgWcmUR4Y1KT0g2Oti0ERg0BckeQDNPldpbuC9/lxvCoGFGmlSi7Q6zSz/GVuOrHy61KFTbrbNlNgzzp2UDOgZ8lr1ie6ft29xjNzXtsZLWOsSARu7QeK0mXelcGh9sgBjzHVkZNH1odJFA6b9RvP7fdQwfPlFKlSopdWpXk23b9sjPP/8mI4cPJzjjmMK83HQQe9dg0a2R4nDilreohfzFgrIQdsj/B5+FWNQpxPgCtazFBDOdzmaTbGKrAek2jPrzyhuafwJolumywMehxdwUhBfweWB/cQy9WP+GZPt+LzXhQsOwKWojgll8w+evFsVnZYh0fulGIHTKh9ZlYdGEW8KiRYvocAALqWXLlrLrL9t76JU86Nja64qLTpI4dHL+PzBo9hGyNWiBDNSghTaceCdhakW9TVRI3tSWQDrFoa61mMtkmq2RPyYOWDY/5CbJbEotE+aNhfmLVwdnwbEjkOyDZO/NMmbsWBbL2+Jova0abHv16iWVX3pJhiHFOXq0FC5ciDqcADpTp05hx3Fi4nVp2rSZXLh4USVeJk+SJx5/nClO2IZZOQ4cExttsFlbN2+Szl26SseOr0uZp8twXVy7dp2UKF5cKrxQQebNm8/mgUaNGvJE4RGbJ28eeeCB+6Vjpy4yZ/YseezRR73NpAVoRYsWky5du0rv3r0paowX6tDQkVqx4gsyefJkyZM7j9SvX5+/+2TPHvnqyy+lV8835Ntv/0t5GtiRIRt16fIlGTFipEwYN0YunP9L2nXoKG/27C7DR43hWg8x7ZZtm3plHGfPnJOWTV+X1esXSIFC+Xj8QHqA7i7r123hmnr3PaVl6PA+lIvCeHz1xWnZ88khNhFYGzt9LDD+IhcvXJbxo9+TXn070c0Fv5owdoZ06dFecufKbTJC2iAX8jiZ0he9y7axyfuXiQmqxwY8wOyPJR+ceeQy6uEAzevutGYWEPclkePRswr8qIumsRspzgPHNksQm3d07F9P5s8T8uTQumLzgrczABowjDonqZ0UgBPSkCpeq2suwJk9F6Y/032LLSRXUG8dSA1INLKIsZGmnh6xWkgm4Q+lUNA4kA6dt0iyp/YxrltneqWIyg1LBWmfEBsn+fPno2QEni8ALnhJojslPiGebBTazKEkT7E4iGQCnBmdFgAhdDXG5YxlRyO9s3ARQbSgagBTtkdVgQH6YAcVXp5q2SuMF1gIskIxGgRxXmUfqy7ly9Sxy4aZBrgRKPbHeWkAs/ZOGFx0TiDa0o7JiPn5LI/VRvN9ERnH6ZGmoMNLN7EzxeSTFXMaiyvUwxmTW6vCbFZNyECw/srtMvHClwFkljUzmw38VHcoOjreToFMnrIDFqARudtJbpktU6Ol5I0BHOE7bRNsvd2Ix17pQ+o9XPbpMwCTbB3b9x0wlg1AYyc0wA5qFCjI6FJx/iJtXQJAC/Oe2xS0TUXyOE7o8Ghu00wAqRGPWfJTrzoxrM2R3eVZgOYvKmZ49DscFpQ7JbByJiUM8DNr1kI5depreeLxR6XXG10pVAsEauvSIKAIfSXLBnnaZLrv8i7CIYr0Zw79GhoI/evG31A7AnkbplJZL4l5Ajo8nc8ldnqcr+6KGQL69DdZmJMwgGZ/7wXkvwFoev7mMkJP1zyb5hF3AJNDxPjn4o+OzswQRi4MULlfGg62zDz36+KcuRMG0LyxsKDKPHB9+/WTq1evyZDBg2mgbq8udGdvb53ZYDlim/Zux8UkkUGzXpzhLJI7XG6KEz9PNwxadl6c3udcBs3Md28+hdRc+ojaA/BhAC2ErffYzPDPOfchvBbS0eWzN96dhyEAzXz3u+++K/Xr15MHH3zI2VhEyMaNG+mJ2q5dO2eIHGrFpiYM3WJ10NwNon3+7Xh8c/pb6d69u+zetcuTfcnufmYzhc2GXYvaNR4oyPdhvbLbkEACwEIpDmKjvX5VvU+jhigLzo03Mg8TNim0mNw0QmVmUlmhzasdZMvGdZKWniqZwYDE5ohWpwEA9EBA5s1ZJJevXJF+A9B5yuous8lUAW2sERZI2Wfbxj/rM8z0oe7BvU2Gx/TbTI7d3ARVZYEbfm/e2bkR2jGs6UY+eN6Tqv7EEaab0a/19e6fWY/sv22tuZXt8JsE7N0K7SK1pTRe2UlEpBz/fJccOL5FMoNqsn7jWhI/7AI0xRCRRiYL9k3pcjMJAC1DYklUabG/bRZIz9BrpdQTsA0tnNAchrIXbYgLgChBfTcsNJNTVXMvGqVfcbSXxD3F99ApKTqK3217HRrWn1IponbLfwVz5cpNrS98CKKRly5dpD4XJk/xEiUlZ+5ckgxF/uRkgT4SdvGwDQJ4AlODn6FQDl+UkDueJ5CSkibpmWmSkQmRW1uAbxTPzUm6Qd5/MEKRL8ANRQUNaHnm0eryQpm6DmrHxIpk2mnLph1egX/hwgXlqWce58SENcyxIydpQA6QZic2bvTuHfvkiacflYKFCnACwfoJxtxA95igL1etKPkL5pNd2/bK9cREPpi5cuaUMmWf5Ge4mKaly4YPt5jAohYc8MZ8qsxjRPFXLl+VzRt3cJyeeOpRefqZJ3mcxMREOXr4hFSrAdkQIQj+ePMu+mXixkPRv1796t7QbNu6Rx5/8mEpUbIov+vLL07Lzz/+yq5bPADlKz6jDghGqgLnDyupBx68V0rdcZu3YBw+cFxuL32b/Pbrn1K0eCE5++df8uWpb+TOu2+XylUrcqeAsYA357Ytn1ATB/poVaqqQCfu+eZN270AXKhIQSn7/FPsDkpLS5dd2/dJ7TpVDc6L4H2BoC58QrFYHDl8Ui78ddEwjQF+J3bAeGk9ggJu2Ex9eepryZc/r9SuU40T+sb1G3Lk6AmpXqMyPw9gsm3rblp1YZeDBRCivb///ofky59PatSqKgUL6K5y16598q9775bbbi/B+fP1l6clIWcOufveO+WrU99IRlqGPPH0I7zvp//zHTtDa9eqwt3kjh17pe2rLXheyddvyqw5C6X3Gz0EqXc8kFiQCdCsiGbWjaW3GSEodAmiEIDmd+GBvdm+cyelBco9/7xUq1aNz+Kli5dkz5490qxZM26CPvjgA/5+06bNmip2mBSYfmPD8tXXX0nVKlV5XyHgCq0opJUwXstWrPA2AkWLFZMXK77A9nNohm3ZslkaNWzk1UsuXbZMatWsSXV+aEit37CBbeXwoVRmQV9bP/6YaSfoMUFCAUAHl4yOtf+Ps7eAs6pqv8efaWZg6G4wQEAURSlRQglp6e4u6e5GSmroUEDaAAMURZESEBUFAUG6a4KhZub+XevZ+5xzL+j7+/7P++FFZu49sc+OtdeznvVAxoDMUDQCNEh37tyWCm9UIMD8dMtn0rB+A11XRWTNmjXy1j91OWFCu2HDBrIT+G8csGPImzev33U5TyQnszoA2IrPtmxhlQKEwcqWLeuwvL/8+qt89913DJu9WbmyvPzyy0YjmSIdOnWSRQsXBliluIsA2h7F3dFnq1etKgUKFpRjx47JgYMHnOfHMpsxXbg0bvC6rFy1QZo1rCDRabQ8nT0OHDrO3XqxIlo31r469OtFH+6UB0mpxJeCrbiC8do1a9LCAQfCY3vQlhERUuXNN+lNp+/dhjwDGExzUS/UVQxsYIZXTmEBmtMveXduIoT3e7ZXO5f2v/6/s6Q+mTBhotQzAM0iNJwGJb/+LwDNr1E9/1DtrQI7ALTuPXrIDg9A+7fv/dvPHabfD6C5MBRzPQgOvBNEc7wAFeMU6yfmR2vbpPOALvL+h/Y1gCB4+iFzdMunmxxAxKLqwUmsSbzjm52s9bxu8zJ6nuGLKSZyRTYSmYLGdN5oGUybmEx9y3IZgOan/bSu/v8G0IwMxGhwLPete10bFTGRFau5xv2xn0MLZjRYpnd5dLv+kgtlVY0ECOFFZpAZXaRtOGeTafTbSB4MDSdhgzn55yM/yJ5DX8nDpPuUamEdAcAMj0Q1GI2i4f0BoKm9BpitJLmf8IAALSzSGP2apD6EN1HxEg+LJEgL0IJDER41UUG0e/IjQSwRzOej+0g2wH2FkPSClRmIMET6YKuBdTcydTg1bPjTsPb7FYN6jnzbBwNYWFjE3rkl169dk4uXLpL1gjN87rz5BAAOjGdQAwAAIABJREFUdHJ8bCyzNRnOwW4hTSpJSn4kd+7AsBUiWB9LJyDkBU0ajWnpiBxO1o3jmlUtoJnSxdh7IMyJYGxEBD4P0AV2BMazcNnVDvvqC1Xk9VK1ja2GfhsNCxM/1NccPnIAw5Pbv/pOfj9yTBYtmylnzl6QyeNmyIdrFvK+YR2gejCfdG7XR4aMeJcmsZ3a9pGizxeWym+9zsl56oTZMmh4byn2fBHp1PZdeb1CWSlatBCNTue+v0RWromRLNkyCijmru37y+gJg9gxP974ObNnQA8f/f0Ea1uOHNufg3fVP678WbNmlu69O9K7a8KY6bLswzl80Ql3URqpo2z8bCWFie1b9SJtjWP92k/lg+XrZNqssfJcsWdk1JApfI5GTWoTJMC0sFXbRlL+jTL8vDJdPlm7+hPZv/eQzJg9jlMpJoim9TvIitVzZdb0hXL+7AVp1qq+ZMuWVWLmLpe8+XJL30FdaTIK75tefTtJ7tw5ZOd3e+Xwod9kXsxU9oF2rXvLyNH92bFRLQHXWLl2nsTGxknPzkPko/ULHEDSrFFnmTV/At8rhKZVqlWUkq+WYB+bOG6mjBo3UPIXBFNhi+oKJx2ApOYtG8jpU2dl+dI1smrtQprPThg3nUaNGLTxcXelVbPOsm7TMk6KXdr3kQqVXpNXS70sf/55Qj5atUmWfziPfblb5/7SqFEdvkd0qCWLPqS2qHGzurJ00Wo+c893O7JftGmhPkir18TIqVNnZcrkObJy5TxW5Rw8ZJzs+nGPfPPVVolIFam+aEguob2GFcH6Z7Y6K/D/WBUsY7tv714ZMGiwzJo5kwBrwsSJdOcfMmyoHDp4SPrDTX/nTvn66+10u9+6ZYscOHCQk9zAgYOkQ8cO8uyzz0rBAgXk6NFjrCMJ0IH+2ax5Mzl37rzs3rVLbt66RQ+omTNncnx9/fXX8v0PP8hXX3xBk8627dqxdBJmVZh4btmyhcXOUQOz/BtvyPRp0yRd2rQydNgwQfHzWjVrSstWrSR//nzSuFEjAmWYjeJ8YONHjBzJLPFBAweyJebFoH1PyfRp78nNmzdZCB1eVjhQyBwGnps2bmQlADj7o+QUHP8B7Nq3b896nH379PFrVTD0pcqU4bP37t2bvxs5cqR07dqVFQKg/0Fobcwo6HGEFQ9QBL169ery888/y7GjR2X33r3ciP116hT1RfPnzWV/69a9O+t6ogA8NljDR4yQIYMHS+FChSgO3/7113LixHHp1aO7pI26Jy8UyyaFSzSXXV/PlNw5FVja473317OmX6+u9ZzoDBYvvIdCL7aT0eOGSo7seVifb+jQYTL9vfekaLFiMmjQIOriunftSk8uVEew9+9ytS5Qd1gzTsB6dQcS/CtA87I7eq6ACKqLBXFCDzb07+IOVacf8pzk1q2brCerRtHuWoB+h/Jjrq2LuWPPRsa94L+Hwr0ADe0EEX7RIs/9jxH47792wJRfQ7isNH6sURzDpHuWN8pOIEOAbolu/zYbXgGa9Qe1oNkCZ0Stjhz5VV584UUTOUFRdQVoV65cI5mADSaq+lA/xqZSwEGnA1o56Dugl6sFTx5OXwkuowe3YfOA2JZ+xjCHOJfNxDel/ci2W9ZbOUADqvyTA9SUVllIVoEwEhtXYqQ7Wy+4dUOcev/6HeuTqc9GqQm+6AG7YaERtMxAdPDYqQNy6PfvHS39vXvxCoySoYV7JEm+h6bkkiau2TDmw0QkKaYwcZGsaHCofj75kVZoNuPChjhDwpFgoFnFlOEkpcjDR0lqsA2DM6SVUWsWzmzRu3EJNG/HE4E9SxMdoUXYU1KkUZ25FYNGzGzuS5cWRdJD5ezff8m1a1e5Y0+dJg2d+9OlT8+HRNHthyxIDkT5kNRqRGQ4WZ/bt+8QbQLVgsUAIsXnRFSoDjNPsLpAkWxMuq/T0YqdigffvQaCkM0J5gwlnvAuINzHwEZHLlfybXnDD6Dpog6A1rfHMFm1fhE/FxcbL03qt5eNn63QOpFjZ8jqdYv4nNTHpWjpj45terF2Zo4c2aRezRYya95EyWcKisOV+d1+XRSgtXtXWrVtImVfe5X3Va9GC5m/+D2yTmBipkyYTaCFa8+fvZSNjOoBQwdMYNmn1u2asO9gUHXr0F/Wbl6qYGPMDFmO74mY4uIdZcNnK8lgtm/ZS9ZuXkKGrle3IZIxY3pp1a6JFCn2rLRu2kM6dmkp5cq/wsbr23OENGxaS157vYzRJmh89NyZC9Knx3DZ8Olygt6vvtghO7/dI5OmDpdxo6cTWI8aO4Ad/vLlq9KpbT/Z/PkK2bj2M7rz9x/cg68n/k6CNG3UUdZtXMZSKh3a95GNHy/TbNvEe9KwbjvZtBXF3RMJ0NYAoJm5s3njLgRo2Il0attXVq+Nkei00Qw7t23RU4aO6CMFnsrvCR8IXf1Dg7RixfnzF6VXt8GyfvMyOXfuokwYO12WrjAALeGutGramTtIxPSP/HZMSrz8vLN4oLZp3wHdmY3UrVN/adTYADSfyJLFAGhppHGzen4ADXVO8f4O7D/sD9CWz5WjR0/KhIkzuBhv+/wTiYhMrZUFyBJr8ge7sv0/Z9Iys6MbCXAWPXfd0V/iu2Cnrl29Ji+8+CLbBSWIUKNy3bp1cujQIZYjWrvuI6n/TgOZN2+O5Mmdh+EMjIXqb9eQ8ePHy8svgakVMi0rCdAWyLr16+XHXT/Kz4cPOwANBqCwLsCtYmNV7rXysufHHyU+IV7atlWAdunyJWnZqjWfcfmyZaxnCRd1OPWjD7Tv0EHKly8vrVu35v0VLlyYQAxP1KhJE2nerJnUqV3bD6DhevMdgDbNALTmBGixsbHSpGkzekfNnD6dAA22CgBoxYoVk06dOrFtMMn7ATSjNwJAA3jEPeEAIIOVAwqp/3X6NGUWqFaAY9z48ZxAYY0ARnDRokV8RuiSAIRQI3TO7NlSqFAh1vrcvGkTnxsH2nPt2rWs3Ylj1Yer5OChQ/L+zGkSGXZDwoLuyLMlWv0nQOvZtZ7Oiwa/WIC2dtNKKZj/WQlKCZXaderKhPHjWQILmYxLFi8mKEQb7tixg+26+8cfTYjbZMcGhn//DUR5dHN+IStHn+oBaG7U06z2BtD8T4BmP+e/Kf93OPSE3/gBNEKNx0KE7rcsGPyvz/yfru7YKD0WVTc/sECHMg16MbqHMmImox9rj2oZFEwZgGYTPpzED6Mb9hlLKQWIWGcB0nz6x5byI7Cya6pmVKo+2S1dZev5KmPnag4se+QwsPa2zdyl4WlbnUa/qlmTKndRmYer3VVmUP0ubQjVFfjb3YGxpWIPtnDMbAK8c6TZJ7gso2qpFesbayiAHgvQnPPBggl+Zur+cOLMYYI0jHO6MyTdl3uJCSQb7jGpEbZgwCvawQnQUE3kQRKZPrBe6mcWrAazPi05hntQ2RaqCqTQVy0EFX3MO4UBP6KS+ANCSpMUkTWqheATYuOpc8NVURoKlZT0HpOlcb15FYMmxHTwobg4KLsjvx6SuLg7FMVmzpJNMmXOSl0ZvoADO3n4dCTExTE7Ei8CZVYQoniU8pAFXkHTqV8YKLsQiYhQb5B79x7Jg/sP+TLIYtFR9xHtN9Dh1NlCy+jADwSvDB4k2G3YA41Rqdw7UqF0Hc/koCJ8lAXq2Lq3vFmlAkOtYHvadWwhr71eioLuQX3HSNXqlRiGyp4jq1R8s7xkzJhJ2rfqTpfmXLlzSrdOfZhCXKZcSTbkgnkr6DXz/AtFpXO7d1kWI1v2rHL50lVef/zkIXxxO7/dTU+Z2TGT+WIXzF3Ol9h3YBep93ZryV8gr+tH4xPWklz50XyGPgf3G8MQH94Q2hnM38YtKwiC27fsLWs2LZb3py1gaBMsVb0GNaXo88/KlPFzCEpr1HqL5WeWLl4j7Ts3cwCao3MAQ9BrJOuA1q5XVQb0Hi1vVasob1V5gwAtV+7s0gbg0XT4utVbygfr5svMqQuk7GuvyFtVK1A4j+dq2rCTjBk/WHLlzC4tm3eVatUrEcgc+fWo1KpbVWrWrcpwaIeWvcmSme2cbN+2U5Ysn8kQZ5eO/Zl9VPyFIty1zZm1WMaMHyQFnyng2nfYXf4/VPbo4VPk9Km/pX6j2vJOgxry119nZFDf0VLpzdf5DtBmX2/bKRs/XcnNAULUO77+ngAP4/zoH8dlxKj+UrJ0CenWcYBkyJCOhdNx/PHHn1L+9dIEaMsWrWZKdceOLaRH9yHSv393mTzpfT+AtnjhTOnXfyQFux269CRASxUJY+VQCTJegjyxCQ34ac3cRFYHuHLSMmWQtEO7YSl4D36wapUcPXqUzwGn9CyZM8u6dWvJ8nTq3IXhvWeffUaGDxtu0t51V1mt+ttczC1AQ1gRAG32rFnSqk0bGTVypHTq3NkBaCiMjjI56DMHDhyQVq1akmm6du26tG3blsXCu/XowTI6EEEvXLhQcpuqArPnzKHgOU/u3GT7MLYP/fyzbN68Wa5dv877wTP06N5dmjRu7AA0AEw0xPyYBXKaDJoCtKbNm8sXn2+VHj16SufOnWXylCkyccIEsmEWoMEI9PDhw1K8eHE5d/68C9AM0MAGAqahAGT5jYYMbQAg9vW2bXLh0iX5aM0aJgDg/lCmqvgLL/A6AHLwxUKCgH1RI0aOkrx580jrlq2kTLly8t2OHdzAYoFCqBPs4fZtkFcEyaoPP5QDAGgzpkpU2E0JC44lQHun9msSHR0lmTKmldfLPS8vPP+UgEGDKBgMmuk2nFMtQFuzfpk8VaCQBEu4AWjjpFjRYvLyK6/QEBW1SzFUzp49K3Xr1ZODBw64JcYe85ULVPvaHmemUm+Y3Uy4zkL+v/z8PAv6v/NZ/zcw5P20ZQAf1/D9G/jyMnX+n3HLsikweIwWtODlCberRFTgNT2Mj9EuPBawdMLHOr4NljHj3YQzbajTfNa5jq0aQ8/NZG6OyR4ho51MmtYiBZPhBWhW741wPzVp1La5gNAyTU5ih8nC9xP92/FkErE0TGkAmnEuIPFmKqnoORW0aWIGgKitsmKC3SbbUXXUau3hSAoD29w2tXUc0OCpExK2AA0/th6hdhbFcwCvIKqCMOdf536Rs5f/9FzBJ3Hxt+Xy5TMSnxBLOy4frHDgVWYiUIjgwdMM7a6Jim4yAa6tZFSQPHwAli2ZAC08VSSvCZZPrTR8LJ6O8CaTKo1cS3V4wtqdYElxpE4TIekzRtH79eH9R9Kk/ryKQUOnNvZBwwTfsju3lXLOl7egZEybUyJDM8iFa8cl9u51CQ4NpbFelkxaXQAMDyhC7LJRHuruvQTGdrF7QMMgywaTGLRt0IBhR4yafUCvLJ+EBIIU2F9oWFNfn+rJbPFZPrQRj9MjJDxUyr9aS8q/UtMjOlcGDQXDe3UdLJOnjeKijYX6k02fywfrYuTi+csyduR7MnPueJatWL54tRw7dlI2fPyBdGzbU0aPH8KQDJB55w7vSnSa1PJs4adlyydfyYgxA6RY8ecYOqtW4y154cWiDGnOmDqfKcyglxFGA4uGUB3ud+G85bqzH9hVGtZpL916t5MXXyxmMil104d2QaHuMSOmyrhJQ/jsALsAkus/XUY6vF2r3rJw2Qzp12uELFg6Xd6bNFveIUArzNaaPmWenPn7gpQq85J8+fkO6dqzjYY4WYfUlgECSDkhwwdOkPWfLpVWTbrLouUzJDpNGgI01Jts076Js++oXa25rFofI7OmLaKG7+0alflWsEtoXL+DTJoyQrJmyywd2r4rs2aP43UOHvyNBchXrJpDPRJqwE2ZPsLZ4A4eMFbmxEwhwMVGoG2rXgRouXLnkI83fSETpgyVp58paBg0tzQNngO1OLd/+R2Ls69et5C6sDEjpxIoYhIAYzd04HhZ/+ly1ors3LaPTJ89jrU7oQtAAfSuPdrKK6Vfkm6dBkjFSuWkZMkXeW+bN20lWGvctK4sW7JGkPZ/9swFadO2iaSOipRRI6fKR2sX8h7emzpPGrxTW3766WcZOmSQVK9ZT7Z/8RmtZjRrE+JQpfn9QkpmSvDbTXOiNEDOEy5Rgb/+HAXI8Xyz33+f4tG1a9ex9uAHK1cI9FPwVWrduqVs3LhZNm7Y4KaAS5BUe9sAtJdf5tUBTlavWU2WDe7mFStUkPoNGzoArU7durLqgw/YZ/ft2ycxCxcScNxNSJC27dvLsKFDZcHChbJi+XKpWbOmH0ADiwZmD1low4cPk0oVKtLGYPKkSdSl4WjZujV1aygmDqYHfW/gQLC2YND8AVrzli1l6pTJMnrMWFm/bq00b9GSYNOGOFGI/b1p02ihsG3bNjl/4YICNE+oDpuj0mXKyob16x2R/48//sgw8bavvpLmLVqQDRsxbBj73NT33qPIGgDtm2++oQZq3lyw4fqiJk2azNqMHTq0l7LlXpMd33zNMCfeIZ4dzwRQR4C2CgzaQXl/+hSJCr8lYcFxBGgbV42ULJnTy7YdB2XG7A1ycFeMzF/y2f8RoCmDBjsH+IbB/gE3gdAdWNBDBw4Ycbrbt8x6ajLc/IgTM+MagMa/PGyGp3SbE27ysGR+UT67oXKAmjsI/osv+38Fc854esIXvGyTXt4FTE/8nRvcdUem9wIO4+2u5bYfOJf3Q4qGXTSXfiyE7GGqvDo7/0dRJOIAQPMqbMUd6sqYaGXAmLF6eBygGQBjwotqCo71VRlV69nnJIY5hVPUzd40nTOB2ZAukyOMjZGNDNhz2XCkCvrNU5l5ENe33px2MbDhSoRdUaDcm9jhMHWONs+Ga/VdaClEY4xrmUcTarX+agYCG7mMhiXBfP1xcr+cunDEL3SamJggN25elruJcXLvQYJG8+hTBgspOE5ohiXAFogdJL6pOwFQKXRkYNB8ci/+PsEYrg2AhoijBajAMCCmgEkQ1vTTKAeBhFINGs6LKhDR6aL4eeh/mwKg9R1dywfglHg3gSLsHDlzS5Hnikua0GwiDyLl+Ln9cvX2GVJ3KI6eL08Bhhyp/7kbJ3dib7H2JkxqUY8TFCCSDdKmy0BAh2LqoBFv374hV65elLt348kuoUwSMiqEdhbWR0zTYjWLBWWg8Fq0PiW0QqlTR8orL1SWUi9WYThH1zKdAiCc7ttrhKxYM8/piNBaAeDE3omTcaOnyQcfzecLvnblpjRr1Ek+375BenUbSAYNC/rPP/8qo4ZNlBWr5pEJ7NKhn/Tu00WKFi/EIrTNWzWQsuVL8Xoz34uhlqxVu8YyYvBEKfnqi2SzEIu2IbK+A7rIuNEz2PD9BnZl98V9X792k0zc36fOaIhz9Vy+3ISERGlav72s/3QFhf/tWvaUTJkyyvAx/ZjqPHHsTKlvANrpv87KoH5jZOVH8wR1vPr0GCENGteS8hW8AE0nStCr9Wu1k6Yt3qFGDIAFPx8/agY7ztiJg/hM0MT16jpUNm1ZwQLvh38+IqPGDVCN34070rpZN/n081XUynVq54Y40YGh2Ro3cbCkSZtGenYZwhqbdhC3aNJVZs4ZL5kzZ5Tduw/IwvkrGQ5GG7dp3l2GjewjTz/zlEm31t0XQtR4tSi0Di+ahvXay6qP5sut23EycdwMWfrBHJ4f5cdaNunMNrty6QrLmeCd4xxXL12lVm70+IFk7bp1GiiNm2iIE79fumgV6802blJXli1dI5cuXWU9u+Ur58r5s+dl5Mgpsm7dYjn5198yY3oMr7Vs0VwJDY2QagBoX35Oobh6+2DQqjecneg4jwckCzhrmFlMvBOUF6CVLlNGli1dKkWLFuHE3a9fP7kTG8vQ1m+//SZjx40jMOvQsSMTBOCfZBeA6gaglTQA7cfdu+kvdfLECWbI3bxxww+g2RCnvTeUr1m0YAEz0jp27sy2Wr92LT3g3q5RQxYuXCA5sudgGBZ1EHHAS+qPP/6QBTExUvLVVxlug4br9u3bUrFyZWrO4JSuGrRoGThgAG93/oIFRoOmDFqrVq04wa1ZvZoJBk2bNZUJ4wxAq1aNJqJV4JvVvAWTBhSgvWs270Y0kZwspcuWlZkzZjA5AD8FI/bFl1/JxvXr5ZVSpRgqLpg/P39X7536BGyTJk6kvAPt9+2OHY6nIEK0yAAsV6YMfbjWrFpFoIvXu3TZMoYYV69exTUIyQmHCNAmSVT4bQkLjvcLcWLeLPxSW1m7Ypjs+P7w/xtA84VL7bo2xFlM3qhQQebMfl9eeOEFXnP9hvUyd958+e7bb02I0wPQHFbHRVEWHASCp8Cf+/3bfDggb8BBdy7gcH0ULZPshwRd3OONsnl/+th/P2nD4/ch4hvXXt6JkDlAyjMQH6fh3EFqGLKACJvHOsVc1WG5rCTBq5hymsR+OOB59DvexADFNoZh8tyfo3kziS8EaPwYwICyZz7DoNnz2dqUBEIUmytAs6E4hj7Ny7JgRx0LLMDygiwFjgqmtAqAznUmCcBx+7eaDjdYibMAoKmJvK2hadz4DSto2TVtELOHMMyvCw61+XB3LMFkkrDwXCB5qLEDOKJVh02wQuvY7yG7NkR+/n2XHDutSTy2rRAdTIiPk/sP4+XBo7uapcvylHCnUJ8zglxBpmYI8RtKUEKyBYAWlQa6+hRJuJPItsb3UJkA94kjCYkBD5OZiAQmDpFBDYu6fQQVl1AWE7p8fC8yChZh+PxDaVxvbsWggZPq+27duE6T2ei06eionCdvAQnyhbJK+/lLpyQ+4ZakioiUnDnzSIECT0vqsMwSFpxKYu9flVtx11ja6cb1q6w2EBEGK4DUkjYdLDtgYgtqMIQo8eqVS3L7zg2JTYg13mEpkhIEwaSPVQzCQlNJeFiUJKco4nyIKvEhYRKVOrXkzJGLGUz5chSW5wuVU9GdcQ1Gw964foMhrLoNarBhD/50mFmIH66dL3+fPiuD+o6VFm0aSUJ8gmz9dLuUKlNSBg3txcKzo8YOlJy5c0qd6k3JwIEVwwvv2r6f9O7XlU7KSCaAgD5P3lxy5fI12fX9Hlm0YqYc/OkXmgKu2rBAS474fBIzZ7nRoHWlBqxrh/5Sv1EtyZMvl3yy6QvJmzcXtV2nT5+RCaMfB2hIEoCYv1HdtvJckWdlyszRBJYK0GqQQWvTvKe07dCUDs/o3O92H/6vAA0Da8mC1bJ5w1YmCzzzbEEFaKNnyKWLl+WFEsXk+eKFJWbOCqlao5I0a1mfMfCWjbtIhYrlpEixQrJ5w+cEM+MnDyPIa9O8hzRqUocdGEAO+jUkHoDR6tF58BMBGt5Zlw4DZNmHs00GbJBAIzZ8VF956pmCjm8Ndi9zZy+VX34+Ig0a15FjR0/Izu92y7pNi+Xc2UuqQTMADTXiWjXpLOs+Xs6MzjbNu0mb9s24A/r50G+kj3PkyC5derSRQf3GGoAGEIskAQC0NGTQli5ZI5998pWs37iYurczf5+XkcMny4Z1ywjQOnTsLR07tJKWzRpTWFrl7boEaOib778/R/IXyC/133nHb+K1AI2bjifszC2977DHZiXCAB42fATF6l26dqFPEwDE1q1bZdp77zGLGj5JEM+joHTHjh2pIcNEhHNagIbMRJwSAA0ZbMuWLpGXSrwkV65c8QNo+HzbNm34LsGgIUkIjFDsnVh5s0oVadqkCd3e8RBvg0FbsEDSp0snld96S9q1bUt2ac7cuQyBQmcG/RfYMoRBt23fTrE3wpIIgb4/ezZDcq8bbdhPBw4QMPbu1UuKFi3Kc4Jtg4YOL6lp02b876eQJFCtGuvVffzxxwT3aJfzJsSpzasADUwgCmJDJ9awYQPqLBcsWCgLFiyQF194gaFT7IwbvPMOQ7+vvfYaa43OmD6d+rZmzZvTM6tmjRry7Xffyv79P2kI85+0/KnTpskPP/wgXTp35jNt3LSJYC+rySxFlisA2uzpkyQy/I7DoPXuVo8bzG93HpZLV27Kt59PkxlzN/5PgFawQCEJMQBtIjVoxWTe/PnUyvXq2VMuX7ksK1asZF9AMoNqfSxwsEubZ1vwGOryN4x7nNlRXkQ3zm6ITA2idffBjZhdEL067QA0x/CeCelbVsatg2s0RR444wUx1hBV13L3Lq1XowI087wOgNL71eZwNWnKgphRF5D54F7TACk/MOWGN7WN/QXt3vCnzTH0bsACgRmv5YAK/2xODQFaOwtXu6YGmbYNUhiWS4EmDX/Mc2nYUsEZJELmMiZLWQEXbt9Wd6Ho3mQQYN7UOKy2nVpaaJ8i0OL9uhnNTiTAKO4coMwax2DQXO9R6rJg6grIw/NqjeZ/A2he/zOsf4jKoWY2DhA8jx6BuTIJFpa0ta1jGElcH+vyoSM7Zf8vO6jnZvKiIAvTyKwQxQvC+R6wb6GkJFoY4WT7joJhSG4SIViaMSVFItPovQCg4QhLBYAW4ZQeY+bmQx/XIGj1I8JSGXsyFw7D1B9RRbQjqhihCpIPeZ++JKlXc1bFoMFTG/lu3bwhCXGxTK2PTpuehWPhtwKEeR81q1JSJCpVamq2ULMsQ1ROiYyIlth7V+Vm7BW5eu2i3Lx5nUxZxvSZJW10eolMnZoTJc6RNm163jRYths3rsrVG5epLyPIEojtgiUqKkJSR6aTqMj0bPj79xMpTAeqTJ8ho+TNW1AyZ8oiGaNzyLMFXmaYlS+ZNC1McJPk6uVrxqML2rcIMjYQ4gHsXLpwRYdvSLCkiUojWbJqLbWrV69JxkwZCOqgY8uQMb3TeWGvgELeWBCvXEZ9UVtIPVii0yJ8m5qaMQjcn346n5Mtc/7cRQ4Khtl8eo0/jvzJjCuYnT733DMstoprIosObtM4sBNAEkH27Fk5IPDfmTJloKEvzoNkjLTRadipb964JdmyZ3Em42tXbzJtF6J3UuXGLBfTEAbW+bMXpX/vUfLhuhgyAxagwQ4E1hKnTv7NTNaizz/HxQ/HzRu3mUkJQJY/f17adSDchkF79fJ17bzJP8GNAAAgAElEQVSoABEWKukzpqOgGz0N7ZYtWxbHXfnKlat8F/HxiQyNo9CvZXvQNrDRADuDZ8ZEjP4GavjoH38ypJkORpFFniGogxjz+k09vzXkvXb1uuTIkZUA5ezf5+SP34/zegCesbfj5K+/TstLL73AYrhp0qaWyAgtDRMXl8C+g+vHxyVwIKHtcXPJj5Lk9q04yZ0jN58DGrBsWbNRz4BF4dLlq5IzZ27qDU6ePCUn/zoptWvVshthZwrlXBcA0Mx+3vFps1EQu5DgbwDdn346ILdv3ZLniz8vBQs+Jfv37yejCB3SjZs3JHv2HHwHsJGAuSYYLxyXrlyWTBkzSaoI+LQhc/ehXL16VXLlyslJGePy8uUrBFAIUV++dEn7n89HAIRsS7xL/A7nhlge7xivG5+FmTU2XmfPnZXff/+DYOe5woWZNYoP4eeHD/9CdhE6OISADx48IK+88ip1acgU13lUZ9Wvv9nBuWD0qFFk5XJkz875ApMlyvHA7R3zAK4NfSzDi+LjZguyAGu7wV23B6B9tHq1XLysyRbPP/88RfVoD7B6EPLD9uD54sWpn9u7bx81fgDC2PFCRwfwB9BT/PnnJX369I7O7/cjv8vxkycZqgXDmTNnLod/QLb7g/uJkiVTOokKvyOpwhLkgtGsYv0MDwuVjBmiWRz5zp0Etl3mTOl0bjIYAs1y4my8pM3yjISHRkuwL5ygGj6VGCd4yD+OHSOAj0yVisA2T14Uxda+5jBjNhvOI4Zk37MbAdtLbYf0x2p8PydOnJChw4eTrcURHxdHkI4wL0zBwSCuWLmSCRenT5+m6//4sWP5WYS2Ab7BhOKAoeyUyZOlbNky0q1bd7Khe/fuZSLahQsXGM6H0Sw8NBs2asTvoA/hd6NGjZJKFSvKjRs3aJ8C+QxE3GAmsBlARive/g8/7GJmLYxtcWB+2bh+ncBIFuD6q6++Yv/G+oC+jezcokWKUI/YvWcv9j1IchAaA9s6YdIkaj7xM8xL6AfQQ743dYoTEHYYJRHqP5mVGhTELOjvv/uWC/uZc2f5zCAZ0L/A1H60epWkTZeO/bpDx068X/we2cH58uaVae9NleYtW/EtXb9+g8XiMS579eghzxZ6Rrp178H5MjJ1pGCOHTdxmBQt9hz7x/szY+T7nbu5AcVx7doNWb1+IRPcencdzEiTzksKpACWTp44JbNnLJL350/kd27dvCXdOg2SVetiuCaAXFj/0adS6J+kN0RbUIh91IRB9AE7fvyUjB42hevlndt3SCIMGfku1xzYS0GbjLkLTgaIWOTMk13mzlwicxdO9RNHWkBrwRnuz4ZJYUAPgMaqRCxijkRERZPWD1SZN4BY4yMajIpFEXLw12/lxwNfysP7kGY9lCTIq4KMkXyoGqrffwCskywR4ZFmHXITLIKDVYOGDcajBw8J9KJSp+LlE2MTiSvCI1HtSAEpdXgpIkmPfKaeJ0pkqv2K9VPDi8I8j3eC58bagjGF5Ercf+3qMyoGDZrS0BcfFyvxcXfkfiIqAYSQSbNu6BkyZpJ0aTMIEgnw8BDgZ8mYTdKkjpaExDi5cfOKXL5yRmLjYjnJFshfWDJnyk7GJ/bOHbl5/apkyZaDjBoe/saN63Lu3Cm5feeWxN+Fr5hIVGQqyZIlo6RPn0XSRmdWn5L4eLl5/TonZgDGvHnyS4YMmSQ6VVZ5Km9xFmO3NCgLaMNzhGUjoIEL1eLnppwSFh4AOJturKWhFL3bDqFJCyjtpDsUABEVRWJBg1BQTfmYJ2Mq0HvLWNgFR++JU6UjKnS1BV76X9coDf1b2tuJ4hu7BgwgNSREh9VSP66w3Lr1W85U512dbR2QJj7GtHt3GyLtOjWV0mVfccJwCHEWfCqfNGvVwDUdNAaM3t0rTmtLMeldm8OKZvVxzfNomFo5Zt2lot1VyKqfs++FANu+A485IXQTrnePubYRqNpNuUOBWwGrUwrLUNiWSdDGd3bdfN/GCdDqLvQ9oF1NlQnzRoIlREKD1CIGOyjzhM5z0qA2JER+/vkXgmwskt6wUWAbskXMvVi/Mrd8kDaOvkMTbvBEZlxlsd11222uf7jEeRWeRVhvWP/PDd8E+GXZtxUYAjLvxYqJLahyq1qY9+xPvQR2E1ef4t6MwzbCAgQL5LixY+1t6vftLXr6l1fS43cRw3SQOTAMGlilvHnyGHsC/0xEZRG8b8v2aZefCXx/bsjJ6IVMWzkMjXPTSRLkS3IAmnEY8oD3wDu3Y0ffE077IDm1JKRklGBfKgI0v/fqOFfovQbepwvQrFGzZUTMEPQDaO44faxtfT4ytDDupdXKPwlHACqVKleWvbt389+9+/SRsWPGCOpVxsXGErwhA/aZp5+WBo0aSaeOHaVKlSr8bNNmzaR79+5Svlw5es0BYCHhBGEfZCkjQQPll+DTN2XqVAI2AHXo+r744gt64l2/fp3ngeEsjjNn/maIGpnKAKtIWjl/4TyZZjRmterVZdmSxRIdnVYqVKpE2UDx4sjy9kmdeu/IhPFIvCgqNWrVlk4dO5ABxjoAvSJ0QNA/4oDGEiH4CWNhV2RmNo98Ae8AOuuq1d+WH3/4niCrSrXqcmD/Xt4HvMzKv/66tGvbhhvz2XPnyPlz52XG9Gms/wnA9v6smQwjrlu/gT6HCxfEOB0F9zd2zGh6/mFunDZ9BrOop04eI75Qn2z5/EvZvOEzWbpyLuf3fn2GSZmyJaVOveocD7Wrt5C1m5aQyUHJpnUfL9V1wlnPguX4sb9kxtR5ErNkOq8L2VD7Vr1l05blEp+QKF3b9ZOYJe9JpiwZCVJ6dRsmdeu/LdVqVJY2zXpI245N5Y2K5eTO7Vhp3bS7fLB2nqRNl4aApXe34UxSq/RmefbXP4/+JdMmz5MlK2e61T3I4unc51bjUXN4kApIUET7gAFTgIai5Ah7hkkKJFPwJnvkVjDi6ADwCQmTn37ZIft+/loBGgDWowe0+gqPDJOQsCAJCknhBh4SJEiGMLf7kuE+oaUcAdBAAISGBcm9xIdyP/GRREWlognvg7v3JBgms1FRJiEDYVIM5CDKtO49gM7sPu9T622GmTKKkOgk0jMWzwiNPSo3sUZpSorUqkaA1sAHCw1ow+BzBoCWnjto9RDJliW7pEufgcgVGrNr17CTy8Rkgtu3oT+7LjdvXiGdikLlhQsVl4wZszBdH4wZwqfZcuSSjJkyc3cOlu3CxXNy+coFuX7jGhs0KjKKu3To1qJSR8v9+3cFAr64O/GSOk205MqVV7JmySapo1JL6ogsBGiI22pMXutWed2GNc5r9Ww6gdkF34ZF/VKhfaBMNeuCQMzQuZbGtqnK+I4Va3LCtMJKa+hnhhNN9QxAs6EtZ/2yoS5PApED0DhYdH1W0aMr7MT92SLlThlPEhCeRcY5p+kcKSm01UBR3EKFn5JBw3s5pbnwPYQ4AdCatqzvloEygEonfRsGINzU+3FmcbOQmfu1C4XWoNSUaws2tM3cmp92YVSAproG52CJJlPk3PzQzSyyYRYFXJbBA7AicDXgh+clkDW1RNlHvOEEZRg9UQrzLvW+zdMSJIcEh0locDj/dsIp5hMA76ymgSwi7q7cQvT2ebyhTW+U04ptnVCJ86yPL6YmYGURhJvW7gACF9j7LeQeZYl9F48DNOcbj2ltbGTIogbtDQZIOr80PTsAoP07XnP4Q+d51q/fQB0awqjuNT2Yzg/16teeeH4PgwYNH+wwoJFTpt0Dfq0Dv//occ/rccnntdxdgQuIAj7j6cAiPgVoqSNuC6oJsHiJAefu5x7/L9sfcZH7KanlbnJGCSJAg6+SP3jX4Wld2598Vhvu9L4ql731vHfbmoEMmggNePv07Ssx8+fzIgAS8Mbbu2e3hIeFk8H69ddfyYwmP3okM2bNIqgpU6a0NGj43wDtpRIl6E2HA5pbJJdAuwgG6satW/L7kSO83h9HjwoKin/y8ccEaI3+CZ8vWbyICzL86n7av1/mz5vHMQ9NJoyNmzRqzIlUAdoSmlaXf/0NiZk/T14pWZLXVIA2XooVLcJC56NGjiDQxAH2dMLESXL40EH2HQC0GwBo4xSged+nZdBQq3P5ihXywcqVNNqtUrWa/LRvL79frvzr0ufdd8la4x2AORkwcKDs2f2jzJo1i0a6eCYAkUCAhs/XrFWbpeWQbYy5tGatWlK3Ti0pVqSwSIiP4bpBA0bKl99sotapeeMO0ndgN3nhhSJkaQnQNi8he9ShVW8mUuFAGStEXXAc//MvanjHTBjEe75167aMGDyJmmQktM2ZuZi1O/EAIA2mT55H1gd2UkguW/rhbMmaNZMzRpgkYKq8vNtDAVrlt8pzrT5+9C+ZOO59GTdpMIkSRIqQ5Q9Q467XusYClLGMXlg4N/dw30d/UV1XKrKK3HcnJzNCw/XGrl+8fojs/Xmb7D/8tSnRhJrgj2ionypNBEEVTWkf3COmALsNvzawX7YaDMtJ8h5C5d7dh5KY+JBADuvOo4cPGOVCBEuJoBSCLUxm0KyhRCbCmGEhYNhCWYPclkC8e/cBS0Dh/kEswWJMySYAtOkVgwZObuBDOYIH9+5LbOxtenhk+YcOBmMWGRklWTNnleg0adloly9flNOnTkiatGmZLnrt6mXqzhISEyQyIlLSp88oRZ8rTkAH8AWABkuOrNlzSpYs2SRtmrT0R7t+85r8feaknD33N0sppApPxTBDVJo0rFDw4H48i7Qjfguwly/f06z/hQUzOjKrPJ33RUXM/AMa0njMQCxoWSbP7tjZEztCRMuYmIFGSxd3V2zPYSdnCy7wghh+M6a8KkFQVGTLUOA7fgCN86gVYRqXY4Ne7C16AZod/AQcpKCNSzFZO/2tXyq0Z27m/sNqQ0RDWdQB2JJHRHaWAjZGiahjBvFjihaKxTW1Td0lUEMvCj60jIhXBWKXDqttMLt2o2nA+QiiyUx6KSGjD/ECNG9aNb1urD7BFQC7k6MuTn7v2wAxB6BB32DxA2q10bJH25MMH3z3vCJ+LlCqrbETC+ubBqciSLM+Zylmp6egzJOJ5LB27DmeidwFs+YFOuDVZcw8MMwQaPpZt3dYmtIyfQ4l4yHctH/4M2b2TrzhLxdoux3IBWBOL3OfQZck8+/HRdGebuj5pLvh0L5jz+Fl8szPXEIv8FRP/vcTwIRfe7indb7vZSftRsiNrzg9S0/zGAAzzLgBd/Yz3puzm5QgSZJg3yNJHYkQp9oR8Xb+g2U0r9r5LABaQlJGkRQFaA7TbthVvb6GcbR36UXsuLXgzPHbCmgPPyDsProf8MVnjv15jOzPSy+V4KfAMBw8eFB+2reP8wvCmAhBF3r2WYYjV69Zwwze/wJoSNzo2KkTQ5ZNmza1Q4L2ITu/+5Yhzbbt2guqYGTPlk0uX7nCBBQL0JCoUhIgy+cjMGzYsKE0btSQzw4PPySYFChQgC2CjGawZginbty4kQwbTJYRqgTwQzYwANpLJV+RUqVKqSzAc4DhehJAM8S8O9b+6RejRo+hHhNWNLCeIkDbv5fzSclXSxEYItyrGzV9awCId+8myPDhI3g/zz7zDIEgntsyaLhWzdq1yTAjMQQgAmCzyHOFmTznHMEiQ4b3JUtT/a36suGT5ZImdRTfUy0D0BCaa9G4s5R4qTjXBshxni9eRHr37cwQJzLinytaiP0NTNOxoycJ0CATWbZojcyYM04F9CnJEjNnGRPwho58V2pWaSZrNi2S9OnTOv2QmY1GttKn5wgPQBOydYP7jZXnXyhCYuTcmfNSo04V6p+ZIAiQQn8zBUZa3k6jGABEiORBBoNQNZg1AEU4QqA8pUbCtKi5RkCD5McDX8j+X9QKhwDw4SNKqyKjUW4pmVZgSckPaPmF9sP1AZyQHGD1j7h+aEiEJCbel3v3HtB4HeASbhRgvlKnjmC0CgxYeCoFjYi+PXyYxHETFqK1y+m3ZuaE+/fxe9dXLSIM/QOluZKlZtXpGuJkWOARSlHcpRAva/YcNHcDJQcTW8RFYcNx6fIF+fv0SYZAEUu9fvWKZm8mJFAbgozD7NlzkxFDp4uLvUPaG4AvR468UiBnEYmKiCZSPfbXz3L81GFqadCBMqbLwIcKDgtiyR20bURElGTOnE1y5lZ9BVBo7myF5LmCL7sAjeEws5N0aqU+HrrwRjMcBscwVg6bYiY5BSSW/jXhOaPl4stlVXo74+oK7wVoTojT0R6ZNGYbhrFRLDOyHhe6mjCgbs0UPAb4vziLjUPLaOhT70MZtCcDNJ2plf1z280yi3hqsHVW+KsTvQVoZgEwk4u3Te1C4e7aFeg4A8IDnhQGGfBh4vq8KwOU+Svn/2xqs8tYehc6+670+woedcY317YLkxmrCIGzPU0qkwOL/FgVBWjKoGH3Fq5/yKKFMIeKDC3AntFAEKZ66ra6scTAUi5P6JvmnXmZDp7LEWIbeGP8qDTLWbUj2kzuOf0ZEtuI2iYK0MxCHhDP8sBJD1tjOqgfSeaCNM8r0knZ9mfdBrghSjOe9EcumHBxqOcCT2DL/OLG3tXTAWletGYnAS/K9esWLkUZcGL9hmVmA1k6rzDaG1p0r60ALUVCgx9KeMh9CQ+L59//F4BmIjwOgybJERJEgGb7l7lLB0Ta+9J2dQGa9gtldf2Px/uI+54DMeSffx6T/v0HyOeff87WiYuNY1YuQpxnz51jFYbPPv2UJ8DC+FaVKrQrKVOmjDRo2JAhzqomxNkkIMQJvVm3bt343fv37tFjbt/ePTJ02HAmkaBEGO4H1SugdYPJMBg0nOeb7dvNOBeCFRgFwwoBXnm7fvie5II/QMtOzWGtOnVl9qyZrP9Zp149h0ErXbacrF2zhnZLOrXrHGmBGFguhjjHjzPzsbvftGG5WrXrMFu5/GuvkUHDvRzYv4/neaNiJVkQM49VMLCpQ3gX0SNsXvHf4ydM4HgePXKkrF23niFOGEtbBh4hTgA0JLngc2jbtq3bSJW3KunEidqcmJlCg+Ton8dkxJAJsnbDYj1/SrLUqtZM1m1eqgxam96y/uNlfE6Aowa1WzPzHbrmGe/F0IYJc8+NazeZjLZ56woCOYQkFyybxoGBNWLC6JksL4UErPo128jchZMld95cnBfPn7tEbbcW/w6iF6fLoClAe2/SXFm8cibv4wwdBIbIZ9tWG52sSmJUf6a1h60PGWtXAoQlpTAErtmdqllNegTf1mSyq7oG6Dje9dPnBGlhkC6FoJ7mA/6N8oQIlQKMoQKRMlkhfD78DOFRrAFaaxtjKZRVfqCtR0QQYc9kVD9KFfY/ARo+by08uFaHgH1LlkePYOqrRAo0qhrdE6leeVLFoN6ja/ps6mxIUAjZsmzZc3Jgo5NGporkSSHqR3jz4sWzas4ZFCw3r1+T2Ng7dMCHaBNibiQHgHbExR7cv08qFyHTbFlzy3P5X5b00Vru5NS53+Svc7/J5WuXCOYgoINJXLI8RIRAQoLCJTo6HUWTmbNkoYA78X6iFH26lLxQuCwbTLNU3FpjFnjpyHUnVO8ibhcq/K1hT/3bMla6KJrJ2XqtmBRuTRd24+MeLOCnZ/ECNC5KYL9IBnkWR8+c6WrlbCaSC4jsZOEP0Mzk60wgBiZgt8J7VIGi7kI8YMgJy9qyLbrQm+XbPLfNGHIFQDZcrM1qLVEswQXR9R1aibBIMAb29ZvMgrO7J4JaTkRaYBeH12GagXy2kykPwoXFdXZV/Z8KOR1cwfIeblYYf24Bmh8Q8SzOLAvmvlt9Hg/zYN6zhqcB0FC6CQANgzSMIE13cYY1s548hnVz+5knfm2Bn3fl8yIxk4lsAaVZHXTXGKrO1bZf269h8iH4NmFjh2XzMGleFs2CVpdddQGUjhT3/+2qp6DiceonkGXzdGNnxXKBjjmbk6lmAZr9loUO/0ItPUmD5r1gAEDz68kBqETD4RbkPwEkm8d1dGYezIef3b9/T+fDSFNP0y+86IJR9MGw0PsSGX5PwoIR3nzgxer+zRXwr8AQZwJCnMkRIik6afsDbJeFcdluD4j0jDGHebWv1B9j+8XUHwNox46pBg0AjYk1CtCg+bp48QINhbds+YznAMiACB+atDfffJMgojM0aFVVg4bKENSgvVaOoniAmHVr1/K5oPmCDhE+fxD5P1XwKWndqhXNo1GdAgQBdHDI1m/ctKl8vX0b3yfWpUqV35Qvtm4l8wZNHPRp6jflY1UNMGjZsmalVUmzpk2lWdMmXLzr1HUBGnRsVatWIaBEe8KfDwbGqFyBfjVr1vv+AM1hWHUuBTiFR97Wzz6VLFmyUo+GrOP9+/ZyDunStavkyZtHJk6cQE3r4kWLZfeePQy5HvjpAO1skFCAJBAvQLPzvwK0MVryyZciy1eslK2ffy6rPlhJtmXPnr2yeNkKWblygcyLWSzXr12XYcP7MFCAdbJm1SZ+AA2VV/Bc16/dYMWaVesWqL+nAWgAD9evugCNyRh1O8jC5dMkZ84c1OdBd9ZnQFd5uWRx6dK+P0skNm5Wh8l2bZv3pO+mTf7qZwCaatBcgLZw+Qz2jQP7f5ZJY9+XT75cyTmP/qdmvBKcmQ0xBhPmPqz7iMrQ5wyltSD0pMkzmDWAX7XesIPv+31b5Ye9KM2nRc/hFIH1Iyw8hJ9HlRsOD5SxDEONcSQ4PqK0C3p2sHMkgpJDGEYFWYQwJhm0IJBJCtDAOoLACYswYdcUADAwaBr2RF8H84fxzPtAPdIkJD1o9mwYbElCUX88RKpWmFAxqHm3V3zBYUITtSyZc0hW/MmSnTFZdH76fxh3a7Ji8XfYGYEgwZ4lJiTQ3oBIFxl+QajHGSmZM2YlGwexPejHqKg0kitbXkkdpZTsvQd35W5irFy5foW6NCQYJNy9I3HxNxU5B4XQciMyMhUzPBPv36MJaukXq0qpF99SoGTdlY0GzZrVaaf+97nQ7mi1aLoCA61YYUt02OwWDQc6ujUnRGh+HsBK2OXHiveJ+A1A00iou3B708It++YsuIbD8AJOZdHsvei50GkZPjR/8DPHc8Z41DiEBXfcHjE8V1HLDnrLeCiY8or6XWbItCnOhQFEBklkccwHrCfWtmMz+fngr7Ll020yc84EZ9dv2R50enrjGM0YBpc9uH6a5+BAcewC/BcdXpAvVwEbAamnDfDfWoPPA+YMcNEF0LBR3v7hCa3i+xY8KrUeKiGiOjT0Y0wWqMem8VJcWhlLf4bW1LXzPpyFQc7i6IITK7g3p+Q9QlcBwMsSJiZ5QbWWoPEfMNPNjy30LL7+l3BRm/Y/BfdehiuQK3KfxwPQDGCzuj+/0fUY3vFnryzo89s0efCf/0j1gLb/H0kCVsQZSMT5hf60gzmX9YJZ2wfR1leuXpWYBQvIZuBAtQWEr3h4+qoFrezDHoAWHnJXQoKRuu+hF/99WjJMtb4NJgkkI8QZIUEpYaY0kPV58rwxz33oZTwbK7vRsZGBJ7a5p6WeoKtDpuPcuXMZtsR9Jd69K3369WPpK8xb7/bpI0eO/M5QE8J1yIaF7ciHK1fSwqQWwpGvoBydyLhx46RRo4ZSuPBz1IrBdHffvv1y7epVLrSowpAtWzZmHMM8OXVUlDz7TzmrUSNG0DAZ/46JiWHlBoQK0Z8RqoQNDABZu/btZeKE8VL+tfKmHXxSvUZNAjQwbx+u+pCeeixk/s9CCSAIu5Q8uXNR1N9/wEA5fuIE5yGEUCdNnECWBP+GjyDAKfwGnT5iqEhUfan8VhWKzBHi1O6hYBb3h6oPCHWNHDWKmdm49nPPPUddH9agPu/2YT1dZJfie9999x0zR/v36+ucC4kEsLR5+umn+BkAJJRJ27plK3VNCNuOHzNCtn/7nazfsFnmzn9P8uXLzXeGtbxGlUYOQINdE/RS6Ctpo6OlVp2qtJa6dOGyfLR6s/Qf3J1zDrIxJ4+fTU0aNFYnjp+WsSPeY2/C/NO5W2t5o2JZzn/I9B8/ajrrVOPo0LmFvFn1DYfRXTBnhZQt/4pThu/ixSsyZ+YSru84H8zPGzWtS0ZOp3iv5sHITpw6xyrJUUsQl1l21nU4+KOONxPQdKx8v2eL7NqzhZmWYakAuJR1RHKAJhcYX1UD0ACqIN4HM0cMxKiFaspswXucB0CW2e/QoEVGaEUB44mmPnNIUERNVLgd6LqEkCfWaXxHI3I+1uvEI4cSR3kAWr22RXyY/5H+mjNXPsmWLRerBWAhxa4FtDAyJrAwMZ766AGZMaQK04bj/j2WfaI4LjlFklKSqCWDsD9DhoySNlo7rDOhmdWDnibh4RKfEMcyCwBot29fk+s3L/KGwSgG+bRklAQna2pscrJUKltPyr1S3bx4BSeWCbNAx9XX+C+cli624Uvcrz24zJoi8Pg9QQqLluLFecMLhkXShzLlKpypUSlxerwoyNTu4Wq2vPohO7Fb6tYPoNmOZ88QAMQI0EwH8M940ZCGgTC26U0HM2Jpa6xqKg4objGAg4/nhlWdAJrBlgbXuUwWQs9JSbJ0wYeyf9/PrE3af1APSROtdRjtZIVz4v2hbRSgeTxwDObyshcOoLUvyCYAeDIwySoYgKbrkra11no1J7UiswDA7ixLBrjqAu4jia1tqzXTLEALDtKyIfg3QhSudklBqjd06GW97PPr9bzaPQ9AMDOL7YOYEOAhyN2n0QXi2wBnGGdIW8eiwMOgCwdkeJ8zIHmFH/83gPaE77kv0ANovBos82782DYPQHAGlz66aQH7Dyt6945AGyxyd1hmDXSb28uauQ3g9jOzM9P2cNv4fwM0y5wrq/zLb79RwD5mzBh5rWxZrbXqyfT1DCznzdq5KDz0ARm08FAD0Ewf82uPJ/zDs3+TB740cjc5kzDEmaK1iANBpzM0TN+1Y9MB6GZO847hxy/7OCB2upUdv54v2X5m51IskljMMDuTf98AACAASURBVDa88xjGuNPjPTekm84gevdBYwbAdtdEYLwbUtvXkaWnPoJ6Ep27Hz90IUxSQOWl2T19xE936cme925QsPjiOQB67Dt25iWHmTczt0HeWJsQIt2/d496YJlnBGCDqfC+PXvMeI7geFbNFMzekZiGeo8PGSGyrLin1zohTldr6G5ksX7BXxR6bITGcNlkSZKk4EeaKe+JAGmiG8o+2YFoZTO6z3OqFphdInobCQzT7gy7IbPRh2s+JPGiTJfRQfpQBDyYaybmx5AQlec4zgkhrj+f83oCX6NnJ2PfsY1GIdKBc9qNu76TxyU3XLvpjaYmuWgUfPb7vZ/Jrj2fSXhkhIQxixJsBZIJ1KFBMyd1hgYOQHuxX2OTzvle10WyXWDc/sn0xXnIoCWjxCWyTMNoOIv+DTDmev6ZKDReSQqKpyezT0MDZ8tiPXgA0341xGXNzpBgeRshzpqtn/EFJcP/KJxaL1hiZMyQmSEWXPjalcvM8AyFIM6EPZMePNSbighnB0H9TrBoSL3FkSY6reTJl1+yZ8shWTKrxxeyOk+fPklNGo7MWbNKxkwa7rSd4ObNy7TsePgghfWtHt5/yEKmiQ8S2XDoJNUqNpTXS9V0B7/iJTN4tYEp0jeDyYYG8AHtcBouw8vFM+CwQlp0OLQDG03wImBqp3Fph9H5D4G8uQsPQDO1yzwAxLkfdhwdAE8CaN77RodG4dltX+yQ194oTYd23BM6yddf7eROZfuXO3muajVQb1TLDp08flr+OvG3VKlWiS8cRXcPHfhV/vzzJAtZv16xjGTIkIET/+FDv0p0umia2GJjAnPfmzdvSclXXpTr128yi+eVUi+y7VBE/Y8jx6VyldfJnMH4t2HTOo79yKqVG5jenS49kkuw7dDBRCCJ9jbWGt7aZrYfPJlFs+FPY8ZIbYK/5YidTJ2OYAa/ZS11DdNdkC4R7mHBGXSPNhuT4c0gUOuY+PRvZBHBOFmZP3fRUFpKYTH1jB5Q5e3f3M15VhcXP7h3g4UNiwNCaWCivQcmc/TJxLtI237osCr4zF8nT7JcUalSrzpf+fvMWYm9fVtKlCjBKgTQ8sAOp3Sp0lKy5Mtclz7/4gta2uD+IfJ+9dVX6QeGf2N8bN++naEn9JNq1apJ1qxZnIkRouZdP/xA8FK5YkV5+umn+X6PHz9OP7OKFSvwXq5euSqHDh+W6tWqMfTz008/aRmooCBqj7Z8vlXeqfcOgfumjz+m1QEWMDwj7BUQaoIRMIxj8V4c8I155d49+WHXLqlWtaoznuCVtXfvPt4vvl+7dm2OX8w93+/aJXVq1eK1sclESA7GuTDT5XXDtEpK8+bNJSZmPu0ZdDdvdafCQvNohJdMMXrYQpz++7RUeOMNTvT3Eq/L9m2fy507N6Tws9ml1ttlOG4wsa/btNN5P3VrlpM0aSLl5KmL8uX2nzjXlC1dRMq8+pw8Ckon93xZxJccJpJs00D9uU7vBsidAHXh1V2D0Y861Kxfd/L/hyek6zKKHhbajif87fRjNwnEf0R5B5e7CVbW2x+gNWnSxLmIOzS8N+Mdqf9x/95fGcDq9yNtICdV5X+fyUoszNzlAYj+QBnFsB/8J0DbC4AGnRRKIEamopG7zgu6xmCzBZDG8odYk8y17LrIzzr/Z+ZCT/kn/bxWF0BlgeQQXddshESBIM5ryj6ZNdcprc6sTJN05chwXHCGU1mApiusC/IgxrdzmmrFdF0z4RqjlbXGuLrxdYBVwAvybl/tr+yrxN9a6slYIZnJk6HOgMiLynZ8RrumSW/f7/1Udu39lE7/lOKE4hMqFbHMPqUjCDl6gCnJBI9dF86FcCg2A6GhwAoKSgGqALgc3bIHoFn9nIZmk8nu2TYDkEOTewEae2pwkNSqOqViUO22z/qCfcESGhxKS4vU0dEsxWLBGEpAwXcE3h04+f17j5gmSj+PVChLkCRxsbfJNlhPEtQnzJQpM88TmSpKLTdib8ul8+cYzkxOfiSp06QlkMOEiHAOTOgS78VKbOx1xnkh9Eu8Fy937yWSYcOEDUqwQpk68torb/txEd4tlb4szfojEwI0aj20IKw2uh18zskyQacx+XtIdVXxt8/Ejj0AzduhrGAkQMDvLNyMABoGz5jWkVkzRWmtuzyBp9kVehk0mt2ZRV9r4aZI2+a9GEYEsMIkcfLEaenfe7Rs/Gyp1H27Nd/ZjLnj5OmnC7DTtmvZW65euSYff/4BmZ/J42fRYK9OvWpy7dpNAZBCHcx8+fLI+LEzpEDBvNKsZQMuUB9v+lx+Pfy7jJ4wSPbtOSBfbt0h4ycPZdtCT3DxwmVZu2kxDQj79x7J6gAY5EsXrWYN1EXLZ7HWptmWOOyRRicD3M49O1NbosQCV8t28r0aoMcwpCk54mVK2L6WUbIMpFkQ7E7PCY86M4A78+G7qnUIlhDatCgwg+4MGrRgaNHgiQYWzbwzfyresKee59N50maLPmn376GWuKuCF45mJqnxr94f2hYTOcKb+BuTuWUj8IkLF85T44NwCgxr8Z4gWh46eLCUePklqVatunTt3FmyZstGJ/q3q1dnuAa+VVXeeosGrdDwoObmjh3fcBPQrn0HFmSvVbOmXLlymVUA5s6eI88VKULRNmphwjQT0oMxY8fSguD1N96gcen3O3fK8uUqRN69ew/rXULkjazAkaNGs84mxgqsNb7atk3279vHMi6wWtj57bcSnTYtQRKc86FnQtgHVQdQckpZaG03sC+V3nyTlQ80vOSjRxQMflEe65369WXHN99w03Li5ElqgVDsHGxuk6ZNWQoKfw7/8ot8tmWLrDElm9p16ECT3UuXL9McFQvp5EkTJV/efDJpyhSKlIcPG8Z72LJ1K539ly5eJAnxsVK77jvSt3czefbp7PLltj3y+9Ez8snasXLzVpy8Ua2vTJvQmd9D0fSvvjkg02dvlLHDW3MHPmHqGqlcoYT06tVB7iVnE/GhBqAnZG4Xb7PJMFyOH3JztXg2pO9NVbYd32XOLBvm8sDmMx5yzY4S3YaYfwXSm367Dy4z7u6Z3zHjPkgYwoNWS0uFuRo+29+dOd3MgX60mVdPYK/pRZVOVQG/CdvZRPntkpyP+D+sH0tnmRoPW+2/2fLJgQMHCNitPRKeFeslwHyJEi8qE08vL1TaiXKAht10gdzAoo9+qe3hzxNy/vPMWSpDMX6RXNMUoIEVggGrrS5gLRuwOVcQpuCJbK9nFXWSwsw1tLqAXtMlKGx0xrwvoxnWV2s2zGwYlzFRVtnMfwHzoh/zbhkx27uUMjS9XN+NJUncOd6yiS6r6PZlBXT4DkDVzn2fyI8/fUZwBuwCNo4QjQXolUFjcXNq2rHma4kqCwrJyhngppqyJM3gN9UeMCcx49/o4bg+BWO99zFMCnkM5myEQKGPc8A3E/WSGTLG2oN7o2zGFyw1K09QgBYaFCohxogTOjJSgGYQWBdfaPCQQpoQd0+i00ZJ6mgkA6Thri8hIU7SRKeT9OkzUHeGslAAazgFXg7qcN66dZPGs3cT4mi1QdM2ZIpGhJMtAFjzpTyShw8TmcqKdxyXeFvuJqLau6a04k+Zl6pJuZJvB4SL3IFI/ZfZ7XLBJapXTzSwUJqBaTRkhu0A6lV2x6cGtcaXC8+GP95Ude7/bCzC6qaMNkzvwjArNmsQ53IAGpCxaw1hWR2lORWE2UGonQsLkfV487E+5o7tuwjCcA8zpsZIxozppWXbhlKnWit57fVS8syzBaR+49py7uxFethABIo0aRwN67RlPVKwIWCxVq1YLyeOn6LGYPwYALR80rSFmta6AG2g7NtzUL7aukPGTR4qX2zZLj/tP8wKA4EA7c6dOOnZdTD9XMZOHCa5c2fXicZSVh4s4syr2qBOKjP97Lgrskybh8Y2Xrd4Fk4VNOX1LDgWCHE9U/rYZsjqOb07fv+v28FPew2j7wNAo+ExTAoJ0DDJ6t+WMbAaRRtqtBOJs9A4a52tYefPgtjdm/0eqlbAB4qO0yYzSYEpWOUHcu/efccnx09HFSTSsFFjaYPC5DVq0KOwYqXKLAEF4PH7H38QYOA4efIv2bN3j7Ru2Upq1KxJkIRyR9iIlSpdRjZt3ECND873w/ffO2zjiFGjCEyQpQf7gqFDhkh5U7IJC+7AQYMIEFd+8MGTAdonn8ifx44JzrN+3TpaJwwZOpRsG/yv0G9eLVVadn73nZw69Zf06v2u1sQMDaW+B+GiH3/4geEi5/hno4X6nvjMiBEjtJ83aiS9e/emDcE79RvQ9R4iYi9AO3rsmIwbP14+WrPGjFq1ZBg2dAhd8SEgHzVyJFk4tP3gwUM4ZlCsfdLkfwNoC2XFiuVy6q9jMnd6VwkJ1WoVL5XrKr/tWyz3HzyUyjUGyC97F9o1TWo2GC6N3nlDWjeHrlbkzxPnpU6jkXJwzwZ5JDlEyOC6iSKPgxl31fbHR2Zs2M3PY0SUJ6Rr2GVHVvD/ov3zG8DmHvyAkWGVA9ksD7hygrYG9fmDIvf+FazY31qwaR7I/s5umB8Lb9oBaMChlUL4ASBPUo8BR4oPbMGmQHGCv3QGV7AsvF0DuIEz7eiECVHOEPUWI1NpUXuGCMHaKDNOgGZqTOvzmgQvTwRGr2UjRZogp3phBWi6BfSRRUsJQkkibGyTsRALApwactRIkoFqvGWnGRkZNeWTzLlciY99zzYs6rJpJEPMu3U3CK4Tgp0v7ev3B1v6evXejFDFbsa98iKzIbCbcn+crnZRjrY7SC06cKCNCdAObSHJowBN/SuZaMisT2RSQtKkIA3f1SxNXUegIWPiAjJFYWpvSmiZ5uSmkWazNM7V8DjW+uDgFLpggD1FxIvgjgBNcQTtwhAZSUritZBsR4PblCCpUXFcxaAazQr6UAoBgEnP6hMf47N6Avio4GHAYmFxuJf4gDtVhMhs0XRcIGvWHJIjR25JnVq1R3EJcdSnIUwRe+c2w6CJCXdZJeBhEjIolDqEhgi7WyxMlAL6UN4jUoJDg+mvBjCHLAsARzRa6ZeqyGuv1DARJbc+nGeaMnOYvk319lIakSJrMjEKhLRYqyJ/G/93d0AGMHkyv5wKAk49OS+ocraT7nzCTENL67rgQNG1q/Ui7R/QQZ8E0HDiJvU7yaRpIyiqbN2ku6z7eDHbsk61ljJj7niZNW0By2cASKEo+4a1nxKgAaA0qtdeyr72ikn8CGL5kIT4u7Jo6QwZN2Y6C5SjRAdu5sSfpziJjB4/SPbtBUD7RkaOHSC9ewyVnr07yOjhU+WjTYvl9q070q/3SFmychZrhdZrWEPmv79Mho7sSwbNGUwOTW8GoGfna+047ERnAZrNLuag9c7RJljhxildyt0CHX7XUylCNQY6Y2r42z1cnzhlW23VBM3gBHtmjGrJnEG0b73PMOGZB/MuPN61w6P74uaSD+kFae6yhLsCoxyRSkOp6rsHOlz7K9hPhP7tJGafwJIHixcvoWkoRN0//PC9vD97Dkv0DB4yWEq8WEKaInvNdlNzWQA0CJZZL/PMGQIh1NpE2K9b9+7y1Rdf6AQuIkuWLhWEa5YuXUoRdenSpVmLlJNgcrJ8s2MHmbC1a9fKmo8+kpo1a/B3EJofO/anfOoBaCjD1LV7d+nXp480b9nSAWglX3lVWrZoQTCFDHCIzXFghwl2DgAQoVjn8PlYPL5n7978HUoiodbmZ599JgkJ8czi+/STjzkvAUSOGj2aoO/777+nWz3KONlj3/79BLgIl8LKASygMqQ++eKrr/jcG9atk0mTJ8uR339nkXocJ//6ixmJSxYtkAEDBkqlCi9L84alCNCwRrxQurMsjxkoefNkcQCaxROFX2wrn6wbI88VUishXK7Qi23lu+0rJDL6adQ08dtoOD0nICSpGMufdfGOPb8O7zyxsfGxF7b2Qg5gC/Crs5stG+P003F5FkddSDyMle1B5udOj/J+Tm8qgLQzd+r/XAECBfMZi/LcedhvK+TxKNQQcMDmzhm/BiR48KDf7dpbdnug8968INIybIHvBRsJjdK4ht5MdoN+24TA7Km1LfRGbNjaMml2Q6+mrLa2pYIvZHUqQDMQzAjqk5mJqGBOSQozF9sJiVyCNYr16pBtNMjNtsf1OSuZPsE1zQmP+r8vL5b3RjkcU3NT25Oif9MLVFdt/mUtk6xExkRPAsPqCizdkLpNGmSI8/8VoOE9JKl+zVqEKFkFQId70vqcdCVIBgPndhR8zgI0+36BUMIj8M5D5MED6NoAxB9ys4d+AOyM6yFiiDZUg1sF0NXfmFAxqHrj/D6GJiHyDAmml8oDACj6foVIuvRaqiH2ToIk3tPkgAzpMtI41ntky5ZT8AdgCymot27fYkIB6DtoP+7GJ2h4JvkRuo/zVZs+G4RQJP6XEiKRqSMkJCyY+jPGiG35on90WGVeqkINmgU1On+a3YZnkbS7F118jeGpYc4UCWsJCQuWbIah7hbcJ1OCxwI8Ba6WYcOnnNCZd4fn2ZGopkltL7gjIhWswI3UqskatHOeXRBUp2UZNHfyRXmmvPlzsYj6B8vWyZwFk4n8AdAWr5hJJ+hefTvR9XnspMHS5J2OsnnLCoKThvXay6JlM/zE53iWdGmjCdBgk1K9RmU+/I6vf5AL5y/J6AmDZf/eg7L9y+9YvxR1R19+ubj06jZEPtqoIc4BfUbKwKG9ZOZ7MTJ/8TTp2XWQDBneR3Llhl2LBk50R+lmnAbMbw5j6w1lejfF3snb8u6BWhA7ognA0O4QlbInW1bOgGTzU3tfzAY1/UR1Z5r9o8aECtDw3wBnMKjxhha17wXs6gMfzgPSnFXIT+xuKXwdc0ixZrao2WHbhZc0PAr1epYkl7nzEVzBcmDbV19J5y5dyHQ99VRBsj/FixeX5s2aPXZnAGgtW7WUl0u8xFqKI0ePlo0b1nM337VbAEBbskQAYpYsXszMPDi058qd2++cqAkKBu2LL7+UMaNH8Xe//vobARsAGpzpEQ5t2bKFfPvtd4IC4GVfe00BmglxLlq4UHbt2kVAhRJAOKB1faNCxQCApo2ITWDFSpVYCgggsmDBgrRoQLv16NlTjhw5wvkNIBRhXAA0FDxHgfRhJkxpHwLMIdoR4U8wbzq1+GTnzp0yfeZMPsOkSZNYQ7dDu3Z8FzgXshcB0MAiVihfQlo0Ki0hIQrQipfuLB8sHii5cypA+3XfQqfLFC7RTjatGSVFn1P/LawvhV5sIzu/Xi2R0QUcSxer3fKie6cfGE2YF6A5Y8MTlvNDPx4kpJsGPZsjwtctvucrAXoz+3u/83iBjwI059dmjlZOyGWG7IJs+7HdbPhvYp4woJwfecCA3f3YCdz+Wx/MzEGeydk5hycE7P3Of132f/zOggsHoDntpZn2lhV1I7jG3sh4bNp28LZfIEizmYyumN8nQdCZAYgFpyhAQ7jTkBIM5zHpzXUhUJBmN67GyBvgi0XNXQDmbKI94nwL0HS+1Rla3+6TAZoXMOsm2Jql6zuxhdkp7HfkLBa1+2u2HU04n0X3AgSNtmKNdU0wazQYtD2HtxJ0ISMV8yueHRUJAJA0vKn2HfijpaU0gxcnx4aZHqFGt45nVUCtciqLN6A1pN+ZYb3x/bBwgLFg+p0BoGEuwz3Agy05SST5ERIH4IOmth8sli4pUq08AFqT/D7obcBQhUehQHKyJKC2lKH40qaLZIeKi71HgAa9Sab0mSRttDoG2wMF0aFhu5sQz1RsiH/DI0IkKk0qiY9NlLvxKAp635jpuTUPw1jjKliCw+AxEiS+JCsk9ckj3yMatiHsyEZMSpLXSlaT18vUprbMgjML0Lzsl81stMkCzmRB53zsIrQEhGrCFMX6Z1EafG6pWxOutUBBw5wWoPmjfbaJYkYFCh6AZsEZY+Om5paKyrUl7TORnuUPXd8x/B7M1tSJc+XZQk9JyVIvSoVK5Qj0aldrQYAGYIXCuOfOXJD3Zo2WOtVbyiefwysnWOrWbCUffBQjGRHiDA6Wu3cTJU0a1FhNkXFjprH4bdPmDXgfmzdtlV8PH1EN2t5DsmvnXvnz6AlZvPJ9uXXjFgHamo2L5PbN2zJk4HiGmKbOGEU/vO6dBsiQEQBoOQxA0+fzFsC1IfTAec5quuygszO8A7U8Y58/02Qlh+lQAO0OfGdXZ+qZ8rwBOzNLz+N77I/GFJEALRhCUGutYd6+A/gD794bKuGwdd6pXYCccPm/ADTer18Gr4JavxCBZ2X2Zxx8dCRHf9q9+0cCERxrPlpL5mvOnDn8NxinufPmyaIFC1gyBiFOmGviQMgxd5480rBBA+q3EFLU7uyjgSj6JewSAOxQuoZif5OAg/6MXeGKFStl5/ffy/JlqPcnsnvPXpk6daoBaEcZIlQPrI/4ruAftfvHXQzpljIaNAjvATJ/3PUDJ7v4u3elYsWKTErQguH+ywDAFrRsZ86cYdmf/Pnzm7bXSRXv+NTp08zM/HbHN3L8+AkZOnSobN682XmJAG8AcQCnKBUF01SbwQXgBwd92DxMnDSRnxk+dBjfMDRoH3/8MQHamjWr5Pfff5UFs7pLcLBPbt+Jk1ff6C7HD6+Q2Li7UrmmAjT73uo0HiW1a5SR9q2qcYz8cuSsNGg+Wg7u+1JSBJYDpudb081AMsmAf7ux054SADgCQJqXCHMjgs6gcNrDAUueeclPN2Subb+goMSCNLcf67xmf+4fAHNHkAfQBYLHwGHm/fdjYVUzRk2vtR+1bWLnFwcseGltv+u4SQL/dfkn/c4LzvTZ3TrE7jgOtIdwAYh3B+a3CfWAKbvZVfBltGVk0hSg8VUEmVCnKZ2nAM1WdDEgzWjRKF/Dd0x0yJIYgaygfZfOZtv0N6uXdt6uky0eyOxaPZotw+fSpsqumZKCJqHLbjq8jJ+t8gJywT6/XU8cgGYAo274U2Tn3k/kp9++ZHQC4IgawSSUhoKeV8ObCD1awgWGtgBoCHmiYehhBlCGpEGw2kHB8igZnmdAWAhJiiT7gliqCXp9J7EgJUVCw6EtdnXtSKjEHAadL0KlYM8A3vAMYeE4l74nArR67Qr5HtyHM28yC4dKMBz7k1mhHhkGLAgKo9p7jwjOoAdLF51W0qROQxG1FiJ/JOHhqSQiLJWGMJHlmZQkqaLCJTpdVABA87GwqHVBj0qVmmAvfcYMuht+8IgVCJBYABQZGh4ikVERLOsEB+EyJapIuZI1NGRpNWBmRDwenrS7QMOK2Ri5hbtmLFvwYDulsmZm1+U32VkgZjP1XNChxcyNPo1d3dwgdxemvJBlUsgqoUSEhq+8960DwLJ0jwM0/L5nlyESeztOlq2ezQUTbVmrSgu6MiO+3qltP6nzTjVp1vwdqQ2A9sWHNNybOW0+6601a96AddY2rP9Uho/sL0WKFZLxo6dJfgC0FvV569Sg/ewCtEn/eOdMmT5aij5fSK5evqYAbcMiuXXztrRp0YNAsd+Abmy47p0HKkDLlZ3nQdZnj3fVANIOuCcCNOd96rTnMGhmZw/dmZ7D/t6fmbOTiQPQvHO10RjaBCMNdSo7qmFNDW2CTVbWTJMDkBjAsKYBZYZn8MzLXojkhnW8E6tZtnQqCwwLPeFM+vD2/+wVPQueJ2agO1b32Lt3r3Tv0YMZiaNGKYMF1rtK1aryZuXKLIGzYsUKadW6FVmmGjVqkg0rkD+/XLx0iaFBFBmHGSVMSFElBMkEBw4eZBYoxP3ZsmYjIwbQ0vUfpg47xnkxMfzvevXq8fxPAmifffqJHDt6TJo2by7du3eTDu078N7Kliv3GEBDZZK27dpKhvQZpHadOrJ6tTqML4iJeSIRhCzVN996i4Wvly1b5jCytrOgjRA2BUBDkgDmreYtWtBQGfcM8AWQBVd8lC7C9eB91btXL7l85bLExCwgI1muXDmZOGmSAjSwbz6fkySwbEmMpDyKlypvN5SmjSpJieIFZcVqeGClyPoPhjNJoFKNAfIbGDRzfLn9gAwetVSG9m9Kv8cJUz+SDm3rS+PGTSUpJa15t2ab4Q2je5GBzapk6Crwsy7fGtBTtY/5bRTcAePXfz1zrQva7HXsOdzQoLIONjveHaP+YcVAaPMEgGYGjtnm6Bf86GOX+TMzgpk0/M8dCHKc3/rRdd5R5AW4T0DEntPboejMVxbM+n3G7NY9PdcSBw7g5buwGzojzjefV3bItoK+MHcedBkygjNjTq5N5RNfEHzuk0TDm9CkqVxCS/YZyQ8/bBMC/OdYLx/mx6d6wKKSH9Zb0U0swJxqgZXbHMZhwVNn2huRcDbUgT6eVj9n1wIYidNpQkGV44TAEK/dtZg2SEmRH/Z/Igd+30YplWNxkqQZmVZ7BvCleF9ZTmRl6qk0QxOvAESOKqC1kLrWSTTsnQTRTxbXsAAN52ayQSjuSrM4HzyAyW24REVFKjFkEhCwxCB5AdUF8POalSZUDGrZ52XfnZtxkhB/T0LDgyUkzOhuQuHSC9E8fGi09AEeBkJXiBwj4eUSEsELolp7sC9EkGxgHwgPlSoqQlJHR0jcnbuSEJ8oD8mg+SQ4TCvSA9RkSJ9RsmfLKQUKPMOdP4qkXzh3hgkFaPhUkeGSNn0amF5IUspDealoZXm1eBUTd/fuzGyGkEtFebOZbIgADav90aBlZ0qz2iizcDsZR/Z8tlPr56wNhpqwqoDQdce3BrWuFMPP5V6RgdHEabw7ELC4ndafQcO9w+APILjPwK4ms0Vop5E7T052DpTZyJY9MzOGTp86K/nz5TUlJtSx+fSpMzQqLFa8iDzzzFNs50sXL7PTpM+YjoDyzp1YuZ/4QLLnzMpF9NKFK5KvQB52btDCF89fkjz5wDYky/lzYB5yEhziuc6fx/Wz8LOnT56R7du+ky492vrNmv8G0KyDtCGSHJkBWS4MCo4Gw07aLFlniIdEnQAAIABJREFUh6+7HceDCdkwqLfpjZfYnRkTRKzmLFTD68iiidAB7IQ1GdpkTNq5fzeUFBgasaD+yZO6Dex4NXD/Pf2bZcfaJfhNhF76wuFNJC4+XipVrizbv/qKxpd2TYMObPfu3TTPfL5YMTJE6Nmwh4D3E86A586cMSPNNXGAjgfQQiFzFJEuU7q05MqVy4Tngpj5eBiWEyJStFhRKflySfazWzdvSsLdu5Inj4Y/YQuCmokFCxSgluzv06clf4ECBHaYV5AQgLAk2vnLL7+UKlWqkImLj4uX73buZCblUwUKSMVKFZkN54B8Z1XUjGto1P4/yr4CwKpy+37d6RkYhpIuURFQwRYQUEK6u7ukJRURQUJEQrq7uzEQEQEF1PcslA5pEKSn5/7f2vv7zjn3zvje/3ffQ5g79574zhfrW3vvtaZMmYIyRmrEu3hydmU/vnj5Mh5/7DEZqwR1Bw4ewIULF5HrkUek4MGaZROAsTKPxRUs2nj+hRfEb5IvCqnyRXDHa2EKB+VLChfMLebo166excGDh3D7zgMUezw/Kr/2rOzAOVeePnsFxR4PDAv//OsZHDryhywUz5YqhtLPvog0xClAC2ZLbdgwaAfgsMgOtrfhJojUCM2+CTz//vtv9O/XT3whmQPI62eVKkPTzDmlcj7N0FkokjNHTukXR38/Kswszef5okOAnef53ZUrVyBfnry4ceM6+g8YoIVVISHS3tOnThVWkuFqgnhWuvJF6ZbBQ4diy6ZN6P/WANkcUIKFYW7mNbZo0RxNGjfGO+8Mk3y/vHnz4M8/L6BJ40ayYbh79544AzAfUUGHHzVr1ETfvn0D5hlPF9FpIy1Nvse+rm4DkP46bdpUPFWypDCrQ995R3KsrQ7mkkWLpGhm0eLFWLpsOUa+PwKVXlcJme8OHRbWmYxzr55vCjPcu28/ddDJmhXXr1/H0KFDJF/xxIkT6Nmrt7Q1B9+qFSvk3t4b8b7kddMYPmtcnJqmh4dLhKNvv364c/u2GInz2CNHvC/tyufJxHKOZx3nfixeME912Mzrzt27aNaiFTJlijHMkB9V33gNHbu0kX4woN9wLFw6VdvFAi4A40ZNQaXK5VHm1Zfw1ZffYM3KTQKGKBFCl5i+/bvixVeew6SPZuLnn45KhItzSPbs2SRPmWKzo0dMROU3KqLCa2UlpNe90wC8WqEM2nVqhrd6D5crZP5ybGxmeQ6D3+mDv27cwuaNOzBmnG58TCdz7keDrn7Jhe/TfQiWrJol1331yjUM7j8C77w3ACWe1jHqo4e1E8r1Y//3W/Hj0S/kXJxnvJIXUhggWmisdOUSZjUP/Qg1BWM8Zior6VOsHAnAVH13VdDLpByZaAIaDVSxcDJFin6f2kkxpMk2YzFmWor6bTNf1UaDkhLI7KWhQY1RlXwfzGjvv3zpokw6DxLuy4KmLu1iEqEnMvlDIt5G088w+hJGIszHBRlI86UgOiIG0RGZxGydEgHs4JxwaHp+4/o16WRk1WRnRYCWqMK2WbNlE1Hb4sWflu8RuNGU/dr1q7h14wYioyORJy+9QVWf7LECpfFUsTJimGp3au6uyjAUdsdnkgo1n0hZLQvQyDqpNozNT9CQlHeDprF1D0CzOVRBAE1i36aC0BWzdFkzIdMkrGqsiQzRoiFO1UFzEuJNd7QAxnpG2s3XlcvXMHTABxj94TsoVKSAExpVYGPYFmMLY6MNWrarGmB2C2opf7H0MvF3pcU1RGh319rb3Z2rm3/nVltaMKUfcws3eDnnzl3AmVPnQIsPZwPpYIvgVUYZSfsQ0jFoRodPqHB7YR6MpCb1xjDewemK5iSs6UVDUiVqLETIntG+Ccz/CpdFQtgzE9rMGKBllGOTbk4JWCyE3fBQ//aX7o7PFOd4G8r5kIcZ8ZS/BzQqgLlz5wpwmjt7dlAmiIeUc9J5bZOYXbnte+mWuKA30t1DIEvjMB7eRPYAGsMMO+eRKMAM7GruNXlZG82fSX9gVqUyQZ/5d1y0g5lF74Sv+yNbsRHYLRxKyZuIaplf90IcxsFhhUX6JRmRYfdBB4Hw0IcGyP6vxvT8XtIAQpGUkgnJabGGQXMbzvaT4DBjQHjTXKP9FhdphqPX/IfxLJA/vxSR0A6JVklczAkkmNtHI/L8+fIps9i6tYDkDh06yMUxrMtCiEkTJ8rnX69UCd8ePCDsBYE+7Y0I3Ie+/Y6EbqiKz/aeM28ujh79HbNmTBeGctLkKUZeBTh2/ATe7NkTe/d86fQ6uhI888wzAsD4+vHHHzF8xHtYu3oNYrPE4vix42jTrh0O7v9GFunadetKCJwdnSC/afMW+ObrveILLS8PuNWfdYHn/VLF/6mnnpK3GzdujBEj3kPpUqXQuGkzNGrYEK1bt5Ko0phxYyVvcf7cuZg5a7ZsSOgfvXnjRulD4z+aIKFzgncq/38ydSp+/e0omEfJ35ORnjd/PnZu347f//hd2mjbls2OZMSo0aNRulRpYbwJvOrWr48hQwaLruDcefNBRpxOCJyTN2/ZIgU4TA3g698//Sw5lDu2bzNpO66+Fu+Thu1Nm7XCZ59tRmpICk6fPovO7Xtj246ViE9IQNdO/bFu80IHoNmeOHzoWLxRsxIqVCyDLu37idNA3YY1ZdYY0OddUQkoV/5ljB05CY89/qhEXbhB6tyuD5o0q4fa9arhncEfiP5m5Tcq4MC+Q9i2+VMUKVoQvfp1cWQ72jR7E+++/xaKPfmEnPrIoX9hzcqNmDJNq80D+7nNX6am6kO0b90TW3auFKLmgxEf4/TJMxgwtBeeKV3CjbLbTuAjQNuGH34jQNNoiBegWQUHEdunmj+LwWDEyCU8rYUH/FyysZekIG0E84W5VlqMACA8KhxhYunE7sY8c6ZSqdyGigVz7uI1qJm7Fu3SE9QAxxRuJJMlitmk1thKvjlr3/FfvHgOFy/9ies3rklcNXOmaPhCyNyoP5UibCP3IEntEWJ/EwomUYciJMKHmKjM8ocAjRVTOXI8Ig4E1D27dOkCbt28Dj/jt2QtwsOQSgf3FD8yZcmMPHnzodgTJREXl1VA2vUbV3Hl6mVh0iIiIpG/YCFQW42VpjRLL1bkWTFcd1RHPYNRJl8rW+EJh7ledrb0VuPOutgbk3FDM7vj2pqP29QKt/LFHs9Wm2j8XBdgG7L0pkfY2L8L+lSHjfSmarW5GkHaOXWKtcCL98QCgd+PnkCT5nXRsElt7RdmJtbUAnfXIV/nLsJJ/dDQoJsLYs5J0MMdhIBnlQQRsOgJ0cpRveDPnFZLvI32mA3lWvrduBGwja22mI38epFDAJNmxGwVNOt0YRcaa8OlBJoHaVlvbEfexH0Oegtmx6OuICajR8GVaNwYvTMJY5IFpvcatc6k+tZWbCqDpoPONEVAONuar3va3852nr8VoHkTaV1QorORyTjyVAl7DxOEcRwqn++ToerRo4fc76xZM5EnT17zVcOuWcTiHOSfAZHT7ulQjjmkF6g4M4T3abnPTXfmwTDSvSsHzDmhOU/Yzftd55xumgEPzEWtc5cuuHb9urAgTxZ7Mmhit80Q9Gy8AMzbyAHndFC+mQXdJ2DHhJ0beZ+hviRxDyBAiwijuHZgH86gS6R7K82fHqB5n7vmJwa2tc1x0r2mp8iJwOXMGTE0Z3FD4EtBLqvzHYCWP5+8d+r0abTv0MHxtKxbrx5mTJ8m/pjU9WKRB49H9XsL0PLlzycFKt27dUcxwzSSgWUlMAEVgeFHH0/EjGlTZeydPn1GKmozAmidBaD5JVeRVkS9yfRJoU8qXi5TFqtW0BIqj2j40cuT7//2229YvHQp1qxaKcLJ2i1Nz/P04/8O0EqjTLlyAiILFSwkz4/kBX0w//XD95g9Zy6YG8kClq2bNwkj2axFSzRu1BBXrlwVgFajVm0MGTQIrxuRZgKXV8uXx57du3Hx0iUMffvtAIDGyzx37jyuXLki7DJ1CF+rWBHdunaR89avXw9lypSVtY4Aolv3HjjwzT4Bwl6AZkXP7QaDP5Nxa9S0BZYsmk1/ARw9+gdWr9qAefOnCIPWsUMfzJzzEfw+n/poR6t8zbtDxghAq1ixDLp3Hohadd8QkMZRrACtLsqVf0UAGtUE6tavgfv3H2LEsHEY9t4ASZkRgFa9El58+Tn07fk2+g/sjm8PHEGv/gRoOge2bU6ANgDFij8ho//IoR+xbPEajBg1VPLSs2XNirBIZcxVLkTz5uik0q51T2zdtQq//34CK5etQ1xcrAi2P1O6pGPfaDf4/PvA99tx5JfPjUg6xWVVFFiS/M1+j4wkz0VMQ4Dm94ciLTUZfikMUPomhc8hmUbtqYjiZt54gMpaAyAyJhzhkfyu9cO2AI3fU7eCkJAI4+2ZLIwcx0N0NGXJQpCaTJaOengpaFZ7vAK0G39dw/XrV3Dh4nk8THggWhxk0Hw+rbYkSpX4rMw4qg0V6lOAJnpmIgtgK8984rv5SK48Gg5LSRGgdePaVaE6ydgQdNkwFYsTCOgeeSQ38ucviHz5CwYANC6WufLmFa007vgeK1gKJR57EYlJ1IOyon46hbEBHbbMLKSirWLQuFZWuCFOsXFy5m3r2+XdnVvWwZ2o7YLjAjTX6kLPY2yCTPzdHt+plCEval7UXpHQqAOK3ClUTc/dHDdn9yx0lb0nD0KzSucBi01GAM2jxs9rZWydFhapfq16dJgFFwY51TzWgNmASRegGeBBXzJrEyUWIBxQ5ndGoFf7UyBL5oA0C9ACSTuHFVPfTc/irtSlgkprB2OObRcqFVzUJuN7pKwVpqmlhhYEqCAttc6sjIbQ0qYUXvoM/23gohvidK/FuiTI0QXgpn9ZgKZrh/cZuv1Mr9t+29ysp0t6jyrnsuFyb36fd/32GoQ7eSzuUQLDrYF935uklCHYyAjAWWBtZ0dvYrPn4t2vBrJvFqjqpOnmG9pb8jx+z9E8+U/mXTtenA8F5e051LM+DP2YQeAB92qAs0mrcnOcrESBSUJmIkqIALSHLkAzzakbg//94ucI0BLJoKUqg6Y0XOC3PVjVHQ4eVtVNiAeOHzuGd997D5s2bAi4AAWWfrHye62SYdAYvmabp/lRtVo1fDR+vDAzEydNUlNzI7Xyx7FjmPTxxwLQXnEYtAJ46ZVX8FjRohIK87JXBHd//P47+vTrL7/ni9/9+/Zt7P1KC1n46t9fGbTOnTvJMxk89G2Rc2nerJndIYvnJf02ixcvLoCQAsv8LEPq7dq2QaNGjZx8JLvwunsSza+int7smTMlLM/2JYNGzbtSpUvh+RdexO7PPxPwxdfNmzdRtVp1fH/4kDBazEck8KQUC0HShg0bxX3jwoULAtBefPkVLF28CCVKlnBqxStUrCgh479u3koH0MigHT50GM+UKiXFW/sPHEDtWrXQvVtXvFK2HAoXLuyRlVHA+cnkyQKoAgGaPNGAYgwCtJp16omun22jFq0boVatKrh18zZaNOsizjEEKswT5u+atqivAK2GMmgH9h/C3JlLBNjkyJkD587+iQGD31SANmoSThw7hWzZs0mbFH2sMDp2bY1s2eLw9iACtNdx9eoNwROPPVEUB7/5Dr36d9X53OdDm+Y9BKCVKPmkbJYPH/oR40SPs4hE0niNfQd2R5myLwqBoGBKQ5ztWr2J7Z+vRsfWvfH28P4SGq1STQGaZUqdNVMA2g4c+ukLt6o/jWDMyziaQkFhwl0+X9QduDaSURNwoYLhKUkpiGY4M4QgjhWzlCcDomNUr5U6Zlplqy4DLHakB6c/zYew0AgJdVJuQ4sT6dOp2rOWRCEQbVb7o0q+D6Z38KsJ+h1cu3FFkvyZ/8HkQjJoqovCMtBkXWxDwiR3JCoiClHhsYgIj5SDJ8Q/lD+seCPFnDdfAcTEZBI24vLFPwWg8Tx8UWgynOJtBHCpquvEUGru3HmRv0Bh3LtzC7dv38KNm38Jc5E5SxbRFyGYK1W8LEoVLydSHnbXoIbVmgsmurBS4enerJ3QXMkNE802Rug6NxuQZ8GDZ050AYQBLSZUKROqx4vMzPJGe809gAMe5EQ6kPh/x6dMqwucRZsfUxKF4rpKr1pGTH+wCe5uhZfqZXnYEvtBaQerI6a5cgxp6jkMQDOGreJryfOaEmcvU2XDiq5sBpMmrSKyC8I00qrn0MsxYT0PDWxVq+U+zOSswFDFBu3LnVhdPbmAVcYKEzoaR2aCcuV0XObPgmfZvWmSp4owq9cawRnZM0hBgEppeP+4AE37mgXqcj3Wc85hMIIAmgG9GpL3gq/APmInLm9Y3cbqvEyT6QJOzNJgiABA413SLYjT65YLdkOKzmpv3vciIHMQN5fL9K+gaLH3OWl7WOCYng3zntt9lt5+6540GKB5+0UgUPtfAC0wJJoOvAVzXQ5gsy1tkVbgzxbkSA6UPxWhvgREhd9FeGgCwsM4P9nOnR6gpUuxsWkPaeGIT4lFcmpmpKXR0k16hTNO3CcXGMGT4wWDUJNj2KdvP+zcscM5BhduOjVw/EuIMwigsTkmT5kioIdzNBdgMmO8kh4930TZMmXRvn07BWhlykqIrUD+AgLqRn8wCmVeecXpZ7wsboxZZEKgRx05vnfs2DEJcdI1wjZT//79AwAaHSG4KafoMO+WzAWdJljEwnyn2nXqmipjPUL1mrVEw89W8Nqx6bSZmWMdgGZDnE2aGIBWWgpWVq5YgUeLqOwJ2a2GjRvjhyNHhN2izl7/fn0lVJk3Xz68+MIL0g4WoNWpVx99/sMavlGtqjw1SsCUfbU89u39ChcuXsSQoS6DxuOTEdy4fp04dnAtadmqNV5//XUBaA0aNULHjp1Qj9ZkRprEmxD/008/i3E829/dNNpCLL+kFTVq2hxffLpd7oVhzob1W2DytHGIiY5C5w59sWHLEpnHb9+5i6YNOop0EnPLLEAjeBsyYKSAn1q1q+KtPu+iUdO6eLWCAjSGOFu0bixkydRJc6U/UQOTAO3Z55/BgX3fiS4nc9UOfnMIvd9SgMY+3aZ5dwx/fyCefqaE4AQ61ixbshYLFk9n8AebN27H1o07MHfRFAGAVmycVZDt2vTC2+/2x79++AndenbA5AkzFaCVKunOTs7exof932/Htz/s0hQcWQ8Z2aF/qAIp9RHXIeSjibppcfY5/k6EyhlRCQ1BckKSgDTNV1arJ9pDMROSOfMEaFJASf/plGRJ/OdaQzaVxw8L1dxba+2lUSjNQ/dKgglA6zyogt96dT1MuI+UNB4wRIATG4XloZJgm5QsjUoV9UyZIqWKM2uWvIgMj5EDX796GX9du4qw8EjJKytQuAji4rKJ1dM1/u76VaFciRwjoiIRmyVOAFxi4j3cv3sHt/66jcyZsyBnztzwJ8YjJTkR8aJ+7E7LRLblXqqGl0pVkZsza6MDFDQPzJqIB64iSjTYMKKdEtIn4KsEh0VEem4rjaD5YLaaTo+hAM270+fCb6pazELlmLhbBsMIBWoYLVCwMJidEUN3zz05zIu5DjUe9wktymtxQYU8LWfOttdI4ORUq0qYT4GsdBIjACgaOAa82nCKhnDN7TuxSg9cMsn4NgeNMXo7MQpp6WEBgvPqAhZt6xagxJhBooKITbvqezYPyQJHWcRsjqBTem6+bhg2aRuCeNHfIWumLhOktOmzGR5GM2Ojd+a9NaVlHT03fe5eUUQTRvWAOrfbmkaTa/P6EprF3tMuAYDQXdt1AUvHALnjwgv5dPeoL4u97CIfDNC8IM5zuwH/dIGhez79VyCSCwi7pQM4ev2Bx3KT2O3zDz5GRgDNwZMBrKK7AQm8dzvNus0nGwZpnMC7z/i4/9AqnjbW8AvHVArCfA8QE3ETYaGcN/+pRU3wwFyodC0PSZacFoG7KdmRmhqDkLTIDAGa98jee3HTF8zGiFZYDx+CDM66dWvx+GOP49//+hd69OwpunPMxwnIQTMMGh8U5xPmmjE5nuxbbGysbCgrVqyIpcuWSqGFBWg7d2yXQgAmu3OOnzZ1qjT45198jq3btgtbRZuujydOxPp1a6UByMJ5ARrvo99b/fHM05ZB01Br23btRPuOOc10nujStau4W1DKSXLQvtknzcHrrVL1DQFXhQoWxO4vd6N06dJiJ+XMEUEAreRTJaUvNG7SFCNGjJDP04WCNmgdO3SQ8dqtRw9JF6CmHyt5CdBGjRol8jSMEFFweeeunVLAQAZt8ZIl2LZ9BzasXyvAlLZnn3/+BVavWoHf/zjuMGi2C5Z9tYLYi7GAhm1E4MfzDxzwllRKL1++Atu3bZVzMbxM4LzCaANmDNDM6PSniUA8Adruz1RsOiHlAerWbYa5Cz5BVGQ4OrXvg41blgqw+PWX3zGw33Bs3rEMY0ZOEoBW8bUymDF1gbhhvP1uPxkzBGiNBaC9jLGjJgcAtPeHjUeWuFgMeacvhg4cKcVoZLeee6GUA9Co0WmnMwK090YORqnSTwtA++7gESxdvAqLls2S9KNF85fj2wOHMWP2BAG6Nl2FAK15k84yNlavX4BMsTEBAM0b2rTn2nd4qxQKkNlSQodFUVTuV89xslv8nawjIvCrav4pJILSUhERqht4X0i4OColJSQiPDoMIeHs6sZjk0oYkeFSbMeiIF4vj2udaSSlijFI8e8EkmWdJWjT0CfXOLaDnV8FoDXrUdrsqZmwRpZMF3nmj/GPcUuQMKfAjpAwZImNRta4bMiTqygyRase2pXLF3H16iUJbzL/rFChIhLKJFK8cOGsMGh0BeCCSCuo7Dlyyi7u1q0ruPnXDfx17aaEmTghUMeFwCEycwxCw/WCk5LVq+zVl6ujzLPVlVly7BIkQ8HCXxOmM5O2mZAtC6Zswj8DNBWeM2DOYn0DXCwo0FCIDcG4tLJJUXcsL+wyacNtDgVtwrHW58uWKHt12Oxi6gVock5zXjtJKwMU4gI0k0+nQr4KvqSTOqHHwPCamtu6BvO8ZbtT0YZw2UVnUZbduk3GdwVoDXftnM8iNG1zd1lRsOcJS3oYHblHqxgtq5dpRUePzjBYVs7HA0fkFBakCYCylZp6I5aL0FC3mqFbYVjuakJDKUhLqRnmIJi7tYUdFph7wpxWKsbOOM49ubdqmkSlUMRI3eTqaUqAFofo9918OWeTYNrf/t50TAd4uadxJQ+8mwULeFySzLSdcd9yb9JzwZ5/BrJU5iKdIEHgdwJATwYg0YablAkIBEcuw+E+JwtKHVAXjDrNAd1rDAyHBl6dyzsFt4XdjP0TQPNeqb0WL1ulOkwszzcALfLv/wnQTDe1j9NOE9IHkv0RuE+AlqYATRcMl0MLfia6hzEGPxofsQPGebxMth84aJB4tNIubOyYMShbtqzcugK017VIQACa++rarZtUF3484SN5s1at2lJRmydPHtPl/VJcxsrX9evWCds1esxoESYmoIjNnFnCpAzT/d8Amuag8a4XL16MNWvXSjiRC+kHH3yA5597Dnfu3BYrM1t1y3NRcLl+vfoy/zLZftDAgahYsYIXnbtFAgxxZsCgseqSYsOsTiUzwpDrBx+MkgjOrNmzBaB9MGqU5M/Fx8dL26xbv14A2sCBA0DwMP6jj3DkyBGJLLGSc8wHo1CoUMEAgGbXo08+mYqt27dLO1NTkJXE3bp3x5DBgyTU+cm0aSLoTFaGEkAj3hsuxQwc5xagESBb8OKZZQUsV69Z2wnXUvOyZcsmqF67Cm7duoXGDdrikUdyyldiM2dCz96d8HSpEhg2dIwk+OfJmwsj3v0Qc+ZPRFzWOAHotkjg1fIvC5CjX3N0TLRU8Jd86kl07tYWcVmzYOiAkVKhOXzUIOmS1NQ8sP8w+g3o5hAabcmgjRqCUqWeElLo4P5DGPneR8iRM7s8s4KF8qN3/27InesRIYssOcE2bta4kwDBSlUrCDExecIsVJUQZwknwuSsfRSaPrQF+w5tdUzhRec1IhRRURGCK5iY7/drClRYqHYZkRAjg5aWhkipzAxDappPABoZtOjMjB4yyqVaZgx7UmctMoogLVy+R0kNEgEkAWzUhf2T2mssuLTrHY+hwr1aXUyZs8YsEqjf6UnBFW7eiz7ilFQKuClqlUnVySEKRVyWTMieLQfy53kcmTNllcWOOWx//XVNmLEc2R9Bvjz5BUTdu38X58+dlrwyLkaR4ZGg9lnOXLkFoF2+fBbXr13B33/dkcbQWQuS15Y9Z1ap3uQrPiEeCUkJePWlGij3fC2DOE2WjE1+t4u1k0tikq4tpLYbZ4MXxC42aMazSsESBlPazQGpFpTp7OStVtSQqZ14rVVQQBjD7tzlczr5MK7vsmvqGeYFLhY48bgKpGzIyNIHfs39Cw2RpEVZ2A3bxg5o52vd5Svw8RIfcnumMlLYN0PUOP6S5lkEMBtsMwOOxKeMfmLW59Jb6GBYRW36oAVZQtEhct22+MScStpFLblcKRP5nblW7SCmItUCDc+iovdgQrkOo2jxYYgYT1uhQ6pDK3umIU6CM2HQhEXTa7ZgUvulQjz7oNMxYk4BgMt4Wdpa7Fyk5JqFCK4fHPP+7PGEZqdoYYpORsGgx2VvPTds/ql5R1bs0gwjz8IeiOpcwGJ2GukP6OHIHLBq+m3g0/SG2swn7SZCThMYnpO5xGnHDJLrAj6vvw9m3pyL9QBB55lkeCee/UFAX3RDl17QGMANBmwsbN9zWUrNw0yFLy0Z4SEPER15G+FhjEL8w4X8l7c5XsmgPUhTgOZLtQya3TAG8pZ2zPx3gObOSyyoiIpkfrHJw3Ub0tuLzAgjs9REdOCs3yoLApgzRqBnX+yn1arXwKqVK/FITl3sE8l2pKXJIiUi3KZv2rFrn6lt2kCA7gwHp8sqw5EkBWTB65SdFF39NwWzOz/dhaKPFkXx4pqj5rzs8/ec1IJzbyifCys/ynSe/5+XnsFXLGxrAAAgAElEQVSmqZA50TYQUWX35GZU6cntc6OFmwAGUSrQudzxtWR6EXOeUlJENsm9f3dDYjczGhnx9l5LHpgoDwVQQZcB/q0WUaRyZL4ViQmVKeIRzFIiG2QL/mT9cBrLrp2OHLd5zkFYwrtZyyASxHWAAtWyvoGhRK2eJ2DRJH5NyFf9MR1/tqiP+dPyjrP+K2mij9iy6vre3m83Y+93WxyhXrJnZLuYH0fwlxCfJOkt3LRT9Z8vhi05H/O+hRFLY1ESQRd1Y1MQGxclIC8phRZ8KUhOTBXtV4Y52fd5/dSNtZaBhlGSJlSBWrJnetxUit6K5z0FclVMt1Gt0ZV8Td98Sp5o0BpqFHppHposjWXtJHiQ2MwxQnlnyZQTMVGxCI+IcUJOTPiPjs4kHZNis8wlu3ThPG7duiElqDHRmRAbE4e4bNkRFR2NixfOSTmwdyImEuVdxGSOERqer6SURCSnJOLVF2ui3Is1nS5P2Qmi2QIFdfdHw+6bN/+WhEXe+f0HD3Hm5Hk8fBiPHI9kx5NPPi45anzoR48eM4wL/T9jULBwfoeNOn3yHIqX1OoSB5z6fTh79rxUrlBk7vTJs8ieIwey/mfHwMTFUyfPSAULEfOf5y/i8uVrksNRpGgh5MiRTQblpUuXcfvvO5qmHhqCvPlyIWu2ONPRDONjwJVl3CQuDp+EK47/cQoJD+ORM1dOPPbEowgjOEtLFYeBJ0s8oUDG58Ox30+iyKMFJd+PHYBJoDRQJ9vGvIGsWePks/TjZCdi+3GxuXv7Lq7fuImijxXBnTt3cfOvW3jsCVVlZ0JokUcLIyKc5tXxkjCqej9ZJNlUFmMTsrXhFmrb0OKLgPv82T8RERmJEiWKiQYMwSVj9CeOn8Hft/5GliyZUbz4EyJ/IXNFaAjOnTkvhu/cnT9erCjismoJPQfNndt3cPHPK87A5T+KFy8m7fr70eN6LJuwbxaK1KQ0nDlzHk+VYGJqGELDwnHs2CmUKFEckRFRQjNTUuDqtWuIjoqWZOQscfp8Tp06jXv37sm/OQApisrFiFICzPfgLpO7W16/h9jTidjo5fF7ZJbJFKudly5T4u2WnCKFNNwhGmzjzu1mQUm32Hkmf5f1syyKjGz5hJdNCwA8AWjE/XzAif0QfTXqOFH7q2DBgg4HRh0nTvC0kuKLNkk0Iqc+ExOtGTbi66effnJsUuwc/8QTxZAlS6zcL6VBWPpfqEABPP4Exx2QkJgg1X4MWf30888yBz1burTYzLGv/uunn0TTjSEFvhgCy5cvn6Pjxso4VjFycXv88cfl2Hai45zx86+/Opslfr9kiRJayeYHzv/5J/7880857pNPFkPu3Lk9Cby6EMrCYAAa/CmICH2ITFFk0FLcTZ3bkP/zX8EATRg0+9yNBp70fflPRqDDUzErD9wyajYtw/t8g8CxB6UcOHgQX+z+AteuXRdXBqsryIKAvV99ZQCaBX4K0Bjqy0k2JghQ24IF5+b/oeAloOdZje+g7hhwy57W9BYx2c6+des21K9f39MG5gvezYEdG+Y8enzTZgGfC3p0wbt682v7XJw0FCdKoB9wHokBGSZ12qTlhCCMNkTiie2OULKzqnKvQCX4Zc/lpLA4z9x+0gvSrPan+nSKmbow+xqiU4BmNnmyuXU3WMRm3nxoZ9NvoiGCwZ2b9D4cT8qFp8JY864UpHo9ORlGpMwFxyzBGYGjC36Nybv5Ltdx5y7ts7NveFx+eIC93ylAs0K0VOynRybdAijUHx+fBJ8k8IdJCpZ1KqLmJ8FYSBijiqmIf5CClCQCWz+yZIuSik3m5zOUmZJkABrdCsIjpKiBMmNC9kghmvYBgnHeH79DMoDXx38T4PEY1CglC9e4/oeVfE16lPRrsrQmTFsFXL1Phj3VP5PVDIJmU3mASERFRiE8NBqR4ZkQGZlZQpustOQuR2KsaSnCnpGKvnnjOu7fvyv6IARlmaOzIHNsFtkRXL92TURXM8XGyvl5zocP7gvoCpFEDr+oIKemJgpYfPXFOij/Ui0TGvJjzoylIng3eFhvATF79xzA1k2fYsrMMXLc1k17iCxF7jy58MVnXwsQGzF6EO7fu4+WjbujU7dWAi5/++UPnD93EXMWfYw7t++hV9chWL1xnnQOm4PGhn6XGjE1Xsdrlcqib49hqN+oJipWKieVL5WqlJffTZ00DwSOdepVF5CzevlGSZx8unQJ8au8evmqCPgR3Kxfsw39B3XHqxVfkRa3Yrfunp+d0oc7d+6hfYueUmmTv0Ae7N1zUO5v7MfDxA/zzc6DsWbTPJPkCLRo2BVjJ7yLoo8XwcqlG/Hdwe8ld4ACjyuXrceYD4fhiWKPYeniNbh48bJcHxmc/d98hw1rt2HytLH49effsXjhSnwycxwOffuDfG/GnAly3g5teqFew5rImy8PvtqteSDvjx4qz1BYNUPffXvwCFYv34CnnimBJ4s/ju++/QE3rt3AlJnjZJEZMnAk8uXLg1fKvoA/jp7AD9//pJZRmTJj/NhPBDxWqVoRV65cw5aNO7Fw+XSh4znsVy5dj++P/IQaNStLJ18wfzkWLPpEFtnmTbti46bFBuCzWlMlNf766zb69B2K9WsWK0ALDUetuk2wesUyCZewcowDq369ugLSKEw59ZMpKP7kk+jVp69UVFGwlRuQN6pWQfOWrVCmzCt48fkX8OvR3/DFF7tFgFJAXVAuFgcnv0fQzL7PnaJ9EXAQnBHMJiYkeGZ0z2LskfZwWS3DIntXQF0OHBAhE6GZPL0gzsujuVHHwACkzQOjhyZDLwxXrVi+XD7OnSfzgDiB7dnzpfSLGrVqoWHDBpLv9Pnnn4tn5eJFi7Br106ZyBYsWIAyr5SR0NGzzz4r1WjVa9QUpuaRRx4R9f7ChQqJC8Kly5fQpk1bAX9Vq1bF5UuXxOdz7dq1yJM7N1548UV8umsn8ubJK3pRPXv3Rp8+fdCpQwd8+tlnkq9DiQbOihSwpfJ/tTfekDH9w48/YOiQoejZs6e01tx58zBq5Eh5ljSd//yLL8Q4nZui8ePHY+3q1Sj2ZLFAkGbMmZlXG2YqOGMi7yI0JCXdhjd4/XDWEQ9Dx81vclokHqbmRJo/Bj6/JLh45iA3b88uzN6Qpn3qgWjAQXgeEtXtGxYMuAysH9OmT0fOHDnQqFFD9e01q++atevQuFEjI4bqAsRNmzajTp3aCpSDC4GDsY352cueedZU0+9Ntor3hrwbiaAvBOTeOf3cMODBgMUDdHWFc2daBxbJjtiy5fbEnhHnjQ4E35+3mjqgIjvog5b5MSFqzk8yL0S5YW1+wzK0ZD+TE8myGGN0E9a2z9+mvti2SL8Jk92EAWTkzwKZNGsvpN9XZs3kZ8hfFqC5j8FGMYxbj6cILLhVtTndjaKews15looAScGiYr/duCs44wOibAqjDqL4n5piIm2Up7IMWlC1ty24EdCpjNvXh7bKH5ot8EWARqckRk8SE1OEQaNoBdmuqExRzrGlepR/hMlMwcMHydI8ZNoyx1GUliK9ek0EXQqumCrDIgGGMZOcuINNcWHURosEyJQSoPmQnJAsbB2VHWIyR0s/qFd7VCVf3Q7F/BZJZoomYxWY3ZqSliATsTixS1lootgvcSH2p9GrMFIKBWIzxyFT5iy6OKfx8/fFFeD+wweaVJfMak311eQNZIrJJCCPDRMeHoWcj+QW1MkP3blzQwBdchKrRxORlBIv4IzJeBVeqo+Kr9Q1DejH7OlLHIDGhv96z0Fs3fwpPpk5VhiWI4f+LbFpTnPHfj+FkcM/wrotC/Hw/kO0b9Ub67cukt/xIdSv2Q4bti+SRZKAZ/Wm+QLeHP9E0YgZJyDs9crlHIDGe96x9XNMnDZKBebqdsDsBZOQL39eeUib1m/H7s/2Yt7SqZgyYZYAiJ79Osm9vtVruCRRtm6vHpiyozA+YjpCFKCtXrEZZ0+fw9BhfWT/RaX/9i17YfPOJaI4/WaXIQLQNI/Nh1aNu2EMAdpjhdGycTcMf38Qnn6GGjFp+PqrA1i2ZA0WLp0mf1+8eEUAGndoFBXcsG6rArRfCNBWYfT4YRg2eDQGDumFxx4rIkmjRw7/iCpvaLueOXUeQweNxMp1c5WGd6h+CDAk0FqzcYH8jmCyU9teWLV+gdhNjftgMubMn6RT5X8YvV7dh6JZi/qo8FoZ7N93GM+/WApZ4rLIr3t2HSRgW0Rv/5PkOWbUZBR74jE0b9lQWqp50y6YM/djsSdr2qQrtmxdJgNJ+p2EMUOlGKVHr4HYtH6ZhDQJ0KrXboA1K5cLm1OpanV8ufsLFTv1+TBhwse4fOUyJk+ahN59+ooiOI2+Odh++eVnfDxxEpYtXSKDkJsYWiqNGTMar5Z71Sl5ZxvZ0CbDQxx8aoburs5Ch8fTr5ZjTAtyzDKqoFvax0pweECUYT4yShB38lKCixeCQoMBIWyzOLkLqO7A//jjmOTd8MUk8Lx58oiyOhlFinHu2bNHFPXpPFC3bh1pczJYNWvXxr6vvxYgxvdat22LVq1aonat2nJ/c+fPx/lz5yQvii+2daPGTfDtgQOS30StK1Yg0nqKl1a7dm0BinVq11aAtnOnMDddu3UXN4DiJUqgU8cOorsVn5CIV15+WfvK2LESKho7erQ8q+XLl+PQoUOYMWOG/L5Z8+YY8NZbKFOmjIC9bNmyqYQDIInpzHvq1bOnfNcJ+Vg3Ej81keIRGf4QkWEPEGLkibxLsjc9zHnfVmMboMC6p5TUKCT68yDVH+0JmbkhTkvDeMM6Dl5JVwChC5cXnAcU6zgXpVVkDkh3Mih0LgnOIU0PNcw7weDMknhBX7BknbwdXCBrDxWUJ+kAKQ+gdb/vyb3TWdQJrbvsmvuei1T/KW/Rni0wp89Qly55GZBaawChU9lunllwaMrTFgqqtNkJNkhwMJ/LVvS5H1U5FBZlMByq+eD6coC6A/j0mu0G2SwqjhqDBWkK9AxIY8hTcnZdOygff28xqjmPgEUlj91MD6Mv6RVr9TKIwX3FZB+BRWQq62T3saa23hjJM2rH9hHgGhktEQcxGk9OFE9vrmM2f9ebd8vzWb9rkchgWokvFPuP7MA3h3fCn5Ys4DMknCk2+gDpkJRICYwUv5yPYUoL/nizJC4S4pOFaUtIpGwGgR3JJg3NUt9MZUCSpfCRUSI/9DlJqrzxSE1OYtv5JKom984hR9FaFiMkpEhqPMO29LMmi/f6awMr+Wq0LewnzceqDgIHhpLU6d3YH7DKQGh8n3FiTxJNDxGDTWV+AcVqGbaJkgvji8g3iZWYpCjFvJVVC35J9OfSwgtkbJ/nIjqOyRSLHDkUoLGxb/19GXfv3QItD1hYkJj8UI8DP14v01ABmuiMAXNmLMEvPx0VwMTWPn3qnITzps4aK+Dh8Hf/EqNvMlAP7j/ExQuXsX7rQgE1LRp3Q5v2TeUhfnfge7GvaN+pqeivdGrTT0AT2cWChfKhxFPFxFg8GKDREJysz5KVM8SBgdVEDWq2ExDIyiPeDxMkPxw9FWs3L8SUj2fJNZR99SX8/fdtHPr2R3z48XA8kkt1d+wibJ0PrFn6+8MmoFKVCgJc5GMhPjSt1xHjJ78nu903uw7Gqg1zTSUn0KpJD4z5aJgAqrrVW0tZNDs5r4dCf2TKtu1ahRXL1uHw4R9RuWpF2SadPfunhGenTB+LX37+HTOmzkeOnNlEq6Zjl1YO+Prx+5/wzb5vJaTMdj139jxWrJsnMX07cfLv7779HquWb8B0CiKaQoWWTbpg9IfD5HvTpszFc89reIyD5ccffkbVNyqibYfmYvr++ad7cO7sBRlEJ06cRtv2TVGnXjX5eOd2/dB/4JsoVUqrsQSgzZsoAK1xw07o2LGlDLjsObKjdOmSwrrcvHEb7Tv2RPt2rdQE3ReCBQsWYfOmDWLpU7teA3xpVNa5MG3avBnrN2zEiuXL0LtPHwFebdq0kVmFYaAjR77Hu8PeceahJs2aSxVWp06dnPxNzWFg8mgkIqOipd97wRmLc0ilM9QnSala0qMAzRFODQRoprl0LWLFkdm528XPFp7YHDo3NOpdlHSmlbC4EWL0LuhmBZBxRID23ogRqF6tmiwU9LRkcjnV5akcTwaN5/ruu0PY9emnYp/DJOof//UvfL13L7Jly5ohQGObMkxMKx878e/YsVOEUDn2WMW358vdzkLesWNHPPf88+jdsyeeNwDtq717RcKA4y1TTAz4GQpk79r1KQ4fOSJitgSBJZ96ChM//ljmEVoIkTEdMGCA/NyseQsBaGXLlsHNm7ewdds2/PLzz+I/fOL4cdSoUQODBw3yADSthtY8xDREhT9AJDXQBKAFV+vaPJmg5SoIoKWkhCM5NQZJaTmQ5o/0xsSc52yPYIGi/VnWUn2QHnAfeD4XGLnIyQagvHmBCvZl+fcANC8yCqKzzI9ersm9zvQILCOA5vRn88UMeCsPA+hEAU34y3u95kjek7id+p9ZxICL9yJL8wtBEtomDjEeABa17bVC3W0fSW/IiP0Lvk8RK40WgKZC2YEmQmTVCUzYl7mRVhDkCWnbs5p5wM4Hmsuqm36dT2w+mgvQUkNMHhpBmfGHZrW7phobSSFThe5g+oAiLw8NGQQaAzZ/NpfaU8DlnQdpz2RaWO+PMhihoYiMiBSQxo0r83OTkxMdxYJgcCbRAsmXh+Zlm3zn/d/vwoHvd8o8m5aSAimWlEdKJos6r8zDI5gju6bAS7wxpUyTqRvxSBKWKw0RLAKgsKzJC2faDNkzXh+fH3PI/GBoVnVAOT9wrkhKTAVrAUJZrRlGW80QhFA8jZ9JY5pVZimeJEAjk/hEkSaVfG+0zutnAlwkc2Miw+XiwkPDZZFwEuZpFhoaJuyQxGpDNT5NgGZLVr1TAcEYb4QXQfAXHspFOwTxCQ9VU8Svom/shLFZohEbF4e4OHo3hksHunnrEu7c/UuoRwVo8XJ4MlmVyjVExZfryfH4mjtzKc6fvYC2HZvKBPXDkZ/FMmLq7LHY/dk+LJy7AnMWTZQ8L+aVvT1wtAPQ2jTviY+nvC9UIwHazm27sWrjXCnh7tphIKbMGC3s36L5q8TTcuX6OXjv7Q8DGLSnnimOw9/9iO692uOll58zAK2tArTYzDIz//LzUYwdOUUB2oRZIlnSrGV9YfgmfjRL/q1KzXbXpTsqN0zlx4h3PhImsHzFsuZzQNP6HTF+0ghkz5ENPbsOluvTqk+ANhqjx7+Dxx4vgnrV22Dy9DHIkT2H+taZQczvkUE79sdJtO/cUqjbX376DQcPHJawJoHvtCnz8HKZ53Hhz0sY+9Fw6bh7d+/HvDnLMG32eDn3xT8v460+wwSgsXM6i4bPJwzahnUMmY4xdld+tGjSFWM+fAf37j3ExvXb8dbANx2AxsmEQpfU6WlYrx169e0sJd+8ZpZuV3ytLOrUfUNCn00bdsL2naucyYwAbe78SfLdxo06Yd6ciaJhsPvLfVi3dit27liNh/fi0albX0ya8KHJCwhFn/5vYcO6NbKDpXr3nt3Ws82HzZu3YN2GDVi5fLmYkFMnqU3r1jJ1ffHFF/jhhx8x7J23nXtu2ry5eAISoMlkYyY2nXxVbFly1DyvxIR4mXyTEtWfNiAROkOA5i7LdgJ02DI7VzrJ0BbY2SXQ6iS5S6Izicq5zKIcsIC4AI0M1Hvvvy9WObQQou1Mp85d8NWXX+LLPXtEZX7NqlXIlz+/eDO+Ua265C0JQPuPB2PrNoEMWu++faV6jcyVd2GjvyAr6jp26ozPP/vUtCWkXZ997jkHoO3auQNdunbD6lWrhBUj80mAxgrE6KgofPLJJ9Ke02dMF8/NiR9PkNM0a9ECrVu1Qr169WSM8mcCtHJly4r+FJm3IUOGyKI25O23JQF+0KBB7jMVNkETpX0gg0b3AHUQ+L8ANE8Rr1o8papIrR+00XMXaW8qttN1ghKwAxY79/H+I0vldsFA8OWysQo6LLg3sCXgOZkV1YEkDi5yMJMBLE7I0MGQevr/kpMWMEicfu12zHS4x4AWh94JQILOFJMBUxgIqnRxMxfnTmbp3wu4QJ/kTN67e1f62YmTJ8U3VIy5nQv1XnF6KpDhZKYAkajQdB/3xcWfDDA316IJFiCy7n7OzgNaXUwmTdk2VgXal+adBTNo+p6ENs3TTGUlo2GQ5Du6PZHDqGWiB1B5QKmX1bPsrXzHpGjwMakklAgeuYaWPL0ZV/y81ekkLggPj1T1f1M8YBUPLECzx7YAjd8XK0UD0A78sBMHf9hlKjCTocsr8/CMQ5KcW+9dJJgogRUKREZEIwRhEilgCgd1v2IyR0oFJ10ACOxSqP6fpLJk9B8n5nEoTttdKbmRoD6cSPVJFDIiKgw+WkERC4WHIXfufHjs0SdlnWB7Z4p4oZKvSstcfi4aYvAZ4kd4uCJWKfU0nUQE15JVrJZ5MozdSogzlXepic5OxxBtD70qvUmfVA4pwNOyVVKBGsoLQWR4qCRjx2SOkwfFUOaDB/ckP4uhRgmrGm02hqgqvlIfFV6u5+yE5s5ahtu37mDo8D5yzD2792Prxk+FQRs7agqefeEZ1KlXVa7py8/3Ye7MZQLQHj6IR7uWvSSkyfvj/XRu2w/vjx4kWi7dOw7Ems3zBd2yU9St1hpLV88UMT4CBicHrXFNCd98MnEulq+dJaC2Ya12mLNwMvIVyCPXuXnDTuzY9gUWLpuGSRNmysLRq5/6za1dvQUHvzmMKdM1xKOJ9pozJeapIjnhx4olG3Hl8lUMHNpLBsbtv2+jdbPu2PrZCty7e18B2rrZqnHmALRheJxeaY274l0jCMiGYMycOYd8EaBdunRFRP/4vW/3H8G6NVswdeY4/PzT71g0fwUmTf0A/Xu/i6YtGqBylfKY+NFMAX71G9WS5/7t/sOYMnG2hDi16lYnON47c84+GjcVG7cvlTa+e+euXPf6zQtx9coNfDj2E8xbONkZ7Ddu3EKuXDmEfa1fqw3Wb1ksjBh3MK2adkWX7m0FoJ04fhpjR3+ClStnGVZDGbR5CyYhJioKTZp0xo5tKyUhn4ULTZt1wuSJY5ApUyy69eiLHVs3OwwaQcTatWvEVub1ylXw1Ze7ZZDwDiZOnIg/L1zA1E8+Qa9evVCuXDnx6ePrl59/wZSpU7F40UK5VwJ9Hmvc2LEiY2AnM/Y9Aleyi2SMvblnPE5CQrzIH2ilkla42g5ud8p2eck4YmK8Vs1kYCfF4A2+C/jdCT09L+IBaCarmdd/7I8/MHzECGxYtw6NmzZF+3ZtpXDg9ddeQ/sOHbHnyy9FXoBtaEOB339/RMCTMGjGgF1DnK1EQoDnpnQB7XMmjB/vsCGUOCC7dfnyZdSpW090rywbTduhrl26SIiTDBpFUWvVro26depg5syZBqB1wMuvlBFQzYIDvtq0bSsFBBagVatRQyQgnn22tAPYlEErK+r1DNvmzZtXdtzlK1aU3CsCNDe8adgzWQAI0P5WD84w5p+lp0yC13uzyjl2bWxjAjT14aRJOid59+nYf2W0xMsTk8VPSu5cVslZkT0rvUVZnnxGz/JuAFMgFxZYYJIeUWkY0UQWFdF5gJdZ0A3oEcbRm5uVIUDzxkqDRVn0aoPZOv05uN3Tt1/wwqmXHszAedrL3I9lmP+JDqMUxqAhQ2RNo7QHAT4N1N2K2YBGCbpSXTO5DnOeYC6aGm67AJ3rCvsiWWmuwVbxwFvVKS1gGTQBOkafUdZidcqRz5jKTVHS9zGUqcKtouclcg/ajhag0erIMvnpZg57TAccGxjnEI8eu0Tb6Y2oPL/qFJE4LjIuY6m/V6UBRjvkGs19WZF3+30L0JzCAXM8AWghIQLO9n+/Q9h/Al39vFExEGUCy4i7TDTPHRUVLZWlD+49kO8RGMZkikGmzNGaD5eSJqlYrOxMiE/UCs7IcAlVyhPXYIj8YX4ZwRmfK3P1uWkX8BzKKGJmFMz3OEoUfQHxyXdw694VBWiVW+T0C2IX9ooLt0/CMTHRMYiJUiQn1QvxzCPTSko6DRDA+dO0qECqfGQAslrNgDWf6oekpvnF2zMqMgKpKVTTTRabJtGfIgBMTZXvh0VGCS0oArly06xqYGFACvwhRk4iJATlX6wtAM2GZubNXiZVkW8P7yvvfbX7G2wxAG3n9t3YtvkzdOrWGiePn5ZQGdmusR+9i6JPFEbrJj3wZp+OgrRPnjgjXmGr1s2Visz2rXuh38DukhPEYyYlJWPytA8w/O0PUZ1Gsq+X0Ry0xjUlvDps8FipZOzSoy3Gj54q4TmayF67ch3Ll67DhxOGo+jjjwpAu371Bl6vUl5CfMyXY8iuafN6OHvmTyxZuFpyvqw/px1kDCW2a/4m2ndqgcKPFsKWDTsl0XDchOGSy9WlXT9069nOUN8+zJ+9DI2a1kGzlg2wfMk6SfJv3a6p0L40pG3WoiFer1zeAWjvEKCF+HBw/2GsW02A9qGICxKgTZ31obTb3JmLsWTVLHzx2V5sXLcNnbq2xunT53D21Hmx6Xhv5EA8/2Jpk/8h9a8S4ly0YCVeeuU5vFzmBez+7Cspxpg5Z7yA2bf6jkCBAnlRvWZlAV1k26bNGi8grWHddmjXsbkUeHz91UEZRHwOPXt3xIplG4Tuf3+k6uzwDwHa/PmTJdTcqFEnDB3cW4SVf/7pNxw4eAibNqzA3TsP0bl7L+zavlU86LgTfKNaNaxbu1ZymXr17iPTSNs2bXD8xAksW7YMCxfMR5HCRdCzdy+UK1sOrVu1lM+wLzdt1hzly5fH669VxJdffYW9e7/G5k0bJRfBu3vkmOEfzT0LzPfhfXDytbS+ArTAHDSezz2eLigZRU4saZAR62GXOu8O113DPWGZgEVJF74/fleAtnH9etGlYrI+ta/o6UffRoYhPy82AfIAACAASURBVP30M0yfMQODBw7EmXPnJEdv375vMOGjj1C5cmUZ7xag1alVS07NPLPqNWuib58+4uG4bft2Yc5YWHD58iW0aNlKigRatWyJ33//XZL5t23Zgly5c4ktDw2+N27cKPmNDkDr0AEdOnWSKtLGDRti244dAvCYc8ZiAV7XjBkz8emuXSqD4GHQGOKsV7+BFAvwWfN6cufKJUr4tDfKlTs3GjVujE0bNxrHEEqnpCA67C8BaJzS/kvakcXZzlJl8QzfSEgmQMusAA3hgVjCw4g64CQdS2qBevrcqkC+xoBwu0o5ncBTcWffc77oQsTAkJ0H3NgE/EAs4vZbK9acQaK+FxJp57aIzxa4ZMy2ZQRcA4/lafLARjAfc9ssQ/DluSeXWQw8AyuMqWdG8E/mNzg8aWjIACbTgkL3by7UlJwIU6edcKrRu0luaseXKiwdiwU49zhA1wFHGQE0q19qlOql8IBpRxrONJANfq7XUIbKbgotQOMabaPeAXOOATn29G5Q1KI2S9JYWRczb5kOZOchGwa2QuuOeDuhM4XVHckME261V23Al00HYnNZgCayUqaYg78/+MNO7DuyTdYMAi2ZT1kcSeAned4Ef4HF0fwM54ewkDA8fPBQ1h4WKjCPODqT6rUyYkXiiTlqxA0kKBiRDA23lQpUI9A8TgI05kSTsCJRkDlznMwhfNb8OV+uoniiYGlc+/s8Ll47gRxxFRSg8QtE76zWZNuFhIQhLjYOcbFZkJqmCf5egCbWOFKtpyxbeLgPEeFRiAglHUgbg1RBgfGJ8YiPT0b2uKzIHBMjTBhvkqFLnpNAkHk3ovtkKlYIlizDTDDBG6NmicZz01D2+RoS4tQSXeDq1evScSkTwZ///vsOblIm4vEiAhC3bf4c167ekGT5KtUq4ItPv8ad23fRpEU9HD92yoxJgshYFCpcSOQzkpIS8OuvRx3BVOa1FCpSQKQVKBURnSkGOXNmMzIb2USyggwPQ62U2eCF7Pl8H06ePCMPs0y55/Fk8SdkR3Ppgsps8DMcjBT1y507p4AZJtBPmjALH378nuYMmGpIdjQyY+fO/IkD3xyS/LlHixaWvDFeEzvG1k27nN2TLu4+bFi7FYuWTxfEz2rKY0dPyPOioOCLLz0nMx4lNbgjK1ggv4TC7965h7/+uinHZ2dmPh8lN3gNbK+CBfMhJlMm7Nz+Oa5euY5HixZCpSoVsWf3Pty+9TcaN60nHV8mKR8kdLx1yy40bV4f//73r1KBSQYye7askvV079597P3qIK5cuoa4bFlQqfKrko/E5/3rL3/g+8P/ktyt1yu9KgUmZEGfeaYkfv75KBo0rCltrwPRh+1bP0ON6pWlRPmPP06KY4DkOEZFi/lxbGxWCdOfPH1GRCqNSp7IQlBOg3mRzCVg/hFVzCkeWblSJTzxxOMycin5wEICsjuWEbl2/ZoohRNUECzUb1BfXDY098swouKC4GreyeRgFleONylxNzp0mkcUaKoenOhtKytd0OYuXsEVmwFLiWXE3JiLk+ekc6YNX3j9QPVd9pEzZ85K4jzZ7TNnzojMCCc7ypI89VRJmaw2bdmCc2fP4tGiRdGgfj3s3LlL2qZt27bCDpw8cVLajwuZffH7X375Je7fvy9VoszhI6C6dPkyunTtgunTpmPXrl3CqtapXUe9BQH8+9//RqHChZGNFbM+H65euypAt0CBgrh06RK279iBhPh4MfSmJc+qVavEnoe5ZQ0a1DcehXoVfOZkzvgMT546ic8++1yeIZXzS5QoIUCdlacvvfSSSIY8/fTTCjzCmDSchEyhtxAZQqu7dNGN9I/AAxRcQK0ALTE5s3hwaojTwwB5nl2GAM30Kds3AsJM//E9PHXqFCZNnow5s2c5yH7BokW4cOFPEV6d8skn2LPnK80PjoyUz1EIlYCYFfUP4+NlPHD+WLpkiRRqvPTii/hm/35H5X3m9OnImy+vSKwMGDhIwLvt57SA4hg7feo06D+5bOlSaRf2Jar3E/By7JHp5AaHnY6isJ27dhWmk8ck+OfzpQUVBWD5oqo+RXhr1Kwp/pjel21b+x7tpfq/NcD5Ls/H8+/Yvh1XLl/G6LFjRdLlt6NH5Wey5SNHvi/SF6z6ZaFJltgscv4nHn9cPEE5rhnWZz8h8/vjj/8SVwU6EVAxgK+PJnwswrW0QGQhDZn4qlWqSP868v0RjBz1gbQtr5f+pDSDJ3v7RvXqWLRwoYwJTfzXuYLivczzbtO2TYBsNOcQ5sDyM7KG+v0oXao03h32toTL7dzA98+fP493hr2LTJkzybh77bVX0albGxw7dhIzp87F1GljhUG78ddN9Ov1NpaumCGpGSQUNm3cISkLN27cRK06b6Bl68byvPr2Gopub7bHU0+XkO0knQDyF8iHug2qY87MxRJpotcnzz/6/YmS4jNhygeyro8fM1Vyn9lmvH6ary9ZOQsL5i6V9bp3v86yVq9bsxWnT53F0Hf7yf2o4Lfm+SkjpmPGC6a5ISZ7tve7jaI9xuIBL0DTZH7Xl9vbhxiuJN5JeEhgRwCrTkhckyjDxnU2JcWnDBrdBSLoTx4GFmeaIatez2C1Z5IIHufMQcyQE3FZcgpDxygP7yNzTBZkj8uJPy+exfkLp1DiiaYa4mTITQBaSpJWfyBEVKCzZGYuhC4evDgm+SenJGiViUSPjehmZChiM2VFTFRWpCQlIyHpIR4m3caDh/F48CAR2bNmReb/yFuk+VO0YiIxRcKa1J2i9hGPm+ZnDDdV6EICMtEhSQPCwyLELiopOQGJyQko89wbCtCMur93sbMN652cVFxPaVbtoOpKbxckiYMLWIoSqpEsDXcRFOnV5meencbeGbpwQhxBMXepSvbka9hr0U6jwn/B4argPAeCvDkzFmPwO32cREe7C5DcJM+K7BD/ZpPFxZGMmq3iJAvToXVPzJg3QSpmLQWsm1NT5SMCxMaA3FL9zoUHzHWe0IkLLlx62exCTTjWdn62N4Hh1o27MGHySBNKMLt0U5kYDEh4oXLP3mRbz45bMx88ibd2t+73IcQas4eq/5+IIIpDAMMFTMwn0OeoMowvny77RlC+hzmkQT0Z8VTaNjYYqJsFdzHVZ+aGciwjZmYO/Z5nkXb6okOnWNbADV3+Y5jJSfCXWcmAO9NG5hG6JIg5npcCcYCil0EzwNLTBbxjxgQmnN+m+52dmXQaNI3lluVlSGSYo3lDVwrQuoJ5Zvpy2RRlTW2Svud3NswTlItnn1Eg45JxoMyOkXRP3oQPnTmAFWJhSQgLS0B0yB3x4HSeqxPyCxxHlrQKOLO5qMSkTEhMyYwUf2CI08vESp6Qd3IxSdw2omCZVYedMMCN80LlqlUxa9Ys0XvjIlhdKo7HSMXqWwMGiOVQ1risWLRksQBrGnyz3b7+eh+mT58uHpj2umkwTg3I6VOnGgeBMcI4M//wwIEDWLx0KebMni2L1Zhx43Dzr78wefIknDh+Av3feksAN1/UzatUubJ4anIBI9Di99mXeU2//PKLpBm88Pzzcm5W2I4dNw7bt21zele7Dh1E2qWB6J45AzMgfMa3qdk3/L33sHXLZukd3GSwevfI4cO4eOkSGjZsKEr99L689fffqFmrNhbOn4/iJYqj3KvlpXq5zCsvy8a1W/ceAtZ79+opeZKFCxdCyZIlkT9ffmzctAk3b93EogULQXmaAYMGSbuwnY/88D0GDRos3pycj+jvefzEcUyeNFlGSq06tbF44SIBaC++/DI2rFuLRx9Vg3m5Nb8fM2fNkr979Oiu844Zz3ymlapUlfzQJ4s9ISkCjZs2w/q1q5E3bz4zR2lnI+v8yCM5ULFCefz+xzH0HzAQOz/dgN9+O4pxYydh+fKZAgivXb+Btq3exI7PVkoKx8C+I/D2u28hX4HcuHrtOrq274/5iz9B7ty50LZVDwwY1APPPU/tQx+mTp6Dwo8WRLMWDTDhw2myKW/XuaVYQE0YN1XA0vwlU7F21WZROaD0EjfcF85fQu8eQ7Dt09XiDd6r+xC069BcwF7/PsNEfSA2S6ymUFk3FtMGyl5682x1vfrmyHbs+XajSbEygvDiwayemW7hhc0DVwIonFhE0lAY2WPRAUTDk2FM5vVJgZYUUFJMOVmiBCLgLmuQemuyipQFEARwJAHo3hCXJTtiY7MJYGOOHV+8H2KQG9ev4saNayj7cnctEhAUJwwaqyMUXTJfhsBNbQc0YZEG5VTz146iVZz8fUxMBLJnzYcssY+IRMa9+7cQn0yZjQQBaFnjWF2lisrMZbMAjTIblO9gAmRqSDwSSRM+SEV4hOqTcGGLicyMLJmy4X78XdyLv41Xnq2KCi/XyYBGDpwInQ7tADTj5egRDWUKJBuPCzh9GLlQUyyUOXKpSJEKDsafqekmJcgstZBKF0ZzXRl7za20tLyCHgUeNjdEAZouoCZbgnSVScqWhEvGqEX3xSehMH7OG8Fw/DPNgmcBgdC6LPVNYVGHBWiE2CHo3vktSc7nrsQyjnZhI22snUIBmlZY6rt2MXMDHsZAXbu+E36zVLSTgyj+m9ou9ncMmZLdo7aZnTwDgKphQi2IkWbhtThWXppbY9l+GRLi4uC5ujSflCpb6QpfqOZxhfoYUjQOAQ4oE25bcyc5wMXRQPX3VKfG7Ud2Ifb2LJs7aSdLuzP1fkZ3b9YyTB0T2Cw2XM3PWsAlz8Cu2hl3YXk3EKDJ2fV9I4Mg12ohY0agzRxbiTIP9PB2soAbtUc3j805fuD7eiVWDNMcwBzTCywCA7IZ5xW5d6WwjrZCnbt0ESkN52XvzeTXWDcHs33RLmbuLyBp/h+lRizMdrqny0Tbbbkzmdj8GrNRo1p+WDwiwu4jPIThTebWurg+o8cqv3fXVKdf8yoSTYjz/wugmYVZto4Z3K+31NCOfcqkcC4fMeI9tQGqURNf7t4tfpFkGgcPHuzZdpgn5vdj7z4XoNmmIEBr3bo1GjVqJP3p2vXrqF6jBn784QfNNb17V1hMgpmvv/5a2E4yb0ye79uvH5YbP0nKRzCn8eABZeII0A7uP4Djx48Lq5clSxa0aNHiHwEar4ch9iqVK0ulLYmGbFlVWNoaT9ve/psD0LZI/yJAY1HPkcOHBKDxPASKmu/kl2uhZAvzG6u8UU2M3Rl+5NhevWYNtu/YKWxX0+YtJBdywIC3nG5O/9NNmzZh3vx5wna1bNFCBjHn8VatW0vhC4u2mDZB83lK9/CaKEtDUJg7dx6UKVcOs2bOQMECBSRfiawyX3PmzpO/3+zRPWDGsADtw7FjUbRoUVy5ekWYzK2bNyE6ipWFJnXCgjp/Gk6dPoWDB7/Dvv37MX/udPzy+y8Y/cEETJs2To79181b6N3zbez8fKVY4JFgYVSFwJrPfeR7E0T/smTJJwWgdenWRuSc+Fo4bwWKFX9MAdq4qcK6tW7XDB3a9ESXHu2wfMlaAWhMl6F+KQvZSNycP38Rfd8cgi07V0mRw2+/HMXMaQslelGjdhW8Wv4VU2WpkQnLFsq6I3O7uzroTKMA7cuDm5CSkqTCs2S1xCaRXpyQ5H22H/sKw47WhjFULXiQQKtJyScLRTgT/CMD5chSUyg0znQHJZcI0MRBgEK04o7jF4F5EgbZs+eQkGZ0JKV03BcJsocJmnvPnOTqVYdU8tXpWMgfGmaRpF6g+FGJOBzDlwQwGqslvUe2SxczAjbmj6muWWymbIiJyoL7D28jPuGB2ickJkrMnPpqIswpKWdpSEqkDYja3ahfJJ3kk5CYQMG4VDknz82JRfLhoqLlOGTbyjxXDeVfrh0AXtxF1eU+vHmfMkEJ2jb2GkbVnQBNPBklZBsmbBnBooSnQhi2ZbEEvbqSJTdO7RgMu2MmWtu8ajCuf/Q8muRvJ0fBGx5WSCZW83Ow7o0uLGZaMZN5QMjCZOGyG9pwswoJMyZuFm7bKDaNwRzOMnL8roINUx9mKmjsvQvokiCgXokCOLsAK2BwcwXMosTPGAAa+DtlIB0yxbGc8jA+wsoqEnHEGA3V5LgB8Hq9AM02EZkz8VHTohQVXKafJm2blOnVvC+DvuTfHNzGD9O0t7UycVgWCwI8g0ho9YAS+AAxJPeTioT0+VsQ7F1M5V5tkqwnz8aDUgyUdxrdCVF4r8ccx/Z3ly3zhD3tZxyg4cIlh5U1jI8+JK80ggEu5n70p0CAlSG7Zg7sABYP42y/72WovMxWILALApTOyHBZcGesS9tZmOoyvdr3XAbde4uWB/U0owvQXP5Px4AVIXXAoV+qNqV6k/lnIQrQnKbKqGsE3aiLj314mJwFiamxgD8G8NsYiTf30MvCu88pg8wxsxl0ATwvjKHZoW+/LeK+CxYsxJ07dwSUjRw5EgUKFkSXzq4HpnnqcjPUtrMMmu1CzMOj1ApDdXzxWJWqVMH3hw+LqTeN0BnSLJA/vwg+s+2WLl4sAI0AhZp1tqszlHn40HcGoNXC/m++Eb27qVOnirAxgdPzzz8vT54yLl4Gjc+7fccO4oXJdBKuO1wz1q5eJbIFXkrzt19/kzxKSriw9egyQQbt8KFDAiZ5zTu2b3N6Nyt7K1euhNYtW6JGzVpic6VanZDwOYHtxvXrJE+S11i/fj0nMlOnTl3Mnj0bkydPFhaQjI83+D3p4wniblG+4mtYuGABnixWTPoN73vB/PnIkyc3ypR7FTmyZ5c0DYYhK5QvLyHXuf8DoBHMibBraiqaNm2CNq1Y1OSRB5E5UYsFGjVtJgV8775DT8yS+OW3X9C7zxDkpB+mqYSkHNSOz1ZJikH/3sM1xebRQsiUOQb7932HsROGo+RTxdGu5ZtO+/O7TF8h89WkWV1MHD8D2bJnk1Sfbw8eRp361TFh3DQsWDpN5vuBfYeLM02BgvmEWbt29To2bVsuRAXX3LEfTML5cxcwY+7HypzJ+hoYuZANkXGO0fXNjGo/sO/wNuw9tBlJCdSZTJUiDOIergsWXHkBGh16wsJ8SBONs1QkUqSQsh/EJpKDr2sMH5q6HtgNvjJvxBZ8Bqw+lZ+opfYgUf7N/DVaXlItw/vicRKSElWgF2loUHdUJV+DrkXsim5241y4ODlodwoN8wllx4Pxphn+k8Wbuh5JFNTU6hPmoFFOg5plzClLS1HD9aSUBP1dGAsR2Nhk0fyiQ0LPK3FvpwcdQZBUebKSlKydGkxzwWWOGxPxGP4s90INcRLgg7NskPWztIrE+jsj0ujZOdukS/s9WUBFI0ZNUm0+EBtYLB8iohEeQa+uJHG1Z4GElgFbj08z5iw7YkJ8AhQsKDR/uwBO8b1So5qVSCRvqWq7aKXfFbvoSBNL9R5VDZ8qy1ReppaLC+wcls0uXOJQYSp7TBWXxOxNWFE8NR1DbzeEJ+wPmUPTm5yBEFyNZRGcPXYAO+MxzjTPxhA+DgvkftwYnVs2zwlPmwXHE+KUsSAALVR1a2RgMcGagFudKBScubZKipx142HZORtW9TJbNoQWACQyAmjOUuNpIIMCBMd7AJp3QFog4oAkJy3cUwTgtGmgaXbAyP6HH1yAl56xsr8L+I3DvGVUqWeXU530PESjkzLgvY/Ae/KAKblWWwDxD8e0wNWCMY+chHehcW/bHD+d7IRzAIOGAyd0/X4wTHSPpZeqQMgJqco4cBlDgrPIsPvCpBGg/V9elmHjsRkmuZ+aA4mpWRDijwiQMfACVu9GzTmXhxF17sYkLrqhXX1iBB3dunXFkCFDpbAja9ZsmDZtmjgmvPP2UG+TOv92ANrGDc57jRo1RocOHVCnTh15j/lmlatUwb9+/AHVqlXHoMGDnZywZcuXi5CxBWj9+/d3QpyUNHqdIc79GuKsVbuO5JxR2274sGEY8vZQtGhuABorxg8dwjhPiNMCtAb1G6BhA81vorhx927dwPecZ0i3mN9+xfAR76cLcRIc0oKPmnv79u519ihVq1VDt65dUbt2LVSp+ga+/mqPEA3sE2vWrJUCErqG9OrTGxVeLY/mLZo7AI3s5OJFC7B06TJkyRKHXj3fdMGisUciyyjM3N69kvvMV+3adQIAGi20mM9JppHVxCtXLJeQM1/pGbQ0AclzZ8/Ck8WLS9du2749mjZpLOyiVQQQlkfWKC4jaZJD2qFTV3zz1Wf49bdfMfbDiVi2YpYovl69dgNtWnTDjs9X4+TxU5j2yQLMmqfC4vxfk/rt8f7oIXjq6eJo2+JNDBj8Jp597mm5vqmT56FwkYJo2KS2mJkzkvPprj0iWs586o/HTxdlAwIw5jBvWr8DM+ZOkFzuAX3fxYZtS2WmILu2ZdNOsVjMlfsRdOjSyoQP3fEsxIKJJtnJySVH/Pjm8FZ8fXgLEh6qYj/zyAjQ+LIAjSFcXVNDEc5iyTCfkElihE5x2zCfWDvZNZcYQfw5ExKNpIcKohPc6brOSGC4rMk8Z2K8fi6EEUKydCQOzBxERCAFB0LTkYkDmjcZX8lXt0shGdNsCNJvBAuU27C7TKJmVb/lDak2iGUoJF+LJ09xwQNDgRYcMTRI1kkRJxdMUseaW0awJjZUqRSxBZKSUyTeywTvsFBOUD4kptDFIFFdCNKIVkNR4eVaqPBy7XQATcNsZgdtJ2phwmxyduDW1bK8waEjdhbJSROfxggJcTLkyXYgiyb6MRkuUYHEgwUblvJUUUtjj2GmOQVaSqny6phDJguBrBvapurX6AJBOxerlo1laDREx5eCPrsemQ5sK1oYa/dYhagYn0lKp5oTARrRuz2fR7leSq0NYHLZiHQUg16FU8Jv53M/KHwYeCPplzJnQJmQq4Bnz67IhQV2l8JT0QBdny37F1kxbgZEhBZGS0hAsiaT6ictg2bocctsBV2j9icXmNpx4mwIDLC17zsTQwB8ccOTXihgmskJFxv60OkZZtwGwgcPcJEuEtSEAcyTZwzYYweCKnftcmJuwcAo6CLcUR544nRA0EVnDgNrmS0P7LdHVxCtncY8Rz2+HQeWvdI3A+9amV43Kdj2UactPIxaunYI2EB4zuk5j2WSrZeqJmu76QxRYbcRFX4bYaGpOm96Xhkc3vmtBWf8m0M2NdWHhym5kZTGZHH2W/dpBQO0jJ6je1oXTOrmQPNkbNtu2bJF2DDOAwRonMuPnziJTp06imMDk+8JPubNmyeFG5wLXYC20TkNQ5ssuJg+bZpc6bgPP8Sx48cldMlQJ627atasKUn4DEEyF23VqpU4ceIkCNBYQcsXQ2UEaGTNCNAI8rhWfPbpp8gaF+cANM1Bcxm0HSYHjXNq+44d0bBBA/HeJAtR9Y038N7w4ahaleyeO+9riHMEtm7eLG+z6EVy0A4dwsXLl1G3bl3JqWPCf3xCPF6vVBmLFi1EsSeeENmW5cuWSnER59hWrduIfl/nTp2wctVKfPPNfsydM1u658+//CI6fAyXnj13VnQCd+3Yhri4rFIwQ0eSNatXSc5ejzd74ssvvpA1kt+ltqBl0MqWe1Usxh599FEpmCDw3L51K7YKywf06G5CnKajkXmhTBABGtlLMkUM4Xbu3EkszmxkgmsS8/u6dOyIUqWexsWLl9CsZSt8vedT/HHsD4wZNxHLVs6WPnP92g20at4Vuz5fi5OnTuOTSXMcgDZz6nzs3LEbo8e/K6BMANoQArRn5NnS8rBwkQIOQPv+8L/RolUj1K5bDSdPnMbECTMEoLEgoEOrnvho8vsoWrSIqC1QV3PjNobeE9CpfV+M/vBd8WHu3LYvZi+YKJX9lMw4/sdJPP/is0YwWiU1vABNhnKaX8DZ14e2iQ5aagYAjf6ajJSJ84AAtBBEhNIlgNWzOuYJ0GhXyTFDkKYRQL8wY+KlmZKKnI9kE0/pUGjRJfPxCcwS41l5q5ZRlOAgA0e85ZNokh9+m24DhpHVTaZpk3GVfPUsQGPOTig9pLj4cbLRxTuBN5TKUBrF4hh/DZHENjJqTLwm6mRD8W+twNSYnIo4qrYKKxskzyfNpHiThSDYC6HNgh/J1FhLSkZ0dARiY1nWSrugECSkPJCBQqNznz9MfKsqvEKZDQ1xWiBoQ5c29Oq1ufAaUuu865q06m7UXeztLllCvMJqcZGnSrsWSigFGrwsetZULwY0K7D6nLpm2RrWdPMj2Jkkak6z7BQPGDAgy16/N3RiQy2a62QWWqle0d2++zKARMLImmMmAM34oAXTxMLAGaVpGxa2LJwFfja3zj1XEJuiqMbk4HmWEk981OpEydV6LteCZXMIJzwszGfAkmVCx6aIQ0N/XOnIonEzoF5oTuhYQrnKUtpFU0Kc5gfLSsjfAWhYYUIwx6JtYPY+5hnY6qHA6zT3HwRYLPjwskyej2iqoj2QVxJKO47TFi4wsqFSl9tywo5eBi4APpgfvCjCnDQdAAgCRcGH+SeA5vZGryyIBWPuhsb2Fyn+CDi4CzacsGvwcAt4Dia8GWB5FMQGOh3AAwoDGDp7Ajuw7HxmWbNAgBYdfgv8w41rgB2heX7Bfdw+PC9AS00NQVJyOBJTH5EKTtkAeUZyMPD2dgAFpLbRdJxbdl0uwQI003du3rwpAGbUyPdRr55Jqmde05w5ktxOoV8eY+aMGRKe5MsCNFZa2r5LgMYqx19//VVSTxjiJDjLlSsX9u37GoOHDJUQHhPje3Tvhr59+0k1Lf1N+79lAJootFuAtk8AWoWKrwm4atK4sZzLMmjBRQIMRcq1+DUHjbZisbGxEh4iiOIxJF/M8xIGLSOAdpghzssS4mTV9g8//ogbN26gRvVq6Nu3rzDytA57Z9gw0fPjvVaoUAEDBw6QjTwrnJkv9+13h6T9mN9HQWd6zfLZzJo9Bzt27hTwS9aMeW20DnuzZy8BT40bNXZY2dp16mL+/PlipVa2XDkpFmCEis+E2n/t27fH3LlzpXcIQPMUUJEcea1SZclVyQ8wEQAAIABJREFUY0452RtW2vbr20eAi43+cL0kWP1g9FhhtejPXKP6G+jWuQN++/1XjB77MZatmiuNS0DZqnk3fPbFWrFDeqvfuxLG5BzYpl0THNx/BEd/OyZSTL17DMWAwT3x3AsWoM1FocIEaHUwecJM8VqebWz9Tpw4g0kTZkgOGi38atSqjHoNaso8fu6cBWjL8N47Y1HiqSfFg5ptQOvGWdMXYOHyaTh1/AwWzF2OKTPGmuK4IIBm+Sl/Gr4+vBV7v9suEiXMQQuLYETP+Ean6trL/Dquj5KDRl9QEeNX6TAZPqEUlNW0GJvaxQkr4QEdHmhDlYIiRQshd57ciAiNEpH92/du4d6du3hw976kh5GJE51TppCFhxmARosnTevic6OeGkOxjRqMruRr0O1Rh39gQrV2+mT5MkONDymDwQdChi08VHLHoiKiRGE3IiRWQmv3E//W8tVk00B+NVm3CbzUBuF3pfyX0IsIlYKdvhCR4UjgzSUlISYmEnFZMilA84XIMSjVwUEsIStfKF59sQYqvFzXAWjCeHlj0Sbc6DJQfAg6rbhrlQUzHq85M9gFwLEolqDKEc8zYPAfwZnSvTYh0bMmCgPmAjQVw+NhbI6WlggTpacJsg+YVE14VCtBNORrAZgFFTLoUk0bBMXkHcDpIVLl8+JPpgBFwm8GhtgdliIE5nK5bgb2uh1GwbNo2zCh9h1dIBTnmJw/s9Y5YVsDik30yIFAlglzmtkUW7D20gsadK1RUMZnxVwA/kkjQGNhgClsseypANHgJPFglGGvPeB9r1ecyx/ZY+n9KqhWsKd5e/qSdw3Qcq/exQcW1ljQ6GaOOyyQB/AHgMSABdwAflMs4KzWTv6c57q995ZBGNH5tQU4HhYrg+Zy3nIAmnuqgIppJYrdO1DQ7xXXte4JBpZ4btbLjnmQiIvsTSdy2HOnbwQgl6DLt+kP0pMyvjUvaDMFEvYcdgMY4vMjOvwmoiMoJ+EFSv/cWvbWLQDnz8kpkUhIikFyWpyYpAfcp71CD7D0NrwL0Cyoc4GkTiZ2rtNvUQKFGnH0Rw2+c0YJuFGm5Vn6jWhgWJohTspFkG0iIKF0it3M8WlL3k5Skpqtc+8keTU696fbfPwTy+kBng5gDfrsf9s7eIZPQHhDGUV99va4Fy5cEKcQ5qfRDYBgh9IX3vbjfVDJn8CH65dd3+zz4DrJPyJA6qJmYV/I7FFtnsV3/J0qIySJe4kNF9r+lVHhUfoe5RlPHpJBHQTcSl9rR2bnfUkbkjQNXXdIrojlIgkUY6bOArkUn3pW2mInO6NR1/Qhv0PSxexIuHZxrXCWJ5vua0gGk5Fj8rdVU82ucx6CU6ZMmyocXPTjdQ6w8z/fm/LxbAx9t69GfyQn2038tNQBn5MFaFSZSEthuJKVliq4L/N2ml+KF9Pox8molVx0KkLSwhBC5yO+QqzDj258KDbLNYt9glG+lLQ0FC9ZEoWLPIqY6EziDnPr75u4eeM6bt38Cw8TH0q6FH1Ief5QFgMaYXLirYjIUERFU9KD4VB6g79fydek52N+sWsSiYJQY/GUJPTd/+PsPQCkKrLu8duTIxkEBHNOoCiYFQMYwQSKCQFBBNRFEEFBcjRiREwo6ipRRFDXrAQTpjUurjkQhBlghsnTf88NVfVeN3z7//X3sc5Md79XVa+q7qlz7z0XqaSYREzNwXeaIXU04UKCyxNFztH5quoKplMxL3KAChPQTRLVXQwaHiZACovrqStVJgUAWjWjT8haAPwBpGVm5EjwHmp6otRTFTJHJfD++KPOpuOPOldMoAMDGgCsk04mgDFVUZAQrBsJ0k8Q/fnHetq2tdxdEwuoefMm1Kw5auIlaUvpNvaZgyXcpWVzar2rVAgoKyun33/70wXTI+OoZatdhKVDVlZVNQu5wjWKNORWrXZxdRbBVuE9mQiykUJ7TNx6CW7T+g1/cdmI3ffcnfV3wEZC9R/AuXkL0U7btKmEtm3dRm12a631Rsup7W5y8kX90XV/rqd9992bf8czwfehmyYpwAnaZ9+9dHEJM2DJA2g70qHx7Nu0aUlNmjWhdX+so61byrxL6W/XBhA/ypPgWbZs1cI9E5wy0b5GTRoxA4rUaXsqOCmgwgHb6Pok699s3lTCWcN77Lk75aOeZyJBv/7yGzVp0pgaNpDsJYj/IvMFcSAQQpVCIZrJQxm01977Um5uIZWUljBtj/my225t+TSKFwR9//zzDwGfGRksZIoTv8wlP2dsX4kAzAgg1QzdgAG0DTmV1fIMo7uu7rZmBL0LKqTLArYvAnACQBfs2gwQnOExexQkdpjfOzD4EQOm/fN9TzUJNlXDd0Kmx+a9NMMQSzSY3zZXs4wy7Ma4xmkjeS4C7APmLfK8pAVxQ+1tezCO+ogN9KWFZjH0YJ81o+cAYwLFmuuoIKuE8rNK2RuQhsCWoQoAZwTI6RBV1+SxBhrYs3oUSQ82qbAfKRdLRw7aXIk9SAAEJAlAZgMB99ddd116aOowcuRIkAKqwKABoEGA2F7S7GBGuPaZS1jfjyInHaAANLnr2OCFTyr1WTt2NfK9oCXh3A6AmQ0A3kYtV/QHLkQLPeF+BdcM+2e2J80qSfkTey8COOgOqsG17W9yzyiodjErwWQysj/KtQaJLNoKV/LJSpNppjpuEWV8JfOcgRwAWhLJchKs7qawS1hDlQEfymRL3RLJzMsSnil4HWvpKVusPMMsHEbXedTLIc894jEKRnfTX5tZ3Pz4E49mfIJxElJB9gsGuvp9AWgvMnsGgMa3Zu8W8Ioc4FHKScAmqiTVU101wq5yuLJSfoGKB2dkSbgTlCdq66Q++d+C6dyXTLFBu+7ahqXBMPYVFdvpr43r+d/W8q0MiJF4wMls2T55UWLesyg7L5vdodUVtXT+ORM7J3pet28yWQ/0K5MCJwfIbaA2J7Iz8TvAFycEQGvKZb9lUXaOgKa6Gs28oyRLbgDIQT4DHQBlKJ8DQq3mwulZmahXlcnFQgHQcLJAvBpAHLIkWASXMjjRQAZDsh8w2icd3Z2OP/JcJyLrNwdfUiIy2fUDAKHCGAUPXAHalPH3sBjeEUdBvyVJb72xkjod3YH6X3s5ffbJlzR+9O0ssAdRPwj1nXjyMXTFVT3Y/43KAmefezqfkD764DPOQrn1thsZXNww+BZW8i8qLqTlS1/niYTi7Fiuf23YRFf2GkRXXNWTysvKafmyN7isERbNE48+S599+iWdcdZpHAOAAMq775tKu7RsRlMm3sVgD9URAKhfWPgSvb/6I5o0bTR9/MEn9MLil1noFjNm9KjJ9M3Xa2n+4icIkxl+/YMPPZAzcEDvPvnEc1yeCUXgsRZZRoTklIhKCuec24WLv7687DUaOLgPFTcs5vqc3369ln7/7Q86tctJXJz6oL+FCcfdOpWeeOZ+qTCRrKfrrx1JV/TuSUcfdxQXhJ955ywuDYWMoLffWEHPL3qMJ/Wd0x9gYdzOnU+gH3/4iYulz7hzHAOz6wbfTD0uOpdOOfUEbtfs2XOpuKCQzjmnKy1d9irPp3/+cxH1uuQibkf37ufRilXv05w5T9KlvS7htjw8+xEaoQHL77z7Dk2ZOo26d+vGC+XNN9/kAOBrBw50y95wmmcAvQ6eBkX507Hb7AM3eczsyUd2BiLUkoYnh6hdcLGVtnnbNSMAI2C9rDNmaELQ6JygOwzE96bE1py4HqNuSluQ6UDezgCanEWioNWFHbjFLK309wyzSkOmKOhpiCeCTdwSdpyRCQL+g4+5H/3zkj9ZaADXuA1fmXWUyKyh/MxSys/cqsLSEcLB2Vlz2dtUcI/6fwVoaZGkP1R4l/gOPsgZddto5r33UseOHalrl9MdXEg3BjubL+Y6hwsU+mUQ8Q0eWyoh6QCjXTXVke02d+ea1s1enkD4NN0zsZjGKCOdjsZMBw5j4/S3phhivOYvWMAVLXYwlWIgNbxuulHU+SOTSD9g+4CRB76fUVAYAjS9j3XUgc0waSiq+xXaP1c0XcFRyK6BAfZJJAhJkoLhXO+yvoaSCSkFxV3gJmmKMhhBDvvRmGoddl9aSgkT64Z2IR6aw312iUn6rPlPYqcj3oAAqLlVH1QSEICmslGsJGAeLdlM333/RXpj9RJmcjlOnuPmIYkhMWXwwNRUV/J78MDUVtVTVXk1FRbmUXGDImraoilXh8mkXFaUKK8ooy0lJVy3GxgFbBgSD3Zt3ZaaNWvJzLG5lTf9tYF1zUq3ljBZAYCWQHWkrKS4TTMzKBuSHGBmc3OpuqKKXbEXdJvYOdFj0P5JjjtiZC3aHkDOGCCcCll0TfVb4Epj1pMHBoJtKk1R4x8UABqAFvyxqFUFFgyADfeAUBuy7ZDVCfSYkZmkGgA5zp4AckX8UDZRhgx2fS3cnAbQJOD/lGPPp+M7nKs+Z9ns+RU7dTlGgzMr5VmzqxBtUb0wizmaOuEeatO2FV119SXMAk4Zfze1at2SAdqIoeNp/wP24RJLuAlUjIddP4YWL3uS1q79kW6fcj89+tTdTO9++cW3dNut02je4sdo6kRo+BTTP24S4//zj7/R8BvG0PMvoG5jgj5b8wVXDXhm/sP0x+/radCAm2jhi3PYF979rMu4AgBSrdHuJ594noMqJ08fQ1Mm3MmZLH37X8rXWbxoOX24+mN+7+MPP6XFi5bR1Ntvo/feXk2LFiylX375nRa88AS9/dZKLiP16JyZKoiXSRd2602PP32f1DnEAhaxNlq8cDn98vOvNHzkdfxc3nvnffp+7Y9cdomrM7zwCq356DMaP3mkLvAM6t/7ehowCDUQj+A6oVdeOoj+ufBhVtVftGAZrfnoc07HBis3avgEBmib/yqhgQOG03MLHlV3ZZKmTLybWu/aivr060XXDR5JF110Lp166gn8PgAarnfpJRcymATr2ePiPrRo3lPUtFlzokQ2XdG7L/W96ioGXnheKNEDpXFkSr333nucto9YGVDUUOResXIlPTJ79g4cXZ4p8/usZsFqtQTEIoiUh9LzYHFVsoQ3DTvqmrGJ7tVubvrosWAvdztRzExF2DKZ/1FSQm8SMhj6KWea4rY88lkPoPwGGgK0YMkFtinFlIo9UoOXysg4IKALNAo4vW12xitgPwRIh444a1+UVrJYyogJDVimFDCSBjyyJyAUiOXkHYhSbqfczDLKzSr3NTW19l6EqdcDPT+nOIaAt6E2jzXQ6pINqC5ZEHmWbluLoYZI/3WO6XDHtsNU0GZMUPh5Pz6pgCgyZyKsWOq30j3D6BhHnkTsl3QAUw8Mwf7OrkU7ScVHK3bQia4cWSnW7+iaCUxIMATROWoHBwMTsYfiQJS8b7gswpRbBrDDH4Ji/H18HKy0T7+t/XXd1kUffeZ6HQcI5bsGjMTuiYsRn7RqNXJg2jlA45bogOG/AGeyLmRyAw55L4SqHATuRmmD7gf6Q/wRmotX9tJgoeg6t364bTEAaC7uPACyvlQWkgSW0JurRKAYZBTXxVSXKhNCGRlUXVXD2ADxyjVVtVSxrYoaN27Igr6777U3J3kggWdb2VYqLd1M6//8g7aUljDWgVcI7uvd99ibWrRszaAPNZa3bimhkk2buMpOBcp01UqtU9NKg+IEuipJBzmUl58nLGZtHZ156igAtIOSrO8FUIageKYFMURQQodemeiF4MWFQavkQQIBwgWKp1ZTrQ89kaC8fGRhosB4vYIrNEiyC6HGa4VCJVMUleAFtWOSsGAsdGYSUOyF/ghSYGuppg7FTSUm6pRjL6DjOpyjCQl6GmfqNZwgIt4q99WYKFUdxv0BCM1njesCTKEeZO9+l/CEmzLhHgfQunW9nKbeMZpBmvKx1O2My+jp5x/iMlNjb5lOV17Vk2P1lr/4Gten7HRsB7r4/H7U/ohD+eHKFkNcMP3ZBbO5oPQjs55kBui6oQPYnQmAtvilp5ip7HbGpZzpAgYIr/XrN9CPP/xMc5+bzQANrlWwcXjQn33yby7PZAAN6chg0wZfcxMNHNyXJoydQQuWPMEaMzcMGkVjxt/EpZswgfpcMYTmPHO/K0QtFHWSJo67g07rchKdeNIxEXFVvLcjgDb7wTkcbIoqCGDBZt3/OD3y+F1skaZNnkl777Mn9ex1PrNkI4cJQEM69fCht9Gpp53oNmqUk2rUuCGNGz+CAdq+++5FBx20HzOq7767ig499GC67JKLuF3Q2bmwZ29aNP8ZatasBScInHzKaayBtPvue7gdt9PRR9Nbf7NlAGszZszgjLUtW7aykOSkiROpXbvDIiAnbkIc2DcdLDbQUkWD69hqJQI51MjixxwTZlgqChiI8pBCtlaP3xQURQ4aagjMHoTuyRhY8cbGA5RUU5uC5HxXAzAll05jvkMiyzoUNDEct5jpSsuEyOdDxCp/iYOSOIjy94m5cM0IeKdZSrKK75UHnKGhjrJ7om0kzEDAoCHzOrOKwRlkNsIKAs71FOihhe7XFICG0AMAtFoANMSgwcWZZrhi7kweuWA++vkVjmE6WRGbjiEYsh0qylSGj3gHj1kfxQ5czMGciq+pnf8evV4Y88lrxpUqs3Zb63YeCJiuxyljbQ0LJoUcEPRecb+d60h4b/m8B2jBM3Hz3dqurt0Aecl8V1ZeDxMh52wfTRcn6JrjaFurnCO1PENQBW+gG1ue3xIjzeoLkG2iWmbRIuuao6FEcFeUBFR5ILLgVaQ7AFk2V6FXKYE0CuziGwXjJtEhjZGGGupgIQ/SKtMcFWbXEKA8Lgnjkeshi/PNVYukMhDB64d24z4WDy4ATRIi8bMANOjBgSjZa5/9qWHDxnzPsrItVFKymf74/Vcq2byJkwuAkyCVsufe+1HL1m3YJmzbuoXWrfudwdm2LVsYnLGUB4F9h5gtvIRS+xQxaEgwQdwjbAra3bFdv86JiwcfkoRWmZU2En0UCWyXdFAEA0ogeW1NLXcCQI7lDHLg/pFK7ib5AJVdsG64BrtGq0QbCJscND7Q+bw8CIjKQCM91YLcOTsUoE8LugLFolMQyJVi05l0wlHd6djDzxbV/aCEk3zHB8ha9qOnPkXvLA7Q8ICnTJjJAE0YtGSEQTv7tEvpjpnjaJ/9pNwGAOx5Z15OTz73IIvpTRp7Jw0fOZjZwZeWvEabN23mrJKe5/ejawdfxcCOU3Q15gvxaxjTyy8eSKPGDqVDDjkwBtCqGQCiYDgXctYXkix2bdOKpk4Utq7rWafwxHt/5Uf0229/0uTpcHF+Si++8DIdCEDzd/0xuCAB1Oa/8DhP2HW/r6eB/YfRkR3bU35+Hr3z1ip2cYqIogrn/v3BcWOmU5czT6Hjju8YofsZoCWTtPTvAu8fxxg0gLMrew2keYufoFtGTKRBQ67iODPc95KL+tOMu8ZzyvUPP/wsDNrCx+mnn36hcaOn0cQpo4KDbpIDZ1EOAy7OIzu0pyPaH8Y08LLlr9E+e+9FV1zWk9tVumUbnX/hZbRw/vPUvEULzqg64aSTaf6856lt27Yutg8A7c033qA1a9awm+eWUaNo2991H1GQGyns48be5rdZ3RVksft4L176yjBi3nGMJmqy5aDahhccxNclILia5wQOGBLLJpuud81Y2SVPuRgwip/s07IAESCnbbXzdnzTSwF9atAi2MhbU8lITS287S8TmjrPZIV/lZJxMWI7stXHzaV/M11MXhSk+c+6U7vGsES7pG4gdc34YYmBs+CZR+OMfN9CBk2CkaMALeyagTCOu4k9i/8ToJEEjae8YuA4ZEY8ePTIziXRhFmcBlxjj0/uFYGpKYxyOpAcmacBm7lq5Uo68KADpd5qmnbvdDqG8jCB58OsdST2KzKF4gAq2qtIh1JxqBvyHSyJtAcJTw/vGLwFuCsFcIg9kXaGn3MRa8EAh8LfDEZMtimYKBIqoCwfB/yH14bEUhSghS5OGVcQJZJkwARLsprqSQqLhy9c1uKVI/PQPhSyyGiP2g1h7gSgmY5pyDS6gQiwq11SOLowJlXegV2AbeXmG0hTcOy2MWQiv/8CvblykTBo+CwUE0AFavwZbmkHahy+a6sRqF9DTZs0pubNmlHL1rtSAYSPcaCCaH55OW34az1t3VJKtShdWVBADRo3pD322Idat25LBfkFzLT9+tvPVFqymcq2bmFCpqq6kqsxQdCdQ8G2I6u0jrLzcjjRZtddd6NGDRuzfWne8PjOiZ6DDk5W11axqCwejiD1DAZfUkUgCtCgIyJlcjIohwEaBGQFBdqAceWBTBFoQxCdk6moT3KdTQS+857J35VJw3UTWcZDWCMAK9yLYz9gEHMB0LKZPTu6/VmSFZQOoKlYrBWnZvFVRdoOoGGi4u+qkzZlwt3Upk1ruurqXgw4J4+Di3MXunrgFXTDoFsYqFzQ8xwem99/X0fX9htGS155mtb+5wd2cc6ecxfPnD//2EDX9B1GC158giaMuZ0BFYrHAvQB8IL5gttzw4ZNNKDPUFrwwuMMSNf9uVEYtKVPsXHvdual9MTTD9IuLZrxhIKhz82HNhzR1ElS96zP1Zfxsl6yaBl98P4nNGnarfTxR5/Sa6++ze7I+2fNoO3l22mQAjSM6cJ5Swmll+68dxKfUHp0u4p1aAyg2WJACY5NmzbTDTeKe/bTT/7NsWdwcWLM4OKEOxUuTn7mGiE9fsx0Lqb+9psr6ennZ3H7vv3mey6M+/Rzs/h5/QgX54iJ9PzCx2j9+o10/aCRNB/xaGrNwIohXR79ZhfnBd3o9NNO5hPJw7PnUHFRMV1xBdzNKCy8lc67oBctmv88tdhFgO8FF11E/7jhH5wujwX7zTffUt9+/WjVihX03ooV9Ii6OPG8Vq1eTRMnTaKXXa1H7zL3gbxe+oFPZVwvLZMTFXLzc1mzzxg0c8UhsQUJGSJgqHXfXKyFAT+rOSrZbQzidMdOhS62Y8kTCj9nMUHO6MWMT+CsjHBVcYMbkjbGIonRsLqtIdiKtXAH4MHoQQ96/HbrexIxiZH+OTDrzGOYiS1XMLeIGQq7g/XBGALXX2OixFoEINySjnSAY25QO53L/eopO7OC9c+yM6u4xFM8VMqN544AWmB8q+qKqLKuASXrC6k+CeXxnSAIpXxkuai2orn8AtYzHUBLGekIUIuGm8cxXBrIaEPt/6vtQbkiyHh06tgpyo9GJlns68FzCeOxuEtpssFtDegsiDFcAd0YxFq6yRVjI23txMG0u7aiuwggdc3fwbNKf7GUMTNgluIS5277O3K1H9hizrYEQJLwCTs0wx5aEXAGLMr6Maxxn5MkAA9yPXFg85u/qcXDUd2nLgmCJSxRqEDIcWDG0BnDbPfTinroh7u/272IMrwmaBgzp2Fp3p0aY4lDepnBqJVVDNZD1DMh65kB2qpFHKLFovH19RrrhlKO4hmC7QXwBehjfdfqWtbiA6tVVNxAqiExs4Rr1LJ7s7JyOxNWxQ0aUpNmzahp0+bUqFFTKiosZBuALE4kCsDdiTKSAG3rNv5B1TUQvU9SRRlUMmopNz+bWrZqTfvstT8VFzXgZ98kv1PnxEXXHpiUIuioTyXLEKrWCOLnQP40AA3oGggYKA/LmidGsIIRcJeVlct/QsehwI+gQ7xY6yMHmROCZCEtYXUmwbzhH14AaBUVkhyQkyUZpdk52XTM4WdRp3Zn7hSgAd1bLS1T65dSTypXEWS0YPEj5gzB/QBooHknAaC1AkC7nFa8+wHNvGM2Db1pIOvqPPnYP+nAQ/ajgYN7M/iYMPp2BnIAonDtQevl0Sdn0rffrKVbRkyiwdf1o+YtmtNbb7xLpSVbaOSt19MzcxfSG6+9S9cPHcDTHH9/9OGnacy4YdThqPYMaKAthBpm5WXbae6Tz9PlvXvSCSd2YnchJwlcfTmPzQuLXmKABhbq448/p0njbqdRY4ayC3T9OgF+YNC+/Pc3NGPKfTTzganUsFEDBmg9u/cRgNaw2J28cM2NGzZT3yuHsLu2YcMG9OzcBezyvOiSbnzPJYsEoKEGG7YQBiiJBL33ziq6c/r9dPIpJ9CwEddyv+6b+SgzhBAoxGvDho307NyFNHb8Taxvc+vIiVyjrVv3rvTnn+vp6acW0E03DaZDDzmAhlx3C110YTfqcvpJzNg+/PCTVFzcgK68HOCUaHNpKZ13wcW0eME8pqHBZD0+5yl65dVX6cahQ/nEOGXKVC5hAyHLd957l+688y4aPHgQg6flLy9nv/+999zDSQP9+g+gp596kudJZNOwnR0CxllS2ozr1+ZEdZbMBVxVWcHXx4LnqhOaqWTh0Wxz+B5SPzWMCXJATbfyVPiiBsu9b9R+qoG1+CsX/6GLNARtqVbWDKKaJ07bN2eKgsu0X/LmzJ2K1d8Xug3xKQN+DnYaUEq12YGz0tgsAWkSwiBl4gys2NeNRTDD7g3Wju/N7dJDgrTLIF3AJKpbB+/lZG2jgpyNlJWJcA8DijsZGH3LGDQOghasR5XJRlRR35yStVmsFRlgRwGQacbFtTUA0GH/hf1Nn/GLz6WyWP/nrIi0Ii3AjwC0cZyQYDSOZfbtcIQcQIslYwRrL4w5TAVowQCH7mjurMwV1+8Y4LdximCqgBEUjOjlG3xc5Y56E6NO47461yd/KAgBmruqMr+YtVygOyeHlRM4Jryu1rFusK1gf3CQN41Le5oWm2VAzs9x2TfCWHy7L2LQcX1ctx7/4ObUEn7CnIH0CMWPpF6lRvYzIRO+hPmyUAF5h9eMPupwrw2fq+2n7NJmlsVfVfY28WjxvioUmhxaAjBi6+3tDxbTW6sXU3WVVCtiCQ2uw5wt4SggkrgKj8S688G0PskJdJBNwSsTdTgzgUWgYJFFldvKef/JKyqiJs2aU4tdWsnnMjNZZiP0rFjLN23aQF99+zlt3VrKwKy8rIK9iLl5WdSmzW500AGHMtHc01n8AAAgAElEQVQApq1N41Ogg7ZXErFlDGpUvwRaJzkoCMpASpXs2cVZJ+5MrVXJmi5MDaL8kwi5ySIQ6QPZQJMi0MbBcaKazyq6cJ0yUq1j1ykay+AtF8WtIaqXZAYNL6kJCmX/LOrU7gwGaXjfGT6d3RxXZkyeBnE7YVjzt2ubjA7F5/+79icqKMxnxgufh/wF3IuQq0CPPli9ht59ezWDzYMPPYC6nHkyDz4WxJdffK17UIKKiwpoz332kMVcT/T1l9/Rm2+8x9TmbrvvyvXH/tq4mcaMmkInnnR0cFBOsMvt359/TU88fT9Pr6UvvMKJAfBHH31MBzrq6CO4LXAR5ubmUJs2u3JfEQdXurmU9tt/H6qsqqBvv/2ejujQjgEqaqF+/e9vORYO18JEQx85EDIzgzNFDz3sQIl1C7JpMAZff/Udvfnau1zsGN/vfJpkUuK1Yd1Gznrdc+89eEJzkGUiQWXbyuiKSwbS7CfuoZYtm9Nnn35Fjz78FB122MHBoklQyeYSWvfnBrpr5iQ+ZSBu7tdff+f2dT7leDr4oP3ZQH7zzX+pdatdOI4vM5FNv/22nulgCGDi/IN4vTWffEodjujAdfjMHf/yq6/S+++/zwu3U6eO1OX0LmzQwWCilAkGGP1v3LgJ7bPP3s6Fj++g6LEcHsLgXNmgcUCAph+AOlSgjTmzcUHqNVKuRZpG3P5s7CPZabJCeI6ooLMzwjFGI77JRRmfQJQ0xUGlpJwyc2LY/Enf59EZm2emKw0bELicokZZ+xFxyPlTmhk7YwFC8iTiT/q/wJmhuIDRcuMQxGGFDI8PDg5AimNNouyKN0r4Kei/3g/Nc1IF5gaiOi7vVJC76f8ZoFnsE866lfVNqLKuhRPylkljzyRi6/QX76INGU42LiEb6z8thsfec9cOR+1/A2juGwGa+feXX3I9z8KiImrWtCmLuvbs2ZNWr15NGzZupMPbt6fJkyZxn9auXUsTJk7iAzZ00g488AAaP24cG8uJkyfz9z/86CPWvoRtgOBsu8MOo6++/ppG3HwzXXbppdSrVy8enk2bN7NILbTYRtw0nL744t9cxBzFwpnpX/oizX36GVow73nOHv/HjUOpa5eu9PIrr7AQ7ZFHHkljbxtDM26/gxo2aEBDhgxxgz1y5Eiui3n44YfTtOnT6dtvv+X9BWzKraNG0c+//EIPz57N67yiooKLusNuIWyCpR50fG4ZPZrrhCLbD4Yfe1yHIw6n3r2voit793ZhLPh7zx496NxzzuY23PfAA/TOO+9yXBLYF8TNQtoEqvtXX301devWjRYvXsxCskcfczRNnDCBfvnlFxo3bjw9cP99PJ5ff/013XHXXfTYo49wezAWy5YvZ/uBA+nV/fpS55NO4r3oo4/X0N33zHSs7LXXXE3HHN2Bnpu3gH7+9VcaNvxaTvC6+57ZdPudt1FZeSVXFYBsE64Hdukfw65logMA7aknnqdVKz5kEgd2E0lfh3eQWF/Z7zgtwc1QYaYNS9veiGaLTRe7HlSQMY1QBd4W6hA/WBv4fueDJfT6ygVcuglVA3g9cFx7FhNMwCe2LIw8wphBxSA3J4f3ABQ+z8/Op4LCPMoryKMkgB40U7OzqbhhQ2rcpClVVlRwWEtuXj67PQsLiiKaeCWlm+j777+hktLNtL2inAsBSG3QTGrcqDFLQkHaAwxe+/0u6Zw4p99u2ifU25RTgsV8AaBZh/FfThKoEXcmJiHimPAFqN4iKwE38RueDD46C1CH7+ElInkCxBAYh6wSGLTt26sYhBUUID1VriPxa0hHtcLWCQZoxx5xjmqYBTEmyrpZe63OojcU3t/PWzE3z4IivditaKMp26bxG6bnls6Quonh6lyKcKxNODOOnMqbkcEqyQ/d9zhNu2OMQ/0AwcjkvHXUJHpi7v0KlowpEattQn08hlrgnCcu18+spwSuD3+8qyggBsdOE7wkEijnhNMRsnRjyvqBHQjHzPXPDZpVJUBGr4oDqqDtCwuRrfkZTZkxhhm6zz/9klav+oiuGXiVZwWI6Ltv19KsB+fQ3TMnxbLahLeQLGmhmkWENoMBWmZGrvQvkemyhtA+Kb0h/yxeMjRrqWyYvRsP7DVgY+4jGUEZ8wzKy8/lDRU1Wl25pyAuAnFnqJmHzGOrqhF373m7G8SjhbY4BSMFJ/+IvphsXhHXWtAtH1Mk88C/jGmzG/k1ZO7CyNj5FR1xJ9ra9sBLEx6sL476C8Ob422xzTq8o7U2ACH89o5dSXp4lv2GT+cBYxIDOny4DMfb7QUx8VrHoGiigNbg5ZM31VBudjkV5JZSZqbUzXPrPdqVlN/CGLT6JNZjgqq4BmeLWLtCRjR8fnrJ0CWoC9bNtcA1Zs9UYnhEd4lr09qY6qjZ2SAtYxvuDcGzsM9CP2yPPfagESNGsM5g9/POp0MOOYRmPfQQbd26hc45txs9989/sibhccefQLeMGslllXD4G3DNQDr00ENo+I3D6Mbhw+k///kPPfvMM1T8Nytx73330Vtvv02LFi6gTz75lO68807+zrx583g9QiZn6dKlvCanTZtKH330MYMmZGVv3ryZrrzySirdUkor33uPQza6nHEGXXbZpTTsxmFcguqiHhfR1f2u5njVfwwdyolECKMB6EEx+Nf+9S96/PHH6eOPP6Y5TzzBPb/3/vvpq6++cmWdVqxYQXfedRe9sAjxTZ6hjay5RILB5W5td6MhgwfxXNm06S+6+JJeXG4LvyPcYsh119HqlSvohx9/Yp26efPnUdPGTeiTT9bQkOtvoDVrPmSv0lFHdWSQNnbsWAayp556Kg0cOJDat2tHgwYNovk6Pp99/jndOvpWWv7SS/TDjz9S//4D6Kkn53B1gs8++5SuuXYwvfbKct43zzynGz380P10wP77cyjIxMnTaPGCufT4nLn0/X9/oClTb6WB19xEF1x4Np16+ol05x0PUUnJFpow+Rbu9cMPzaGvUVHggWn0/ff/pVE3TaRZj95JjZs0og9XfUy3T3+Anl/0qM4kzMQMJ+skAycuT566up6E0DaAZqPr9yt2N7qZrCAuehJ0SRDvvP8i/eu9eVRdBUIo0EHLAEmEhESpMe4SunRBAHgCl8DWZWdlU2FeIRU1KOBC8ZmJXMAzthEMyAqLaHvZNo4/zs3HZ4qoQXFDtvOwuxjnMsSl/fojbS7dxO5O4CLYdrzHiQb5qFsOV2omdT56SOfEWX12T0J9F/+4SDqfGGslKD8HAEpSc5GZJronUsYJCz0EaBI/ZpUIxNeNDmMhYVJZYfV0AA1MWVn5dsrLzWXNERtj9glz4KLPRjrm8LM5Ds2AlLFoaDcApJ0UOY1V/cW2c1ugvum1CECT4HjLGjFmDiBRajdCIsSSD9SA68Mz8GLUu3pIqJ4ZycB4KohAm37++Tea9cAcmjT1VpcZhnau+2M9jbl1Kpe+MHTP42eFzDUblW2L1pTkP3FMgdQPE3+8wkgOgExyMKKZSA/QMKZW4zNC2+i+HdYacmvKnQrRT58NhELJpTRp3B3Mit39wGRq3boltxtxa++vXkNX97/CM0mJBOvHzZ71JN1x9wQHHgRAeocOfmZwxmK0AGnQqwG7KoGddfVSBQFFZ7nfeF7BPPHxG966iCEPNapjWV9q6BxF7jEMz2O4GNjNkIMsGz9umD9gz+BmwGHDY5PQxRQVbHWBwPxA46K00mZ3hzCOJvg5jNVxvQyMs8M0EWAXugJM9iEQc3Zj4MyN7Z8OJHmCJwa+or45556MGn/37Wgf3Uar9w0wScj+2Qzht0MQpVPWYpZ49Lg96dvoQErALoZsp7u+la3TbM4E1XJh9NzMcsrJKuOwELYTaTCUn3n+pxCg1dVncQZndV0Dqq1vFJ0HNjoRKZH4Fe0gaIfhyKzxpsvYRz2kccB50OTI84k9wzhwi3RU+3ziySdzDUuUNsJe2aVrV7pp2DDq0qULD8sNfxdH73jUUdSzZw+uafn2m29y2SM04pVXXqWZ986kl5ctZ4CGKgbIrMb3wEZ3OuYYLqT+7bff0YMPPcQA7eYRI7icExio4cOG0XPPPccA7eOPPqZZs2fTo7Nn07QZM1j4et78+bTyvXeZbUMB8zUffeRCGEaMHMmfuWn4cC4yDmCz2267sfzOl199RXfefjshnq5fnz503HHHSZuqqxm8ocA6vBsG0BYrQHNIXdehzb6bGKC1laLpRKz9iML1ixcuYLu69r/f0/jxE2jpkhdoxh13MkAF8MV4Azx0OuZYWvbSUmrWvAUdc8wx9OOPP7rDKD4He92//9XUr19/WjB/Hh9qwWTeOmY0vbxsGT3w4EP0xx9/0OBBA/l+CFO68KIeXOwdseaDr7ueXly8UMIFYO/rxL05+7En6D9rv6cOR7ajf3/xDY2feDNPgQsv7EMjRt1AHY5sz0QHwjrOPfNyWrL8WXpk1hzeky/qKSExqOPc58rrOO4YmqDCQKgHwCEsL9VlG18I0ORCui+6DM9gD9Z56+a1O7QIDnhr9RJ65a35PJaWOMhCtVoCS6S+3GlNMAdXCxCAxvU7s7OpqEERFRUWsMcGAI2BJpIpOC4wg68PsNWkaXMWuMV62FpaSuVl26ioqJjZxc2lG2hb2TYq375di6xbBSb2vFIOykBlZdG5XUYJQEORcgTvo94mT4j6WgnYz8qSLEo0nv3FMkIiUUEsZouOCEUnpaHMb4yGmhQBlOsB0NjnHTBoAHQAf6D5oGkFhqJhQ8ko5Ng1rjwgDIl6hNi9edwR50hsjzsRyoMTgCYsnZV/Ck+EVpfO6k2yuVa/tRlcYz6EjRGA5vzn6laNHnV9tgwiG3E9GS/lbHlzFIkQx3ypT11KN6G94s+Hb9/ca64UlAE0dt+qQVWAxnpbrF8jD9jXg5R2C2ccBpvKuAobZ+6fKEBLxzY5EGyuP9NMEyumbJYEXcIdLcBSsmplPFUnTK2TaK5BH88CceQ69j2LFZRC6FItgDOHWVBQCp3X1yN+AIksUjJsR+VRIkDKUt9dOElqWr6d2MTUyQflgGAFbjNZyNCZfa2GgPmOFGocKqyEVoQtc7pIwZxzsS2pavdu33LeLv+cHFPiqM7QcPvTQxQoBs/ZgsvN/Rq6vMIA6ghY0/UfoVj+XwCaB547xjTRd9xByEY9qMPreu426OCZpgGMzKDp85RNXwPtg3Hm8dV9gWvXumB87F+1lJcNcLadsjPKJbEqzRknLQLScCgb7rq6bKqsQYkn6J9JYkwIykOjlHasYhmP/PmAHpRryVHATRXdG+MxWba7RxnGkMULL+JuxHc4okMHemHxYgY3+P5ZZ5/NrsOjjz6G7z9x4iRq3KQx9b+6P3Xs1IneX7WKq4+gfStXraKx48ZxwXAAtD332IOuGzJE46uSdPSxx9Ly5cvoxx9+pAcefJA6djyK7Q1iSvtdfTUDw8cef5ymTZ1KH338EQtTTxg/noYPH86F3Luddx4DNFQROf/CCxns4eKwH1OnTWWgdMfttzPzBkDz4AMPUJ8+feiKK6+gU07uTEd27MiHsng4A2qBQhcrCtCC2DOrkakPFLVJBaAN4iey6a+/qMsZZ7KhNxt3770z6bBDDqWhw4bRSSeeSOedd54wwgmi07p0penTptGhhx7KABjuSzu4jBkzhmuRTpgwjo455jh2Jzdr1pQWLVpMaz5ZwwANY/zKq/9iwBG+pk+bSk0aNaIRo0bRguef0yUBGwFmp4ZmP/I4Pf3sPN7/7pk5kVUHMJ9OO+VCmv34PbTb7m1FkitZT+dAfuq5WXTH9Ps5fAZ7c/iacedY2mvv3QWcuTWmn1AGTTosfzOAJj/rIcQYcgUEaoLcbXw8qF8xsCdvrXqRXnl7gfMguX2A6W9h6hjXWOgUE1YC0ACWkDAAdhXsWX5ePpe7BKGFFQK8xGW+qmq5/BOyPZs2lwo127ZtpZJNf7HMRmFhEdusippyPmhUVknoF9qCe4DYqVEpMuCxHt0nwMXZNsklBqweFwMwJAyIu0jE2+okeN9ivVDWCQF1YDmAQrPEl4tJzOK07NOt15iyHI4lA7uASu4Ye3NxGuOGgGqUJcrN8wANIAfMGwYJTJ0BF4lBO1skD1w9SXnaAtBkYK1qQMR06aJhkBIPJNUJYVl3ABpy0jSAJq5LBf/KoOC+FqRsoEgArCUn2BbpBE3NuFg2DU84ATV4WZaNgBURCWZAw1mrChbADqJdEA5WN6YxYm4iBwHCZkCMQTLXmDGcZkwMrIpBUjCowMmyZdhpqsArsvr0FzBaAmwFoNXWCWNlhcnTfYfHiBlXnU/srsyiRF0GkVa4MI0xuDdRl7We66VmySGBmUMf2G8G3QFXA5YxK2dsi1HleNtEk2VjVBZWmTmR1guscQB+TS8L81DAtY9DCb/i22a2VI1yipEPdqnYbeOGPDDrziSH2M0OJiHj5lmp+LfVpOtYyX92BKX+Dzccfzf1+tErRm4UYbzc5xSIhEDI5mhkffPt0qEl+5TMXTsdW9fcoSSMFdRMOZkPHrUCoOVmb2f9s5xMAWgpL8WIciL32WzhY0Qza+uzqYprcDagOmrgvLjuc1FM7Y2QfsCNQRjQHvQ/hrv1aVjohAdzdhsBcqELOAbqtQVyXf9cjznuOJo9+2E65OCD+ftdup5Bt40ZQyeecALPnGHDhlG79u2p18UX01GdOtE7b79FDRo05Ku98frrHCf1ynJh0BCDNmoUZHeE5TmqY0d695236bvv/sMA7fbbZ9CgQYOpb58+HGeKiiGPPf4ETZs6hV2cT86dy8YP7++7777U3QBaSQm7Wj9YvdoduG8dPZpJCMTPoYj5qaedxiwaiqa/tHQp2zOAoVEjR3Kcmx3oMX9gH/B8//8CtCGDBzM4BEC7+JJL6NVXXuExAgN19rndaN7zz9HsRx7lEnQD+veXrTlZT0d1OpoWLphPu7RsSaeddhr9Z+1aOTjUJ2no0KE8p2fMmE7vr36fXcCo8IBSdrfffjsD3Hvvu5/j4G4aPkxJFMlcxF7926+/0HU3DKUlixfKklC3Yn19Nc1+9FH67j//pQt7dqMZU2fSP597mA/K53fvTWPGj6DD2h3MNrCmuorO7nopvbhsLj304ByuBHNZ7x5uznl7IruJid4yOOLkG0e4R05wItdjMWh+T2Y5EHUR2F7H09Lco6qVZ+QCGLTX331BNFC5frWuaw1fgQ1BLDzbIQVnyH3Lzs5lO8NitAj+L8in7IxsjkfT0uWE/Ed8t7ammpkz/ENMGoqlb9y4jraWlFD5tjIJwQGOQi6Q2lB8BngB3kPcu7pCZDfwPC/rMbVz4vyBeyaB1kSWwgrK+Swpq0+VlY33YAQTrHILBoT1vTITTJGaUTIkCiE4rtqOulZa40uAi2xoyIRDcCEmCdi17eUV7FLFAOAlwrZIYc9MA9CQJCDMjNeHiQE0pUFtG3EPUzO/IkFRujEx8NDi68IEiRvQTtCS5SEuxri71Fyu3HbWWFEXp+6S5n6UBSCmx4MpAWLslVE3suyB6npSxkkMizBl3C6d2Mxh6cYcBWjRzCOLhwuNMyheDw59m6SdslmzEeKxAEi3mJzAMAU/4noSpG1Azjb8KNtiW3/okUM78H2uKJGJWSxqn1KRS/tOmUQ4uWjJMQPSPpVO4YSyHj7bTxsZM+AGwvRAp65bAYvyTMy9HgpHepNsAemRTcLJAoS7jnzHjJu/Qmwcbb5Y0kbgxvPfkdFz5tO+Y1AqbQZaWJxc5l8cPDkwFoZ7pcAza29g1uVSQYvcH0JsGtl4U4Cfu2yUTbRDgzsx6F14TYaAwQ9u0GI/TnY/I9X44GMD6uml4LHIWkA8of8OGLQaysvawgxaViakifxX3E/BsrMHlQ5/1xlASzbkKgJxhMaHMN0wwt4ag2r7knf1RtlyO2TYNYIJGDyunbNkti4MnFgfrQ14v3efPnTE4YfT9ddfx4lCcBd2Of10mjx5EifmnHb66RxXhjg1ZHbef/991KnT0Ty+1wwcSPvsvTe7LVHx48effqKF8+dzv+G6RND/khcWcwwaANrjjz1G/QcMYEJh9K23sutIAJowaGPHjXdJCX9t+ksB2nvMoJ1y2mmckNC9e3e+90U9etAlF19MPXr04N8vvPBCKigsZGA5YMAA7uodd9xB33zzDT322GP8fD777HNatHgRTZwwkTdyADQATOfijM1KWxbGoFkMGtrGMWivvaau0yo69bTTaf78ebR+3TrC51G4HS7f7/7zH+rTty/H0m2v2E7Hn3AiTZ8+lRMxMDfPOONMuvyKyxmsMjNTUcn9+fTTzwjsGgAakhwQ7wems1GjhrR1y1a6YehQmnk3JKLqqetZ59Dzzz5Nu+7amr7/73/p2kHX0ZIX5tGcJ5+i77//gaZMG0PXDBhKp51+Ild3mTzpHiY5bhl9I3t+5jz2LK1Z8znd98BU+uab7+nWkZNpzrMPUGFBPtdZnjH1Ppoy4za3HwhAU2+CZWnyhA3Wk7rmbZ6bnfJxxt4bYfuZJxvUVssioLdXWy1OxJuJp8OktuAtxD8WzTcvmcBIFerPUgFbkVfKyshkkik7G26iJFVuR7Z+PcE0tWjRmho3asqMWHn5Ntq4YR0nDsBdzy+c8rPUPrLLXJLJcnIEoCF+DUmXeLBX9JgstTjNfcjfZwMpjA4GxjFoAGjJDKqvg3sJ9GctM2Jw3Zlshg0tgAxi1gwscLmoQGEdCBYZoALQkOJay4kEAIoIlMNLgJv4c1MZtLNc8fZQwM+7OJXF0cxNAxtSgseMpsSd+TaLOB+eC4w6XLZx95hUJZAHzkCES1h5YT/Z6pACbS5OPWkGMR+eqgXNq5MoSIl3LJY7ASiDx6cdGUcLUI+wMa6QrU1Mn8EmhxB1dejEk31E6oAZu2VjEwI2Y0/E3afAUN0/PHbBzwyinAtF6H4DtXy3EETqCdzUnq1gLaLOAM4A0syvLdfAAQFxdlkM0MQNKjGOBmRDUxkuapvLYRtCiMJp1fqy02OE8ROqLQUEy3pTa6zzIgScIYiQ0bb4QXPDhYHwHhV5171PyPBuvrCXoUvMDG1MhV067TdGPXXy44zCpwAMyD3SYY8QFMm0sjkcslep4M9fUEx+Sn9SAJr/XMgqO4AbB2ghQAwAl/tzEFQvbYkC1tTrCkDDZm5wMyMBoe0qysvaxDpoqi4TPpDIz4rvd/g+M2i1RVokvVhNe3RP8PGvOkABM54WoFnfbL7ZmgtaEcHSPhgiDVMaPVQ5plGvJVM/wdmao269lXbfbTcqKi6mr7/6is466yz6/vvvOeC+9a670v333cst+vSTT2j0bbdxoHpJSQntvddeDOQAuIYNG87725bSLczSfPfdd+zWg1tzzZpPHEB75plnaNHixbRw/jzOCmWApjFoVw8YQEtffJHatm1Df23cSN3PP1+SBDZvpgsuvIjBGFyZf/31F7scp0yZQoWFcDMm6JNPP6V+/fqx0PW+++zLz6O0pITGjh/PLkToMyL5ALV9jzv2WH5/xXvvxQBa6uPGeFsMGgAaXrj/GWedTXv9LZSNF2LbkDjRu/eV7DmZNmM6ffzxGmYU/1y3jgYOGMBZpaWlJdT9/Avo0ksvYQCG67Rp04buuusOdpfClsJbBaP/yWefcRYsABoW3IOzZtGrr7xKLVu1pHXr1tOZXbtQ3z5X8R76xptv0bTpM6jtbm1p3Z/raOA1A+isM06nhx95lAHb1Cm30Tdr19KIm26jZ5+dReXl22nqlJncbmi0VVZU0chbrqO2u7fhw/yD9z1GH334KTVt1oQ2bdzElXHOv/DcyOBwoJSWmeQ1pp6XeHwa5p3FtNte7w/UotuWsrfbvqSTHUkC73z0IlcQABBDuyVhDgH+qKOZJZWLlIRhL1tdHeXkAoiBZIK9yeJEAdhMxOwXIImyrp62bqmEBgdl5+dQixatqEFxI6qprKKtW7YQ6nByeS3dK9njhbhVKFOh4lKNhI/huljrLHIOyY/6OrrygilWLN0zWwBEcD2yMWX1f8kykBqW2LCMAq1PC9DCZAJ7GgaEeECU2QgBGlAk4tCknlUOf43dYzWS+QC2LeriTA/QuL6WAgF2s2k2lxlNLgTLwrfeABlz5dg9zR60WCq7Hp631THDaFuMGvqD8ZHAQzWSqpdkd3FMHPrFn7N8YvXIoJC7tpe3YWbMhMJ1DKDFzhhAU6PrQIACpdCHbobZXCF+g/Uh6m7CGwvDbkY5udsJIzwUOpCFdqrrx8lJuEB/vw5N5gR/Scc28YEAfYfeHv4vaeAXf0cMg8YIcLKGHh7Y/S6ZviFj6OZbAAQ9KPTerzjbFWV/5CqG3YV9UJBjY24gR42hbRYylgEREvoZ3ZCk06ZS42v3CYCcGWHH9rjrBCAoDQAzUCELQr/kPHUavxmjf6SvcqfI98Nt1aG2OCMntwm/HdzWM3Z6kJBLpt7FX8OerayF8NmGn/Hd8zUMg4CrFGIvMo4pIM9rntnBAxntxqBlZ1VRduZ2ysncSlkZ1aLDpA2zoYzOrTQeV8Xz6FJNfR5LbNTXF1KyTnQjI8ymC4ew9RqAbee2l4NQ2C8DYHaoCh9fOB1scKLPLfIJN33Szg1jl5NJlswAmGnWvDnHoI0fO5YOa9eOysvKqFnzZt5Lrs+/bNs21pOChIFNHLg4waZdM2AArVu/nt18YCLiBwVrS3hYiBxCzCUedGXTpk0cFP/WG29QWVkZM01Qbg8nyBtvvEFzn36annziCXdYsetClgJzAQWzeZ2nYavTLRP/XIL4NFuOurmkrm35gICtKpbasH2M+9GjJ7uJ0Q9IfKDqir1EdNVfUQ6aPs6yFrIglZWc+Yp9V9z3cmACC4RrIpOQPV9ceQDsEDTX6qmet1ywHJIFibtAygn2Lx8uOvMKqd2trq1lPch82G/NdgxnqrUy3VmMgioAACAASURBVCHPyWMxSWUAzbwzunsolrD+8oEB946QBrJmdgbQoCiBfzwUGl9tblAGaJAbA2uWwD8hDjCuhRDcpySVbRfxfiSNQNAWMYsQp8Xc37a1TMOxEpQFtYOMJNUkJWYfgv01NQIUJflNiACpYV5Pl56DYumD90kKQpXhAiNmAA2Tgl2ZGi8Fgw30adsSJixcnI5B4wB5D/bik8YE7HBdZM8AeAExYrEg3gxBhfn5EsQop1eR80CH2f2XTAY6aD5L1CavZWfg++KyddsnDyhrrkFiQugDt/kwuxe0m91sWn+Uh0x3Xysqj3aYpAMmHKfpIkYsqbFhMkMUPGhsmtUGDbTaQhZDAJowOXZiYBejBZtqO+QZWrq8V4l2ICyIsfFGA89XgHV0E9EgeB0Pjt3TTFADaA6LhLEpgTWySS17od/qPbDUpazMJMba4RYA00xNoECGJuLL6rSGGjO5Ofw3e1KYoszuupgzcz9br1QiJa3fyfdccKUkrPiXDy43ZsA2IdtALGnE/h4ZTFsVhtDsQwZ84x9O+2UZRZ6/Sr+YEKt7xwBOwBKF/Yiaar1JAMzseYYZr74/YYbADhocGbPUz6cAhcCQuQODu3QAMmP8jYx56MLQWRDPypQVo6MWBn+FYCY6682VGDKcIdNm9zV23J4/pDW49mZGOWVmiPajvZzwrDSbX+kYNN2D2cZV1xdSZbIF1dfnEdUhXT8yaeQ3NaByQfkfa2vo/o1/V7eJGEKMQh25jmde/UEs5vaMPK+gz8qqW+iEGUauJDB2LCcEREG6fTf0oXuWzgDatQMHetY3DToLwaKNi3MHG0jgrcCvacR8XdijB0tp2LOxtQam46eff6JrBl7LLtSDDkQgvPeWuLkR45zjQDE+y/y60p9C9O7OQhpLFYOhNirm3TKX/Ka/NtJFPS+mN9943YXepASPBFnhbvwtQcoljZiN8jIWvBrZRuhs4lg0SRZAMhoDNBgSLXnHbkoGREmWRnKx3Tz5JHGLGTLAOxe6E92hUsGpehWCNWSkjvOUhK5PJTLEwyF23+Kk/ZIRgPb2h8KggcgBgyYEBLkERyOBAM44Vq22jvLysyg7Fx4bVRSoF+8iwG1eDmxWBlVCQiwJRQEoX2TztCqHxtn2SqqsqHYSWYyTMohqktBJy2H3tVVxsthY4A62/3X11POM8Z0T51+zZ5IzDJ3IrBh/ATjyYQEM0mAAtERCYoDw4HBD+G+jJ8josFdVwY2Jk6ggxexMiTVDUgDK4qDQOBTz4d4sLJIYNNuc0AYrGh4FaJr1x/FYMg1Dpuh/BWj2EL30hnfzykVxfdv+fMamyXBgLnPdMha680H9zlWpx2/zm5tMSYiVRBFZxtz6wUwbh34F2ZZBULrsPVpXLMgywxhY30NXpRW3dXEuoXVRJgyTAwVcjRkLgm8CwBnEuRhrZzFigTGOu4dxLXELYwFhI0hQIplJOJAgySQrI5t/T6p8hqk8O60bTZiQZstJA755hoQhAPlfEhJ0vzRml4GwZgSHm2w8IEJcuDY3I6QAf1TeCkySWmMzhMHEjoJlF+cWN36O0NL72jyXbCOLj9tZAobN3NDNjbuEAM0Zd122EWYiOiCR39KBsXQfD8FD1GB7gOY/48dXf3KA3gyrGOMdSEyYRbODVcTAh7+E2bRhj+VnUbUR94mAJGLtM0sOyABACzprbJoYbXluOwNo8ERUc4mnVlSfBMPgaxeEdFjKswhu6p5pJE7Rf8CBtPA0KiddD/bCw5b2J8IQRbg5P7+jI2mdljGbNHkSXXzxJRykH855WR7BDHCdk3U856knaZddWtIZXbv6lRS7UQScpRzE5DlZHVg75OBicKfeddddLOgaB7offPAhvbBkCfW96irad7/9Ahd8SLDFAwJ0/e9UBiVcDQGDpnM06uaPIVGLnHBARd7fjH7cfTdNGD8uCBMINiXdS3SncDbR71byk2PmA2/PjgAaEQqn11MtMpZBAKBcklYXkBUsLxAYVqOT5xAO02oT4C4UkBZMCbBx6k1yh400G4i11cgKA2BRZt1spVYBMLenbHYM0JDJaV40lkNy6gdit01+xuw5SjPlF+ZxGSa2Z3XI7AETRsyGZbJeWZabbxbig3FA0geyNBGm5TM1YV+B5eoovyCPqxRAxB8eRHwOt8jJZdTLdvCiLrd1Tpzbt20SaA40ng0E9wmUngvwF+0z+Fslk1GyGznjMQNCsipJEQggCuuGzSBBVdUQqoXMhmQnIMYItaoQWwb1++0VFVS2bTsDtuLiglg7JGict4Bkkjoe1pWOPQJZnGagfDA9HrbpmgFw+mBC+YwxXc7Q+qMR05BSlsfAqYIlJgyjgNPAkQNAYBY580IetD8tCFOD/+e2BC4LAUxyXdNss5I07jnoKZAnZuCfNzcIuyKV/TQjgnuYu9S2FKO9hUGT+0rb9Z9mA3E7lOmzRReC36jrKNCxcSk5hpY8eLDnJgBNZTJ4KBKUAQkN9ueLf58L6bK7VxISOI2Zx02obSvBIfZSdrAIe+QPvbHzaOqqDzcWMabGYMZiuEJGTE/QvL+qTTKjEwUeDB+VBdB3grlmzyA+nr7RniWJsxq4n8RKegkVzwintsI2SO8Gkzlnm4nrRnC63xFA29FpN2LwvA0PbYLvRoQpC5+CtSTeBwWpQSbnDgGam9MK/FJRRMzda+K6Bg/9vZ0BMyY8SVx7ExUE4OrMyIiKBIfuTjc34skCNjbJBNXUZlF1XTHVoMQTyak7ZKsjzyCcOynPKSzFFZ3nrvv6/XBk5U+Buz2SCbqDh+hmTuTR6k19PGXqE3R0kT9My8bgGxy6DYNuxJZNiusxOietDfJfL1jsAhDdmoyObwwc6YNwszPSiHCMfZ+jIx9jlt2AGNryysZmA8IDrRg7tR127NM2hKxv2ntabCnPJ62jG7p8df1F5ndQyi1k0Iz9IrBoVCeSTiL4RfUJhApZeScBnwzQ3OlE9CntxeFB7D7Uv3B/lPBQwBoCrsgGroclYUQVXMZcuVb2KbShfo/MoLcB0FYuUS+aMGRoD8JqZEyTUsUoM8FkkmRl1lJBsXj6WC6qLkkZtVIGkyskUCbrcSJpkkkti91H/HxlFVcQQvYnvHYSJgZ7B4NfT3kFOVy9SERykRxQwwAtK0cVCQDQuo7pnDijd6skgiQRE2YSAwwaFKDBHxqq2NuAo1PCpoEB8Urusu5kAOrrELeWwbU4a+uM6kuw4FvDBo2pcYMmfFKFf7+8vJIHoqiogCoqy6iyCqU+wNDBYGu8UX2Sjjy0CwvVyiQWutQ0z2zNo9NSsD0o3qX6bRxsaLFSYZKAAiYGDuZutNOY20iMXYwuDYBWJChYO8KSUzwPwRbpvUL0b1ppSL11kh5Bdme4eA3dWwBlhEELwJ4Dc4FYuLB25uL0AC2sYyaxcXrqVwAlHgx12xqT4JgJRSns1vWnSXPtmnvBqHn8PSMpQB6Pk4EwlwRD7BlHTDJAY+jlsnPhzpR/lgzgNhYFGea7l/0oAFfpjGP0selJUuYRNhNm99S1FgIjGxf5ugnqRhxrwmaaSypwd9rY+D1ed2vdFIxp8a4rD84MiOhdXesjAM1Rd1FHh7QuYJf9rq/diH0+5n6JDVXgfguARIoh9WLDoaTHTq8VeXNnLIWBKZ2kBih0AOMGLsWmpvPeOsMVB2heANrc4ZgjBdkbKS97K2VliThtCgse7+gOfkcsZRXrnxVTXRKCrZj7UVbQk0vR52R7gr/0jgGafcbAWNgcB9BkckWxkv4tffOD9R5n13bmIQ8OFG4qposBTHPTdCDN/W0Hz9X2Eb8mw2zyIIPXe46jd456YdXe2NE4SpSnP7hEwafZK9lC/u/SE24fCtawNdA8BuZNiPYmmBkhQFO0afuRHOjVO6YX5JjnwMVpnWYxdEIlIGABiQcTgMY182RDYFUHcWfiJbqeuJudPISJVglOHQJd06wfKsl2bt6roIRtxwK4Ze0bKRG1WeppcuvIjz/syTvvL6U3Vy7mmHorKs8EXl2CPYNoe0GDXMrMyaDqSsT+eYAG4Ia/EaoJJIkKC/LYA7i9to4qq2o5ISADZSrztNINYve3o+xfDVXX1Iish+2vUDfIABjMorwCkBJZMnwohQnXaZaJ/RP1OHN058S5/dom8/JRvkaKhlqckumgcSkCExvlIDzteEglK4jicjvqFkXwG0AL4shYgJUyqTC/MeXm5GuZqHyOQ6uprWH/bQ18w/U1lJdn1QsUMGQkqKqmgsq2l3AB1w6HnM5CtcJCyCmD9cJUesL0RaQtilI0FEEyMxTCOzFb2Y08a+VdihKcGFLTAgaNuTKDzQCNA/2E6WE617wIzi0WGmYFE7qWWOrCAjbVyNu2bBIa5nYIM1yM3InTw+YWtTEyusdNEnEyBuBLNnk7F2eyu1sMhm0Ckghgshs2oLHd1F3CTooKdu04BPclM1UK0DgzBu5xADARnGUgKykuAuLwNz2ZsBGObOppJBmCDVdGPO6WDDZOF8tgLmajxkLkoVdRd4oZBmf0XFflc+FmHWUSPHPlP2d6cwFjFsQYebdXzNkaurTcxpuaGcpjHXNl+9iaNM9uJwDDtl1nXMMhcgbd98O7b+wpxJws6QZKn5czDPaZGBiLN5NnK6/1HTAXOuCuDwHF5VgS64POCYu7FdQt4RkF2ZspL2dbFKClkdTg2zkdwdRBdQCtrphqkw0Jfn63lvXLHqDpHHZzK2Bt1Hp5F3/6Bxjhh0IXWMrcsB0tACCxZ+LuEKGg9K/B8Pv1oSbbGah08yFsd+qF0x1ujLWN9ljHRu/l2P9gVfp91X8zBHv+uiFC0xkpaM/Hx8XWu79iWtToY5LDB+JczMGuYOyZE1WOqu6HtVDsnpF9yR6HHsqjrlRzcRrB4YGafM4kooTIYPDO3jBZAyyZhWLqEYAmbUdSgR0gcClWPeX4NPXcSIqBzChjwvBNdggIQHP9Yc+JgDu2TbZQQ5FqF+dt8fViL7Q1bg3CXgOgvf7eYiGO6iWGnG0cGKwaKX+YV5RHmdkZrCgB7daqimpmuhDQX1tVy4RhDpIDiiBGm0eV1fVUWVXDGaywW1k5WZRfkMuEVVV5BVVur+b32Y5xgoDIa3CpeUiQOWIGxIDE1IvXUkiKi864VWLQIHeBi0qWoqBqB9CqaqgWAA3ldiBBlRmdoDagko0nJQowMpXVlcywZWcWUKPi5pJCWl3HZXJ6nHMtdWp/Kj02fzz99uf3NOjy6bT7rvvTvJfupw+/eJXO7zqQ9t2jHb2+8jn6+N9vOaCFwd2z7SF0dPuuLmMEk8oL04p7EQyW6bp5tsxnaDhmykRV40Km6rJzQY/BnsHSDpk+9osfMpf6AWsngAQg0CQ5BCwFivlqbJzEhpOKMAkQm8Bq8G2z0cXiQmxiJzyXLRlUG3DBlQqQwvBMW3wCemSBGCUQumPt+boxMwaNF5/uUFEk4vx/4i4OBXf188zQIWNTKwSAMcvK4iwZgDHlgcVlrN93WVp6rzhfxFuLGl7XN9dWv8FyPyzQXA934toOYuvSOEhts/cboQWkG/MYpPTF9nYPDAxNBQPGfwqBZhSshQYoYmiNMQw2PMe4uduE8Zm6bZmRSW/Ld/jXnQK0gOLwPYsyXnZyNxAVMcN2yPbnbffA5JGmpj44AKDPWFwb3sildMQZPTnU+bH0geTydYu51dgz3lMRBFxF+XBxZpcTtjhbh6FXVR+lriczGr4lNgZI2a+sKeIYtLr6YgVowdNNYZbYpEWYagHadkhN99gi0DPwnksGmlsDZsx3CG7DWRd16aUDTiGwTOeKFuus/Um9dDzoMvh4nLnbAdsaxiamcZuGYMyNkLbDg+r0c8kOwnZo/Z+XEHsf/LwLD01mGzzj7IkHBjeBpmJ4plErEYGI6UckNdHGbwEGJANXKE8rBJkBWFigv7JjzAQpUEvUi0yUA1KKtDSBgD2hvJ40HEOgluiOB+tcgJlmmXLUgJIAKp/k5rnlJipAM8Bm3zVvj1SVse3Di+m/+8FSeu2dReJxSyQoLxdEURbfr7qykl2S2bnZDKJYVaICiYvVlJ0D72AG1VfXIwGTsjMzqKgoj/KL8rjwemVlDaFSEu6ZmZ1JxQ0LmR2rLK+g7eVVVF5ezTIduE4GapUj1Eqr+QjO0vAdfc6m2wnCrPupN3dO9BiyTxKgypCbuSfZxZmRSbV1NewjhT6IoD5xOYbxXQ6kcTkcAWhJyqTighZE9RlUXNSIzu/an+YuvJMqKrfT7aPnU8PiJjR30TT6au37dO1l02j3NgfQ80vvo/c/X079eo6lQ/Y7mlauWUaLX51FB+5zJDVr0po+/Ow12qttO2p/wPFUR1IGyk1i0yVjsFTnNLJ4MrBgLgLvVBJDJ5G40iTmKeLhUdLMl0XyS1F04lALUk4agmuEaZOC3Yh1k9MA/mZaXe7QrhM1ZMYsc9LrrPm4OncPDWR3PngDIy7VPZiUugJs8oZ6b9YTW/iRPTIYFxnaAIHZwtJdgjdf+zk4ibvTmsaAcI1XjiEzuQx1owKgqWsHlBrKjDGLhgoCDMxUGNeAqXsEmnmq93S0uLbFHbQigMu7YBnQc9ktuT4bTXW/mH13WUeRSWHuXgVUPMZ2sg2ybQOw4WxRjP2IbOxhzIhjzzyciRoBA2/eooSbtp43ZQPUvnn3VZR5SeUpUs1N+Jm04Cdu4fQS1g43rBFDGTwoBw48CIvZ7Ag4i8fr2GcNxHsg7Nm6qEEO2HAzE3HJBHULhXM/K6OKshLllJtdxvpnIfGkWMdIanfQj8SUqUEyUFeXzKTy2kZUU1dEVJ+vz8o7qlLGIMjqtXUprEYqcNVdILI2Dcy6/waZsI4xSrlW6szy6yNN8HyQXWxA1THAkSQGvyqcV8D2xFQEonPZBQAEMWhynQhYCsIGHJtqYDBcjPEFqB1LC9AiZJgx3ju8WLhL2XAFMdXpkpFsw/Cdtz3UyhmKx4afvB5Cwhlit5Tvx92dtoWFrnGzRdH1YoBfyjYJoyP7I5EQN2zztAoPs2kAaUxEBQiX/XXe1cleKNdE8aZJT3Sm4geLgQsYP/GkmA3yRIDs136jsaQ72fOUQXPJ3PJB7PXvKECDUgQkRho3ak6FhcWUk51DpaV/0V+b1rM7EtgB/xATBukYnWWUqJNrw9tVWJRLBQU5XHgdLk5m0DITlJWXyXFlLJ9RXUvl2yppS0kZa6nlF2RTdm4u2zcpY1nLCQJmhy1pC79DaqxBgwbU+fBBnRMXX79v0gVl6ykUTJrEAyHjTgTbcEEMDowbKD+rTRZB+MkkC641LGrOvlWA57zcYpp007MM9p5efDet+HA5XXP5bXT4wSfQ8reepLc/WERXnD+SDt3/GJr97DgGbCOvnUWtWuxBj8+fSF+v/ZAG9JpI++3Znr7/6Qt678OldNgBx+v6gwCcZzAY6SbReQFoFlSInxmAchKB1tziuqAmaIueRSc9VxVAKSUt+m6hPlJgFQtG/MrMlum+z3FvYNA4E1ncqQbQIpPSAvXVzYgxxRx3ei4KKtF+SyaIx54Y0ynjHwac+WUM1yujdC4cL2DCTm9pT9Fa/cABughAkfEJ8yUiAC2WdcRAyEo3qYaM3xcx2ZEwICcK6YOmMkMPTQvVC5Nm7F6wqxrjpMyfGCqvGSeL1TNisiEJmuAC61yMVrTUbFzs6qJBIxnL7BIOxoBBo17cZksENLgp5OdS/MSu25LbYaJfCQ1OOnddDKDZVhczIsxPakBtZPxco72LPWWrjwBMHbMQYLrHoPMhcoZP9/n45xyqk28qsyBnAa8P6G6j4y9vqxFyg+qfc+oakCsEXdb7BSggkLCx60t8iz/1YyJlZVRwcgAyOLMyqyJ+bANobn27Q4syuoExUUUCQpH0stpmDNASBC0l23/8hyM2Lw1Acy5YZ+6isC5cm2F4hI9b8kbOxQlpJ0LDHRlEz+G5kQ3XgwFG3mdsEZopjqF9A3GxrA0fgxQs97g7019fgNuaTz7hDE0WN6+poa5dulC/fn1p6tRpLHYLrS68YJgPPPAAQrmlgdcOomeenuv6MfTGoTRs6I3Upm0b+u3X32jK1Kksbot7HXbYoTRq5Cg+zM+a9TBfi6VAiGjQkCHUr29fOuKII2j9+vVcGP6fzzzDdvLDDz6k+x98kPcTxFn36tWLLjj/PAYMffv24xJYBx10EM/7+x98gOuQnn3WWVyWaZcWLahHj4t4go8bN56zUFGrEwP03Lx59OKLL/L9Uapq8JDBdFSHIyMrEe+hFNbyV17h6gl//P47V1nANfJy8/ziCJhldm864kHjcvlUIaURhXRQ2S2CNhriqRBizavHPzE96OMPklOQ5Ix7WeyiKxgKPiGj3xgwS9azfcvZPQslwGUcmwb76AXxZcp5u2/fxV74zmowaAsprwCJiMW0S4u21LBBE8rPL6ANG/+g33//iatgoHoR4CWui+xLjievq6cshOOo/mZ+QQ7l52dRVWUtuzArKqu5hFNOfjbH0XMN0mSCtpdV0uaNWyk3P5MKinJY9w+JBCjRCJYOSQSyR3kdVNje4qJCaty4CR17cF8BaNYxqSAgxl4C/OHOQ3PrqLoS6rYi8pqTq41QdJqdmc0ifgB0TRq2YsN7Uqfz6cdfv6Kff/+Oup3an07s1I1++eN7mv7QEDq+Y1fqde5Q+vK71TRn4WS68oJb6LADjmWA9u9vVtEdY5ZwrNr4mVcwypw8/Hlu0/1PjaCigkZ05klX0ObSjbS9okxYLJI6lZismAwMJnW/8p2XGBXegBW4SDxUmMlkmT/CioUATbIINUnAvHus/CvZIMLMiGFEJqJ8X2qPMgAOEhLMCPC2zOnIXl7DMVuRQ4mcnAyU2UowUdrIkV7fdP0Ei4dKDjYe+oMeUJyvxih4fN2SMsJF5+jzYC3aqU7arIAodtLDeEBCA/9sMgJ4SbyZuDgFNArQ5ILouhAYPGlViXC/9j+H8RPRrElrj4EzAaqZfICQ+Zuj9/KGDf2pAt1dXcUnKEmO8adWOaF5l1jo9vUuIwUgOs4Blkjfhchfd+S2Cdg7+7wyb65/sqPpxhsDaBY/qKXL+KNBYolrgrtmIGER3icwn75fgbirf8Jp++oMfwCbBAMHQDikp2JX8YcUDwTlEBaNReSvxfCtXCp6H3OFm4uf14wLVlYwiKNmZqUAtOxyys6skmEOgNiOmhyEdfL+FAK08pqWVFsH92bq4VDWifcDCZjxcyOsLhCYxchoeXV1X2kjfrgIn3vgF/Ku4hBUxTTAotM2CDhQF3Hsq/pxc1P6ZJ6U9REL3bDHplMr5blCqPWUU0+lmffcQ506dqRtZWV08cUX08CBA+ncc87mr02YNJkT00aNGsm/l5aU0jndutGKd991A42yTzOmT6c999yDzjjzLLq0Vy/qfeWVXE+xf/8BdNDBB3M5qkmTJ/M6GzNmNF+rW/fz6Kbhw+n444+n3//4gy644AJavWolC8jiOnffdRcd2eEIWrduHfW67HK65+67qX27dnTq6adz7cwjDj+Crzdu/Hjad7996dJel9Jtt93G1Reu6X81VzBAiSZogS5etJB++fVXuuLK3vTsM0/Trq1b04qVq2jEzTfTW2+8ztUYBOnImnrjjTfp+eefp9kPP0w3DhvGhdav6t3bP/YgG11sC0CYFO/m6WeeMi3VKHYLMekAZ/5zzKRBdiPNy+LLuGofmqYB805LVw/xEpJkMmvmgVIvla4FD/r9jdyBKri3LCmjdAWwvbViCb321gIqbFBAjZo0otat9qQmjZtTQX4hrVv3G/3yyw9UsnkzlW8vF3usY8iq/rV1lM06Zwjzyqbc/CxmxcQNWkXllbWUmQOWDHU7RUwdJABi0BigFWRRQVEux7ext64uSTVVKIyOxAu3NEQTNDuDGjZsRE0aNaVOB13eOdF9wO5JqX+YqXIZehFmOoV1AbUJyg56YIhB865BFI3NZpoQf2tY1JI/3+/isXTQPkdRyZYNNG3WNezmHH/jXMrLLaApDwykmrpyGt7/AVq/8Ve6f+4I2qvNwdSy+R605ou3eTBvHvQgbdm2ie57chideVJvOuXYi2jtj5/Tw/8cTSd1PJ/OPa0v9+rHX76hTSUbJJw9o56NLyZZDUCT+b6db9fHgXHdLFfE2JCQDJTowcnfxLWrgrghQOP4RXHZcRIFo3h/mhfWS4wg5onEdAXB6pxVqWn6+J5q0DGIcDVRpT1xUGYbljdqsShl7Q5v4kD/AGhg6Ew+Q983eQo+17BhCtgIS66wk3DILtrO60PWVFGdo/00k9XHdGIsOTaRFZjBQKlrkRMD0K7QXc5ZKH4MeJF5XSMdEBsCbZXGLwSSJOGktwcDQAgRwdzcPGaAWaE8BFsqTog6dqibhqQPO6k7iKaUv7GQBo5kNws42MDtHBrQiDsmZTNTYOfXa4TYiBG8gXsnBCPeuhnotTmEgfRA2AO0uCGNxA2pw07PvpFhNQRh8ycKFDyAilFY7hoG1gyghfwPtznGabtpFzKajn3Vy7rOhKcbXUdu4dgAh1GMPk7Hu3AEhSWSSY47y8/ZQlmZNZSRAUHq0BrEufeUByt/0PkBzI8anBW1LTmLM/y2H2cdv3DggwFyoNa6HWG6/b7Bt3VjtOPYRvmcH0PfvcjsSMOfpfY1cmCw+ePaHr1JcPQJ8aF7+m69uGzb8FnKV1C7c8iQIfTSS0vdc5k6bRqVlJbQjGnT+AsG0EaOVIBWWkrnnHsu/evVV3QdJejKK6+kGTNm0B67784F3ZcvW8YsFvaAVatXMwha8d67NGnyFAFoo0dzA9ICtJUrmblDiaiHZ81ysb23jB7DBeXB4AGgTRg/ntq3b8ftRpsPOPBAuqxXLxrDAK019evTl84+91z6x/XX06OPPcYA7e57ZrLav5WMgq05vWtXgEg4ZQAAIABJREFUWvbSS9SCKwr4+Lk33nyTnvvnc1yzE0DtsUcfca54m5PeQyD7qCQKyjizPqrLmgQRoTW4uXTR/wbQjEHjcBDezJVBC9aQHMo1fltj0iy8SBg92RFCMoXZu8CDsoNVJ91MJOjNFUvoX28soIKifCpqUEiNGjelBsUNqDC/kNnJjes3UGlpKVVUVjhNWG47i9nWc3IAy0ShDCFUK7ISXBy9srqGyiqq2aYAoIkqlHiIqipqaGtJOeWCcSvKEVUJyKkBV0DKo1o9ldqPrJxMyivMpWZNm3M9z8P26CYyG2CeYLAQzMY3Fx0EHoCaalQPENYJcmRZOVKCCQMIgVqcTArzi6lRg1Y8iMjKbNV8D7qx370chPev956lZW/OpTNOvJxOPuY8enbJ3fT19+87lX9ma5DFWYtK8pIJAs8WXFB4XdZ9BMejPTh3JP22/nsaee0j1KRhC6qurqQvv/uImTtxZwJkSpYE4ubkAWvwt4ICv8Po5qu+/TBDkcVadbdCkkMcoIkEB07DkgXiAZrXNWPXGB8RBJQxQAosuKF+n6bvhSM5zo8zTDw4864dAUEGziL7MtPIMjl48lq5KBPjcyyXTGWnH6YUNxe+t4QFkwTB+AXtdu5NIyJMdBrTRXXNuE5ZAHLlXlBhluB//lm1zcCecUUGk0PRYRO5EsviiWYwGX0Rmg5j/0yHzm1RippxAMnKzuaCtHn5kkXsXWLCkYnuTTUHfKJg7Y6YCe86FWPjgHIA0FzbI1IanqlNB0aiVl/GUxjEtFSQO/mnXsszP7Zp+UilQAZjB0xHmGgQNc/BFrgj2kNNKwNbl4gRgKWAFrJN1wG0WJya93ZGM3clvlVezGg6rSUfY2frNzKmNowBy+jMvW30qnguBy6JxcmgOs7cLMoriZBd8XFPZyBC96e9D92k2rpsqqxrSbUM0PzLwRftfMjMRTFYGAulYDvWgMieYQcGGzcevOid0/Un3fP3WcCpADecFsIyeq3KlPEx5lSfo+3N/vrGGgbyI2mm4LfffkejR4/m+pn2mvXwbK63+dCDD/CfANDALo28+Wb+HYa48ymnuH0Wf8MzX7RwIdcT7XDUUfTeu+9QcRHqoybpq6++ov4DrqGVK1Zw7U6MLe6J/nY7L5VBW7VyJX362WfUv3//SBY1vnfe34Xax44dywXkUdfT5iruDybu0kt70ZgxAtCOOvJImjv3abq6X1+6bew4WrRoId08ciS99trrkeviu48++ggd3q693y8SxPU1DZTec9dddPzxx8me5f5HfkhYXBiLrnt2E0tLQnZEqL7e7CqSCDQuja8ABs2JzkafNGRTvTtTXJyxCAIncWTSNcIQq0tVK++wh0ptr8X+hlqi8fnl2XYP0F59fSGDpbz8HK5+hKpFhQWFzHSVba2grdukBBjML+4HD5qQcRDXl6pGiUwRrZWzUy1V1dRSWTkAWiblF+aoygXGK0HVFXW0fVsVZ4IaQMN1WXqjto7BcCbqSycz2J0K92uDRkVcz7NRwya0X8vTBaAZJYfgNMcsqPGpqKhhgCbV2zMoK4fYd4oL5mRnsdFr1XwvysnJp2FX30eznrmVNm7+nTq2O50uOecfbAinPngN/fzbWkaOYDBaNG1Jpx7fg4487FTKzVF/eDDCm0vX01vvL6Qvvl1FW7dtZkVeAMEzTupFZ558JYOyL7/9kKprqmiX5m2pKL+Yfv79P1pDspbfjwI0YWaMHzfRVwEyooAsYErLDvFnZdC4QoATr5UMTs60SFrGqKTt8slFJ5bL4DT6NtBjM0bM3KLOSKirlV1/wc4catC5v4dxA55aEIAWKEVEkw7MqFkwpc+K4jaBaVNXrBMYVICr35QxssSIAMHYhAU7ZvpzlgAg2aUqpQF3phOh9fpmZmTDTV1chkbXh8vPWVpnZWxTN2FKx25DApSBGf4Jc8bgN4g9wrPHYoFbE5k8OGAIKBeQlM5IebeaB8vhnufLNBm7J+DXtS+I2Ag4hQhv5O/vgYezqwHQCc27bBoBQLPPKVAMkI0LvvdGNaBrtNNxFovvFSOnIt+3DOWgLFjoRnTfd5jTx6DFL8z3jrQ/CBg2oOFczlGXpmcqPbiNskJxukiMkjcMkgoPS5JBtQ6ghf2XjTsFdkT+kA6gVdflUE1tPtXUN6G6JIp0R5lXsaDa2tRH4s6YAoJ191AwlO5QYXtG+Jyi2Ex+i+E1t5/F30sL0HTfS12zwQEvzULyRtTvRW4/1MkXOv3jBw20+ocffuC4ryUvLBavSIJoxu130PoNG+jOO27ny02YOIntx80BQDu3Wzd67V//kr4nEnTFFVdEGLRXX3mZa3XiUaxZs4Zu+McNtOK9FTR58mQH0PDd7uedRyMCF+f5F1xAAGjffPMNs2JPzpnjGDSMBh/AMzLptC5duKpB+/btuQ1Tp06l/Q/Ynxm00beN5XsvW7aMlixexH0cc9tYWrhwIU2fMYPrl15/3RA314SckL1Vwnjkrddff53mPj2Xa5tOnDSZlixezMRHCF7ceOvVQlbKJ6+JDIUANK3NGWUHNA5Nr8bOKnGx8Lpy/kxJEhB6JHi5dR6AR+iFaYy32EytFKASTdxO9kSlXE0PzX47xb4LBg0ALSs3k8BUoYm5OdlUUFzAahNgu7ZtLefDeVZ2BhNSNVVSylIO+EIaIHwpFzYlK5Nq6hCDVk3btlfydxBnJvFrYMnqnBsTITWIW4OeGm6M5ANopMErCQyFcQabVlCQR42bNaBmzVpSUWEj2r/V6Z0TZ/fZlVc6HjA+IA9QBhj/3b69imprk5SThWoDaKgBtDpGoS2a7Mauy0GXT6M92x7M7NUdjwyhvzb/Qeec0of22/NwuufxYVRWvo0O3OcoGnDpGMrJzqXy7Vvpjw0/0RffrqRf/1jLLqXszFzab892dNhBx1Kzxi0pL7eQflv3X3rk2QlUum0DHbDP4Zzh+cPPX9G28q3UttU+1LJFG37Sv/7xX9pcuk40WqB8zMH7wUledb3wWZt4xjLxBLKAdmVXADYkSFB86yKwKlkcnMWphdet/icWuVQQAHPnyzRJGa0YI6Z1ydwkVWBl7gh1gPtYEDtlGjALJ7ebn7J9heWLbCWIaohMeIuj8qV+Anesxti5dkQWoQbIW2o/rxhjejDvBOCawDHqkjFo5eFTt6ZWEvDis8JWyj+xSzb35OKh2YgHp3gUIT+J610MkocWOHSgQgUAmsXWuVOrgjNo9sGtidOTsammp+MkOEITFriNHKOjYyXAwpIyfJ27EKD5TTFqHD0zJGbRAFc4JukAkRgZ+U4YhxYCFdt49VMRrGZG0NwG9plwmgXWQMBdACIEhGlrjTmxL+wUxUTBp8WIBRAziJGURBA/LgIqQrXytO3d2R+NjXNMp6X7253qKIOqKT9nG+XnbolYFQNfjo2IRRrYM4mwYITTcz7La9TWN6B6ksNpFCSrcTMbp3NbuhGuk6gaFhuxWF/lun4NxV3s9n46cMa3V+OXApI0nMBu58IwwozkcLmG7YpjY/derPV8bx8Z7g4fitztALNl61Zmo15aupSaNWvK++/FvS7lWLBel1zCV58wcSIDNDBo+DoYtG7du9O777wjo5og6tHzYolB22MPOqlzZw6s73zyyWxDht90E8c3T58+nSZOmuRdnMqgpQNoW7Zs4aLxYOVatxLv0rQZt3Nc3EEHHUynd+lC06dOpSM6dOA2jEcM2r77MoN2221jmYHr1q0b9e/Xj7766ksH0MAMIp4MwA3B7lu3bmXwhSQJADdZfjKWr/7rX/TM00/T448/TgMGDKDDDjuMBgzoH0l8CueVm3lBVR2MjZRp0sLpLFxf46VqYgc2PLKwqDo3RQGa/CgCt9zCYOIJkAsmCmNNScKzuc1HdnUhcj/VjuKaEfKCNzs7rAqpYgANQrRwTyIODDpkefm5bLehw1pRVsGeFOAaXLumWkpTMunA5Swlvjw/N4frcFZUVjE+KqsAQEtQQWEW1dQJ88YMWa1UXsLcQ/JAbn4OAzSUmYLOGsRvc/KyKSsrg+pr67myUsMmxdSguDFjqiP2uaBz4rz+eyRl0BIM0AR8aLX6ZJJF2xD/n5WFADjIbFgx9CQ1KGxKxUVN+EQAxHd97zupccMWPMoI6P/x168ZMDUsakFD+91NRQUN6MvvPmQ3Jzybu7bak/bdvR01abQLtWjahn789VvauOlPzuSsqNpCe+9+GF3QdSA1bdSKPvz8dVr06gN0wF5HUbsDTqDWLfeils0FnJVu3cT3glEVP3q1qhrbHFCmQyeEuLiQBKGqyAFACxksy/jEPfCgMJAAW9DrgkuWs/1U+Bagj10jek0+zblC4P7UYmyVuV9tksY3T9M1M9FZHxvkNzKAIjEQfsLzRGU2QIUGlVUxAy1uTFF/NhbAG29zyaYGq7u/KIiyE7ywZxKULnIacJHjVIBr4T7iChZjoAkAKIyuRdltE3YgIQIKg6TxMFPTxXgZUFDD7SgLX40AFTIQYJvJMWcSh2iMHQA4wFlVZRXVIsW6TtjSCGAJal66PcUMke7ujuiwWBkHlkwZO0iicLtSaJCC8dbvejtmJ2IPTpxhNPdn8B0H8qxt2jibJzEbrmyi/FU2Qn8Fv+lFjWdoBJyRdyjDn+DjLsYoTROjEXVDtdMyPyexwpFYk5TDg4vtDDsa9NKjH+uk2iTvOvUhA9J/Y3JRbzMnE/IaUoPTDuu8VoOsZTsOxLGoTUcTjocBAnvmAFoy149/BCUFjKBjCDTTTdc8rz93hJMvx5mRnQG0EBS6W8fmkQE0t36NoQ3LKEVAbgA2A8989PpRttM9qcjg+s+kglf/+GxPXLRoMT3w4IMcfP/TTz9xZiQC7dkbpACNXZwjb+YpWZIC0BLUo2dPDtrfa8896YMPPmDWbe+996bSkhLO/rzvvvsYAE2cPJnefvtt2m233biRX331NbVp04YaNmjArqu1a9fS6pUr2U489/zz9MQTT9AhhxxCv/32G39n3NixVFBQ4ABaBwNoE8bTPgBomiTw+Rdf0AuLF3P7DaAB7GGuIcP0k08+od13341+/ulnOuXUU9iVCW8WXuZ1eXn5cprz5Bx66skn6fPPPqcBAwfSC4sXUVFhkU/qStkQNCY5QEvmbmTlAshu1SO4HRhBpLciLFkMoIWnBubPLOtS15Bf3zsDaL6RvKZczLaqJWhbbee2PcTWA4iVN1cKg5adm8nVAgz4QdsMPeHkwsoatt9c1NxUD5T0QHlKSaJMMNACC7e1dDuVb6vgLE6oi+XlZVJVNVQkonFzmHu58N7kguUkJqPA2FVvr5GsTwDChJSaKsgHBvv/KLsOMKmKZntmdzYHcpKMAoIiiiJgBhHBBCgYURSVoKgIKgbMWVQUDJhARfT/BQOKWQEBATETRUEk511g2Ty7815VdXX3vTP4fOOHsDsz9/btVKdPVZ2izG7grJNu6B65YMShcRGoBUiwltCmDjD9TioJkMEj1xBjYE4jpclQv3ZzNG98OCory7B91wbeIEQS4xgs/uUzzPhkEjq2OwVXDrgDO3dvxoRXb0VmZhaGXHQns1+VMVLaLUEsJoCKWJdoWjqyM2kCpWDO4hn45rsZaH9YFww8+3qUlZXg03lvoW2LY9C+bWdm4rZs/wu7CrZy2SDSNtm7bw8bXdVJc8ZWzgf04KyDFUlzAnme/QmeFl0cGFVQUM00AiLUyaJK7CoeMKK39UoNU2dqgjpW0ony6UZvbKlzk5rTgbZVmClX4kKnq6rUsME0J0GdWCIPYnS+TEwagSWaZOnRNGYH6VvENvIpyaQu8z39hAbTN3pidWDEGSk52ZiamqDSTZKhybU0YYLx+SFNqjJpnalkhQdy1MgoWHVkjJ9VqIybMbA+k+N1qArkUuwZbdRaKkpZP/qb485iVKiWqHvJxhX3dxAYOmAhpsYZnH+QxQhvfB6QsH0oZtV8UkGs71oNM0xybztdvWd3rQpdz0eVCRyLb3rlxBm8pIOJgccx7kA1ntaNqa0LhM15sWF6EZ9tC11YGEzDjilAM7+zsW1Kt3pzh+e9TCBn8y075aMfj9ox/9TQBMeGSl+kRsqRmbYP6dFSpKVScWU7VAbsBYGg6w/3OQ+38vfLKvNRHquBqjixZ1SD080p//Ly71D8occ0+89puz1wuHHsmT9f7RB480LnVBAMuYNBUgaN41STxweGZ00QKCbOafecKrPiXSF44jDNV9eptFwPmMQm5WRncyiDe05F0jpkwT6VfdNIM+j6MB8p2r+fQyQIoNksbddJdnyCR63g1KB9uKioiEEZMSn6cgx0st4yfWTGU4G/zG+5AqkblJWWIicnFzl5OdzGtPQMF6Ns5g+zQxXyWfoO7Xn0LJzFfxB2m12LGqMqxa3tjSVRgFg0hjWihOR5VRghsMOIYoeCmZ30OFWavEc/qJSASVILMGg8tF4ynT9xvf1DAZ9z5WvZKMfyK0D7as57SElLQSRq9nhykVZUcZuq6MBTLbYvjeKiSfnAlIskr2JmBhFUVO2GIvZEoaFobxFKistQQbqrKUB6egqKD1AVAqrNCb5GNCreySgnYZJig6RzV5bHUF5SyQK27HKNmuzPSNQSP5edN05kNqoqxS1HNJ4o2boXJQRw1oHW16yu5nqZDeo2Q05WDdxyzXOoV6cxFv30KT786iW++JFtu7LrstvRfXDhOTdi8U+f452PJ2LwBbeh05GngmLMPv7mNf4MyWmkpWVwAXUCbBT8T5Xdz+89DJ07ns5U3xvvP4K/NqzCjVeOR428uli99mcGYTnZeSgu3c9xbIc278DqwDt3b8HGLWtFesMwg+GTuwCQKLKz8vj+PO89GtZ//qpYDKVlxYZdoXdE0kNj3BxAM5QrM2iyivzsSf+aQs2y5y9pHIuybHQjcZGKXpvWQdNrKYNGxkTce7LoNANGmCLRbItwHcwoOh3VzRafX7byewbX7BIWEtV2lQu0NwZEs2ED4E2ekxk0AmQ0sU3Qo+iayR9ZPOoClcxNX1NMBsBtc7phir6cUHaB2JeA38gVDfc3ZVeBwIAQE68k8WNyPwXZvpva37TUsPhMgtt+pV+s3pg1JOFyVGIofeMX3JJ9qsEL4jfGOYwJ3B4dZLXczm/+FVjGB09QCMxLfxxMg4O7gXl6dXFal1YSg2ourKApYMTM+AVq7xmUoOXIZBsyDJqNNfGMqUWSQYkXH57RR4LgQJ/WZ/kM4+C7bQ0bFU0pQXbabi6ObqIUXDcbJtmSttrcJK5Ov4+Ly+uhpLK2yWYOufG9Z1Lg4TPrAbDnXVQBVjJWzTQrYaMJz8eDz7OAJ8quQ1uI3AfESdysifdPdGvr4dWNlZmvNtxUT4k6/3Qe+D3rs46unJ87PLgJGZ4jzPaHvRF+Mgo/hL+GXTtCLUjKj9t9yV9M4YiN0EKU/S542NCjm3jwNFEkwiwMeQoyMrI8iSR3QYqvLS0pYY0vspsa5qJ7nc+86kGHZaJMLDfFHattYbsQr2IPEnnHUlKcX5LtE4EqC9AcsKPW0E8iPcNCoQxUdCuX7ObwniYxa27V2tkk8WkG0bH9s/8pAxgEaFQo/et576Gaa2FGRKuMGO1SEqYVwEnMGQMp8gIR45UZZdFZSiog4E8qEfT4xQdKUbSvBCVF+9n7UsWSUVJUYV9hOUqLK5GSFuGQsPR0Yt3kCVIplCwtFdHMKCdaVpRWUpU3ltZgiZTqCKoqqtlrSf074vJHu0cGXt82TiwCMViUxSkCnmrYCX1LcVGNM6C/c3Nz0bhBK9St3RjXXvwAauXX40Gn+LNJr9+CLTvW4dBmHTBi0KMsLDvrq1dw2/AXUSu/Lt7+aAJWr12Ko9qdiH5nDGWQFH5t2LyGyz4RKzfo/FtwdPuTMH/pR5j1xWtWrmPVHz8yaKpfrzGaNjqUL0Ft27d/D9ZtXGlOVeKy0tgNe58IDWgULZocjto1xSX7f70I5KxZuwzFpUUMaNQdZF2R6ooxWTA8of0MM2+W2QxL9oMaxsqWhNLgSJ7JVvXeulD9wujqZzETwMU+UV+oX15KT9HztmvTkYvU62vf/gL8uW45P49sBh7fGLSo9pQZYNd4/ZnkChKjpQxYTiSgh4+yqzOVskrMtsWsmtU/EwgoLkVlKnkUhX0joOkBNHknicG1VtiBPAF/0ik2gcCXZLAAQU5ostD1FC29o+2ia0k1B3t32xKeWRYsmvcNuxMGJAkAzYyZGidzVy85IcQ8+Sf3gxhCuUaiqU0GDj3EaL6WGMPkuyh1HXGP6hzUGMRkbEoAYCYyQXI69kG5NF1/p8bazg0zR3RcLPPkMVBufZvp7DNKIVDP42nGKuB2kY2Ey92kRUqQnbEHaVGS1wjuEObcYAyX917ICPNc8nSkSyrqobSyrswbf+64ye2xpEGmyC4A252uX53BDqxi6Qgvo9afC9w203QZCX+Ou2dSAOjPr6BnQs88voM83CfmKknY1QAtrAcD93EdTNNf2pqDAKZABXsXruBtv3a+y0KX/8lVw2sndHjSz5uPBda497h6KPHnowBF19s8Nd0JQkM4A3uWAicL0nVvsetfxotcZBk2Q9255+h52NtDXoJy0uwqZZ1HPfjYpw4djnUm8LowLklqOQueG+AoemgiFC8gyqtsYTTE+Pts4+j0T6L3hO20Ao9oquoEZEkLqQ1l4tv0TXM498Jrg4ydt4eYARXwZgAalWBKTcHcRbPwzfwPmGiibxAQo2bHyiVMiZ6TwBjhH7UHtOhr162BGjVy2QtD0hhlB8SlSckB1ZRQRpUHOJlO4uP27i3l8k7URopxS89KYWDGoJi8acSopUXZJhObycwZFVrPiKK6Mo7yYgFntA8Ou/SR7pELhreNU5FyQsOMIElmQwuJkl+2QgbClyWoU6sB8nJrie85Xo1WTY/EpX3HMFB75T/3YtO2PzBu5FRW/p/y7sO4fcSLzFRNevM2NKjTBFcOHMc06dYd6/HNd+/ij/W/MEOUn1uf3ZkndT4LtWrUw649WzF5+t3o2K4rzul5DRZ8/xG27dyIi84diX1FBfh74+9o3rQtf5aSDijZgN2bqlZM7jtjeH1mRIq3E0Br+68Bmi42ykbdsWsrp9jaDc0GJArQ8Bkj6z7RuUgitgb98yQiZM2xbaYckgnmFx+5phYLQyWTjiaTmvNgRWZxNRpg4rWDxi8lko7DWx+VAND+WLsccQJo3CdGTdA/vRlD4p+67D5TJZ+XLCL6Qy5N2YikditNeEpLFgul8hP29G2CnunTogvnsnU4ntAa+dDG6YMy42YRxkE+RwydGhNN2NAaZzxmoQxRYR6cS0jHWmVHrDBoyOboxinbpJ7yvUwqNY4e66gj5wM7B9J8Bs1jFT0joltYEm+l+ZUPtL0Ge8ZIHzVgZEPusbCRsYBCXR9mDHR92SwP2/M+UxI+GWtcmS2dbIGCy8pSA+zms3VxmgcQMtTFqYXBR4Ch88fXgEM19VqDmJ9RHhyReDnSUgmg7UU01QlfW0PvMSAH8RRZAoTAHYsZVKegLFYX5bHadg5aYCSnlQBuVgwZhlHW8+llzXKrWVInkQ2yYNdjPH0cqQbZB+QOtuhKcp8Kcmo6o91hyNjJ0OTzGC6/E+24BCmlAHAUNOMBNHfp4LklyDqJ7mL4qcxz2C3Fu5MewsIMvc43O7eDfeG3QcZG5778rWtH1rx7zxKmgb3HWze6nzFWMeMaivmjrxLYoDjbTHLvmnAOp/VJoumiil9SXMwgTbwS9nwSiF30PWjKiKnBIckNx3iRLJYBNxzF5YmumrnIMd4qYmv25LjRKK0OMWNajScRoNGzk4SU8TrZ59eYSxMSYcvuafKAVjjwANrCD225KiahSIkhFkc8JqCRmEiyY5IcKNmYjQ6ph9p1arJ9InC2b/c+VFJoUyQuIA8R/jzb+Qiwb18JDhwoZ7BFLs30bBP6Q0mGlMRpygxy35LMRjSVXfLk6qRMztKicm4jTdxrL3qke+T8YYfGVXWafaE8CG75Sj3JFBaj1eDqurWaonnjdpy1ufjnz1G0vxBUSfSQBi2xc89mXHLeaHQ8/ETcP3EwrhpwF5o0ao3xL1+HE489F9279cfva3/ClHcf5O9QaZ1mh7RlN+nv635BSXEJuzkb1G+GG658FFmZOXjp7XGoX7spx6Et/OFTjl9r0fRw/Ll+BYoOFLCLlAAfK8WnpuOQhi3ZJUouU0vNBnZRmqCpaNH0/w/QaEGs/vNXFB3Yy6BWLxumiZkq9o2Zx0/R4qBBINcxrRXqdxUF1PJRepgVOTA3Hrq49G9euDTXjDvHuvAsu0MZKySIF2UX8BHtjpPTQFUMq9b8grLyUlRXVThdNLv3eFlijLlM4XJl7ej61XRjApfEAkp8GVcGYHBG7s00AW12TvlmwQA5YzSCAM0IJFqg6LK5lM1ScOGAgXFbmbbyXmoTCwybyfu3BtuFqQ4Xh2I3TiOvouOoZsEHBmosDR8owaVycyUvAocbdw09vzo3rnStW39B4+1MpjMAYRsYMnLWcoTdSsadbbQO5crBlxzwDeD1P+C5V9SuBN1IHhvhMz0huyjDI4bXN8YagybXNvGGpmmWXfMZIWVDPWkPfRpXp9VjkYzB1meTcAJXGF0eNc7gjBIDqIIAidMmBzQOnCSiEcdH0fokcdqKWCYqqmpwBQF3SEkGNhwotV2fpAHMLXjuX9tnIVDybwCagxw+q2lYjBBjE37WAJhK6IigO9m97YEp9XIkBVPJDyr2AJGwr3uHAXPdhHi9AL4K7wPJVkMIIvvuTxu/Zp7MhmOY2DiztiwLZvYGe6TzGU67Ocg/Egng5DF/ZJcJoGXn5FiApnygcF4yTwiglZQUmzJ2ciB3rlTZY1UfUzCcjJEyi7I3yXqVMBrJ7pQD/r8DaIR62GthY9GYexN2TeQ/aCA5AAAgAElEQVQGPCZXgblUIaAAfsXqCuR0h1LsKyWpFAcb1YLUiDBoBqBJfLYAXvbUxOL8Jz2TakFHUFUZQxX9rhqoV78u8mvkcRxf8f5iFO7ZyyCLpJtIHYAYMJLboCQzqj5TVFSGkpJKBmiUVJiZk8pxerQHcAiZSVCULM8qTgwggEbtILcnVSfgg2hKBFcPeLh7pP/QlvyM1GDyhbKB4WBpBwyIUctMzzRMSTpq5NXHBWdejy5H9+LupLiv/86eiHWblqNmfh3cd9M0/Hf2s8jKyGHV/+en3YFWTduzhtnHX0/FVwveRddOZ+Cic2/C2Mf6of+Zw3HScefgmdfGICszDwPPHoFJr9+Ogn07cPPVT6Fxw0Mx/qXr0b3r+eh2bB+sWPM9WjRtx6Bg9Z8/MXisW+cQNKjbxPrg/1y/nDXUmC2zsgc+HRpFi6ZtAgza7oLt2LFri10YNOh5OTXQ5JBWgeLwRBn/smIRT85AIL4xzdQuS+8agyvAgE7msvDI2AhAizC9qW5lAk5UWkLi0wR8uTlrjLdx/dmgdjW0TLm5Mj8yBYmdEvVzDtj/3ywgSvAoryCqW12hwZR9NVKWFDLuWq4gYTdEVj0zgEIAEJ9XKfaMEgWiCs5MxQBBNXKAtAjIxM2ZODlzsEsM2vXALS9Ar3A8X9SuWgfkXKf5oEfdamFr57la7T7rJEnEnS0v62Iz+7jbRA3NbRG752xUN64dSMf88EbND+7LloSzV8291XaEXFzCmZn/mR8skxkqYq2wIfB5a5McaLQA8yD31G1U+sReINCOBICZxL3lH2zkmp5rNwTQ1C3pbLI70ScnVU1Cju0f7/k89kmAnGtcJFJtMzczUksQOUgZGzMlvMHx1qqdL9I/sep0lFXmoLIqD1VxyaILw2L3K5/V0QslXlvnZfgA4bdL7+O7hv0Dn37WMU3+HumtWdksQhMt+Axh86rjGSJnzdI0xtdMIAvyze2DnKsePOQOtq2OYvToOf+bwQQBs4CDVJ4H8FwfBEbWzmllumW7URFes9/a4TFMvu7RHkCzLQss2OT30q3C7jve9Z1L1rWDYpiysrMMQFMPgpma5qCpAE3E1cl2OcZYyUOuHKCHJ8Mm+/BU5qgKoUvCAAE0Cgkg8KYvJhq4UDrZPYrb1ko+4gXSOsc2VMgc1QJzRY2lYRBFxkpBo+wVOpcVbEq4gkP6bHZSHEDTUm7KbBKDRTH49IdYLCY7SB6DxXmBWrVqIic3F7GKSiaP9u/bz2QKJVRmUOIAfR9xrrVK7xcfoISMKgaT0fQUZOXKNakNCtCojwiMkYuTrkMit/Q09DuKP+O2pURw5cAkAI2+TI1lgbaodKoCNHrurPR8ZGflo1+vYTiidVfk5dRklqSouBB3PnYRBpxzHY4/+gw8OHEw7hjxCpavWYqFP3yE24Y/jzmLZmD2nDdZ+HbMtU+heZO2GPPwOejfaxhO6nwunnp5NAf+Dx90P96dPQlLfvuCwdfYYZOZDXt26s24+4Y3UFS8l7M1W7fswACN2temlQj+EcCh2DTSRdu3f7cZRDGsOhlkjkXRkhi0Wi4GbduOjdi45S+zjp0RpzYd0faYwIa6cs3PKC4pEmCrEcSmVAbtvipESwNA7xMgqqqqlHXHBplAnCw1QuJS6F30UyirkLJGGdClmJMY6baQPAWL3voCqerScGyHlsRQVyv1Cc1aC7BYps2kPHO/VAYYNIsJPYpd48e4yoSJ2UiJOOkK21tcLUBiz4Q9c5UZlIFVGRd5T68mCytwIrK2yRliYh7F1eXqizrKXuM8Eo0Mb756KjR8iDLH3AJfukN3xxBvIvuEu4fdqNXI8FuGdfCuETB+gR03CIikHdIfyhAEQE7QHhpviTNeAeCiYNJk/woGdHNEN1L/dKwMng9W9He+m1eBhDNUrmEJuMN/3iQATa8bAL7eGZptiEPHLmbRUpeJYFtO/WrRlAGQvnYhANIfysj6Y8kAjdgzktdIK+FqAklBhmdb7bTQeWZLp4ltisUUoOUjFs/xniOZgbb8sOe2DuIKs5EkPKeriuIYajWw2sc+y25MuOcKDAIcH3SFwbS2PBFY6lUNzxFEW4aVsRxSIOQgDEyCvZP4k22fz4ybGBATwefFfrlZ75247EX9Z018NnXLO+bPl0DyrmyfL4AU3HQU50gSd7Zlk51bJvDAFhfqPNb1xPFOFMckQvO07/ov8mwQgCstLUFZSQkLpVLclTtsm4OMCalJAPxJ2iOhNgagaTJBCpEhMth05InRvzkLNDGbE+RCtNyZmFb6pnV1qhFShwfX6ZTShZqEpwBNQVrYY2V3JarFaRg0u25YmSLCNTQpMJ9EaY2GeaDvKEs2KzOb9wpi0UpLSrmtJDmWztIbUUTSoiguLkHh3n0oK67iLE56pWVGkJlLSQcUh5aCSDplhsoso9AxyuRkHbQ0QoXkhqaa5y60acjFD1AMWuu4FDqXJAGadFaB3uiDiIszgzeamnn1WUBWGiwlldq3Pg75eXWw5Ocv8MCYt/Dzim+xs2AzF0S/b8LVGHT+KNTIq43HJg/HUW1PwK8rF+LmayageWMBaAT2TmaANgo5OfkYftkDmDH7OSxd/iXaHXYcysqLMfzSR/HfT55B21bHotMRp+LXlYtw+GFHswbatp0b0Kh+c+wp3M5SHLGYAEytI0aI37kcpf8JRLRsFnRxEkDbtHU9vx8wDACOaNuJwaO+Nmz6Ezt2b+Viq0cefpz9/Z9/rQAF35MwarvWR3NRbnr9umIxyitLhWUiIYqUFDRq0ByNGjQNuDD1Qtt3bMaWbX8jxsGYBOyEiTq244kc1/VvXwQiV6/5mSd/08aHWmFf+v7fG/7Azt1b6cgQaAMnAniSC9IfEiMnrlgRnuVqAdb3L/XHpJwTATSTwelFVytAs9URPIbEggJzquPFZ9ypvrlSkBUAQsaVnOg2Mtk9msAhq1PXqO1Cn12wCzhJB/uF0i31b/GRi5nS6zm75OJOFI7qsdw/tTvXqZMQSQrQkoCeZCyWsmjKhilwCTAFytzZuLxgdQR2ofMYGzegB5ac+8OBpAB4M30YAJ2h+Bw90aq8ScCd77NpFlypWGuQVXHDlcSlpvp0SQGaOZHrHGIXTjWy0veyezM1tVKMThhkhOYHn5LN73ziQfujsjobpbGaqKrKRnU1ySH4VJB80RErIaZI37VuJ/9pvYZYeQQTT2pjH831vJ/dgUq/b35j2W1toGOs1CXtNdStId00+UFCTFu4+0Jus0DsnennIEwMdnbgjGNZV+k9tx+5T/lhB4FR8oF/qP2hc5TdM4KhLMqEJzkk2IO4XsntOxageYtF17kbeZ0T7lBlPQwG4Mk8M0we63RKmUZb+9l0G/1MAI4O/pQswAXAjQyTcWmYw4rEPLuDrD+3dIY67UlinqtiJD9jDs0hgGbZKrsuGIIJbiWgRf9W1s0ANHUm6GJSIQbyKIUBmh4e7WdDmdj+rFGApnszxXizS5diu7k2pslU5SJCDi1mZWdzecC0aDpY0eHAATnoEiNmyJnUjCgOFJdib8F+lBbHUFFezUlF0YwUZOSkSGYoV3qISCwdYadyqjRQhbQMEv8ne0rkTBwVFeKipXlwzWUPdo8MGNEuXhkrZ3VgQeDC0KgSboyoUHKORUlALcLisK2aHoHaNRtysXKKF4tVV6C0rAR1ax2Ce26aimdfG4PuJ5zP4rWvvPMIHh07Ha/+50HsLdrB1QUopmzUEAJohwcB2is3Ije3BoZd8iBmfPIcflrxDe4aORVPTB6Ky8+/AzlZ+Vjww0e46JxRHGNGumeUBbr6zx8ZUdHkFHSdwtXgyWXJmSYRcXMqi0AGIwVpaNk8BNB2bsRmBWjsGnSB5+3bHI283Jp2zAk8bdm+IQGgrV2/kttyWIv2gV2FABr1M4GY7Ow8tD20Q9KU6DAuWPH7TzhQvF9kUFJS/18Ajb6zfPX3jPzp1SQE0DYYgBavjrli6kaU1+1IulEbgEZZJ1wRQCVZBNBzXc0USQggZkxE/ZjbdZu40T4LZOp5D6ygS5kNYbXoAxp4b0yY2djkLwMejIZZ0G0ULDWjm6DPhliKPBDLIhufBUfcRlMI3me3Qq5Pa+q0BJExutaFaeRQXMqWg55yCycZIbFRfht8I6CbtvwubLDsxhXeXz03XgD42QxXw+h5817c7MIIq1tC2xpwg/oT13OrKsCTfnZ6dgrILUDTNpg5Qu3zT/LCfiWypi4zzjXAuYy9PlP20CbRBK9v5xyLb8aQk74b6dEDwrqF7G9Cf+tnQp/zAVtFPA+l1fVRHaN0+qALyrZcMafOhdD4/ZMrUz8qzIYDSNbFGWB/3YUd++UYusDvaL5XV2PQ5ZczC6OZ6cTGPGTEXEeMGIG+ffvi448/xpatW3HYoYfi4YceQmZWJqumv/HGm/j8iy/4pm3btsUNI0eifv36vCdv3boVY265hWUMNDaIlO+JZb/0ssv4M69PmcLuO3pNnDgJixcvxlvTpjHo2LJlKx57/DHs2LGDP9u/X39cdOGFuPe++7Bp82auDkJGmNp+zDHHcP3L9u3aYeDAgXY+kor/ZZddhjZt2piOkYEYcd11GDN6NA5rfRhfZ9Som9HthBMwiNrlj1EE2LZ1Gx5+9FFs3LgRebm5GD58OLp164Zrhw7la1J/kTeIDq7XXHMNa219u2A+SzdQMXZ63uHDhqHn6T14r/nlt9/wwgsvcKUAav81Q4awIC2N7bDhw1lbbfKLLyK/Rg3po9df5z5+843XkZ0tDO0dd96BTZs228xEWt2vvfYauzfnzfsWb7z5JkpKSpCdnYWR113H/UPPOXTYcLz80kvswqMXCeNeeOFAHNqqFe66+270O+88HHdcJ7YrY24di6M7dsCgSy9iaauZ73+Izz//hjMRmzZpjGHXDua/OYbMZHzSPH5r2gz24lw66Hxs2bIdkya+igceGou0dF8rTgg4ttccx2lcj1Tgk3rJsFFu7jt7HdiOqFj6dx9yDJrG2HMMnS5kAmte7exINEX23qpqZGRnMkDLzszm0KOSogNWbJf6mLMyM6MoOVCGvXuKUFZShQoqERWNIJoRQXpmCmfZ0lzV9UuYJFZOrF01UtPJUylyWmRHqewU82XxOK69/KHukYuuPzJeUnoAFbFybgQFrUml9hgjbqLdaMKkp2Uyw9a4YSuc0qUf+va8xu8DTgKoV7spi9KOebgf7r7hVcxZ9D7KykpxSd8bcPODfXFZv5uRl10TL06/G6OveZoZtJsf6oPzzxyBkzufhwmvjUJuTg1ce/H9mPnZ8/hp2dd4dOwHeH3mQ6yHdvG5ozm2rW/Pa1GwbxdnbDZv0hq/rVrENTkb1msaaNOK339gRo010ewuK0ae4qTCAG37rk3YsnW9k3cwRoIGon2bY5Cbk2+vT0Bu646NCQBt87b1OKRB80DMGn3pl+UUsxZDTk4NtD30qABjRZOFXLj0iqZS7FZwA/9l2WKUl5fy5vj/YdDWb1iDPQXb7b0olq6BKY1F9yKAtmv3Ns5IZQNqnPdCfWv8hmZq0iIhwT2SzzDgLE6ZlnLaoE2E2i4OdxN3xgZVymOIY13dsQZWhKgGhSvqihaA5ly4QcPjwIxmt+rnrQtYWTjHmyW4qhQE+jEwyYLwLUDQa3mZgA6wyPRw7TBAz0OEFmQkIWVsW2yCiTkh80UDU9veRzCXF7dlPhuCfvz5AAlkWQzj+hOaSz4n6Mi4YmRsDwbQ5HbBxunJXpgCed8y2OYGFiwb4KcnW19fK/xcqp1nmQNjJG33GLeRBZJhfKZsgwecLehRUJpKro4YsqN7kJFSbJeB9fJ4HRkGbuEx0vfJyFRU5aMkRuEUpBJO0i1uPH02LcjcBB+AnbUmWMgtVy8+MjTPLTjzsl3DEykZQHP9Kf8igHbc8cdj5rvvokXLFtzwvv3645GHH2aV/DN790bNmjUxdcprDISuuXYo//zsM8/g7XfexrvvzsAH77/PrXvs8SewadMmTJo4kefE8mXLMOL667Hg22+xYeNGXH7FFVi4YAGzFcd37coCr5Mnv4gjjzgSxcXFXD6JwMn3S5Zw2b2TTz0VY0bfjP79+2NPQQEuH3Q5bhkzBj16dOfJd+ttY9GiRQtcf9113HdUn/LpCRPw2Sef8Pt79xbirLPPwbdz5yI9Q5hNnZs9z+iFp598Ekd17Mjgc/yTT3Kx85tHjdKFLuululraMWY0zu/XH0t/+IHLMc2bO9dk+gHnnHce7rrzTnTt0oXbsXDhQtw6diyeGj8eJ554Ahc2v+/++zF/3lyUlpahV+/eXNnghP8FeQR6L774Erz00mQc3rYtepzek23EbbfeijPOOIPt4CmnnsYgb+6cb5Cbm8frjsaIAOYpp5yMVatXYdiwEfh23lzs2rUL518wAC9PnozDDz8cy5cvw9XXDsVns2cjOycbp/U4HfPmzEFWVhbvLddddz2uGzEc7du3w+VXXIkhV12JHj1Ow9KlP3Dd0B7dT8OYUSOxYuUq3HzL7fhg5tuslfrmtLcxd95CvPbqRAPNRPSW9pKnn3qRr33jqGtw5eAbMXT4YJx4Umdjd8imaB3PRICmB1fOODUDZrYskwTmrS1jQ4hB+2r++8YWitCsDfkgoGUUEFTPkzNfKUaM9OW4Gk0ax6aVFZex3AbZHK5IRIK2aSkoKylH8b5ilBEzVklRaZQU4AE0Ux5SKxjEKqrZnUlxatF0kUqh9lAcmobsDBnwYPfIxSM7xKlOJsVIZWfncjkLqiulsVAcvxRJQWZGJqvpUnblqZ3744RjzzJ1F8Xf/cTkEejY/iScefJlGPNQP7z06FxMfus+HNaiA9q0PAqPT74e946agj2FO/DCm+MwZugE1iEbdX9vnN9nBE45vi+emXIzA7RrLroP733+An5c9hUeve0DfPPdf/Hj8jkYO/wlzJ7zOk7pfB6j2B27N6PtoUdj1Z8/MpPWpFErG4ROD7n275Ug8MkALfRKBtB27NqEzdv+NjIYbgelk89R7bsEQNeadcvZlZmTnYsj2ko9tfCLirnvKdiJwsLdrJ9GE+qoI7owXaqvwr278ef6lVYol37futURqF2rnv1MaWkxfl2xlL+fk5MnrlufjYiDXdBtW3dw3ykrwYpVPxgaV37dpNGhQYC28U/s3k2SIRowKu4eezo0ReHp+MOZmhTLYFgyToTgY5GwGgzeouLilNqbUl1AJTZcHJFu/y7YU+ysAYVeGrnG0jGDZuKFxGK67D76njKdNqbCKw8Udq8F2TNpS9C16MfCBc0Zt9FYRu1/xTV+moVl5TwwpwOTCNCcSZbLm34Iu5jtBfxZloSVUrikMS7a3f7X/ABmj430WTXncpFxpP63EhiGyDRWyosjNMbNZrJ5rKCJmwyCX6cCr3MgcI4S8+dgdgARBegmbwyVGfPArT8O3g1UK8l33aVEK5EaLUdW6l6kp5RyC5RFs+cJ05f/BqDR4aSqKhXlsTyW2CABZ5t2LQ8dcHf6IDqBM1UQ6SWdHCwuLDBLwpmG2v7AnPLmUuD5PIA24120bNGS3z2vXz8GaB2OPJLBBIGiM87oye+tWLkSl19+BX7+6ScuJn71kCHo06c3v0cxPFTrcumSJaAqH2+/8w6+nTcPL730Ev7+ez0uv2KwBWhdunXDdSNG4MCBA7jpppsY1Ex+6SWsWrWKARqxc1SH88svvjBsTxxvvjmNSzURA0Rr6ZbbbrMAjeZwYWEht/e7BQv4Oy+/+irW/vkn1+EMUqVxKEBr3aY1A5ohV13F4DIM0IhJIjA5d84cBqYKnpU1puc+59zzMO7OO9GlaxdeSwsWLMRtt9+ORQsXcDtJqqFzl66Y/dEsjmWiQuuvT51iR2rkyJHofPzxuPqqK9H99J4YcMEF2LJlCx5++CGs/2s9M3XEMH00axZyc3L4WahvXnjuObRp0xqrVq/GddeP5DZOnz4dK1aswIMP3M/XJ1t6xpm98eQTT6BDhyP5+l9/+SUzR7T+Ro68gQFu+/aHC0AbciVOPvEE9L/gQtwy5mZ8v3Qpbrn5Bjz82JNo1bI5Lujfl9myiopS9OozAHO++gDRDCokLnFrNGcZoMXjOLxda8ybtwiPjb9HwJU9CQUBGv1aD+LiJTMJdGb/UlBjfQ5WZkrctvMWf4wvv33PsViaTEDxZFz1RsTg+e8IeeJEjJeyYwmc0WeIUYuVxTh+jPBRWkYaVyYgt2V5aQVKi8ibSAK/1Sy6SzaTsFQ0nbJDUxjwqXxWrILcnNXyfkYqMjKjvNPFKpw02BX97hOAVlxygMtAZGWSqr9ogdCgicK6IMWsrAx+r16tJsysEUokATpOuzWdem7Pq9Gh7Qm4a/xlePnRuXjk+ZHodfJAZGflYvL0e/DgmDexdcffmPj67Rg7fBIDtBvuPRMD+lyHU7v2xdOvjkJ+Xs0EgEZuzY++fhXj7/iISz9RhQEay83b/sIRbY/D72t/QWl5sSueSgGQhG5N/BMxRIGNjEEIxaAdHkgSIN217Ts3y0Qw5yhijNoc2oEBkL6ob35Z/h0PBNU1a98mCNDoXhs2U3zXdl6M1I/EOjU+pDkaN5ITKL0IPK5c85M9Tesko/fatz0Gebk17GeXrfoBBNQEnxjXltFFIwDVsUMXDmZkkxaP49flS1BZWS4Kx+bzTQ5JBGh79mwDIuLGFheUgjRjmI0RkSLxqYiSmAsxZ3EWd7JsEVcNYGkNw5opSNO2+kcdaaVvQ4RhMW3XtyQuSd2YfFQ1b3lB/YFrOZPmu7m0vwI3NIE0yiBovFbYjRT8boj28pmJxLeSBCe74OCg+5Qf0uxN7gwvj+6Aq++6dCyVY898Z2fQBRMKOvcAVJix0vAhy1Kpm9kMV7DdXtyd6VyfPdOoKguSvfsmYynNUHt0YTJnotzI9pKyYgGg6Ynp6qD7aMpmcJqgYy95Ii1aZuU1UlOE1bb3C2LCAGFmcbU3yahJVfFULpBeWZXLEhuizaWiLAcBaDYOLESbqmyP9lCSZ0qc47pGg0q7AebMPqEmksiDKmNJ+x0zaAag0agQ8Hrk4YfQ4cgODHgefOABHH/88byuN2zYwOzNTz/+gC5du0nguheLeqC4GHO++Qa1atbEdSNH4vTTT8cF55+P9X//jSsMg0aApWu3bgy+Lrr4Ynz+2ad49LHHceyxnTBu3N0M0EjT65RTT2X3qL6oHuZhhx2Gt6dPF4B2660M0MiFp7Pp4Uce4ay7hx54AIOuuAJDhgzhwug6zro7UUHzp558Et/M+QY1a9Tk4uRhgEb9WF5RjuO7dMWihQuZgbJsvDd7zjn3XIy7ixi0rmxbFsxfgMkvv4zp096U+0ZS0P30Hnw/iu2mfiFCRF9l5eVcAJ4Kvvc4/XQ8P2kibrltLNfWnDbtLdSuXRuTnpuEDz/40AA0oGu3E/DZp59wP69e/TszlXO/+QYTnpmAd2fMZPChL+rLW2+5hYu5n3TKqahRw9keYi5ffeVlHNG+PQZdfgUzaDt37WKA2Pm4Tljy/VLcOvpGjLxpDJYtW8HuPH2VlJTinbdeRtNmjQWAUB1PAmhPv4jPP5/DHrp3/vMy6tavyyxboKxUuIC6DXvQWpcmgsbTQFOPAu3j6skg4PXtko+ZQeMkM5LrMDW0YUoxutrQwviTWgDZbWKECQMQe0b+VrpuBSn9V8aQmZvF8WMkWFtWWonSAxVIIbF2wk+EOYw9ZRkNA9C0gHpVJbFl8aQALZWUECIpuKzvuO6RC68/Il5eXsFqwzRg1BgxlmKsKdie9TwyKL4oilp5jZEWzWCXJynvEnNCrNe6v5ejz2mDccwRp+Cu8Zcygzbp9TvQrVNvDq6f/NY9uH/069i282/+/W0WoPXBgD7DGaA9+fINqJFfm12c73/+Ar7/7Us8PvZDzF/6IWbPmYonbp+FbxbNQOejCKDFQe5EBWjE9JEbtLSs1LhnCMnSZKhGdUTqLIrxlc2dGLQWoRi04OZ28J/+3vQnS4vQSzI8gwBNEwUqqyosMxZNTceR7Y5jl6i+1qxbxnpq9NIUYgUWubk1cWS7Tvazm7b8ha3bNzrPo9lF6POHNGyOZk1a2c9u2LSWgaac/KXuGr0oBs13cW7c+Ce7QCkN2rpMHATyBGbplCFF0CnOTACaXJSvzy5PCoJ0AarOxoiQrc4pRaOyWTow4gyuPkZQAd268nT3DNEX6s7htw3I9LN8rPvUXD5o+gwl5NHl8myyWIOgQy6grIoyeial0vE9iRbQ9FfwuQMOQr2/Bu4b2t2kbIRa7seoJc5Vd3sFs/IZjcPUcbDVLqzxD9BjXpvNPSwQNadYfRzPP+ozcUoP+cyYurDdocljkexRwfWznqot0+W5VX03hU4NTV5IFmuo88Nlb2pSAek9RpARLeL6m9HUCtY/s6LQgWxSw6w6r7Bdl+GRIIBWbuQ1YnEKkVBpA8cu2hlv/DQ6Av7hQPs06H72QH2oMoON9zNxjz67bOdcgK50k9+ypya8gIzVcZ0JoM1gsEPXJgBGcWZHdRCAds/dd+PEE0/k99auXYcBAwfi5x9/xBlnnok7xo7Fyaec4g5lcbDhI5B0Wo8eDNZycnKwfj0xaOTinM+MEgGMr778EjeNGsUA65HHHsP0t95iUEYMHMVL0fW//OJzScYyIRrUb/wzuzhvQ4vmzXH99ddbQE2Fy8/t25dB3+Arr8KsDz/g+LDAKwKc0etM3HbrLXhr+tt47dVXuXg5xbX5DJoCNAKi8+fNQ15+3r8AaMCC+fMx/qmn8NGHH9gDSecuXfCft6ejqOgAJjzzjGEBBbzRmBDQoH24++mn44Xnn8P06W8ziJ08eTLenzkTvc/qg1kffIic3BysXr0ao8fcwgCNXvTziOsIoH2NV6dMweZNm3HXnXcEHpkO4MRKkovz41mzkGx4n1EAACAASURBVJVF9WIjHCN44w0juQg9AbT+/fuBCtRPnfIqlixZwgDttjE34c5x96Fz507odQbF0Ul1AXppdSJaq1w+KkIM2gsg0HlE+zb48qtv8eykRxFnI1TF8WASs2bwmtdKxSX+ATxZ+Ifu37ow5y/5GN8snMXMGLs3DUAjMOXbDr0VMV3kyhRMlGrEbEWfjJIsCFhm52ay0gUdCspKKlBSXMFitySbQXHv9KzEtKl9JIxCbmhKBiBwRiAtLYMYNolTI4xCLk4aB1qvg/reI0kCpJpLb7JP1T9oRWgh0WQn9xXVj4qjRk5jnHP6IPQ65eLA4N7/zGC0adUJl5x3E4bf2QPPP/Ql3pw5Hs0at0GnI07BvROuwk1DHmfa8/k378QtwyYyg3bjvefggj5DcWrX8/DE5OtRo0ZtThJ4/4sXsfjnTzH+jo/x7icTsWnbWoy5ZiK7OEkPjepjUjWBQ5sfgRVrlqJmfl1xcXqvNWtJiLUY8QgNipGVIIkxpjEVoDlXYqKZS/zNnsKdWLt+FbsFOeA/KzeQxUnCrxT7Vs1yH0Z/jLIfo1Ece9SJgRToPQU7eBCt0bBB4XLfRg2a2AbQZ+m+Aaebif3q1JGuK6cWclX/tvx7AxRkK2ZffTyOxpQk4F1z46Y/UVCwIyQy6Fx+pGzGLwZ5lC5MJwGJodGXALQoIjypBIjRJLI1SpmBEfpYnpP+T2clwwwx8tKyHBJvJi8vtiYwKc17QQLOMePWyCkLYACid1WJiTJ3MZu6c1GGWCFPcNifDYkAzQZvuTiKJBPKPZ0DgH58JIMXExmr/WYBmvfMlm30UgRCfIsbI098Wq7v+tZWWAgBNHstK4PiRkXG0ANo3nP64MzyX6EYKA1kDwjPegyYu7oHYvg0rQyqx0T6bJPnHnf9E4oJNABeytQ42lPAOGVvFiIrrYDdE8yAaUWacOcab/fB+ly7RAFarDofVfEahiU2y8qsLduz5gCpvw6wtybWUB+XD8/qujRz1GZHe4cUQ4VZNkG6OSTnYtzpFtSHkhXoXsd17oz3ZsxA8xYt+ADUr38QoBEDdfvtt/NafnbSJHz77bd4b+ZMPP7448yMvfQixRwBf/31F7786ksMHzacXZH33Hsvs2TUzr/+EoBG4IUAGgXkE0Cjz8+fv4Bjooj1OvHkk7H0+yXcDgJx77z9Ntq0bs0/z5g5A00aN0GXrl35mW+77TZu80gCaGawyLie3rMnOnTogKM7dmQXbPgQRn1L4I/s3p133MFxXBRLpwDN9iPPkSp0Pr4LXnnlFXQ65hjs2bMHF150IT9/rVpSWo9cnByD1rUr/0zPeMNNN+GLzz5FgwYN8df69bjk0kvx3cIFKCgoRP/zz8f7783kZAqyV5Oeew5n9TkLLVu0sABt+7btDLYoXo+A6xln9sKsD4VBe+BBStLIYoBJM5ncwpT0QABt5apVGHXzaLw3411mygiUPf7EeIwceT2XjCIAOOfrr5FDbGAkguHXXYfrR5CLsx0DtKIDB3D1kCtx3jlnY/6ChcKgjRmNzz7/DK++NhXTp73MpM627Tvw/gezcf2Iq83eLxIZ1f+rL/rU08/xXBk1ahgGDBiCW26/AZ2P7yQF1imAnxKTxFQEXryutawUJYbRKg2VYZMpHtRIJIA2b/FsAYgEkkwdTw3O99cOfb+qoordmQS4qMg9l0uka5KQLVUSiFchOyuDmbGSigqUlJAERzmyczI4jp+vUUXxaJWIkJh7PAVVhEOqSf8sztIeBNQ4izNDbDQ1iZIEqO+IcL6i7/0C0MSMe2UcuD4hrdII06yMCOMkolaBmnmNcVLnMzHg7OEoKy/hYuV//PULvl44k6sBkLDsnU8MwohB92HdhpWs9n/tpXfh/meuRcd23dCmVUe89NY9GH3t06yDNuq+c3F+n6E4pcu5zKDl5dW0AO27H2fjqbs+waMvXItjO3TH6SdehHdnP4uBZ92ALdvXcywXSVX8uuo75OfWQr3ah7C8BYEV0iehep1VVRWohhR8p9ITDEQ5EzGNKwlQJui/eXHM267NzNqJWCoBtCiyM3NwZDsKbpQXAUdyW9IA0kRgVwHJaqSmovMxp/6bWyX9DMllLF/1o4tXMUCmA7Fy2bnmO+TaXIry8hJzcJCB5kkcjwuD9g8ATYO5ucVGVkNpYinpJJUanOuY4R+7NiW2yoEwn9lQtycbXgVobN8dLSGfd3NQYgw0JsDTMDDWmz7PQohmoblOM2KG5hda11O+JhsEPxOvYtZc9KGgfCugUaQSE+4O9rv2V74gpldKKjSSlptSutDeR/vNuZgFFBthYj8rUq8ZZvtMu5NNngB75QbBPiv/w1j+AH+WBDQpO6UZBD5AcfjRv4qTGAm6kWWPUZZSQUPgAGJdeUmYP/mijnLA5angTN0c0jXBPvbLQMn71UBqFbJSC5Ed3Su5LkaXyYFxr3f/AaCZMwJ/uDqehrLq2ohV5yBencWMHM/10NhbxstLzkgEaDr5FR6bOWwU4VUfSoZTYzxdPU9dyw6khVkzn9NWllBkVxigzZyJ5s2b82D07S9JAhSz1OvM3uh41FFskOj1yy+/YNq0aTjkkEOwc+cOZnKIIatTpw6WLVuGa66+mjMGr7v+euzbuxdHH300Tycq6L1s+XKcd955uOP22y1AI2BG8VTj7roLp512Kk48iQDa98zMfPLpZ3jqqSfRpUtX7N61CyWlpXh2wgTUql2b18+tY4lBayEMmjdZv/76G2aG6JkoO9E/7+n6JgaNWKOJzz7LzzXj3XcFoN1skgRsvCfw2Wef44nx4xn0rV27FiedeCIDO9lPPIDWpQvvRBSDRi7O+vXqIT8/H7/8+iu6de2KO24fy0uRsi1nvv8+unTpwqCWMkPHjx/PSRPde/TAC88/z9myBCIJYF56ySUWoH366aeYNOk5vPHG6zi0ldSpJlBGAG3enG94LVCyBiUzUAzh72vWoHmzZhyTRsCYYtAIoFF2Jx0SR1wfBGjUhpcmv8j9+e38+fjeALSSkiKMGn0bg5DGhzTEqtVrcFafnrhi0EWyxRCtQXt2BHj6SQFoo8eMwIKF3+O5ia9gyrTnkU7uUTqIKUDzz73mWBgAaB4Qc9uxSyDjNVgdx4Kls7Hwh0+4nBInQFJ5JlOuifqb7IiSCJxNWR5DRUklewnTMihu1Ow3HLMmlX/SoxSHXY0DZeVS4LwyhqzMDM5EpUMoMXVcBoojxUSaQ9vDDB0J1ZtUUkoo0DAfWZVxXNnvAQFowigJy0ENJeaH0B1dMyuD6nulIlZVzpRkfnZ9TuPlTE/W55L6b+z+Sk3DU+Mo63I8WjZth+OOOhVjH74UT90zA/OWfITP5v4Hl/a9gasOjBoyPgGgPf3qTewuHXrJA8ygLfzxY1x23q2YPuspjBv5GtZvXskuuV6nXIrVf/6CJo0kYHXthhXycAZt88Zs45ekzhZpo3FnUPAe1xs1AK1GXTuuBK4oHs9/kbjsvv2F2H+g0CQgUKijMmOpXC2hQ/tEgEYATutACouViuNCAI0VlW2ub+C2CT/s3rMD6//+XUCFKU7doF5jtGjW2n52y7YN2LhpnQTth5irpABt458oKFQGTQABs2ZsfEhcj2LKZOJIya8ou7eFJaPbSg0LejbrhhLrYGP+HDhz3JF1bfl0kv/EJqCH3CAUz0Aif2Eam+cpFao1ddD8r/sCtNJ+OWIxqLNlPtS4Bbs6mbilXyw9EZyZ7ztKzjAUIW4lINvl3rOshY2vkP6zwDiEriwrFegvsQL/xOYoQ5BsllnWy79GCJzJBhuMUbIgwzqvgmZOcSiPhwHgNsmCAbbodcl8ktYnczeYwbMsh/dBB7b9Npi+tocEvbC6AQOxcNIjESrnFK1AVuo+ZKXutwBeQyJCHnXn2dbhN38rucj4iGPQMlAWr4dYdS5QJZlaNs4i3N9K6PkATgfMB+SevIuMvD828gV1B/NeKAvaO5h4bu8k2cT+LYPA2YiEevOTxo5AwsMPPciZliR30ax5M9mPbWcA+4v2o6K8wgInYnRemzIFTz/9tDaYjdK6tes4u/GD995zUzVghJMcCeLA9h07mPEh9kj73tct9NcZXfiHH37A+Cefwn//8x8TEmPmgZ2EMpddPJkxm/4UD409HRh37tzJ0hdZmeQe9K5px0RWEgG0V197DW+8/jq2btuG7KxMTjDQF8+dWBXHetWuXQuZmVmB9c2uPhODbA8f5ssU90WsD8lmyV6s0anCP6kHpKy8DIUFBahVqzYHwtNL7JF5di+5REMjlHsP7jUSO0ZeIwJnB4r2o6S0BHXq1DCJdWaHiQBVpAOmD0lsGQMXitki8ozYMwlH4rwwaokkdNrw2gQGLVSa0gyaO/iZfl/wwydY/NNnqKQg//IYymJE3BBbFeU2SFYmVcYR5quiLIaK4kqkZaRyKUZ2hRpMQf1KLFkKqS9UxnCgtIwxE6016ke6plQiIDcnATEpiSVaaEJkMItH9ymt4jJTpJlG0hzMWXC4WxxXne8BNEKF6ekpnH1QUky6aHIKlgyGCHc8JRJkZ9ZEjfw6nFBAZZmOOrwLep50AQfsv/z2Axh97ZMoOrAPH339Jsbd8CJeeOM+DsY/q8cleOCZa1BUUoh4vAI3XPkky2zccPc5GHD2MJza9Vw8O5UqCeRzkgABtEU/fQqK3ep2zNk4t+dgPDN1FAb2uQEN6jXHqjU/oUP7LtiybT0KCnfiqCO6orT0AHbt2ca6Yew6pCdNkZphBNCEzaKMRGHQmjVpjVoeQNu+cxO2bt/As0EpUP4Ox+SRr8OVkZDTeWoig1YqDBoBNDbsvB7FRXh0h25WuJZ+vfqPX3GgeJ+0yywGdkFpELNxwahbyi54FiVMw9EdunLMIL0qKsrx24olnHlCYcgKjHhSGXYkgUGzAE1i0BieCbpjwB7lSgFqAsiFSarH6WJQeXqIzlkgVkbdNMat5YrvmkUacJ+IbK/Zofkv+hQfFqi8WFYml6Vyhc51LydRP5KBKUdZGc1VrS5gjLxbzwGjpMDRPVNwt1U3pzIMtmUq0uqdmMNgSONEZF74G7t9QLtdHwxI6bhbhiOww/sW2rtmCEi5DTTUs0mMugyu0ybzAZeNHfNHx2PZZKMPZrV63lYLGAXUJQdomp/JOmtKO3nuN50PAmhUoNaxQwo6ZOJ4Y+mxZeHe1/XFm7JZa9QLJEibFi1BRuoBpEdLdJ8PPlL4Yro0LLC0YVC2SbHqDJTGGqAqTsHjqQGmxn7IAhAZM3uA8dZGIIbSOwD5TbK8ZcAtL7/9V0ylt27sowWQjRMBVhcStYsA2kMPPoDOx5mDqndYseDfGx/63epVq/DqawTQnpKDrxnDdesMQDOyHNIOny3VliWr8WnmgGUhqfFB4E8Huj17dqN3n7Pw7n//yyyUttHOZzufzPUUqPgAOrQ2D3bW9KaId8AwAG2KADQ3zOH9yA2I3bPsjTSmWvYbBWFu7wi6+NwzShUWetmySN6sDAM03RMUoJkdOMlKkOLfJCVFQE1LG0o4izAnBLaofLPd9D2Axu0zFQk4xEPBmQEs1rXPXSL7CSd9cpC/R86IkdetTdbx/x4ivvvxUyz66TNUEDNWXslxY1Vxqqbgtg7W+YsDlcSGkcRYRRXbIaq3SZ4oFvxFCtKz05GenYbqcgJylRz3TqwgET9qd0XwVxIE6VpklzlZxnyG7BfNxfISIcMysum7hkQwuHXIAAPQiK4jv2d6epRpt6KicmMoTfyS2TQI9FAVgTo1G2DM0KeZJdNXccl+3P3UYHRsdwIGD7gV4x6/HJf2H4U6tRrg3qevxYO3TEGMyzXdiopYKa4b9AhLcIwcdzYGnkNJAufimaljGPAQg0ZxZz8s+wqNGxzGorZzFr2H337/FjcPmcgZksTkNGrQDMt/X4rc7Hx2V6pSPbWJXKDEOiEiqJ7YFmGFFAmnsoaa7+IkFyYBNBLeTdwkQ24SI86anZnLwf/6okzLFb+TcK6ABjkx0+BG0fawjpylqq9de7bj741r7CQS4CNonoJcKVGApDxI50ZPQjrhjmjXKZjluXIpZ3mqr5zjCc3GpmLNTZochgYNGtv7b9q0VmLQOIuTgJHU1rQqySkE/vgdI0wrLKkGKqqMht9X8rheFQDzTM54yKbDP5uNwkIJA2wo/Z5o4oyMTFNINhhkQBsLgbNyopbLypyh9VgCsfeeZIgFMtISMQihAAf/jOpRJv83g+boaQsUPMPm/ukFwwf3Ymsk1HXozJC6msywqQ3y3H8BetHsZFrSSGyNC4R3dsXbxZjU8dXf5YqWKVU3sA6itl2TKBKyC0NmyVxfr2dP4wbMimSLrBW9L7c/zCiF4gH5s6p8rs8tC8TYEe+0rt2nIJPWGceSiIFLSy1HZnQf0qNlnCBgXwdD0yETZW+pU4rYgqooKquyUB6rQ9FtRrjZjaOdowF5FR4xD29KZ8shSAF10I2vTZE1JXNMr60HhjBICzXfuf+SJYEEGFIvRtNMbIrzGjLkKrRt01Yu60m8+HJAlgZBhN12P/70Iy688KIAg7V79y7MmPkey2u4uWr+FUJBoSUkt5beMxuM/MZff3PmzMHHs2dj8BVX4Kijjgp0QxCL+mDU7VVmdPxHCd4jxEiG8K1pW5zdirNmfYSxY8e6NsgpJTw0bi4E4kGDoqxW9ke7yme/pNFBtGdjGg2j660Pi6VDuNhdIrGN9JxaPJ0q30joCTs1Gazp9K3yAZoe3NgOkHdL1mMglpKV92mrNvs2m0hPbcCEwSQwfFI9iV8ElgigLfzhU1RWUFxYDJUxbaOdsuIJilMcWKXEoFVUCePFEhwixxFNSUVmLgG0dJbWqCglMFchcdppIpRPLWXBf94Dqpk5pnuSTSOARn1FOItdrWWiqUYyG0iR+txKjl090AA00uJIS0thVWMKUiOAxsKjVKm9UrIe9EGJUatfpxl6njQAZ3W/DFt3/o3ZX7+BP/76jRtJKceP3/4OVv/xE2Z/NQ333joF8xZ9hIVLP8UdN0xituv5N8dx8H7fXkPw7seT0a/31Tj5+LMwcepYzpig+pi/rvoWHdufjEH9buNKAe98NAGjr5nAsWWbtqxDu9bHomDvLgZi+mpQtzHq1mnEGTl//LUM5eVkvCVzggaEWEKmH2nCxFPYxerrjVGhdJIBiVH2pX8iNwvfNwbi8iMGLQlAW+MAmoB9cgNHUbNGHbRudWRgAf6xbrl1n5pdlWO62h/eCZkZop5NjOSaP5dxwCHNoAb1G6NVi8Ptdbbt2IRNm9fJRDbBjFT1wX/RNtW0SWvUb3CI/fXmzetQyEkC5GoSECn0N7VXA/tpQhEwE1dmxII28OlCIjQNs6jpzmIp5D5m06Ff8enC20AtY2U+ygA6NYXpfApwJaaTjHf4ReNJ8SqUxSV9oovMGQ9ZxFLITQ25nPpVU03ft992bQ7dMBGgyVOoIXSxe44J8DBMICg72C/BGwW+oxumPpv30WSf07cVQ/l6a1pgPhnDFWbR7Pepr1QawXMJBli2wKYuG1PAIIX6URkKZTx5XfB9xIVuXZKhSgyOQTP1dA2oEtBhfqeJFXTPfwBoMiXlXjSP6LRO909PLUZWdDfSojGkppoe/peJAH7f+yUhKyqzUVGVi8rqfMQhoQE+xhBm3AQfm7CF4PpwHeh/169w4nex9qd1I4fYOBd7Gd4bvD4LMKrcmXYmCpHpsXGBOeohEwMk7Nj4jF+oDxIW9z/8IoTPEj5p516wKaHwCB+8J7Jw8q7vFjThRyajVRd9GKL88729lgexY4D41b0y4D/X/TNwKErsJAta/L0wwS/vmDYFgkIguKfxzZ4AXXdj8SQFP68zhOS2eF4qi6ZsGIcDVYvqf9jFafqa32C/XhWV6BS5DX3PlpgzxW0plcfUktYsfSnpaNgnBoOikeZnYJOLc/6S2RyHTniGFB7CNp6rC5iQI00SUIBGzYlS3Fl6FJmUCJCVjtKSMmbjUCGHW7JX5RUxxhdpmRSXHQRolHBANpPvU1mNOInVcrIS6ZhK3FpFrNJsdxFcPfCe7pHzr2kdpxRP8rNS8DxlO5aVxiQeKSWVkR+xT4SOqbEUj1a/ThPk59Y0BcBpQ4uiYb3GOL/PMLzyzv3o0LYbBg8Yi0mv3YU6tRvikn4j8dGXb3Aw/6irH2MX6awvpuDH5XMZfAiASeGYNroPsVqD+o/G4Yd2wrLfF+G/H0/E8EEP8X0/nTMNp3Xrj5r5tfHbqu+Rl5PPcWs792zh79NAkaI9pbTKpJFgPfpZkgcIJdNopjLr5gM0ks7g+pcE0MwpjP82J1yt7cnJBgRiKEkglMVJLNbK33/kNFt7kmMGjUofpaLNoUcGSkbRwBNoJZBFbczPq42mTVoxmNQXSaD8smwR+7Kp/cd0POH/VY/zt2WLmHamLM769R2DtmXLX9hbsEsAFnmDzWlEgQzLYzAAEyE/KeEkAZP8HxtwLUIf2vRtYLtTbJY+cHUd7YZvwCBdOy0tivQMknCRNPlwZBUBskp2bZbxCYRc0UkNj4IKde8YcCaEnjIQ/jbrsWDe/scGM2BggkZLfjIxPs6UhYg0J4eQzMgEfycwJ9mGH96WE8CQt/n7dUkFYPowwrbaGi95313Aja+AbB8Uetu5bKNC13gALQhE9M5q3FVwUkm7QCkpZYGSGBff4NsYPTWm/5JBo7ZITT8q9UINJ+MRR3rqAeRE9yA1hdLi1cq52OB/AyQsw2AGtKIyhwEayWswQAvwI06klw8Q4oMMvfxvJGHGnBkz4+ASYNRd7l9QY7LcvDHXV2TtMZZyxnLzUA2g9rvfVJkPiagoDEbtygniFf72weZ7sAes2baPFV5PgS40F1XQ65PEievB78zESKtA2EIIndmDiSWqFOD72oaujxI+7/cdd4a/fgQQaXv9ZREGGP51dQ8Jc8juWBl8XlnHDpj6BwUdIBva4vh+bpvMX/mugBw6+BBzZlTxOTyI7Gi1JAnw9w29xR1rjIUFaDq8pvJAgCxRgCb9KV83AE11QalBWk/TXGr+4o8xd8EsnamIUdtCKaLO0+CyOPmZ2S5KrdO0qAC0jOx0lJZWsDs0XklsPD2bxKTRvkKJleQaJZBGnyE2jvXQKN6O+ow7K44KsmFVcWbn+DkIxBomkQFa/8Et46lUg5PUbilejtVstcg0KRzTTYkWrGD2gRio/PxaqJlXl416g7qH4PIBY9CiidDbpFc2d/EHGDLgblb5v/Oxweh+wrno3f1ifPHtu/jk6+m4tP8N6NThJGSkZ6GoeC/X9KS/a+TV4aoDlIm5v6gAH371Kv7atJyzOuvWPgSTp92Prsf0ROeju2P9xjUMbA5vfbQtYk6VBbbv2oyYoRwpM4uF6QxtagEIZSSSDhoVS/cU+xWgcdklU9RUtwRRtaeKrTQYBqCl/ANA42non8TJf000ZgSHH9aRgd2/edEpfzmL1JbwZGzX9hjUyJfU7X/7WrZiMbtzGh/SCvXqOQZt65b12Fu4W04SDNDEZUTadxQvQ30ki9NIVXCpp8Qam/KUupX6m5KRNuHdXU4YHKtlxkRArsSb0bwidjYtPZ01khgIei8FSWWlJSgrLeWJrexHMEbFFPs2S1HYLeOisLFJkjASwAAGDAbBh8Y9hU6ZniU1zlIHJr0qBtoribFd4ZFLNHfKylkXUYLrQ76jhkPAgQekAg/njKc1pkmSCtx7sr37IraBsTD30t/59w4YshDdICBElOn9ckx0L9/FqfFmNn7IdqQDg9o2ZQACUNt0Z4gElxlhmFU6tPHHUuKIRCs59iw7tRCpLL5tnsxj0IJQ/v9eefT58koSp81FNQM00dnywYz2W5h21HgjB06CJl0NSRjUiDtTGp/cA+BqmToD7s0bP06RE61MRRDDekupNS/ZwHSDP28SeyY0GKGprt8NunDNtuNtK4mgxvtMwAWrByb5svSR7AmSIORNpqTDKGslYbw9sBrcmDxvqvaTxWd+VrrrrBC+M+DWPKF/H88NGcbuds0FkFtiCEWY8fIrnkhPBHc8K49kMoP9k5nV0jOHMr12AKCxO9KAMykqaeY9MVbizpMi6VrdxxTapE8dhEEL7D0h8doAvlOAxutavqXdM3fhLMyZ+6EE+qcCMY4PD42E6WT6i4qnV5ZVcvNpbpIgLceQUWy0YdAono2qClSTy5QxkpBZNNeYDKLvZKRyRmisXMpNqj0iG0v2lpIRyO1K7SSCjNygFVWViFXFcPXAe7tHzhvcPJ6aRhcjBk12pKoYl45nhEnitARIJBhbNgDKYGjSsBWaHdIGtw6fwEaX2J9FP3+Kz+ZN40hA0gW55+aXWArjkUkjccyRJ+L8PtegYO9OvDz9EezcswldO/VAl2POYDaO2bpYBTZuWYdvFr7PrsYux/TAJf1u5OD/56begUYNWmLwwFuxc/dWbNr6Fy82+l6bVh0s4GG2acUiy57pIIkf3AXPsw4aMWiezAYBtM1biEErswg8YLSsO0V+Sy7BZAwaxaDZ04NB+JIBQsH3lMkFNG/aGnVq1bNxWOG9ggaZpDXWrF1uY9Bq1ayLtq2DcRP/t6kAVq78nsenUaOWIYD2NwM0WqQEyJgIMq5IcXGSvIo480SE1gVBCnPmDJlHvthNnNccB4KKaZLi6cKgaUwMJTnQyYLq4Ckw8zMv9fkoLoBc1hXl5VzJwtfQCm+5yUCWsAGyAsXFZpg3DY7wj+pmS3GuBkstmHf8jdDuxtYgBOJBrLWXayRnSjxLZLtUGT0viF87wwNfsjkao+zvSOZ5PF4r4F5zzIMYhjATEejTsHWQ4XTbW4hhU4QThp1qG5WN0R3UAhXvWey8DsRnOePJj8yHUEn+CaJttyqSgRjRQTIxqSmUyVWKjGgxMqNFrIUWvHdwo+d+SUZ2eQuRmkPPvqHH7QAAIABJREFUWFxZExXV+YhwgoAcOMJAOtn6/SeApgcVBWOJ0zYx7k7H0i82nwDQQkkk8pwOjMkzSdatPXB4AxowdT4y9mLifIZW3Fpy0LUu7ABcCLnLFaH5LkLTedI2/r8FZHZGmzZqvwUBWtDfGADEgbfCPL4bNX8LNI/k8aSh79k1mbDbB/pA5onOdSeursvenHcDfKxcMQn6TeIxUDDMfWbmsvxO4p91R/APE8pU6Rbj1qw38jaZSsJHaC0xIOP6m7Rniy2oJu/SQQCaxqCJDnoQQFmGz4ikG8EBR8CZkAGf0dfVMGfBLHw99wPJlEyVQ2LCIYZsNNk9RBigVRD4oszSCJCZSYXuSYA2ztmx9IezNCmOrLSCMRJtHZUc11rNoTpEemVkUawaCdmWc4ICPVE6hZOlRZGWmoqy8gp2ixIRRtfPzExDJWuoGoB29uXN4lyRnbTB0iTmp7paH6Cag/FJNb60tNyiQ9IGoXiqGnl1Maj/zSw4+/y0O1BSug8N6jbFsEsfxCPP3cjBduNueoEZrmen3I6iA/sx9LJxaFS/GWcvzlv8IVb+8SMDM5oAlEGal10L3Y7thW7H9uTf/7RsPj7+6nWc3OUc9D7tYvy9eQ327tuDmvl12B24YfOfPJCUjNC4YQv8vekPFBTuQlWcXJzOeKm8ArtuWVQ1yq7RzPQsM0kjXHqJXK6UzMA+c90ANIDZP50S4k2JIhpND2SCUscW7t0lpwUeXKFH6XpCETMEEmMNoF6dRqhdu4Gt4EDtpPqc23ds5kFiPbXqGFIjaahTp764Ns281U1aXBdmgZrNUd3GNJ579+7kPZDGIcOUg6J2lFCJr4oybhdJavibsgA0UwzdyIQQSPPBgLAXhmI2K1dZEv2cBWih2BNltdilmZ7OCQEk5usnesgl5eRLwKysrJQzX0RvKfEkbx7AWlS7edosOTXqsoE4YV3ZnHy3hx19A+D4EwHD4/e3xkd4FkMnTwD5OJAa3KJDVscHcuYtvbcMs7q7zFZqUYjZ1Iwxs24pu3e7OW2NkXcCD4K0oLszAUjY7KdgHI+2z22uYeinDGfQADkQQZ/3ZfudrEzwmhJHpjEjOt90zti57A2TGmkOZiYGjbKyUqqQGd2PjLRiThAIzgPjfQnZCh/TJ/SL0U4j3Higqi6Xd0pBuhyA+OW5q/ShkzI2vsF16MRWRPGzaP1GJAFa+rbV1TNzKLy/aZ/ZqRuYVx4dYVkebx7qnhRaJ+omVWPPmMBDGnKY8TKCQzAjwe3r22wDPgTjyRsWgOkE9wGi3NzrrRBACwAoB73CIF/H0QdE/mfCc8LtQ6GDjf2gB1I1RtYAV9li1aNl7hyaLwl7SWCovPVnDsraBwpkpOMMkxo4dev9PFeit8W4U5oZXZutLc8TgUhNkRermgGaZme6zE7DCJiwI/qc/FEM5o9/AKCRyfPUl8RjKDGduu/x540b9BsCaPM+MFmfmnRgno9AKcWUk1uSgBVSOFifgBPZGiIwqKoCuSxjqBJwRRmf9IQklVFSjtQIqWBkIGYO/0R2UehYWkY6iotKUbS3GAcOlDMmyMyMIiszHZkZ6YjFCfdUo5JVJijUi9yelQz02MXZe1DzONdrpAtqyqq3CAigEaAgNCkUXkzqU6VF0bBuUwY7XFSUlPI7nIIrLrhVRGL//AmTpoxjOYvRQx9Hq+btsGDpJ5j9zVvIyaqJC/oMQdNDDkVWVm6geDhrkRUX4beVi/HhJ1NRr14jjLjqXtSu1QDfLJyJnbs3oWO7k9C+zXF8HxLLJTFcznSkOcY1RGNMowpjJhNUN3JOlSUmiCUktKSVnMJFf4TcL5Xi3mFARZIbcjrTDYwGhgEQZT0mCWKX+0lfcRvoD/ujI1wHTA5HImWhJ1Kn3eUWhVQZkAlH7lFm4Vg2QwMiNchamCl282uNDBo1At6cHywbKSsac6C+upRkXbLrmrIz6ezAEhu6iUoGC8ei2fgxOZM4f720wa59q0ujJzIXqO82RwEqNDZE6dJ8oskddmtST/ACoGSAigqWeZH9Q894xniHTru6gYpLRnYfZVxk0co1OAHBBzvJfGKmf3Qu+IyUXCYYn2U3O7tJurYK+eBLi9iW6iM5ksED3OFTujUMScCVu7/JCLaZrGGzYTZuew3TTz7LYwya79oIX18NrLJY6uK08Zeh2wT6zPSdzwZp/cfg2dm13b9+MoDmmBJzIDJflcOEAXVGf5APJimVnByQkVaCtKgxIAe7udeF6loJ96qsfflTEmuIyioqni3zLMA6/kPcldrLkIfYdJ15jgSZE2nJwVycsl85zbkE0GHG2o87C7Y3iIx0HGQlOcSge4P2iwPOQYkOOw/8w+9B3IikdP/22+/gw1lUqqcaF144EBdfdBG7nKjG5IQJE7Br1y4ufj506LW2rua4u+/Bxk2b8Owzz1hF/9kff4x3Z87kMlVNmzbFvn37uFQSibbS9U45+WQMGzaMY43eeustFjTdsX07fvzxRxaUvfXWW9HucEnQmjN3Lgvy7t23D3Vq18Ydd97Bsh1U1/KFF1/EkiXf83UuvfRS9O7dG8XFBzDyhhs5TIReVCXgsssuY3HbgoI9LB47/okneJ4WFBZg9OgxGP/E41jy/ff46KOP2Z7Q89OBlkR/H3rwQQy5+moWsK1bty4nTd02dix69ToDZ/XpgylTprJUEWWs0nuk+/bzzz9zP104cCD69+vHoEnKDHox0wbo6lYr69M/iHso2gBIWVt+zFgcpG5G+zdrhJlsTt3xeJ2QODT9seExGsOm8WnG6po9hH9r7DS3xwA0s7QFoBnALxqkhn1MiWDuoln4esGHUhqEzAInLciFKSGAyjpFM6LsSfQBGofRUARpZoYFaIwhWKoryiFPVHGAxJTzauYLGZwCpHNMv4QGFe7eiz079qJwbwm7QrOyUpGTk4Hc3Gxk5uQwiKPvUeJb0f69KC2rYIA2ZMA93SNnXtY8zjY8VYLEFbGKXaeG0OmP9NEkAI6CtMmYU8BcZmYmauU3YoB27umX4bxeV/IDb9m+Dk+9fCsy03KQkZaNrdv/xmknnou+va9kl+APv83D1wtmYO/+PSwMy3SoSZcn0JOVnoOG9Zrh0vNHomH9pqDYsqn/fRS7C7dyiSli6Yi5atuqIzNK9P3Va39DKYvMEqCqlE3DywZT96zEoVExUpORokaWheU0xVdUfx0L5Ae6m2A+k3Wm8U96yhHKmBjIuJR6MvGKIlInlSwswFBmx3rQFDrolHXCkAyrDECzzK/GnJgkGHGhqp9bxSgVdAkwlbqYUopJT53U59QnKjrLsWgMPLV0k0hwUK00Z+iSmCZ15xqKQYyl0x3wWQ4FrrwgUsm3b9izwIFPgi8JfFOChNWmM7dWF4wNUE/IEAtAG2ugA8bjXwA0ibuR7FYHENWMOrebBfHGb6AllXRzU9eCf4bX2SArW0/YYYQg37BG0f+ckitm4arh1UOEujES3B+60D2QFx5RHzjZ9xTwGsOsp9XwnA70U/jE7wEzWX5OmFfG1NzNY2V89kyYaLMZq9CzVzDZZ5bFyLiNm/4t8W7UI9VIjZQjJ2MPMtJKeQ9Uj5tPJMghxsWzyGAc3NUZqyJhb4olqYfKuNRmDK5s19MhPsfdRPcRQTLWrrmZYSWVrbs/yYqUb5uHkYxZLw4tMC4ykfzqFcpMhcG2PfAY17hzx5lmegcd3y2nK8Zn+31AncxNTd9/a/p0fPD+B3jvvZnsxenbty+GDh2Ks886i2t5PvH4Y+jWtRtLVwy6/HJ8+sls1KtbDxdfcgkK9+7FlYMHM0iie53ZuzdKSkowdcoUtG7dGldddRVatmyJe++5h0seXTpoEI477jjcPvY2THjmWbz//vuY9sYbXC5q8ksvgVT6qZwSgS3SUnvzzTfRqmVLfP7557jzrruwZNEifPrZZ1j43Xdc+LykpBinde/BpZhq1aqJgRdexLVHaV+kZ3rw4Yfx/eLFKCwsxNDhw/HRrFms8Tjwwgu5RNYnsz9GwwYN2BZNe+stLF7yPZ5/bhJPCQI/Xbp1w0cffshVG6ifnn/hBVx77bW48oorcP8DD3AFh7vvvhuDBw9Go0aN8OST47kU1ek9z8D7772H5s2bMfCzngmznzB54SVHyRqQ2crDG9qnwwBNXZwU68lJA1Q8PHQAjqcQU2bYQzPHlUEzzEHAySnF1K032E4XBWjaXj64aegDNTUlgnmUJLBoFqqM21KEZ4WsoFgz0jMjbTOqGhBNobKW1Sgvo1raEreYlZ3JAI7i18hWkceJPIRc07M6gpzcXNQwZb0IY6Rz9YE4e+N27diDXdsLWF+W7Eh+zRzk5GYiOzsDeTVqIzsnjxU0CKAVFOxGwd4CLqd16dljBaClptDpiu4jWQT0ilKRdGbUqEi6IH4CYsRiECtGeiDkFs1Kz0Nmej769h6Ms3tchlVrf8Cb7z3GWZI3X/00A6xJL9+NFauXIjc/D2f2uBCdO3bnouisOwJI+aTqGPJya1l3YXl5KXbu2Yr3P30Ff29ZzZ+jzM5jjzoVO3ZvwY6dGwSkHXo0P/Sadb9xzBa5FtlDotS5GmBDrTNAo+fhCSiuMvpZ3R4MXJgWNYDIaJno5GLknJpq1IFdyCVXlzQnVAK2DNBI5d5s7sRkSaUG5+MXtsqp3OsJ35//KhzILJxpk250sogMm2XiMYk1Y4TPbSBWULJx2SeeRveS4P8AQDMJEMqUCZg07KAJphQhVgVoMkd08+WsFGWp/GB7G2NiPu+p+qsxkX7Rmp9+NJSymcFqC757RICTs1+ODQvFr+imIpy+498sjWA/YCyv5yMwDxrYnBJAjdOl8l0szv0mm1syyRBnftVNEIynUTOscyvBxRzYwmRm2DZo/yfEmHkAUDfkEIgIg0hr/BMyzDwGxZdX0M3U7OjBPd3F1VkI7bvNQm4px3pqXJTnKvLAnnNzaWKIsFYCyNyJWkEb4pWIRsqQm12I9DTaPIMATdcu/V4FLX3gZsj5BFxUUZUJktiIxWuiGtkeQPRccN63PLLUHoBkbisQDd5CPq/uRVknDsCGgKT3VakY45iDsMHUA4DGy+oequVogu5GJ7cRAGgHc7Fahs41yIJ4tfih59WDDRVmpzqRvXqewV8mICVl4FLZSBIDr5vRuaZMFNW8pNqWVBuT6ly+PHkyl4GiklHNmjXDA/ffzwDtpJNPxusE1tpQLU9g3V9/YcCAAfj5p58wceJEfPXVV/jkk0/YUJdXVHCNT6qjmZuba71J1CYCWGf06oXPP/sMdevWEZYmJYWBHAE0KilFpZMUoNHN9u4tRM9eZ2LxdwtRUFCAocNH4KNZH2LlylVco3T//v1crqlhg4b8eAzQFi/BCwTQqIJyzAG0OnXrcoH6M3v1Qvb/Fp4n1uyBBx7gdt5++1gc36UrP0ebNm34u/fccw+DtzFjbhZNyVKRLJKh0NqQpvoO712GQfMySnUkNY7QZ9AkUcC4K9mGOICmW3acBBUYoBllVhMfzODKzFNXs5nWsUs6CKwIA9oUmAWApbGb87+fzbU4K8rKec4QQFPh2bLSCi52nkH6Zlni0aGsS4obE9kqIDuP2K4MZFLpp2gGi7YX79/P1yLx9tzcfNSoIRqn5CZNy8hAVXUFysqKsH3bLuzaUcBziOZAvYb1kZ1DSgVR1KhRF3l5tZGdlcMsZ2HhHmzeugE7dm1F31Nu6h7pfUmTOGlm0YSnzAbVTEpPI59qujBoEQEkBNAcg0Z+WPLVxpCVVgM5OTVwbMdTsOKP7xmIXDngdhx9xIkstDpm3EVo1uQwNGrcBGv/Xs4nGGLgOrTrgkNbHIkmDVsiLT0DhYW7sG3nRhafJR0z8vXWrFGbRWy/nP8uGtVridFDx3PHUqzZvv17mEGjDis6sBfViLFlJnvPmZYm5EBBjGZxMkDTAHaBFhLPYiaUkG9ScYD+cHFUTwuOgvmkfIOAMvV1GxhiipObjdNYJj2ZSvaa4ADLilnD4NiYgKtCT8AG0NmN1Ls3MXPk3mSApiDJVE6g8WP2jP5weouTyJC9XkCdGHcBoCqhQShPNnJlAYRlFeMhTyzsoUeBG9QR4IG8rDC7sNnnruxU2M4Fi3rru36/KLMhDRJwoi0KuDUNSPBZGP/z0v0uGNczIWZITYKBseDOYDkjqerX2p8ujMqAV/ucPuMWeuYAs+TVNQiAF+85kwV2e5f0WZsEpsb3X4WYXPtZy9TZbgieohPuL/MkPBTWDeqxdhYkBZgi43JX9loPH3ofvwSWnRAmfMWc9gPuUuN6VybXFYmXdkZTSpGWUoKsjP2IplT6npbgwChAM/Oa3zxIogBNkYpYJsoZoNVANXI8N7iDqYGZajpM2Wk58HiMhVll+pdljr3sRMts64cc8rXjwSEVHoMWIjQsQ8trzKv/qgA5ANpNm60nwrq6nLc+1F2BPrVzMxSeoJIwPqva+fjjMf2taWh3eDvbLm5TdTUefewxzF+wgF2YBDhWrFiBJ8ePxwknnMAA7dprrsHESZMwc8YMzJ07Fxs2bODP33v33QzKOh17HBdrr1dXSv7tKShgEEe1Pp97/nn+/DMTnpb9PxLByaecwkXj69WvjxtvuokFd8ndSG7LX3/7ja9Vv77Ud+55Ri8UFxezK7JHjx5cwYDqlhKTRe2n9556cjw6deqEHdt3YNiIEXj3v//BBQMG4j//eQcXXDAAr0+dioYNG/IYCoO2BM9PmsRbL4XyULF4YtBeevllHHVUB+zYsZM1JBWg0TPXrFULmzdvxuIli9G0SVNu24svvsgF1J95ZgLHOpcWi66kxveKOr+T51GwrFup79aWcebjO/+xOocsFyEJWeJCFdBGbk0mNAwNzSDN+C7Vltrpy45SmVOceOcdSC3Q8/cJY1+96c82bcHi2Zj33SzWGaPn5fKB7OkipX+pNJSeTTFjAtDIvpcRaC2jYucR5NfMQ36NPOTm5nFCG3mcivbvQ1lZCSdTskRUCtUtJyUCSnqLMvDdv3cfDhwo5hh+8hTVql0HLVodykCN+pgwFcX4Z2Vls92l59++fSO279iEk9oN7h7pfXHjOIuQpkZQQWmuXKqhin2u2ZkkFkpB6RKDpjQoASfy15OQbVWsEqUHSlGvbjNkZ+czq3b26YPQp/slfLOnX7gNv61cinGjn0Obwzpg2syn8cMv36JxoxbYW7SHAZxolQmbRZ1Dhc+p5NO2Xesx8soH0b71cZgx+0XMWzQbwy+/Fx3aHc+T7I91y1BaViK6ISQ8R3FnXJKBal2Zwth2cAUMSCkGCdKXGC8BNkq1cjYGuyUjSE2TtFp9bnoevkaquAgDAM2LpZA4Dif3IBub25J1YxTQpsL8rlyFnpBlr5W4GS7yTidglqpg3o8ZGXHeVHM9L6I/GWwb57xeh8IeJfaJgKmczEkMVxlMvpphsYQ59JIBAsyDuk1DYMx/Om+jDrIAEncWiEkhgKv6L9ZaOFjnGBEnVpvgMgmwNsYkJGOFArFijkXQkVHAYE2oT6eY8dRTOoMxY6DcJmGyCdWwWmrPjL4yIgluUm9ueEBErJmRNfAAaGBu+CxVCJ4GAp481kutpO+20o0y+B3XMwrQGTQY2khAj5pgH27IHYRR1RhPiQ21y8AOsQ6UQ4JygDexo7rxelpnejhRBsmOiWHJLLnJjXAMlNM9k5tT+zKiRUjnP2VIicS0a+R9TdM3ITI67wIfMj/4gJb+XR7LRFllHqrieYjHRWzam9X2/vZaSQCaNN/PAtTYT2VjXYysxM1qHJHH/pq1oWEXVjbjIA8T7ls9tISZNm23b7SdO9QNszukHCQ2LrAmZbx0nDRjlNp8es+eePSRR3BCt26mL2Xubdy4kV2U786YwTFg9Drr7LO5SLkCtOHDh2P5smUMqKZPn86uzZtHj8Y9d9+NNq1b4/iuXfHB+++jSePGvKa3bduOPmedhR9/+AGTJk3CqtWr8fJLL5m6ynH+/JdffoEvPv8Cc+fNwzMTJnD9z4LCQgZ2n336KQM0GruCgkIunE5A7o2pU1G7Tm0GX+QiJY/N5k2bMPJ/evvy6FvPqrx95nN+8+9OyQWMCUPAicgcSAAvgsxYjKK4MAwNhrZMggWtaIvVyqRNsICgVZeIUleXaMRqBZm7pAKtghQhsgIZ75Sbe3/Tmc9pn/3s/b77/c5J9K+ecPlN53zf+73D3s9+9vTq1+j9AY5e+apXaWwdQN8b3vCv1YX627/1m3L84uO6fxATlwEaPDRTbSj/nne/S37tve+T977n3fK+X/8NjTuDW/fNb/551dNoFP+MZz5TAeoDH/hA3Y1vfdvb5ML5C/ILv/gLOuf7e/tavkhZNKu+77rHV1RBm23mxJqFn5Vp9kxQTwgomDSW35jVpprFWZuTMFAmTTcQszwJxhyW4YpeNc3Anm1Alkj3eOhcVzCeUZVZUpdP/dWH5eOf/pDWP0O9sgbarqFHN+LV9SI17YeJzEvEDU6mM10T9ONErd3tQ1uyubUpGxub0llZUSCGWHkk2g3H+9bjc6Zzj4K0rVZDY6d3zu/qvlYA12wZQHuwMm7AOnefOyt7ezuq5xEbuLq6rv3Gz5y5Ux556Q+dqD39Ry+ZIzkAMXPD2URTPBEwt4LGs2trehDgR6Y/lrFJrXZdgRgmFJtkOGCxWsSGdbsrypy96Ad+Qj77hY/IB//oPfKgb/1OecMr36Eg7A3//kfk2JH7yxtfeYN8/Zv/R97xa6+XF/6zV8mTHvcs+dXf+ln5xm1/r83VL+zeI2/4hRfKo6+4Wl7+o28SlM9443/4UXnYZd8t177g9brJ/uEbX1ZAiYbmoD+z1QUGzVxjSaNbja/UGgaXoIUQLX59RhXQeM62bnBQ6qAyPROUGZ4lQ5faU3i1bb1KjhPJitFcWKGKuicyZM7EPmdgRy3/KahTY/WUtkWiA3r7wY+PhqyeBWJtmZDA4ExEaoBG8MYMTSQduGvR6x3lIOI0XnPwJ7Vm1nW08Au3m6VVp3T8iKjs+4IFM+BCJVBwbiEzKwA0ww3Ry0hGwToEeJBC8McktsYVqt9zQduGoBwfa9JGmTX0Eh82FCoN77vqHFICZOVNHNBVn9W1uANEZxg8xtGFZBWgcdpCMoTPYmSdrIND9uH53Xm3ghkJz+uUUlbQZGf5vG7LxjnLz+oADb8heGDFbM6Z0U8Jn+UAej3Ddv747uwOrc47jYm8NxJTZjeKc40zxM9nA6zTvFu6jQvSbKI4bSUbNQK0uNCVPcNzYFiQIkX60zXZn2xJfd6T2pwFl+NzEIQuzry7ZrL1HxMdOM8Fu+ZrEQCa6cv0nD7XHKclxaQ4v3LlFwBaYCVLWtTXkQ+S4PkC4HJ3a6zPFkzVeObNCEpg00p6YH3hjoOR/Na3vkVv/LrX/6Q89PLL5Snf+73yute9Tv7kJhYg/chHPio/9dM/rYH2T37yk5VB+xeveIVsb23Jm37u59QN+bGPflRedt11CaA99/u/X65/+cvluc97rl7jhhtu1ISBD7z//XLDjTfKH37oQ/Kxv/yoeiD+99/8jbzmta+VT33yk5oEsLuzo2AQa/Le975XY9T++5//uXz17/9emu22POHxV2rcNgAmmsl/27d9u8aWfeLjH9fzA53ylKc+VX7/Ax/QffzSl71M1tfX9WcQA894FgDab8nx4xfr2r//d9+vMWj/6VffqWOFPgWDduzoUb3+Ix7xSHn3r71HO7G89CUvln/35jfL6sqq/MzP/IyceMpTdB6vueYaBR7Pfvazde6QvHD27rPS399XBhJ/0y45wX8fCQU/uh7HGUMH/Lx6qRp6WbQNumIIDSOaj/FTAmha1AI6uab8mp0uz8bMpWRdHvIc0djDvksAjUIphfykY2qi8RP/40/kY5/8ED9UR3IQE+XGswk9T/AsoUwpapEFgDbuTzSPAeAMeKi70pO19Q1ZWVnVGPPBYF/O75yV3Qu7sndhIGtrq9LrdhlvPmPP6PXNLVlf31BWDuTW2samHD1yTI4evUjOnD0tp0/fJXfdcbvU6nPZOrSpzN3e3p5c+dAfOVF75o9dNkf5M+DU4WwsE7BK07kCtNW1VWv2OdGquXhh47SQoaAsEgEaKEIANICZrY0jsrayKd3OilJ8qFn1+uvfri2O/urzH5EP/OGN8n3f8wJ53vddK5/56z+TD/zhO+XHX/QmrZP2nt/5efniV/5KfvGNv6P1yX72bdfJ2XvukLe/6YNaEuOmv/htOXnyDnncI79Xq/2rDxksHli/EBSoSkGrhWeVgIVxd1rK8PBVrJQ1cGEGlAxXrAM0LW5pDBp1R9g2iVpF9oq5xJJCMokc2Dxl4zxmTZUBsT6FZMiKUuXGtGDcmy2XDIRZ7TKt0GzPq4VfFYQ5C8Zgfw8u1DovnpVpQZLOdBE4WV80PyrhGX26XCDnuChrvussRipo6ZZzVRHkn6ljvLtAjtExlWb+kvL9DLrOc5SKCKeYNwcP/FxS1KZAfN7z6vFdRriksx2Be1SnGZyU106gy9Y1ApEEEpM2c8orzE0R2xZ9P+XMJwLEAby5oH0ufW/6PT2mKAUNRnBVgWfFSiUGKgPnktNJm8S99kn7ls8e2J1KjJzGuwRGJxk6FdZP2RyL30yz4fMcQWP021Xi06hMuMVr9ZmsNM5q/01rjlG2ZnUMWdoMaW/4xjJ7JW0EeMIGk03Znx6W+rwlZK/JPKTYmOiqDXPsoRi6G1MmdQBANge8d/y9XVvdSCqYKt58C0swl1I+t9kmcsNg2XVdzlX/5mcrgTeb73xuQkmVaAjYJnO3bHqeGmN0XT5zuHW57dZb5ZWvfrVcdtmlCiBOnjwl737XuxTMIO7qUY96pF4dWZYIgEdG51vf8hZ59WtfqwDt6quvVpAEMPJTb3yj/Ni11yYX5yc/+Sl1k16CqiZCAAAgAElEQVT1hCdoYDbcfkgKgMsUAO2LX/qSJsNdduml8pcf+5j8wPOfr1meX/nKV+T6V7xCXZeIH7viiiuU4Xri1VdrFulb3/52efyVV6rLFEzZ+379fbomYLKuuuoqZa0Q7/bQhz5U3v7Wt8rpM6eVMQOY+sFrrtG9AiZvOUBjDBoB2uPlSU96ovzKO96h+wzA0QHav33zmxVIgC382s03y3XXXadzcMstbI/4wQ9+UD9zw403yJe/9Hfyy7/8Dukf9Fkj0BhwsqDJPI8iJIUFRaZN95H13qQ+QdV8eOawrviKLj1TdXFST7LKAAAaHJ96kBR50S2anZq+3+kz8sPqKWguk7mnPPHIjsJc5BMoVPuJP5Ka1UGDixMAbTSb6DjQBH0OudCgF08bmSNeDf045zVZX1tTTNRdXZH19U0FacA8k8lQvYBgI3fu2dW9gi44cGdq3dBGXbYPH5HNrW0ZDQbaO3owHMj29iG56Nhxuec89utpue3Wbyjw3Dq0YezdSE5c8ZITtee8+CHzhjaMnCpAw8M3kUmp7Qw62lVgOJzIwf5AsxJQKw29LjEAAJbJGCCNbZRYH6QpnXZXNtePqm91pbMhr73ul+R+F3+rvPM3/43cfMsX5VUv/SV56IOukA/e9C75JNyW1/5bueLbr5Tf+L1fki986VPyuh9/hzzksu+Q//z7b5e//puPyItf8Dp59MNPyJe/9jn53Bc+IY/4rifqIiDHALWzYvAgFkiDsx1Nu8WcAuGJbJ1tSxmA6jIsgQRizQCIADKBhJVBU4BGX3F86UdJYiVQUFzNXHnEdeYedTeGKZrYPjO7j3KMDQPNvY4btpSDMRxWPhNe3kdzrsyZlcnww6IJEvydujUTmCBrSLC0qJVs34cIZE+k8Hmz0h2eHRoV7BI2KcXRmEKJFawJInN1+TzPLI3hCs8FA2NmAvJJNDlBsCM0V5IxUNpOMwNj1WVsltgS/ERgmBVgMUsBXCXXVGAP/d6FsgssSgRwxX1KSGA/hdi35FqnuixAZSW+J7mXK+xXZmyWsDr+vD4OZ70KhnJJba/w/sId4oLf5jklytj+TPErqWRVftaYROPgIIPPeE54cwc8Hq+U9nVjKrXmVFab52SlsVu6M5fO95JfLsniVG/DDC7ObelPkHlnppq1nUk9NCsALQK3DFYyY+vgKe0hA3t5n/mzWsxQNVwgnT/OpTPrcZ9VPQl5m5es8uIeKucmgjM3skq3s69cPmf6GzfUnA10UBBkx9mzZ/VmR48ctnNIWXX69Ck5dOiQdNod/T26roDFIKDM8XQZaGSDmfeuyelTpzTmGvFazuL+xxtvkDvvvEsB1NdvuUUuOnZMGRJ/ASABDKLEBcgJvMYjJi1grQEWMY61dXqi/Dmr857YVS+0azeoVv33TR1ohyz2lmxRl9l4rpWVFS1pBHALYIt/qTZoHT23RwpI9vf2VJ8rsKqEpMRbRHkWWTSFWP8YQEvMqa2NujitNo3pJAI0Ajm9l6ATD190frKkRygrnWLB/fJJ/M7m8vHP3CQf+/iHRFo1BWmNeV3fHwGarg+S6TrM0BzsD+j+lJr0EPIF0mp9XTY2tmR9Y1OBMO6Bsiq7uxdk58J51hStN6TXXWHxdd1TqNm6IQf9Azl391m547ZvKoba3NyWg8G+1oc9cxoF40U21tdlMkcz95E8+/HXE6DVtaEpfbM4vAi8b3cZ6Ia1Qsf1vf2+9nPE/CGgHzdAcD4WeTDsa6E2LZfQYqsgMFprvS3ptNaVvdlY3ZKDEbIs5/L2N/2BMmyok/Z3X/2cvPFf3SgPvORh8l9uQpzZTXLtNa+Xxz/mqfKFv/20/Prv/qJsbx3SPpvT+VS+/UGPlkd859UKFilo6L+OMTEObnSDpjT8DFzg/jTSgYfG6X8HJ6bTXeV76i8OHWPQGrTmTarR1YI0WFYT9ouS4jVN4QBNpRbdLVq3zE6tLmxBprgLNXIWnp1GAEOQ1WDGZsiu4cFiFwDc38EYXRwEYd5bM8OaXBcsKbK0w92lZaoinAB3LzpLlV2VyUxOILAqQ5K7zEAr14JzqWDJwEcEWLHYZslKBUVuDIKONgWhl8H5VbYpraHro6BVsnAt77EEx4YYu+DKMW0XQXdyAUfHru8nYwgXlGYBuJIULxzDUUFGwU+GsGRd8nosu3BVHMf15DolgJqYSzeAM5D1Z05cZmEEcT/FcXkLKK5d/psDY269AI3tgRNL6lxeKqexWOOp3oASHUgPBWobB7Y6Cx72PAHLEgKW/G46Qz/hthanHU4P2XN5LJ65wSuKWuOujHkOPuAUQF1odh9ptAzSgmcZGA2sJF9cziR5E9cwJMiUNqpjgiQnswUQgFveiunPERhlI7hq9Sy6x914dgOasjlMdkQnVYME4zD2JC2e7XmPp3N5H5GN77+4x3BLlNm44447NOmAr8Vnrso0n4C8Hx2I+hlzt7XLo1IuLQt9SGdn4Wb+i7whooxxRaRt9Dpt6XR7CkLTpwIIRsIBPEWIRdOyRlqgNccccwN4Yph5KCiALfOY7C3Pp7kg9f0WN6Z7HC5O1LK0mXYSRVXSnHHgkUGzBDX81npYJLcm2RC7Z1qdMJdBRuBb9OL82Kf+2LoYkL3TSgvWy7kBQkAzNpGBySSBYX8g0wl0fkM2tzZkY3NTgVlHWbKuAjTMJz6DFoR7+7spFAoYSlm0Jmqerek/zCfKip06eZf2kwZDeGEHSQR7Gq+Ga4EFBsMGI+N5T/qXAGgP1gAnVP1VwhGsEfohttF7Cm2fajIaTmVv74B1P+ZTabcwwJ6sra7pfPaHffXTqj+5CWorExqY3LX2tpbjqLfqMkEw/7Smgf5f/+aXtXL/S17wk/KA45fJX3zyv8rn//ZTcsnxh2iw4m133KzWCILr8NnBcE++4/LHylWPeYZShzx0XlwyVxUPO9AK1HJDObPkAI0KwN0FPAZe7ZgsK6bGUJRRvZ5oEN0tTEyA09nKiLsQRCV+7A7AcAdo7kHUorJEUBpxthSgsYk8ieAca5OkJVyeAMaoYZZFKFkzQekQHgRWTAfdivfxOTVBQIFcZvTcBcwDlOtRYXw5ld9EjyNcd1FV2McoBFxJVOVLaY3bWKPbKjE9HHMS2lXmqfL0Lmipq6Prssr0ZNDhrF0S5FWA5lmoQRgUOGEpUAhPXNVFy96f5BPZQ09DDkRc/p0u7H1dn+vEy/BasbdidS3SnN2rEggAzYU1V8X+Z+PlhiODbWvmb0+s6YKeswfnImeckvaWPWzlmvc61MBSL2vp0moOpd3cY3HaxiAZMvf16PdWUiN+ZjprafbmeLYuY7R48jVO7KDtcZcP6bEy4+/HmKsXYDAF1dIhZiPLQWCBYoIRmDdN1UBJFw63yE6lvM7L3pd+F3B+YrUNvC8YG5UnSUZ1ihUsAXpJDbthu3zF0p5PeLAsV1IaMTmBIe5ljP/GG98pd951l7ztLYx9iyDv3vbKohGUz4f3MtX4LgtPyPs9T3wCdwlA2botyFhbZxdEds3EFKYQGvQ6bkin11NwEV8O/iDfEeet2ZwjlNwwFi0aSqkgeSw6HFz3SR6YXtNtHVsqIZlvnDkwqz2qcwuR4RQZJkcLzVK3O+8RJIO5q0z3V2wrujujFSPyqf/5p4I4NMask4NzbxtLb9VlMkI8mkir22b9zeFIWz7BlYnSGMjABEBjomHNQFpX2TIAWhBV2o5wRBDK67OwMMDc2uq6Po+ybTv4d4+cPnVGdnd2FWuB5UQpsoO9fWUyv//EK0/Unvmiy+b1Ggo2onURlHhDaigeagBtMp4rQEOaqLr6pgh0a+ngNtY2ldrF76bTkbJcWFjtV6WZnnCFtmUy5t/A6nQB1Grov4haak23d8mGGXOgzUXHY21kjEJvo3Ff6Vm4Mx/5XU+Wqx/zTI4zHRpviE63G8AHY9CsOavFnqgS1gxPrybMn3lgiKiZ2Ul6VzvUz9ASKIMVVzKlCHTrgoomVuxeAGjxdJjiVPBotWZK3iUUnq0KZzvPSBRARWPWdrMdnnV7cGdiPVAviAOgm9AElwVxE7SlN+Rg7hjTVxXgKVMsBzRHhUGLcLliyVMRLfhKfSVj1QplrxjA3BdVQa+n3VYnZLElBRDObQKISQhFciZapQZwvCK83aPYAwvsVCkg8jBNJGYtEUCJA2OLydNs0Zj5GmIrnFb0Cy8BgM42UWB5DGZl3tI4AtBa0MLhWSLZZu/LgNjnPXcqzsAvr2txBNwC9z2imjy8d5lSMuBNfeAxKYGdMfYMrEBFTuu1Acr+vwA006u+/7OBEc5DFcCkOY1lVnzGKtVyEztE+ODhCdUQBYV2+f9KkL+grfPpdRbMwUS1vMzCsS68oYuGUdxqVYDjCs3PuZ/N8oxyQuPRiaxjOgq66YrBFMC/XJbIKkcjI5yTMPBlrHkxhUsHZy5oPc9l4geNJycJIsNooD2AzAIwp4HYCfNn9qQac++6NwK6r92m3o0vgg1WaPauLdDzms3pNUHdWF+SEOI+BXcLs80N5z8ZmYmIMD09x7lEyFAmVe4LoHFPGEBORZ2wE3g9wsFCmyyc+0//9Ye1kxFDspD1zKRC/NPG5qjW0B/LHIxZi/OhiYZTtLtsy0XHj8vG1pZ0V1aSlwSfYY3R/A/4Aewb4u/RmhCFirGHgZkOHz4qmxvbstJbUSC3s7sjt9/+TTl96qQM+wcai9fqdmQyHCk4VID2tBd+yxwZDShK2wYlhzYUYNFaLNkwHs81CWA0JPjSOmjNpgbCba5taYsevIbjvgxHfX0fXkg1RSxau9mTwehARpOBAmJNKhiPGeBfZxkLUIFkNmsKiEZ9uFNnUmvyb+1GWyv8IsPiUd91Qq5+7LMU1VYBGhZRy2NofBwajrIXGN2RpqD+X1YQAdo81TlT9gsbQKv/Y/MYQLO+YDFmI50/26wuQKJQ9AB9HV9y08WDaSLb/2aHMMVLJTGUAVpVoPFny+b01lVa5yxXgObhJFOm1Y+bLLdBvRZdIrRWYnkNdz1lxpmp/I63aClWs/E8GzSfj6qySMKxOFQZ6nB+7dgHCp5HPlpuFfo90es8sNRHDjaDvF6kvYLAT7ZrAJVO4bOHx4KHLkj7RWBaXTW3V7Mg9j3s+sTHzQbDLtDZHioKofg5V89VXUs5ma3JxGAFzer72Y0jB7KuCP0aSfmlm2TgncamFq+7o8JsRFBnN8x/zUV+k/Gg14iu/fBkaUn5jVvLhut4f23P5qV7gnmAy9bn0mr0tf8mgBrqn92r0vUHCyGOAVoVi4trTGZtGU4R5LsqkxljlXw/880e12MfTYyHbd5KHKWuuJ8zX/+CYeQdsnI0RVZR3nRVOUoLG8nulzFF6cKP5zvFz8WzVdmUxf6MaKxiPETQnreTySPbsw7SfT3VwFBX5/IVyL8ObFmk7cK8+T0XsVTlhIV7xaWpnrc8DeWZyILFmOx0nn1nLDL68eli+7/ULixkNcdEKYcvLiScwYxn3stpxY2rgeyqN5ghjFjrCfQ86nNZPGCUEZnNz6vogIyi2+Yw6BdKrgw458jknI0KgKbH1nPZcA1n0IJbdZpkGWdcU8VgjFVkY3w+n6PPfP5P5TOfA0BD3DzbQarvqoaQLgKs8cFYZmMv45DPaKvVliPHjsnq2rq2uPSSNnxeZpJ7u0L8DpgjAbR9dEoCCGzK4cNH5NjRi+V+xx+g8gmxZ7feeovcdeftcuH8PUoONTttqaNbwEzkqY998Yna9/zg8TkGiNTSLgbaJEDTIq01ALSpPRAo0IkWegOgA20XARrovf7wQGYjpKzXpLOCWiAdaTW6GggHgIbfA6UPB2MCsyYAGrek1hSbozpJQ9ElJjACtDqAf0PksQ9/mjzpcc9RsEGaMocJYiIAtgDqAAKx0TTIMAVSWzyIJhGw4i8zInMWIjaoW7oRXOX+lGaAGvPGwHrGuXAPMr6LxWLpvqxyKXhidZmY+4nvilQ7XJqMMbs3haAKFHVkvGZUjSxawSxZMoAXn1XWUfuH0mXpyQqu+iM7mMZjJ5IglxZLOvTuIrWelylmyA7VMpdAIYAKZU+hlVwEoVBmUtYa0pDJ66ItTQKdVHY8OJXZW3CtVQEUf64q1cLKTZcsnyTCiSC6CmRRFeQ+x4WgNUNlGUArBU9kj0wx3IvySuubwJPHijhbVY2LyfPgjEY5UyXiSkZKyiLMQd/+zAmop/ZkAaJVSt3cF+MalQWxWDY0UizRMoCm+wFNbSda/2ytcY/Uauyzt+zlHsUgXhjPuORA4go4/pN5TwZyRKaTrswmZCp8L5mXM5+dAnBVYsBcx6VinhHQ2bpnRJpo36TLgpFG17Zlyha+8gCCbVLzimTAGNcvuc6CrFo+e8EFmQgVe6dPhG9Z25PRxZlgjo2rcNlVF8vHHp5hqSvy3gBawfAvAWgG8jxmtACUJWlbJFd5+Iw7qXWfplqA7pEJjGhg+/Uepht8E/GM5RZnTJjxkx2YPxtgBmb8BTVM+Xzcz27oWriLlUmCG7AAaAnfOzOawyeS/LINxC+mm9MtCdKQQIBSG2jHGBk0f04FaTin3h3DwiVAILCNtfNl9kQVgFZ9Sl8vgLNPf+7DGlOGklTjCYkkxSBNkEU1mfSnmrVZlExC2Y12W9bXNpSMwpwhEQT/8NLkyA4K+lt9VXt2B3Ge/AZMsNpb09IaD3zgQ/Qpdvd25eSdt8upU3fJ2XtO6/5BWZRuu6cx/t95yfedqD3lh+8/156b9bp02iwroY29sSBzkbG2LCI4QwFbxmiBpWroxTrttgKS/qCv/5r4D4CvSzAAWDwcDZSZQtIBFgU11Zj1SUChFi9mfwbQgfejovFEXa5wbYKtUxa2NpcrH/EMeeJjnkOmz3y8BCVpZyo4Yn8xFqL1JILEqCRZ4e2TGDjPcVi1Y5MS+iVZmnYXUnWpaK3eJFZdZngl28PYyIzl5T5Ud7Jt4+jisENKi3eZC89ZK/s6NxBnZTfyoTQmK/Xe9PfhK+fcARc3kLmUTAg4BIosGcfvxXmZeJC0VXQpBpdcAsb20K5cM6tWarsMCk2opLZYbqlYq6wQm8GECKpCAilP3nCllNRkptEKwV8RylGpVlgLv0/aaotkhEtDE4VJ02ZWMEnfzBSaPHYZZVuRz5EEs980fr2P4PzEdAZQVvmojd4FdIzT4eZPujQpt8wQpPg439AGkFNA+ILSN7bAGi8nt186tvl+C/Nh7ylWyg0Hq2WYVhnGp5Vq0EBnP1MK0GbSaPal09iTldaFBTeIL4DvUx1HTBML5GAJz0VAvI9nKzKUi2Q664hMK+3LXHMsYQb1uSo0Xgb5waVnCjkZjgt7Iket8T00qNwIJauSlp1rHCfO5zkw11nhZbaHS86/uBs9DSWEg6THiqxfPDwpztXukgxW3wFB3oZ9Fh/bz2TxHBUwViptd+XzKgToeTWT7DMW19clG6WRpbRzkozDCnsf3JlpzdyF78+TZGdeiwRWiyQyEy0m48otY7slnK3o2eFfS1lLBJgRZgR02eipAL9KYkzhhQngLwI0zr2vL76DVysXxE8x3wYW0UBdczPDvFBkAthlgEZQGODagrelPBy/d9MN8s3bv6o4AwCNhfEJsADQQB5NhlNtnK4x6pYEqCROq6EZwl7YfTqeqBsTGZ/AJ2iUjvkFuTMaMwysqa0V0VWgTTLEXKVbW9vygEsuVbZsd3dH9vBvb0f2DvYULK6vbWrNNAVz7e84UXvGiy6dM2hOWL9Dq+fXpKYm4UymYNG0qu4ouQVdqeP97TZaIzTl4KAv6Gm10llR0FZrMZ4LDBzYLEwt2htgXlG2A53e2RvSBCoq/1v1fzwkwCC6ysNV2ltjyjRe33K/B8uPPPc1ynppED9ixAJ61Woq6prERFsrJq5wsnCcmUpskMczKXDP7a4UBoWm6YlJwXJYBil9+Az4T4IWwMnpT7cQmSirLy8464JD/eG2wb10Rrm9TJhoFCU3U7LkUbAW/TVDGQ+CJ5YIwaYiC2L3xvvUpWvMQ4X90vXQN4eYsiQnGfTIeYlxRpmaiuMgs0gpo0yfMZWpg4NbhfawbnW6FqmyZZhrL2TpIievjymMlF2bgYeLJld6bg17SYckvhIQXwaesjBeWJslYMTlXwQsbk27YotAIF+zdDNlwZoVS/pcxXWU5KAJrxzvUoUTAav62JV+sexiUx5ZCQdFHCikBeVeMTYSAAhAN9n8hX6wOFBXInaWivkJTAyNpshA2/mwSUxZ1+ZS8ibhjfpY2o096TT3pN06cK9LsZyRJTObZHG5cbzCb9W9iWSqyaoMZxfJXDoF1Vbuv7jSiZZIC5JBaCUu0z7Gs2yxNxGx+hmytaMx7TE2lAPLXIT3Nsd6GS9wnAyR8gxwLIseimQIx+z6YFSZQMjsYry+K+H7YLuz4ZKZ2mXyMp/ruFim5OPZ8UlY4j6uAjT1Phj4TZik0licS1AJwQjgU0Gzb7QqQEuEAuc2XcfXv7AY8nPxMm5sq/bRP7JRuY3HQGcEi85+EbyX8XELc7okFiCWjinfTwOBshbJchZGo5mcNPTBos21AxDHB84FlRrw795eeG9qH5XmJOr2/AzRtooADV13PIFOY9C1f3VN2TO4P2fjqQIqJAiqfonlFRQrsjZpo9vUjkvI0JxPUMx/qLX0kCTQ67S1LMcKymaMxjIajvQZeysrcvjYMRmPRrKzcz6FCenfeiuysbkth1CWY2NL5J7DJ2rPf/nD5nAForWBuxxdUarzDpTeeCr7uwO9QbvTUjYMg1Rwpr0wW5oain+oRowEAZTsAIuFuDUITEyAAjR0jx9NDKQwYJ81vLKQRVNaIFSweqwjs16UL/iJl/9KJmzNQsQvVDAjYSEUqXWrMVsllhlZGBS5HEYUOulwGBbxNlD8qLFOJqyzUEJug70jKDOtZK5eUJazQO+2bNmFOCFj3+IG5TgoYLU1hpfCtR6aRPa5hpkKVhXIrNKc2Iqqe8kZyEBzG5FYUVpmExlNr+PxDFW8sxBsZaxdvJCX1VCW0uJxctFY4xrNT+Pr4J/3tShYOVNGTtVHyzML5wBmTWhlxs2LGZsp6exGBXDpI2Zj076raJC8mOmRk/6MVnNStEG7RldFYGzzibAROKiJCM32YhDVZhy73Rxon3jIFixqKgR3D2dh7TF4YQ6WzgfH6Guw3E2ZLf1owBOn532qz1IwDY5fsltlGejx8VOA51Vzedasj6TTuFvazb60WkwgWKJzHD8UU+pXw2esk1pe5znAWUdGkzWZzLdlJnBvZgFTbo0SGZCl5tz6+P1eSUHbPvcbZgYtsFqBOdbPW/wQrszsdcQa+dkshF8aaRXvVRnjOIx41tKZTFmDOUsxrUO8eJVFjOEM6Xwk7ZvAbjnqwP4EAyCfU5fSEQS7rFpm2dzLGYvMjI3bi6Kne8X1s2H7nktxfG4kh3CbKGt5pO0JHfTGaxUSOe0Ef0c4exm0Kpgxt2pkGnk0Yp5jfpKox+7tgOQzE8/74gBz+BGTnkTbPk0t+cAMDS3xhbgvglFUPsO/5OL0efG2ht7X070llbnPTCdLfeF12503CwAa5gJYg326s8HriYLKrI2nGqalcXjjCZuqgw3ThAADvVp/bS7Ndktdkd12V6ajiQxQlkObYouGgLXR8qnblOHBSEYHQ02+BOOGXqloxI7uAwgpA6ZCrTy0kVoAaC981RVzxIQhc0MHYHEd6LPZ1GwGkdFwIrvnD/Sgd1c6yohpQBvqqzTb0mm2ZYRsy+lIVld6ShsOLRMED6rouFmXXq+r36OvpwqLumgaaywHgd+DrQO4g/IGfQj/r8ZX2QZ+3COeJlc+8mlpR3jfPLhFofzh2nQ3YQ42dWHsVkl2XeqGs0SCbMQH68VKY3jDdBe+PFSWOWpKhq5NP2hBxqe6TPCO1qXpzcnDvjbiymEE/6KNmq1zgPURnc/hgiYTxmQLgDYcAjsIoZNAQV3bwYyC3r9XVtHAXKEwqu4M+1n7sgUlmK5TsCUmdEwYlADNWbUQ/+SHMcZfxHNvLA/nJQuz0vLLgr0EVZzMyNKlFPA08aXLZ0EhBIHpQi4Oz+AH7+PD0K+BeUiuOVXJXODIvioCIFgpFWRg0ALwXyq3Df1Ux+MOmMItVAg4B2hewDgDo+I+pXekHEKV+aiAQjxZDjjn83soQMKdecrSXCalUgQKV24d2G9uEQ8J4Dlt1vrSa56RdnOo3QN0aBVU4j+6XRP3gMl0c5vy3gRWdRmM12Q8W5PZfEPmc7LW5cXDjvCbFIxFZqPi+aNYySBb/2ayxEdAXeXxuMGYMiWmAA0Kxu/3j+6fAC/TBMSzkWWpPmWFtS7LSNyrJ7mcelsMNyviszl4WQoY4zmzeYlM4eJnSlft4vlZHg8YgQtDNCI8CwA7yIg0booe7gj9KJN/0s/pM0F2JXdeBJomWfygeKtC3x+FteHdK8qG59nHnZ980W5zo2G5BeMhKjwPdKtXt1Q0Ivic1u7NenPm04AroKQHwRRM9xlqogHo+DxrHStra6hAz5qv28Bn3lHK1ALPC1k7XP2Df/JOujeVwAmZo9gv5mXTUDf8DSANVSQmUyYMGgkCL6EDNABIjFETA5ptadVaLGyLEC/tUd5U8KahYo25DPYGMtwfSbPbklqTpbf6+wM52OlLo9XQ/p3bh7e0uwCK125vH9ZuBc3di07Urn3N4+YHgwMZDNApwA7/bCqdDmO/8AJ4u3BhXw84WhloAD6C+FELpN2W1VUwY9zYqJGGr/sH+0rtzQCWEISHgXTbOji4ODGHruR9gygobDY0Rs2ZN6DLVTQnbbSloZkCfF3zrOvlAccfxB9s3PABa5rrFKUxuFpuwWDsjic8ewMuQFrRiMmiSyBaPJGmxmeweOmG4Ttv0J5aPHnrJpfo+dylJGFuaq0clw4qxoEsGLpvmAbWDvYAAB5hSURBVJHpNdbgFq2hbYy2dwJYZZyZJyTgQyq4rc2SZhxqQVqyXe5eo2VtZUZ8jhIgyK5Zj9vjQaM8wT2V+bMkCBVRehbyAcWG175r5mLJgjbXdCsywuxku8zRwxUBQMU6dlnnLlYXFlUhTguJlH/Sh/gplOfIwcQGoBYQ2SJE8/tUpasrZM7VMoDGkWf2LquibNEmP16xd3mvrOiWKao8aUH0mYLOotjORJKm8b1hZwelvNQdex/upzQvSYnkuBzzaaX0fb+jK78M0Bbn3a9buGQqe0PDGqyThRqFWjbGdmB9LM3Ggaw1z0mzBndDMSvphwKEWVJAgFYubor3T+d12Z9sa/0z9N/UxnlEbha6YGz7soShiNuSpiREcwMoK3oOKCu/DMzSOQ2A288GGQJn0EJGcFToFDqGOyoKNwJKl2Uu/0KihvmqgrejRL8+J2ny4iI4QIuHtUJ0RW/A0tWrALRiiZee7WVgzUGJyWXDVthPC0ZZZfzxaX06uWFK16GvixtneVP5GngCQJyMLIPTlklJW+bGqQA0ig13QZsQCTs42bsBoXn4h44kgX7XpXaWkkF53wAN5zGVrDblyxAZFIT1azFpINUztRNDH4sxaQoWWPpCz5SCPP7dk/CYpEdF5bof77n1zpsVoMFDCE9gTMhSfYnYd7f3HaCN6WLVWG07h9mwB4gkQAP2gfewWWuxRMlkJC1reVlHxwKMeFqTwcFAC9GiDh3YuOkEYG7I9pk10bCy1fUVQXzake0jsrG1LSurq7I5ffCJ2kt+4vFzgCkUm1XANEOGw0TBWa/HEhoASzu7+zo/GBDAGYPp50rZra2SNVM2R9DHair7/QzQtPhtqyndbkeZKo1n04r8BFCMN2efSQA0zRwFgp1M9GcAu2ajpfXT8NJMzWZTnv/06+X+Fz/QJpGBfwoO5l67jCyPg0Hdoqq3GRelAE3RHV0C+eDkQ5WsV11MVi5WXBNdGBr077FheJgQs1Ox0KOi1dpn2oqJ40xVCsyVqX81gKVfta8fa5WR8TKrWGPKQlyK1ThTAGfMWARoqdksUVdilnRTmsVO/WJzom4dzjmoW2as+Oe4kX06NMNlOGZSidHrSal6nNwCve53tlT6ivTNAMZukwKRY4kBT6wIQsQnNHAZkUEr/FsJHdiCFbKR0iTjlqjMSvBUsGUVZZYEQaWdVgEAIhNSAL1Fl6qXTHHFSsCcx+aBtMV02t4pEJ+/Ic5BsOCjbqvoz0WWqBo/toRtczDB+agyhUtVry9qnlHbfw6CcH4SQDMjBbLDGYN6YyCtxr6soPdmfZwf3w50Vnp2CwdnlcDoci4pT6bThuxNjmhxWsg/NQoSQKvs2ap3bekeqbKqPqbMNmcXjfeuzCNTpaIJNq58LFvd290VrKmPz3a4CcyEPRa8gdklm2RFiEPDIXHZUHBndp0oYwtDw8FsiUkKq8Tfn89hZPLynCVAm0BAnpu0xc2xzPGEHZ5ANecjX6sExv7sqlNMsSyIjIR3s2yqvjc8YN4JZhQXgM+ER3aJe3kaVr9fZMayVNGz4SBM19eebYlr2cGkNsaxzP0kHkxPEZY5wZVjjKOMTOAuyvoA+OpajoOsr/bnjNUYtFun1VEDSDNGLDFqpqsLgGZsmRMs+HrbnV+TP/jjGwWVM7Qt5ZSZl1wzuEA9rMB+CQLGsIGyY52Weg+h04AtNIRKxwWAJtLtdaTX6UqvvarAC6BtMmRbSKhpxTP1pnoJUX8N9WG1v+h0ohioPxjqjaHb292WrK2ta500xKlBzz74yJUAaE+Yo/0A4sfQPUBbNw1GBUADWEISgCcT0JfLIq4oz4HYMi2C12jIbMwYs/3hvg4UwXNg0FAkFQkEmGSU0YBvt9ayQrENgjOCHE8cIOLFhsS1+eKma7daWnV3NhF57lP/udzv4stSyQgPEM49G7nNSU9SeSlq1jIbIW/eaHoD+rybIjv7mnp8ciSMB7NRqbXuVircjV4zjK2fnLFLuyM9jfXStAKzUDAI+gNLpsyZtWzS+DMFQWTOODZzWxjoAWOlwsYVV1J+wV1lVlGKM7JDHwWUC6So+PA2rDPahXR7K+o393WqPtOg35fBQT+1Cyn+bqyfMyZZWDtLF0AWTbjEetpDV2+X1olY09bYhKyWbgnoJxABQfj6JbPiWWSNsqDm6Q6iM5uCS8e28Mvwfl7FXQQcKNOzYcHFmg6lq8FZHk9QscsUThcKPM/aK8fLnqNl3GcS2sHq5nNauZJE7plANtu4ymDiM8pEB3Yh7ak00AQdjJn1s2mzVQD46gxmRtcZCFrTBCrM4KTc0FqJOo6ZJgdocdomPAE4K2asJXZ4yfJVGLRyL/OoaW3HaVMOxhfJeIruAVZnsHK5CvatuMCzHCnAenJVR2ar3NB49jLphs+lxpHtU1XqJidyzKcpJ5eqGbn4VshbPTB7GSBEYy7HBrpFHC5XXCfujZIJrmSELqE49Yz7nk6eB1vIyvvjnksuSVowRXQE/lYFitUxOqtEDwUAUfY08AQHWbVsG6UY31gmo4CvvvE5feFsuoi2k5hFdQDF7unxbEkz0UzGORuX1ztJvFj3uLLGywBafLQFgFYhLPy9ke11QJb2pRaatQbqRfIDqzrgHrNGasqrMWxlWjXvgvflEhw6Y/LZ//UX8tnPf1hmk7GMxsj+x5kf5fd7ofY0UJG5440V9C7tympvVfZ2DmRvty/Dg74yZABnaPyOe/TWu9qa6fDmEdWLzXZbzp4+JbsXLuhVO722rG/0pFEHMVWXCxcuqBsULyQUDPv8HlMHgIeMTzQA8OSc73n4D5+o/dD1D5+DEcMDtNoNrbAL+k3bE3Q6qvTBqA36QwVkkD8aZGctOeBGwHtZ7K0uyJAAWhyMBwRniJlrsIVUp9PR2USVXAVoSG/F3yx4Fd8DpJEta+hEYLMpOp1NrCk6apc0lN1DTZPhcCr3v/hSufKRT9f0WWR5alJCaqrtVmS2kpRBU1ao4opaAARZcFKi22qmchhOO5OpYtak9ZA0hUFTI1qVeZvTCmN8GRkuCFWcGsseVZcYy5V4Y3MVUd7sXONKSG+7Re1UPAWPvzdv5Gxh5N8VFqSDOMoyS0NGSRTUtcO/Vmp1EQ+sZ872kc07YB27ovL4EoGbP5/BQqxtVjAtGI/XNauSSS4Ak5jjsQ3MfYoJIoZ1wBU+EDWon5qKsE2gI1ih6S2BOYqWr52/QFPYX9MzlACNSiAANHP9lLsm7MsQZJ6ZtKy0FDAkdsLundaiFOURNWT2bQlAs4daYMJ8OtP8uPwpE0dyeDLPZGRGKPjplgm8RjF/CR/bc2VygBaqzx/r/uFszqTbPKf1z5rNcVKAhUcojSMsegUjJ2xgz49xTyYtGU262ntzOl/NACISM9UN4ZtiYR+HP/gw8naxuSqZkcxUUNCnuUgsgwEpY8+8nVs6/RXaZ2HOK0yqexTi2eJpcxlkLu0CTAWWuQAC/vsMzorhLDl/vH+Q5ZVFzDs6v61gMwvkGO/GxUguLduYGRQGBi2xjMGoK+JIXU+YazuE2tAwMKVgciaNuWDvIu0fgGnaS+a6dFOzRPZ+8IrNXIIl10lho4U9S/s4Z0fGpYgkhhuZ+aSH5VELxl2svpGN2dXzzaQBGBj46nFoamy5PAWQqrEY7TKAZqpcCZrb7vq63H7yFrnj5Nflrju/pm2lQC4VAE0Jk5oG7KPOagNeOR2nKPuFV7tn1SmaLdnfP5CD/QMN8kftNGSYMtmvJivrXdnc3JJjRy7WVk6QN2dOnZSd8+f1Osji3D6yLWurm9q3/MyZO+XC+XNysA8CA2FiIVu1zk5OMCp13qczeebjXnqi9uwXP3iu7JW5F4EQByO0Qmlp7Q9cBIH+iEPTZuENB2hcEgKTXOYBFwYdCFCH/pzoGq9lMADGECCHnl+axdnQ/pre1wqLogANHQ2aPWk1rKmrbe7xdCiTGSlB1BgBq4b6bCPtGcYxabLDmG0q4IrFM2HxNRZLsya5EIiLA5VZBJPaDmQMC0VOlKuI3FAeD25g9MCUujTRwgHtGdDxAJQoMjdaHLcW5EVDVFM0CCSEA7j6AjjrNlalUfPMr8wm0KXZk1arp+A2uSybPWm2utLurgri9hrYwHU0bUXnBdRjmcpwPAqdGmjVa6Zuq6lsmM6ZWt84QFSgqTzJDP3H6tLudOTYxUfk6EVHZWvzsKyubijKj+yIWvDTiezv7cr5c/fIHbffIadPndIYNDJ6dI3inxfGpQItX2S7WF8PTCzuz2QU1onG5sUcu+DAs+gx0evzM7Fshl89jlWfdzoztrPsqOBWaPpcKFvi7m92YjC3qvWJVCvPsofxWc1uDe7yyF74Z511StfFWUCOOfYNaumMBpYE4pafFzJG0Ck7aOi9PAax0bD4Q4v90/i/qR72ZqudQAuLMDOOkm29OGf8uXTnYG61WLR1oVDgaAwCjQEE0TIrilmCfpZDaWa4/7SDR133XGZOffyBxfHUyDm6eaA0D5KEnN2AEcJikpxvMhkqZ8Zwj/Ae/N2EVuocZYM6anR2OiN50PZ/k4vWvyjW+ISy3nDshLHAgmMRCVEMCb/DlEGWYok0FEbni387ff4Suevc5bI7+W4Zze5XMMvOWvk6J/bFbnJvCjOxkg5GgqJ0TwCZMzKG6jbx0kLmlvL5YS04nivta2z/XPa5vNNwCzOUE0AO4/TzobIe2XZ+vhNTzy4wkD0w+KPBWpUXbjzSmBXVFe75YFhF9Hgw1AK7E4HaOIPJCDY2K44X98L+wTVg7BMj+N4tkbI/s0p73dsYB71c/nJZhPt6AhrXEXqIc6FwS8tGeH0tyiXKsuzpwKAgf/C8fn7xd96f5aGUPa8xyYRn0+KMLXaW68U4LshujJWxlrn4OOc3h9wYTkohAH7vGMcc51+7ymjdsdDlwyYE90NF//iKzCJjolnn02PMdS9ijT0MZzqW+XQkAn0+HUgfSYGzfZnJnoI0uBH3ayy/sTpvyqg2k/36RObDvsgEcVuWtQdv3HwuIxAyY7JjUxAIMpO6INyJ1SlGE9+vaOWECKSaNFZZo6zZ7OjewjkCcYRnQb9SjT+bz+Wgv6+Ny9EGCmE7CtD08Wta/mtzc1OOHjlO/Sw1OXf3Wdnb2dF9sbq+LoePHJVDh45qdYuTp74pZ07dJXefOScjyGINkQ21CW1SQWwBozz3qh8/UXvmiy+dw2UIBaqbTWPQmKEJ4DHA5AEEOatThwuTPlk9+NaLigH5AD/sX4XrNNtsCQVGDL7C4bCv19ISGm3GpaHZN4aJ5Fr6bb19kbn/6k1p1pEl2heANE5NXRrzhnamx+d0YVCrbcB2VBgbY+I4yZoF6QANb57kQnS+0Zy58aB9lAmJL7aQYrwcHrQ5r0sTC43nt+SGVp0Bgzqe+VTGs5GOFcV7UewOQLX6QmHejqxIY26Vx2ttVH/Tt800fR9KtiO91XXpalpvSwQJE80OmUsD1yxAC4EBq34igxF6n5KRRNkTfewJ6s8tAjSN29NmueyiAMW+vrEqh49uy7GLj2v1Y3SFgJu66tpES4vz58/ImVNn5PTJs7K3uyv9fj/FJOK+7FWG/UVBBksk16HxGDyyniz1wt9pqy4FYoyzYMwdgYknGqggNvf4TJlg7AmCXBXA1hGjSCowAeOK0AWWrpt1hNAxuPvYsoY8G84Fs8+pxyfgZ1cevs4O0Pwe0fXkikWNFbuXGjCT3H4oK2te29txOVD1mBG/1nQ8YpkZGBRQEK2WATTEYMAw4XwSoNXVwoR9ysLJDoQg3EN8hjEzCYwGEJBBB9eMa0EIiWmGgMTvIUsyQKX5g/VR0Ic1NjDg72EhSQsKtnn1Wl66xxFTomV80DKG93ADA3WIsF9g1fY257KyeSCX9f5MjrT/zthsynjowhBbrIDL0a8bt2bLuOcuATjHTmcvXCKnLlwuF0ZXyGh+PwMFfH5fVypei+c0tjfuA85VDuaOvE5RhNs2VZpHn2Tt+ILA40GRJJH3NQ0wN5SwFr6XFWjBWK3Ue3QQ5WPzazkrmQwwM0oUIGsMMBgLMhFYLwVVZnz4mUgV9Y0k0p6HYFG0gClBR/KqKJtCehMg3+UPAeksgyQ70wSPBBcElQxHoc1NYO+GYxWgObDzvaRAyGQoDUzKB58b3+cey0RjNRdAxTPEsB09PyrTJjzHlmylwA31wMxiqNXNgE5MuoEtM7IBoGC8uFOH+4FjY9zY3PQC5SD+luUldxfnJieaJeNcPR9mtJVkJfWaxu07b8a1cYCW9oiBNMcElFWhPulkRICG303HMhzsy2S2kwHafC4DxRwi3XZThvUA0GboMMRkQ8HZV0/VXOYjAsBpC1mgrGogkKMAaaryWXAfbky8OmsrZMpaCPDn37APsb963Z5eCwQLCske7O9rCyhNQATTp66lumIbyJjV7qp2GUA8PpIBMJdt6OxeT3pra7K9dVjjy3Z2z8nZM6flrtvvkMGoL9MaSptZf3C1AhH4x8RFYKRnoNXTs15ymQI0HCIKEjIqdNfV5OAA7qopOwYAYNRqWu8Dh1CtCwdogZ3CAmMDdBBEt9pTgIbnQpf2sXYJmCrFiMxOBzST+dgyFoko/WBov856WybWjF3lONyAUzBZOMm0uLyFlDMCHjfATUNXosUlKn3IYMAcWKqH1cpf4BZVKwECHf1JVfQiWUKBl1XspxSQTr0t7ToZNELHqV0Tll/LBDZdmZP5RLsm1OdNac06Up+3lAFr1LvSbCATDIehJvtDZHl0pLuyJhtrK7LS7coMbZ0aBNCaoaUxJoxPg+LTZq1mpeFvBUDTnpykAfTgav9RJmTgBUGEunOHDm/LseNHZHv7qGxsbLtstc9BqcIVPpD9vR05depOOXPmrJw7c94K2TIzxYUprTl3/6JPGbN2CKCoLAikaekTrJD9dICm8tdYK7cOMyMGaxU19SyQU10VppSMjYsFdAuFGRgA3IKWHhi7bPn6+yMT4XsH1rCzCXRZW0cDnzET8K7ZlwI0Kx7s8+DtxiKT4gyGzwG+VhkY3TMAvzCQbC4xnw4OknLRvqu0NDJAs8QPdbnTCq7eIwI0nrPFLDhNFAK4NaRDBpQgOpVZoVTXe+CcMbaV/hVXqhGwUNnTGPK2RZh39gYmQNMzZxnc2oWkgdjYFVnd3JP1rTNySe/Tst24WZQtM/YLWfQOxDAd2hLY6EnHh0ZOFPvf6jzr+blz5yFy1863SX/0MJnNLkrGhSpJAIrA7Lri031mN4YMdQVHNtuzuDkjfr6LAYQfnJ1C7ciDg4MEQPQswQtimfjOSnnWtxexdsDiZzUaLREMue/UDYkEdAIQZQB0Bmg4p6pbIG9SXCEZPyZqZde3KnDIIT3DVrrIZJsqW8sgx7daO9MAGkEbGRCX9Qo2LNCeeiTfh4kk3lc3Z/xhfDwL3Ks0WukFwDN7v2jzbqYMeZdBlKc5Rs2NOOoe84qogeosWU60YocW8yook8kamer606fKAA3kCd6vBQiS+5nf+/7B92q4p7pdlPGakGfnmoJc0XVmJAFwjGVXr5OxYMlvbq5HHn3rgWmx2SkJIchTHbkBZJ5P7A9UdjCApoB1IsPBrkwm+yK1A5kJdMNEhn0yaJ0uGbQDNFef9DV9oNbpsdTGCEy5uabR7Wg+k3FjKlMUsYePC+2ctBDuTAEasNkcAmA+l/bqmrQ6qOEKBncm4xF7c2vv7xY8h2Tid3cuqItTy3DhP5TrQf1XeMvaHX0/cIWX1gCJAeKk110hQ9dCp4EV6XZ6SkzsXLhH7rjtVmXmJrOxNCwOX3EXDEbbBtijT3/Uj52oPe9ll8/BAGHh0OjcGRS3Og4QyDafy/r6mjJFmOS9vQMZDuFGZDNzWkjBfQgho3FiPW0HpRYJXJAAdqOhTOCWABuFwLg63FY1ZZvcqUjrjlmeKbhf0SVi2diryxWEKiVt30C3iCvR7Ov3g4OnF3W7Aoxgn8IN6tQwN1NN2nX0tFzSP7OOZ6KbHKmzHbgM6nVWPgbImYustXqy2u4m8aksARByqyHteU9atba0Ow2ZyEj2xvvSmLalNW8rUKvVUEZkRX3VYKvwmihAq0mj1ZZOd0W2NtZlbZVNmGmdhIBX0OLYq15qwEahVLwlXoB1ICDKrlZXFpgTFAVe39iQi49fLIeOHpGt7UMWc1a6ZrUn63AoZ06elDOnT8ndd5+T/f19GQ6HlTi1bG1pIKRR07pOMpeWWg/N3JUguO0AIBLg0sNB2t0TJQAAsVdZL4+gwJWAU/P46ha8KxbuFwA/c8GaglEhinhL7E2NtWQDXcyXAxyvO6fXcuvfLXKn/Y2FdoDh2a+ZPYpxHTk5giCEQDUCtATMoob2uLPABLo1TkaEAC0FhFdjSUzLEKAHF2elLlccs8tzWtohWDq4waLrmq6wkjF2kOaZ1uDN3aWUM4spi5jlZZawnc3I8oAxgpEItsyfQV0QYAAggLX8z7ps9G6V7dWvysUbX5GNzsl/MkALy1lgI3eFKjs4EfmHnUfI1y88Slrj+0lztmmZ4ZQ5EM7OHrny9j2ttRpRV7LboeLSEkEGXIMrNxlgYZ59QA7OcG3MA2R1BE4oiYS2MThrLA6tvjjub6y1FYPD9xGMuaHhY3dmnWInh0P4ONzI8rNFOWzhLzAigzGh82Dt9PyMeV9lAC/oBk96UEMBYMWMNip5nnkHkgQhZGKVA1awlg01dxGWey+76PwzKm8BfsA0amiMMc6JmcvhOHFNMN8ATVkfWTUCyA0br47Q2DQuAdsW5Y4EMFa439WVb9UFGJvFWfYaXN6Vp4m+1noOnc3KstbjDNP+gOEyGZtBTADI/QvwQvDra+3MNY1+K8+k3iSTv8Gwd1CmLHjp9Uxn5p8K0KYTeMcgt/ZlOj8oABr0Fkpzjet9mTaXADQTThPUF2OjqBSQiY5IdQ3un8oUuAHGILwunRXqndlQJhPIfWRSwjMF/c/wGu0MYB4hfY4G9kZTVtbWlMTodXoq49DKEowb5hv1y9BZAMwaQBv2k8slADqAvlMn75SD/T3tLiBNfA7oukH394wZ5ng969EvPVF77ksvn6MnJsY67MP1RCXuwnkwHOph29hY000GIARWDYVo1YWiDIWns7PgK3cUYgZgwaFhOlxjDUEPq/EERWgxKRT0vFemjrFz1EpWtyEFh45lgsm0khwNbGgKd8w3BAIKxcGq1tgplPOwFzsVMMW2hs/PaqlRarft8WKmpBDnYIVfk0vMrV2NUTH/5kyki7gqzAd80rDEJ3XZ6K3JGrJLaxN1v+KFIETUb2vO2+qWbbYB6iYynA6lXV+Tdn3FRgpBBsTdVb84Vgnyoj/BXHSUDVhbXdOMWWUiPHvLpntucQva+sriSVQYWlYghYSN32mCQvWIbG5tyPbhQ3LsouPaagJ1W/yQx7fCx37PuXNy9vRpueeec9LvYz0Z38QYF8SpZcuRYIVWs9LQFgfG4n+xySwVWwYbdFk69U//FAEmrHIqpjHjJ6MQ12fm/ooZp6pcUqaklSXxjFzbZ0xuoAtQn91jzgKQS8xVyDaM85QYOgV67MmmMqTiWo0KlsxJDjrm+Hno48vn0iW3u27AlnicTHQhxftWltvGRFnm7FYEZf59TtHP51TlRCXrGnPn60VXtRV3NGWksqIJQUQQ6Qxctvwt5oYeBGOFozFBcIt70L3JeFMHaF6oGg8GgLa2sipH174oF61/VjZX75Zee19BlYonxNKy+wzFudZlzC5OE/FWAijPXAJoM9SHFPn6havkGxeeKK05Smx0ExhRFtZko4N/j+EjAzTV+cM49XnGUJZkEQEQ6B7Ge8xVj8EZ+K/uB4/51ZhNZ5FnM5W9iJHRPZ9YRouT0ufNZXocoAE8cT7IbuPlxoyfB91TIc6SrnfKabIkYGtyjKR3HfG/kUVGnCtDH9QNb8CNyiyPwQ0cZ4IZB4ZFdLaVppKfFX0OlXvUDyTezSPkrLzFH3tCgMdfMmwHDBp7RrvSzWeIZ9FLKuncKJDjehL4shqBeqRSsouxcB7kqHGWPN/cZ3Qx0xXJ2DZMoDYsD65bfU7QvhY2QmPJelRSECTXZVnvC22L8GzwDJBZxX0gO/X+rvPgHjb9TblMNMawD8R1mTxS0JHH72DT96WLLLUD7WyRMMFnJup2BJFQA2iajGQ42NGv+gQK0FABwphOgG8NZ5jJqBkAGt4LhgzzYbQTxo62lDBOkZgI3az3gYyAR6vu5WewJ5ostQG3vHoCgDUQhsMqDFouqj+S/X5fjR/ofrDBiMve3NqWzUPbypJhbwF0AX/gWuubW7K6tlaEA6HnJmK0IROxx9B7E2w3Kh4IsIxWbGhoeJjG+tu+eM6V1534v43XG3jX6wwt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Picture 8" descr="Оценка и отметка: разница в педагогике и в чем основные отличия, сравн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674156"/>
            <a:ext cx="4864100" cy="436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09774" y="4248150"/>
            <a:ext cx="693437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400675" y="674156"/>
            <a:ext cx="3593092" cy="21819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8080"/>
                </a:solidFill>
              </a:rPr>
              <a:t>ОЦЕНКА</a:t>
            </a:r>
          </a:p>
          <a:p>
            <a:pPr algn="ctr"/>
            <a:r>
              <a:rPr lang="ru-RU" b="1" dirty="0">
                <a:solidFill>
                  <a:srgbClr val="008080"/>
                </a:solidFill>
              </a:rPr>
              <a:t> </a:t>
            </a:r>
            <a:r>
              <a:rPr lang="ru-RU" b="1" dirty="0" smtClean="0">
                <a:solidFill>
                  <a:srgbClr val="008080"/>
                </a:solidFill>
              </a:rPr>
              <a:t>- это процесс, действие (деятельность) оценивания,</a:t>
            </a:r>
          </a:p>
          <a:p>
            <a:pPr algn="ctr"/>
            <a:r>
              <a:rPr lang="ru-RU" b="1" dirty="0">
                <a:solidFill>
                  <a:srgbClr val="008080"/>
                </a:solidFill>
              </a:rPr>
              <a:t> </a:t>
            </a:r>
            <a:r>
              <a:rPr lang="ru-RU" b="1" dirty="0" smtClean="0">
                <a:solidFill>
                  <a:srgbClr val="008080"/>
                </a:solidFill>
              </a:rPr>
              <a:t>которое осуществляется человеком . Словесная характеристика результатов действия, суждение о достижениях обучающегося.</a:t>
            </a:r>
            <a:endParaRPr lang="ru-RU" dirty="0">
              <a:solidFill>
                <a:srgbClr val="00808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400675" y="2909505"/>
            <a:ext cx="3593092" cy="21819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8080"/>
                </a:solidFill>
              </a:rPr>
              <a:t>ОТМЕТКА</a:t>
            </a:r>
          </a:p>
          <a:p>
            <a:pPr algn="ctr"/>
            <a:r>
              <a:rPr lang="ru-RU" b="1" dirty="0">
                <a:solidFill>
                  <a:srgbClr val="008080"/>
                </a:solidFill>
              </a:rPr>
              <a:t>в</a:t>
            </a:r>
            <a:r>
              <a:rPr lang="ru-RU" b="1" dirty="0" smtClean="0">
                <a:solidFill>
                  <a:srgbClr val="008080"/>
                </a:solidFill>
              </a:rPr>
              <a:t>ыступает как результат этого процесса. Как его условно формальное   в виде знака принятой системы  (цифровой балл в любой шкале,</a:t>
            </a:r>
          </a:p>
          <a:p>
            <a:pPr algn="ctr"/>
            <a:r>
              <a:rPr lang="ru-RU" b="1" dirty="0">
                <a:solidFill>
                  <a:srgbClr val="008080"/>
                </a:solidFill>
              </a:rPr>
              <a:t> </a:t>
            </a:r>
            <a:r>
              <a:rPr lang="ru-RU" b="1" dirty="0" smtClean="0">
                <a:solidFill>
                  <a:srgbClr val="008080"/>
                </a:solidFill>
              </a:rPr>
              <a:t>цветовые, буквенные (уровни) обозначения</a:t>
            </a:r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47776" y="160338"/>
            <a:ext cx="8582025" cy="3474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8080"/>
                </a:solidFill>
              </a:rPr>
              <a:t>КОНТРОЛЬНО-ОЦЕНОЧНАЯ ДЕЯТЕЛЬНОСТЬ ПРЕПОДАВАТЕЛЯ</a:t>
            </a:r>
          </a:p>
        </p:txBody>
      </p:sp>
    </p:spTree>
    <p:extLst>
      <p:ext uri="{BB962C8B-B14F-4D97-AF65-F5344CB8AC3E}">
        <p14:creationId xmlns:p14="http://schemas.microsoft.com/office/powerpoint/2010/main" val="55995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831" y="42584"/>
            <a:ext cx="9143744" cy="514057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70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202" y="2280599"/>
            <a:ext cx="7839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4476" y="96733"/>
            <a:ext cx="10060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                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2474" y="10182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4529" y="18047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1950" y="96734"/>
            <a:ext cx="8496300" cy="6747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Проблемы оценочной деятельности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61950" y="971310"/>
            <a:ext cx="8366006" cy="6384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Существующая система оценивания отражает результат освоения знаний, а не процесс их усвоения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361949" y="2398420"/>
            <a:ext cx="8292526" cy="5556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Отсутствие четких критериев в выборе отметки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363923" y="4171455"/>
            <a:ext cx="8290551" cy="8058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/>
          </a:p>
          <a:p>
            <a:endParaRPr lang="ru-RU" sz="2400" dirty="0"/>
          </a:p>
          <a:p>
            <a:pPr algn="ctr"/>
            <a:endParaRPr lang="ru-RU" sz="2400" dirty="0">
              <a:solidFill>
                <a:srgbClr val="008080"/>
              </a:solidFill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407553" y="1752696"/>
            <a:ext cx="8308976" cy="5556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Субъективизм отметки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353429" y="3062486"/>
            <a:ext cx="8301045" cy="9951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/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        </a:t>
            </a:r>
          </a:p>
          <a:p>
            <a:pPr algn="ctr"/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       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      Отсутствие </a:t>
            </a:r>
            <a:r>
              <a:rPr lang="ru-RU" sz="2400" dirty="0">
                <a:solidFill>
                  <a:schemeClr val="tx1"/>
                </a:solidFill>
              </a:rPr>
              <a:t>в отметке конструктивной информации о том, что именно является причиной низкого или высокого балла. </a:t>
            </a:r>
          </a:p>
          <a:p>
            <a:pPr algn="ctr"/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Трудность </a:t>
            </a:r>
            <a:r>
              <a:rPr lang="ru-RU" sz="2400" dirty="0">
                <a:solidFill>
                  <a:schemeClr val="tx1"/>
                </a:solidFill>
              </a:rPr>
              <a:t>ранжирования результатов средствами пятибалльной оценки. </a:t>
            </a:r>
          </a:p>
          <a:p>
            <a:pPr algn="ctr"/>
            <a:endParaRPr lang="ru-RU" sz="2400" dirty="0">
              <a:solidFill>
                <a:srgbClr val="C00000"/>
              </a:solidFill>
            </a:endParaRPr>
          </a:p>
        </p:txBody>
      </p:sp>
      <p:grpSp>
        <p:nvGrpSpPr>
          <p:cNvPr id="90" name="Group 94"/>
          <p:cNvGrpSpPr>
            <a:grpSpLocks/>
          </p:cNvGrpSpPr>
          <p:nvPr/>
        </p:nvGrpSpPr>
        <p:grpSpPr bwMode="auto">
          <a:xfrm>
            <a:off x="417300" y="1101474"/>
            <a:ext cx="393700" cy="295275"/>
            <a:chOff x="2543" y="1006"/>
            <a:chExt cx="416" cy="416"/>
          </a:xfrm>
        </p:grpSpPr>
        <p:sp>
          <p:nvSpPr>
            <p:cNvPr id="91" name="Oval 52"/>
            <p:cNvSpPr>
              <a:spLocks noChangeArrowheads="1"/>
            </p:cNvSpPr>
            <p:nvPr/>
          </p:nvSpPr>
          <p:spPr bwMode="gray">
            <a:xfrm>
              <a:off x="254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92" name="Group 53"/>
            <p:cNvGrpSpPr>
              <a:grpSpLocks/>
            </p:cNvGrpSpPr>
            <p:nvPr/>
          </p:nvGrpSpPr>
          <p:grpSpPr bwMode="auto">
            <a:xfrm rot="-2288454">
              <a:off x="2578" y="1034"/>
              <a:ext cx="348" cy="356"/>
              <a:chOff x="887" y="2040"/>
              <a:chExt cx="433" cy="422"/>
            </a:xfrm>
          </p:grpSpPr>
          <p:pic>
            <p:nvPicPr>
              <p:cNvPr id="94" name="Picture 5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5" name="Oval 5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1">
                      <a:alpha val="75000"/>
                    </a:schemeClr>
                  </a:gs>
                  <a:gs pos="10000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96" name="Picture 5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3" name="Picture 5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2570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5" name="Group 93"/>
          <p:cNvGrpSpPr>
            <a:grpSpLocks/>
          </p:cNvGrpSpPr>
          <p:nvPr/>
        </p:nvGrpSpPr>
        <p:grpSpPr bwMode="auto">
          <a:xfrm>
            <a:off x="495026" y="1895158"/>
            <a:ext cx="393700" cy="295275"/>
            <a:chOff x="3071" y="1006"/>
            <a:chExt cx="416" cy="416"/>
          </a:xfrm>
        </p:grpSpPr>
        <p:sp>
          <p:nvSpPr>
            <p:cNvPr id="116" name="Oval 62"/>
            <p:cNvSpPr>
              <a:spLocks noChangeArrowheads="1"/>
            </p:cNvSpPr>
            <p:nvPr/>
          </p:nvSpPr>
          <p:spPr bwMode="gray">
            <a:xfrm>
              <a:off x="3071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"/>
                <a:defRPr sz="3200"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"/>
                <a:defRPr sz="28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"/>
                <a:defRPr sz="2400">
                  <a:solidFill>
                    <a:schemeClr val="tx2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"/>
                <a:defRPr sz="2000"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>
                <a:solidFill>
                  <a:schemeClr val="tx1"/>
                </a:solidFill>
              </a:endParaRPr>
            </a:p>
          </p:txBody>
        </p:sp>
        <p:grpSp>
          <p:nvGrpSpPr>
            <p:cNvPr id="117" name="Group 63"/>
            <p:cNvGrpSpPr>
              <a:grpSpLocks/>
            </p:cNvGrpSpPr>
            <p:nvPr/>
          </p:nvGrpSpPr>
          <p:grpSpPr bwMode="auto">
            <a:xfrm rot="-2288454">
              <a:off x="3106" y="1034"/>
              <a:ext cx="348" cy="356"/>
              <a:chOff x="887" y="2040"/>
              <a:chExt cx="433" cy="422"/>
            </a:xfrm>
          </p:grpSpPr>
          <p:pic>
            <p:nvPicPr>
              <p:cNvPr id="119" name="Picture 6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0" name="Oval 6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2">
                      <a:alpha val="75000"/>
                    </a:schemeClr>
                  </a:gs>
                  <a:gs pos="10000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121" name="Picture 6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8" name="Picture 8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3098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" name="Group 93"/>
          <p:cNvGrpSpPr>
            <a:grpSpLocks/>
          </p:cNvGrpSpPr>
          <p:nvPr/>
        </p:nvGrpSpPr>
        <p:grpSpPr bwMode="auto">
          <a:xfrm>
            <a:off x="380268" y="3235903"/>
            <a:ext cx="393700" cy="295275"/>
            <a:chOff x="3071" y="1006"/>
            <a:chExt cx="416" cy="416"/>
          </a:xfrm>
        </p:grpSpPr>
        <p:sp>
          <p:nvSpPr>
            <p:cNvPr id="123" name="Oval 62"/>
            <p:cNvSpPr>
              <a:spLocks noChangeArrowheads="1"/>
            </p:cNvSpPr>
            <p:nvPr/>
          </p:nvSpPr>
          <p:spPr bwMode="gray">
            <a:xfrm>
              <a:off x="3071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"/>
                <a:defRPr sz="3200"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"/>
                <a:defRPr sz="28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"/>
                <a:defRPr sz="2400">
                  <a:solidFill>
                    <a:schemeClr val="tx2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"/>
                <a:defRPr sz="2000"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>
                <a:solidFill>
                  <a:schemeClr val="tx1"/>
                </a:solidFill>
              </a:endParaRPr>
            </a:p>
          </p:txBody>
        </p:sp>
        <p:grpSp>
          <p:nvGrpSpPr>
            <p:cNvPr id="124" name="Group 63"/>
            <p:cNvGrpSpPr>
              <a:grpSpLocks/>
            </p:cNvGrpSpPr>
            <p:nvPr/>
          </p:nvGrpSpPr>
          <p:grpSpPr bwMode="auto">
            <a:xfrm rot="-2288454">
              <a:off x="3106" y="1034"/>
              <a:ext cx="348" cy="356"/>
              <a:chOff x="887" y="2040"/>
              <a:chExt cx="433" cy="422"/>
            </a:xfrm>
          </p:grpSpPr>
          <p:pic>
            <p:nvPicPr>
              <p:cNvPr id="126" name="Picture 6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7" name="Oval 6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2">
                      <a:alpha val="75000"/>
                    </a:schemeClr>
                  </a:gs>
                  <a:gs pos="10000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128" name="Picture 6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5" name="Picture 8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3098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9" name="Group 94"/>
          <p:cNvGrpSpPr>
            <a:grpSpLocks/>
          </p:cNvGrpSpPr>
          <p:nvPr/>
        </p:nvGrpSpPr>
        <p:grpSpPr bwMode="auto">
          <a:xfrm>
            <a:off x="417947" y="2528585"/>
            <a:ext cx="393700" cy="295275"/>
            <a:chOff x="2543" y="1006"/>
            <a:chExt cx="416" cy="416"/>
          </a:xfrm>
        </p:grpSpPr>
        <p:sp>
          <p:nvSpPr>
            <p:cNvPr id="130" name="Oval 52"/>
            <p:cNvSpPr>
              <a:spLocks noChangeArrowheads="1"/>
            </p:cNvSpPr>
            <p:nvPr/>
          </p:nvSpPr>
          <p:spPr bwMode="gray">
            <a:xfrm>
              <a:off x="254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131" name="Group 53"/>
            <p:cNvGrpSpPr>
              <a:grpSpLocks/>
            </p:cNvGrpSpPr>
            <p:nvPr/>
          </p:nvGrpSpPr>
          <p:grpSpPr bwMode="auto">
            <a:xfrm rot="-2288454">
              <a:off x="2578" y="1034"/>
              <a:ext cx="348" cy="356"/>
              <a:chOff x="887" y="2040"/>
              <a:chExt cx="433" cy="422"/>
            </a:xfrm>
          </p:grpSpPr>
          <p:pic>
            <p:nvPicPr>
              <p:cNvPr id="133" name="Picture 5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4" name="Oval 5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1">
                      <a:alpha val="75000"/>
                    </a:schemeClr>
                  </a:gs>
                  <a:gs pos="10000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135" name="Picture 5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2" name="Picture 5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2570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6" name="Group 94"/>
          <p:cNvGrpSpPr>
            <a:grpSpLocks/>
          </p:cNvGrpSpPr>
          <p:nvPr/>
        </p:nvGrpSpPr>
        <p:grpSpPr bwMode="auto">
          <a:xfrm>
            <a:off x="426151" y="4426734"/>
            <a:ext cx="393700" cy="295275"/>
            <a:chOff x="2543" y="1006"/>
            <a:chExt cx="416" cy="416"/>
          </a:xfrm>
        </p:grpSpPr>
        <p:sp>
          <p:nvSpPr>
            <p:cNvPr id="137" name="Oval 52"/>
            <p:cNvSpPr>
              <a:spLocks noChangeArrowheads="1"/>
            </p:cNvSpPr>
            <p:nvPr/>
          </p:nvSpPr>
          <p:spPr bwMode="gray">
            <a:xfrm>
              <a:off x="254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138" name="Group 53"/>
            <p:cNvGrpSpPr>
              <a:grpSpLocks/>
            </p:cNvGrpSpPr>
            <p:nvPr/>
          </p:nvGrpSpPr>
          <p:grpSpPr bwMode="auto">
            <a:xfrm rot="-2288454">
              <a:off x="2578" y="1034"/>
              <a:ext cx="348" cy="356"/>
              <a:chOff x="887" y="2040"/>
              <a:chExt cx="433" cy="422"/>
            </a:xfrm>
          </p:grpSpPr>
          <p:pic>
            <p:nvPicPr>
              <p:cNvPr id="140" name="Picture 5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1" name="Oval 5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1">
                      <a:alpha val="75000"/>
                    </a:schemeClr>
                  </a:gs>
                  <a:gs pos="10000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142" name="Picture 5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9" name="Picture 5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2570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301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" y="0"/>
            <a:ext cx="9143744" cy="5140576"/>
          </a:xfrm>
          <a:prstGeom prst="rect">
            <a:avLst/>
          </a:prstGeom>
        </p:spPr>
      </p:pic>
      <p:sp>
        <p:nvSpPr>
          <p:cNvPr id="5" name="AutoShape 2" descr="Опять двойка (картина)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Опять двойка (картина)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Решетников Федор Павлович: картины, биографи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Решетников Федор Павлович: картины, биография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Опять двойка (картина) — Википеди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2064" y="125309"/>
            <a:ext cx="8496300" cy="6747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8080"/>
                </a:solidFill>
              </a:rPr>
              <a:t>ОСНОВНЫЕ КОМПОНЕНТЫ КОНТРОЛЬНО-ОЦЕНОЧНОЙ ДЕЯТЕЛЬНОСТИ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20725" y="1099394"/>
            <a:ext cx="6432550" cy="38059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идентификация понятийных индикаторов (тем, разделов и др.);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идентификация понятий путем формирования вопросов, заданий и т.д.;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адаптация формы представления требований к задачам оценивания;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формулировка модели целевых результатов контроля;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проведение непосредственных контрольных мероприятий;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верификация модели на реальных ответах обучаемых;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формирование оценочных суждений;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принятие решения (на базе суждений) о необходимости контроля или возможности выставления оценок.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321835" y="1354693"/>
            <a:ext cx="182216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Реверсивное</a:t>
            </a:r>
          </a:p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обучение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 </a:t>
            </a:r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работе со </a:t>
            </a:r>
            <a:endParaRPr lang="ru-RU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студентами </a:t>
            </a:r>
          </a:p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поколения </a:t>
            </a:r>
          </a:p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«</a:t>
            </a:r>
            <a:r>
              <a:rPr lang="ru-RU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Digital</a:t>
            </a:r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Natives</a:t>
            </a:r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»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359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8" y="-8063"/>
            <a:ext cx="9143744" cy="51405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8252" y="61849"/>
            <a:ext cx="8343899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Деятельность преподавателя в </a:t>
            </a: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последовательности «цели обучения </a:t>
            </a: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–занятие– </a:t>
            </a: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оценивание» стала классической. Однако современная модель проектирования образовательного процесса нуждается в пересмотре данных позиций, ввиду высоких рисков несоответствия между получаемыми и оцениваемыми знаниями, умениями и навыками (противоречия между тем, чему учили и что оцениваю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т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).</a:t>
            </a:r>
          </a:p>
          <a:p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ru-RU" sz="1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ru-RU" sz="1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СТАДИИ ПРОЕКТИРОВАНИЯ ОБРАЗОВАТЕЛЬНОГО ПРОЦЕССА  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[Wiggins,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Tighe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2008]</a:t>
            </a:r>
            <a:endParaRPr lang="ru-RU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	1 стадия</a:t>
            </a:r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: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определение целей и желаемых результатов, т.е. ответ на вопрос «Что должны знать, понимать и уметь 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делать  обучающиеся?»;</a:t>
            </a:r>
          </a:p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	2 стадия</a:t>
            </a:r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: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определение приемлемых доказательств, т.е. ответ на вопрос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«Что будет являться доказательством достижения 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обучающимися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желаемых результатов и их соответствия стандартам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?»;</a:t>
            </a:r>
          </a:p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	3 стадия</a:t>
            </a:r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: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планирование обучения и процесса достижения результатов 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обучающимися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2680" y="1431506"/>
            <a:ext cx="8496300" cy="12360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00808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8080"/>
                </a:solidFill>
              </a:rPr>
              <a:t>Обратный дизайн </a:t>
            </a:r>
            <a:r>
              <a:rPr lang="ru-RU" b="1" dirty="0" smtClean="0">
                <a:solidFill>
                  <a:srgbClr val="008080"/>
                </a:solidFill>
              </a:rPr>
              <a:t>-</a:t>
            </a:r>
            <a:endParaRPr lang="ru-RU" dirty="0">
              <a:solidFill>
                <a:srgbClr val="008080"/>
              </a:solidFill>
            </a:endParaRP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специальная технология педагогического проектирования образовательного процесса, главным критерием которого становится не содержание (контент), а планируемые результаты обучения [</a:t>
            </a:r>
            <a:r>
              <a:rPr lang="ru-RU" sz="1600" dirty="0" err="1">
                <a:solidFill>
                  <a:schemeClr val="tx1"/>
                </a:solidFill>
              </a:rPr>
              <a:t>Велединская</a:t>
            </a:r>
            <a:r>
              <a:rPr lang="ru-RU" sz="1600" dirty="0">
                <a:solidFill>
                  <a:schemeClr val="tx1"/>
                </a:solidFill>
              </a:rPr>
              <a:t>, Дорофеева, 2014]. </a:t>
            </a: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18863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367"/>
            <a:ext cx="9143744" cy="514057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70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202" y="2280599"/>
            <a:ext cx="7839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4529" y="18047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3722" y="106259"/>
            <a:ext cx="8496300" cy="6747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Оценка компетенций студента – одна из наиболее важных задач, стоящим перед преподавателем</a:t>
            </a:r>
            <a:endParaRPr lang="ru-RU" sz="32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609600" y="1447800"/>
            <a:ext cx="45719" cy="4571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815202" y="1493519"/>
            <a:ext cx="45719" cy="4571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ертикальный свиток 12"/>
          <p:cNvSpPr/>
          <p:nvPr/>
        </p:nvSpPr>
        <p:spPr>
          <a:xfrm>
            <a:off x="160500" y="1019175"/>
            <a:ext cx="2505075" cy="3333750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8080"/>
                </a:solidFill>
              </a:rPr>
              <a:t>Студент может выдержать плохое преподавание, но не может выйти без ущерба при плохом </a:t>
            </a:r>
            <a:r>
              <a:rPr lang="ru-RU" b="1" dirty="0" smtClean="0">
                <a:solidFill>
                  <a:srgbClr val="008080"/>
                </a:solidFill>
              </a:rPr>
              <a:t>оценивании</a:t>
            </a:r>
          </a:p>
          <a:p>
            <a:pPr algn="r"/>
            <a:r>
              <a:rPr lang="ru-RU" b="1" i="1" dirty="0" err="1" smtClean="0">
                <a:solidFill>
                  <a:srgbClr val="008080"/>
                </a:solidFill>
              </a:rPr>
              <a:t>Д.Бауд</a:t>
            </a:r>
            <a:endParaRPr lang="ru-RU" i="1" dirty="0">
              <a:solidFill>
                <a:srgbClr val="00808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67050" y="1019175"/>
            <a:ext cx="5752972" cy="10163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C00000"/>
                </a:solidFill>
              </a:rPr>
              <a:t>Все учебные заведения в наши дни нуждаются в сотрудниках, которые помимо профессиональных знаний были бы подготовлены в области оценки знаний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70543" y="2078167"/>
            <a:ext cx="564947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 студента</a:t>
            </a:r>
          </a:p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 </a:t>
            </a:r>
            <a:r>
              <a:rPr lang="ru-RU" sz="2000" dirty="0" smtClean="0">
                <a:solidFill>
                  <a:schemeClr val="bg1"/>
                </a:solidFill>
              </a:rPr>
              <a:t>Является </a:t>
            </a:r>
            <a:r>
              <a:rPr lang="ru-RU" sz="2000" dirty="0">
                <a:solidFill>
                  <a:schemeClr val="bg1"/>
                </a:solidFill>
              </a:rPr>
              <a:t>составной частью </a:t>
            </a:r>
            <a:r>
              <a:rPr lang="ru-RU" sz="2000" dirty="0" smtClean="0">
                <a:solidFill>
                  <a:schemeClr val="bg1"/>
                </a:solidFill>
              </a:rPr>
              <a:t>преподавания. 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2.  Должна </a:t>
            </a:r>
            <a:r>
              <a:rPr lang="ru-RU" sz="2000" dirty="0">
                <a:solidFill>
                  <a:schemeClr val="bg1"/>
                </a:solidFill>
              </a:rPr>
              <a:t>быть валидной, открытой, справедливой и соответствовать целям обучения 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3.  Является </a:t>
            </a:r>
            <a:r>
              <a:rPr lang="ru-RU" sz="2000" dirty="0">
                <a:solidFill>
                  <a:schemeClr val="bg1"/>
                </a:solidFill>
              </a:rPr>
              <a:t>составной частью профессиональной роли преподавателя, признания собственной ответственности преподавателя в мониторинге его деятельности, оценивание собственных компетенций 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5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" y="18287"/>
            <a:ext cx="9143744" cy="514057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70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202" y="2280599"/>
            <a:ext cx="7839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4476" y="258658"/>
            <a:ext cx="10060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                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2474" y="10182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4529" y="18047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 rot="11254486" flipV="1">
            <a:off x="923925" y="719873"/>
            <a:ext cx="1790700" cy="118512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Зачем оценивать студента ?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 rot="12244688" flipV="1">
            <a:off x="863735" y="603890"/>
            <a:ext cx="1988942" cy="137596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8080"/>
                </a:solidFill>
              </a:rPr>
              <a:t>Зачем оценивать студента ?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 rot="9736972" flipV="1">
            <a:off x="6244423" y="615558"/>
            <a:ext cx="2041042" cy="135402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Кто должен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оценивать студента ?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 rot="12952676" flipV="1">
            <a:off x="6151283" y="2596733"/>
            <a:ext cx="2041042" cy="135402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8080"/>
                </a:solidFill>
              </a:rPr>
              <a:t>Как должен оцениваться студент ?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 rot="9637160" flipV="1">
            <a:off x="502324" y="2477626"/>
            <a:ext cx="2099921" cy="13032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8080"/>
                </a:solidFill>
              </a:rPr>
              <a:t>Когда должен оцениваться </a:t>
            </a:r>
          </a:p>
          <a:p>
            <a:pPr algn="ctr"/>
            <a:r>
              <a:rPr lang="ru-RU" b="1" dirty="0" smtClean="0">
                <a:solidFill>
                  <a:srgbClr val="008080"/>
                </a:solidFill>
              </a:rPr>
              <a:t>студент ?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 rot="9736972" flipV="1">
            <a:off x="6244423" y="615557"/>
            <a:ext cx="2041042" cy="135402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8080"/>
                </a:solidFill>
              </a:rPr>
              <a:t>Кто должен оценивать студента ?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 rot="10800000" flipV="1">
            <a:off x="3522071" y="265710"/>
            <a:ext cx="2021477" cy="111328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8080"/>
                </a:solidFill>
              </a:rPr>
              <a:t>Что следует оценивать ? 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0924" y="205072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" t="35735" r="27123" b="11947"/>
          <a:stretch/>
        </p:blipFill>
        <p:spPr>
          <a:xfrm>
            <a:off x="2958524" y="1388248"/>
            <a:ext cx="2943226" cy="2861918"/>
          </a:xfrm>
          <a:prstGeom prst="ellipse">
            <a:avLst/>
          </a:prstGeom>
          <a:ln w="63500" cap="rnd">
            <a:solidFill>
              <a:srgbClr val="E4C88A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448838" y="418939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FFC000"/>
                </a:solidFill>
              </a:rPr>
              <a:t>Технология оценивания</a:t>
            </a:r>
            <a:r>
              <a:rPr lang="ru-RU" altLang="ru-RU" sz="2000" dirty="0">
                <a:solidFill>
                  <a:srgbClr val="FFC000"/>
                </a:solidFill>
              </a:rPr>
              <a:t> –</a:t>
            </a:r>
          </a:p>
          <a:p>
            <a:pPr algn="ctr">
              <a:spcBef>
                <a:spcPct val="0"/>
              </a:spcBef>
            </a:pPr>
            <a:r>
              <a:rPr lang="ru-RU" altLang="ru-RU" dirty="0">
                <a:solidFill>
                  <a:srgbClr val="FFC000"/>
                </a:solidFill>
              </a:rPr>
              <a:t>это технология действия в ситуациях оценивания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41753" y="3440668"/>
            <a:ext cx="1776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оценивание</a:t>
            </a:r>
          </a:p>
        </p:txBody>
      </p:sp>
    </p:spTree>
    <p:extLst>
      <p:ext uri="{BB962C8B-B14F-4D97-AF65-F5344CB8AC3E}">
        <p14:creationId xmlns:p14="http://schemas.microsoft.com/office/powerpoint/2010/main" val="46006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367"/>
            <a:ext cx="9143744" cy="514057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70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2025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202" y="2280599"/>
            <a:ext cx="7839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4476" y="258658"/>
            <a:ext cx="10060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                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2474" y="10182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4529" y="18047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1438" y="105245"/>
            <a:ext cx="8496300" cy="6747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Зачем оценивать студента?</a:t>
            </a:r>
            <a:endParaRPr lang="ru-RU" sz="32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76824" y="4000882"/>
            <a:ext cx="3661741" cy="7056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Для совершенствования учебной программы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8199" y="4000882"/>
            <a:ext cx="3928076" cy="7056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Для представления обратной связи преподавателю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8199" y="2516258"/>
            <a:ext cx="2877975" cy="10675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Для  классификации и ранжирования студентов с целью выявления «лучших»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08652" y="2585654"/>
            <a:ext cx="2607877" cy="9981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Для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мотивации студентов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58199" y="1089655"/>
            <a:ext cx="2902602" cy="955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Для определения уровня достигнутого результата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(мастерства)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108652" y="1089655"/>
            <a:ext cx="2629913" cy="10808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Для оценки прогресса обучающихся в процессе обучения</a:t>
            </a:r>
          </a:p>
        </p:txBody>
      </p:sp>
      <p:pic>
        <p:nvPicPr>
          <p:cNvPr id="19" name="Picture 10" descr="Человечек Поднимается Лестнице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275" y="1381126"/>
            <a:ext cx="2143125" cy="245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88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одзаголовок 2"/>
          <p:cNvSpPr txBox="1">
            <a:spLocks/>
          </p:cNvSpPr>
          <p:nvPr/>
        </p:nvSpPr>
        <p:spPr bwMode="auto">
          <a:xfrm>
            <a:off x="160338" y="4762500"/>
            <a:ext cx="32766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3238" defTabSz="10064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6475" defTabSz="10064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1300" defTabSz="10064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14538" defTabSz="10064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17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289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61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433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en-US" altLang="ru-RU" sz="1600">
                <a:solidFill>
                  <a:srgbClr val="E5C78C"/>
                </a:solidFill>
                <a:latin typeface="Alegreya Sans"/>
              </a:rPr>
              <a:t>volgmed.ru</a:t>
            </a:r>
            <a:r>
              <a:rPr lang="ru-RU" altLang="ru-RU" sz="1600">
                <a:solidFill>
                  <a:srgbClr val="E5C78C"/>
                </a:solidFill>
                <a:latin typeface="Alegreya Sans"/>
              </a:rPr>
              <a:t> </a:t>
            </a:r>
          </a:p>
        </p:txBody>
      </p:sp>
      <p:sp>
        <p:nvSpPr>
          <p:cNvPr id="6148" name="Подзаголовок 2"/>
          <p:cNvSpPr txBox="1">
            <a:spLocks/>
          </p:cNvSpPr>
          <p:nvPr/>
        </p:nvSpPr>
        <p:spPr bwMode="auto">
          <a:xfrm>
            <a:off x="8394700" y="4772025"/>
            <a:ext cx="6651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3238" defTabSz="10064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6475" defTabSz="10064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1300" defTabSz="10064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14538" defTabSz="10064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17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289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61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43338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ru-RU" altLang="ru-RU" sz="1600">
                <a:solidFill>
                  <a:srgbClr val="E5C78C"/>
                </a:solidFill>
                <a:latin typeface="Alegreya Sans"/>
              </a:rPr>
              <a:t>2020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5975" y="2281238"/>
            <a:ext cx="7839075" cy="7683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35075" y="1652588"/>
            <a:ext cx="6999288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4197350"/>
          <a:ext cx="9144000" cy="1150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/>
                  </a:extLst>
                </a:gridCol>
                <a:gridCol w="8727440">
                  <a:extLst>
                    <a:ext uri="{9D8B030D-6E8A-4147-A177-3AD203B41FA5}"/>
                  </a:extLst>
                </a:gridCol>
                <a:gridCol w="208280">
                  <a:extLst>
                    <a:ext uri="{9D8B030D-6E8A-4147-A177-3AD203B41FA5}"/>
                  </a:extLst>
                </a:gridCol>
              </a:tblGrid>
              <a:tr h="1150938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173A8D"/>
                        </a:solidFill>
                      </a:endParaRPr>
                    </a:p>
                  </a:txBody>
                  <a:tcPr marT="34299" marB="3429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1" dirty="0" smtClean="0">
                        <a:solidFill>
                          <a:srgbClr val="00808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8080"/>
                          </a:solidFill>
                        </a:rPr>
                        <a:t>Педагогические публикации сотрудников </a:t>
                      </a:r>
                      <a:r>
                        <a:rPr lang="ru-RU" sz="1400" b="1" dirty="0" err="1" smtClean="0">
                          <a:solidFill>
                            <a:srgbClr val="008080"/>
                          </a:solidFill>
                        </a:rPr>
                        <a:t>ВолгГМУ</a:t>
                      </a:r>
                      <a:r>
                        <a:rPr lang="ru-RU" sz="1400" b="1" dirty="0" smtClean="0">
                          <a:solidFill>
                            <a:srgbClr val="008080"/>
                          </a:solidFill>
                        </a:rPr>
                        <a:t> (2019–2021 гг.) : </a:t>
                      </a:r>
                      <a:r>
                        <a:rPr lang="ru-RU" sz="1400" dirty="0" smtClean="0">
                          <a:solidFill>
                            <a:srgbClr val="008080"/>
                          </a:solidFill>
                        </a:rPr>
                        <a:t>научно-вспомогательный указатель литературы / сост.: С. В. </a:t>
                      </a:r>
                      <a:r>
                        <a:rPr lang="ru-RU" sz="1400" dirty="0" err="1" smtClean="0">
                          <a:solidFill>
                            <a:srgbClr val="008080"/>
                          </a:solidFill>
                        </a:rPr>
                        <a:t>Поройский</a:t>
                      </a:r>
                      <a:r>
                        <a:rPr lang="ru-RU" sz="1400" dirty="0" smtClean="0">
                          <a:solidFill>
                            <a:srgbClr val="008080"/>
                          </a:solidFill>
                        </a:rPr>
                        <a:t>, А. И. </a:t>
                      </a:r>
                      <a:r>
                        <a:rPr lang="ru-RU" sz="1400" dirty="0" err="1" smtClean="0">
                          <a:solidFill>
                            <a:srgbClr val="008080"/>
                          </a:solidFill>
                        </a:rPr>
                        <a:t>Артюхина</a:t>
                      </a:r>
                      <a:r>
                        <a:rPr lang="ru-RU" sz="1400" dirty="0" smtClean="0">
                          <a:solidFill>
                            <a:srgbClr val="008080"/>
                          </a:solidFill>
                        </a:rPr>
                        <a:t>, Е. В. Спивакова; под ред. В. В. Долговой. – Волгоград : Издательство </a:t>
                      </a:r>
                      <a:r>
                        <a:rPr lang="ru-RU" sz="1400" dirty="0" err="1" smtClean="0">
                          <a:solidFill>
                            <a:srgbClr val="008080"/>
                          </a:solidFill>
                        </a:rPr>
                        <a:t>ВолгГМУ</a:t>
                      </a:r>
                      <a:r>
                        <a:rPr lang="ru-RU" sz="1400" dirty="0" smtClean="0">
                          <a:solidFill>
                            <a:srgbClr val="008080"/>
                          </a:solidFill>
                        </a:rPr>
                        <a:t>, 2022. 72 с. Текст : электронный</a:t>
                      </a:r>
                    </a:p>
                    <a:p>
                      <a:pPr algn="ctr"/>
                      <a:endParaRPr lang="ru-RU" sz="1400" dirty="0">
                        <a:solidFill>
                          <a:srgbClr val="173A8D"/>
                        </a:solidFill>
                      </a:endParaRPr>
                    </a:p>
                  </a:txBody>
                  <a:tcPr marT="34299" marB="3429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299" marB="34299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82489" y="-5497"/>
            <a:ext cx="8672513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C000"/>
                </a:solidFill>
              </a:rPr>
              <a:t>Методическое </a:t>
            </a:r>
            <a:r>
              <a:rPr lang="ru-RU" sz="2400" b="1" dirty="0" smtClean="0">
                <a:solidFill>
                  <a:srgbClr val="FFC000"/>
                </a:solidFill>
              </a:rPr>
              <a:t>обеспечение </a:t>
            </a:r>
            <a:r>
              <a:rPr lang="ru-RU" sz="2400" dirty="0" smtClean="0">
                <a:solidFill>
                  <a:srgbClr val="FFFF99"/>
                </a:solidFill>
              </a:rPr>
              <a:t>сайт </a:t>
            </a:r>
            <a:r>
              <a:rPr lang="ru-RU" sz="2400" dirty="0" err="1" smtClean="0">
                <a:solidFill>
                  <a:srgbClr val="FFFF99"/>
                </a:solidFill>
              </a:rPr>
              <a:t>ВолгГМУ</a:t>
            </a:r>
            <a:r>
              <a:rPr lang="ru-RU" sz="2400" dirty="0" smtClean="0">
                <a:solidFill>
                  <a:srgbClr val="FFFF99"/>
                </a:solidFill>
              </a:rPr>
              <a:t> – Университет - Федеральная инновационная площадка</a:t>
            </a:r>
            <a:endParaRPr lang="ru-RU" sz="2400" dirty="0">
              <a:solidFill>
                <a:srgbClr val="FFFF99"/>
              </a:solidFill>
            </a:endParaRPr>
          </a:p>
        </p:txBody>
      </p:sp>
      <p:pic>
        <p:nvPicPr>
          <p:cNvPr id="6162" name="Picture 4" descr="Образовательные технологии в высшей медицинской школ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2438400"/>
            <a:ext cx="14287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2" descr="&quot;Компетентностно-ориентированное обучение в медицинском вузе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792163"/>
            <a:ext cx="1428750" cy="112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4" descr="&quot;Интерактивные методы обучения в медицинском вузе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792163"/>
            <a:ext cx="1428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Picture 6" descr="&quot;Игровые технологии в фармацевтическом образовании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812800"/>
            <a:ext cx="14287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6" name="Picture 8" descr="Учебно- методическое пособие &quot;Психолого-педагогическая диагностика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78026"/>
            <a:ext cx="14287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7" name="Picture 10" descr="Сборник тестовых заданий по педагогик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2900363"/>
            <a:ext cx="14287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Picture 14" descr="Организация самостоятельной работы аспирантов по педагогик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3" y="2438400"/>
            <a:ext cx="14287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9" name="Picture 16" descr="Педагогика для клинических ординаторов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2460625"/>
            <a:ext cx="14287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0" name="Picture 20" descr="Учебное пособие для студентов: &quot;Практикум по педагогике&quot;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825500"/>
            <a:ext cx="148272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1" name="Рисунок 21" descr="C:\Users\Александра\Downloads\IMG-20230203-WA001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792163"/>
            <a:ext cx="264795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2" name="Picture 18" descr="Практические занятие в высшей медицинской школе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443163"/>
            <a:ext cx="142875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12" descr="Педагогика и методика преподавания в высшей школе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2438400"/>
            <a:ext cx="1204912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32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6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4" t="3772" r="4826" b="26129"/>
          <a:stretch/>
        </p:blipFill>
        <p:spPr>
          <a:xfrm>
            <a:off x="3085595" y="1600028"/>
            <a:ext cx="2972809" cy="2898898"/>
          </a:xfrm>
          <a:prstGeom prst="ellipse">
            <a:avLst/>
          </a:prstGeom>
          <a:ln w="63500" cap="rnd">
            <a:solidFill>
              <a:srgbClr val="E4C88A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Овал 5"/>
          <p:cNvSpPr/>
          <p:nvPr/>
        </p:nvSpPr>
        <p:spPr>
          <a:xfrm>
            <a:off x="2047875" y="95078"/>
            <a:ext cx="5181600" cy="1504950"/>
          </a:xfrm>
          <a:prstGeom prst="ellipse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КТО ДОЛЖЕН ОЦЕНИВАТЬ СТУДЕНТА? </a:t>
            </a:r>
            <a:endParaRPr lang="ru-RU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70402" y="1218318"/>
            <a:ext cx="3152271" cy="1834850"/>
          </a:xfrm>
          <a:prstGeom prst="ellipse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Органы</a:t>
            </a:r>
          </a:p>
          <a:p>
            <a:pPr algn="ctr"/>
            <a:r>
              <a:rPr lang="ru-RU" sz="2400" b="1" dirty="0"/>
              <a:t>а</a:t>
            </a:r>
            <a:r>
              <a:rPr lang="ru-RU" sz="2400" b="1" dirty="0" smtClean="0"/>
              <a:t>ккредитации</a:t>
            </a:r>
          </a:p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184196" y="3202759"/>
            <a:ext cx="3209925" cy="1834850"/>
          </a:xfrm>
          <a:prstGeom prst="ellipse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Преподаватели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5806313" y="3202759"/>
            <a:ext cx="3152271" cy="1834850"/>
          </a:xfrm>
          <a:prstGeom prst="ellipse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Студенты </a:t>
            </a:r>
            <a:endParaRPr lang="ru-RU" sz="2400" dirty="0"/>
          </a:p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5920613" y="1367909"/>
            <a:ext cx="3223387" cy="1834850"/>
          </a:xfrm>
          <a:prstGeom prst="ellipse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Специалисты </a:t>
            </a:r>
          </a:p>
          <a:p>
            <a:pPr algn="ctr"/>
            <a:r>
              <a:rPr lang="ru-RU" sz="2400" b="1" dirty="0" smtClean="0"/>
              <a:t>в сфере </a:t>
            </a:r>
            <a:r>
              <a:rPr lang="ru-RU" sz="2100" b="1" dirty="0" smtClean="0"/>
              <a:t>здравоохранения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3541348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9" y="15367"/>
            <a:ext cx="9143744" cy="514057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70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202" y="2280599"/>
            <a:ext cx="7839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4476" y="258658"/>
            <a:ext cx="10060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                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2474" y="10182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4529" y="18047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1950" y="96734"/>
            <a:ext cx="8496300" cy="9215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современного медицинского образования</a:t>
            </a:r>
            <a:endParaRPr lang="ru-RU" sz="32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1220173"/>
              </p:ext>
            </p:extLst>
          </p:nvPr>
        </p:nvGraphicFramePr>
        <p:xfrm>
          <a:off x="815202" y="1047170"/>
          <a:ext cx="7229474" cy="3286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45893" y="4010024"/>
            <a:ext cx="6108581" cy="7626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Инструменты оценки должны быть адекватными, надёжными, практичными и оказывать соответствующее влияние на процесс обучения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 descr="Сертификат иконк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96" y="1358267"/>
            <a:ext cx="1460044" cy="116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Образование иконк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2665319"/>
            <a:ext cx="1762126" cy="10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1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989"/>
            <a:ext cx="9143744" cy="514057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5202" y="2280599"/>
            <a:ext cx="7839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4476" y="258658"/>
            <a:ext cx="10060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                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2474" y="10182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4529" y="18047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6688" y="106258"/>
            <a:ext cx="8496300" cy="11428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 smtClean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следует оценивать?</a:t>
            </a:r>
          </a:p>
          <a:p>
            <a:pPr algn="ctr"/>
            <a:r>
              <a:rPr lang="ru-RU" sz="20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(взаимосвязь результатов обучения с другими компонентами</a:t>
            </a:r>
          </a:p>
          <a:p>
            <a:pPr algn="ctr"/>
            <a:r>
              <a:rPr lang="ru-RU" sz="20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0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рограммы обучения)</a:t>
            </a:r>
          </a:p>
          <a:p>
            <a:pPr algn="ctr"/>
            <a:endParaRPr lang="ru-RU" sz="32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95700" y="1436042"/>
            <a:ext cx="3152775" cy="5614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8080"/>
                </a:solidFill>
              </a:rPr>
              <a:t>Содержание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19587" y="2308605"/>
            <a:ext cx="3152775" cy="5614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8080"/>
                </a:solidFill>
              </a:rPr>
              <a:t>Технологии, методы, средства обучения 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68371" y="3050040"/>
            <a:ext cx="3152775" cy="5614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8080"/>
                </a:solidFill>
              </a:rPr>
              <a:t>Валидные методы оценивания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01699" y="3785903"/>
            <a:ext cx="3152775" cy="5614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8080"/>
                </a:solidFill>
              </a:rPr>
              <a:t>Результаты обучения</a:t>
            </a:r>
            <a:endParaRPr lang="ru-RU" b="1" dirty="0">
              <a:solidFill>
                <a:srgbClr val="008080"/>
              </a:solidFill>
            </a:endParaRPr>
          </a:p>
        </p:txBody>
      </p:sp>
      <p:pic>
        <p:nvPicPr>
          <p:cNvPr id="17" name="Picture 6" descr="Человечек на лестнице - 51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2" y="2144802"/>
            <a:ext cx="3640717" cy="19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3505200" y="1716745"/>
            <a:ext cx="381000" cy="56385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3162300" y="2486186"/>
            <a:ext cx="2345874" cy="157919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3320552" y="2537299"/>
            <a:ext cx="1647953" cy="66542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436174" y="2486186"/>
            <a:ext cx="10273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153609" y="4329707"/>
            <a:ext cx="76295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Оцениваться может все. Фиксируется с помощью отметки только демонстрация умения применять знания (решать задачи</a:t>
            </a:r>
            <a:r>
              <a:rPr lang="ru-RU" alt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581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17463"/>
            <a:ext cx="9144001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Подзаголовок 2"/>
          <p:cNvSpPr txBox="1">
            <a:spLocks/>
          </p:cNvSpPr>
          <p:nvPr/>
        </p:nvSpPr>
        <p:spPr bwMode="auto">
          <a:xfrm>
            <a:off x="160338" y="4764088"/>
            <a:ext cx="32766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3238" indent="-285750" defTabSz="10064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6475" indent="-228600" defTabSz="10064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1300" indent="-228600" defTabSz="10064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14538" indent="-228600" defTabSz="10064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17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289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61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433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en-US" altLang="ru-RU" sz="1600">
                <a:solidFill>
                  <a:srgbClr val="E5C78C"/>
                </a:solidFill>
                <a:latin typeface="Alegreya Sans"/>
              </a:rPr>
              <a:t>volgmed.ru</a:t>
            </a:r>
            <a:r>
              <a:rPr lang="ru-RU" altLang="ru-RU" sz="1600">
                <a:solidFill>
                  <a:srgbClr val="E5C78C"/>
                </a:solidFill>
                <a:latin typeface="Alegreya Sans"/>
              </a:rPr>
              <a:t> </a:t>
            </a:r>
          </a:p>
        </p:txBody>
      </p:sp>
      <p:sp>
        <p:nvSpPr>
          <p:cNvPr id="40964" name="Подзаголовок 2"/>
          <p:cNvSpPr txBox="1">
            <a:spLocks/>
          </p:cNvSpPr>
          <p:nvPr/>
        </p:nvSpPr>
        <p:spPr bwMode="auto">
          <a:xfrm>
            <a:off x="8394700" y="4773613"/>
            <a:ext cx="6651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 defTabSz="10064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03238" indent="-285750" defTabSz="10064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06475" indent="-228600" defTabSz="10064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1300" indent="-228600" defTabSz="10064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14538" indent="-228600" defTabSz="10064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717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289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861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43338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FontTx/>
              <a:buNone/>
            </a:pPr>
            <a:r>
              <a:rPr lang="ru-RU" altLang="ru-RU" sz="1600">
                <a:solidFill>
                  <a:srgbClr val="E5C78C"/>
                </a:solidFill>
                <a:latin typeface="Alegreya Sans"/>
              </a:rPr>
              <a:t>2024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20950" y="1008063"/>
            <a:ext cx="4572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975" y="2279650"/>
            <a:ext cx="78390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4288" y="1727200"/>
            <a:ext cx="3078163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eaLnBrk="0" hangingPunct="0">
              <a:defRPr/>
            </a:pP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eaLnBrk="0" hangingPunct="0">
              <a:defRPr/>
            </a:pP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eaLnBrk="0" hangingPunct="0">
              <a:defRPr/>
            </a:pP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eaLnBrk="0" hangingPunct="0">
              <a:defRPr/>
            </a:pP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51138" y="1706563"/>
            <a:ext cx="372427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charset="0"/>
              </a:rPr>
              <a:t>    </a:t>
            </a:r>
            <a:endParaRPr lang="ru-RU" dirty="0"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9575" y="-403225"/>
            <a:ext cx="8183563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ru-RU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 eaLnBrk="0" hangingPunct="0">
              <a:defRPr/>
            </a:pPr>
            <a:endParaRPr lang="ru-RU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 eaLnBrk="0" hangingPunct="0">
              <a:defRPr/>
            </a:pP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latin typeface="Arial" charset="0"/>
            </a:endParaRPr>
          </a:p>
        </p:txBody>
      </p:sp>
      <p:pic>
        <p:nvPicPr>
          <p:cNvPr id="409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268288"/>
            <a:ext cx="84963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89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file"/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3302" y="0"/>
            <a:ext cx="9143744" cy="5140576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70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202" y="2280599"/>
            <a:ext cx="7839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4476" y="258658"/>
            <a:ext cx="10060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                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2474" y="10182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4529" y="18047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1438" y="105245"/>
            <a:ext cx="8496300" cy="6747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Обучение основанное на оценке результатов</a:t>
            </a:r>
            <a:endParaRPr lang="ru-RU" sz="32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1436" y="881386"/>
            <a:ext cx="81905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основанная на результатах обучения устанавливает  какие результаты</a:t>
            </a:r>
          </a:p>
          <a:p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должны быть достигнуты и оценены по окончанию обучения с точки зрения полученных знаний, навыков, поведения.</a:t>
            </a:r>
            <a:endParaRPr lang="ru-RU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Выноска со стрелкой вправо 5"/>
          <p:cNvSpPr/>
          <p:nvPr/>
        </p:nvSpPr>
        <p:spPr>
          <a:xfrm>
            <a:off x="600075" y="2266381"/>
            <a:ext cx="2628900" cy="962025"/>
          </a:xfrm>
          <a:prstGeom prst="rightArrow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8080"/>
                </a:solidFill>
              </a:rPr>
              <a:t>Требования</a:t>
            </a:r>
            <a:endParaRPr lang="ru-RU" sz="2000" b="1" dirty="0">
              <a:solidFill>
                <a:srgbClr val="00808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14725" y="1804716"/>
            <a:ext cx="4880745" cy="90935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Ожидаемые результаты обучения первоначально согласовывают, затем сообщаются всем участникам 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образовательного процесса (обучающимся, преподавателям, работодателям и т.д.)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14725" y="2747393"/>
            <a:ext cx="4880745" cy="74575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Результаты обучения определяют содержание учебных программ, методы преподавания и оценки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1438" y="3493145"/>
            <a:ext cx="8669003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 точнее определены результаты обучения, тем эффективнее можно запланировать и осуществить процесс оценки.</a:t>
            </a:r>
          </a:p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 является движущей силой, заставляющей студентов учиться. Обществу необходима уверенность в том, </a:t>
            </a:r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</a:t>
            </a:r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врачи, окончившие медицинские вузы, и программы ординатуры, являются компетентными специалистами и могут гуманно и искусно заниматься своей профессией.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" y="2924"/>
            <a:ext cx="9143744" cy="514057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4" y="1000125"/>
            <a:ext cx="8601331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23978" y="144358"/>
            <a:ext cx="8496300" cy="6557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Пирамида Миллера: этапы формирования компетенций</a:t>
            </a:r>
            <a:endParaRPr lang="ru-RU" sz="28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7963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9426973"/>
              </p:ext>
            </p:extLst>
          </p:nvPr>
        </p:nvGraphicFramePr>
        <p:xfrm>
          <a:off x="646113" y="965200"/>
          <a:ext cx="786923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4619"/>
                <a:gridCol w="3934619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744" cy="5140576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23722" y="58090"/>
            <a:ext cx="8496300" cy="5043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оценивать ? (методы оценки)</a:t>
            </a:r>
            <a:endParaRPr lang="ru-RU" sz="32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868754"/>
              </p:ext>
            </p:extLst>
          </p:nvPr>
        </p:nvGraphicFramePr>
        <p:xfrm>
          <a:off x="323722" y="652743"/>
          <a:ext cx="8563103" cy="4442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728"/>
                <a:gridCol w="6645375"/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Методы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Типичные инструменты </a:t>
                      </a:r>
                      <a:endParaRPr lang="ru-RU" sz="2400" dirty="0"/>
                    </a:p>
                  </a:txBody>
                  <a:tcPr/>
                </a:tc>
              </a:tr>
              <a:tr h="6212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Письменная оценка 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эссе; короткие ответы на вопросы; вопросы на дополнение информации; вопросы с несколькими вариантами ответов (MCQ); вопросы на определение соответствия (EMI); проблемы ведения пациентов (PMP); тесты на проверку успеваемости </a:t>
                      </a:r>
                      <a:endParaRPr lang="ru-RU" sz="1400" dirty="0"/>
                    </a:p>
                  </a:txBody>
                  <a:tcPr/>
                </a:tc>
              </a:tr>
              <a:tr h="621242">
                <a:tc>
                  <a:txBody>
                    <a:bodyPr/>
                    <a:lstStyle/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Оценка клинических/ </a:t>
                      </a:r>
                      <a:endParaRPr lang="ru-RU" sz="14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практических навыков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промежуточная проверка знаний; практический экзамен; объективный структурированный клинический экзамен (OSCE); объективный структурированный практический экзамен (OSPE); объективная структурированная экзаменационная ведомость (OSLER); групповой объективный структурированный клинический экзамен (GOSCE) </a:t>
                      </a:r>
                      <a:endParaRPr lang="ru-RU" sz="1400" dirty="0"/>
                    </a:p>
                  </a:txBody>
                  <a:tcPr/>
                </a:tc>
              </a:tr>
              <a:tr h="6212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Наблюдение </a:t>
                      </a:r>
                      <a:endParaRPr lang="ru-RU" sz="14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отчеты преподавателей; контрольные списки; шкала оценок; отчеты о состоянии здоровья пациентов</a:t>
                      </a:r>
                      <a:endParaRPr lang="ru-RU" dirty="0"/>
                    </a:p>
                  </a:txBody>
                  <a:tcPr/>
                </a:tc>
              </a:tr>
              <a:tr h="6212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Портфолио 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отчеты преподавателей; контрольные списки; шкала оценок; отчеты о состоянии здоровья пациентов </a:t>
                      </a:r>
                      <a:endParaRPr lang="ru-RU" dirty="0"/>
                    </a:p>
                  </a:txBody>
                  <a:tcPr/>
                </a:tc>
              </a:tr>
              <a:tr h="7774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Взаимная оценка обучающихся и самооценка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отчеты обучающихся об успеваемости друг другу; отчеты о собственной успеваемости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868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806312"/>
              </p:ext>
            </p:extLst>
          </p:nvPr>
        </p:nvGraphicFramePr>
        <p:xfrm>
          <a:off x="646113" y="965200"/>
          <a:ext cx="786923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4619"/>
                <a:gridCol w="3934619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744" cy="5140576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23722" y="58090"/>
            <a:ext cx="8496300" cy="6277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Модификация объективного структурированного клинического экзамена</a:t>
            </a:r>
            <a:endParaRPr lang="ru-RU" sz="24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197217"/>
              </p:ext>
            </p:extLst>
          </p:nvPr>
        </p:nvGraphicFramePr>
        <p:xfrm>
          <a:off x="323722" y="685800"/>
          <a:ext cx="8563103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003"/>
                <a:gridCol w="6515100"/>
              </a:tblGrid>
              <a:tr h="3333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Модификация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Краткое описание</a:t>
                      </a:r>
                      <a:endParaRPr lang="ru-RU" sz="2000" dirty="0"/>
                    </a:p>
                  </a:txBody>
                  <a:tcPr/>
                </a:tc>
              </a:tr>
              <a:tr h="6988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Объективный структурированный практический экзамен (OSPE)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Оценка практических умений, знаний и (или) интерпретация данных вне клинически условий 	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</a:tr>
              <a:tr h="9410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Объективная структурированная оценка технических навыков (JSATS)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Разработана для объективной оценки навыков, включает шкалу общей оценки и опросный лист для конкретных процедур. В основном используется для получения обратной связи и оценки прогресса при обучении по хирургическим дисциплинам</a:t>
                      </a:r>
                      <a:endParaRPr lang="ru-RU" sz="1400" dirty="0"/>
                    </a:p>
                  </a:txBody>
                  <a:tcPr/>
                </a:tc>
              </a:tr>
              <a:tr h="7200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Объективный структурированный </a:t>
                      </a:r>
                      <a:r>
                        <a:rPr lang="ru-RU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видеоэкзамен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OSVE 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4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Студентам показывают видео общения врача с пациентом и задают вопросы во этому видео. </a:t>
                      </a:r>
                    </a:p>
                    <a:p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Письменные ответы оценивают стандартизированным способом. </a:t>
                      </a:r>
                      <a:endParaRPr lang="ru-RU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93504">
                <a:tc>
                  <a:txBody>
                    <a:bodyPr/>
                    <a:lstStyle/>
                    <a:p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Групповой объективный структурированный клинический экзамен (TOSCE) 	Метод промежуточной 	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Метод промежуточной оценки, моделирующий обычные консультации в условиях поликлиники. Группа студентов приходит вместе на каждую станцию экзамена ОСКЭ, где они по очереди выполняют задания. Оценивается и дается обратная связь о выполнении задания каждым экзаменуемым. Групповой подход повышает эффективность и способствует обучению от </a:t>
                      </a:r>
                      <a:r>
                        <a:rPr lang="ru-RU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одногруппников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4317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367"/>
            <a:ext cx="9143744" cy="514057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70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202" y="2280599"/>
            <a:ext cx="7839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4476" y="258658"/>
            <a:ext cx="10060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                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2474" y="10182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4529" y="18047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07975" y="101599"/>
            <a:ext cx="8496300" cy="6969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</a:t>
            </a:r>
            <a:r>
              <a:rPr lang="ru-RU" sz="28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28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ценки  эффективности обучения в медицинском вузе</a:t>
            </a: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427760"/>
              </p:ext>
            </p:extLst>
          </p:nvPr>
        </p:nvGraphicFramePr>
        <p:xfrm>
          <a:off x="388174" y="857050"/>
          <a:ext cx="8416101" cy="418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552"/>
                <a:gridCol w="733425"/>
                <a:gridCol w="2428875"/>
                <a:gridCol w="4032249"/>
              </a:tblGrid>
              <a:tr h="37084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Как студент относится к своей практике 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в пирамиде  Миллера</a:t>
                      </a:r>
                      <a:endParaRPr lang="ru-RU" sz="14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показатели эффективности обучения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методы оценки 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Взгляды, моральные </a:t>
                      </a:r>
                    </a:p>
                    <a:p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принципы и юридические обязанности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Наблюдение, портфолио, </a:t>
                      </a:r>
                    </a:p>
                    <a:p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ОСКЭ, взаимная оценка учащихся/самооценка, письменная оценка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Принятие решений, </a:t>
                      </a:r>
                    </a:p>
                    <a:p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клиническое обоснование и оценочные суждения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Портфолио, наблюдение, письменная оценка, ОСКЭ, взаимная оценка учащихся/самооценка 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Роль студента как врача-профессионала 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Роль как врача-профессионала 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Наблюдение, взаимная оценка учащихся/самооценка, </a:t>
                      </a:r>
                    </a:p>
                    <a:p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Портфолио, ОСКЭ, письменная оценка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Профессиональное </a:t>
                      </a:r>
                    </a:p>
                    <a:p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	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Портфолио, наблюдение, </a:t>
                      </a:r>
                    </a:p>
                    <a:p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Взаимная оценка учащихся/самооценка, ОСКЭ, письменная оценка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044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367"/>
            <a:ext cx="9143744" cy="514057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70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2025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202" y="2280599"/>
            <a:ext cx="7839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4476" y="258658"/>
            <a:ext cx="10060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                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2474" y="10182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4529" y="18047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07975" y="101599"/>
            <a:ext cx="8496300" cy="5725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Как нужно оценивать студента? (виды оценки) </a:t>
            </a:r>
            <a:endParaRPr lang="ru-RU" sz="28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2925" y="1018280"/>
            <a:ext cx="2800350" cy="1017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Диагностическая</a:t>
            </a:r>
            <a:endParaRPr lang="ru-RU" sz="2400" dirty="0">
              <a:solidFill>
                <a:srgbClr val="00808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42925" y="2280599"/>
            <a:ext cx="2800350" cy="8817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008080"/>
                </a:solidFill>
              </a:rPr>
              <a:t>Формативная</a:t>
            </a:r>
            <a:r>
              <a:rPr lang="ru-RU" sz="2400" b="1" dirty="0">
                <a:solidFill>
                  <a:srgbClr val="008080"/>
                </a:solidFill>
              </a:rPr>
              <a:t>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2925" y="3361943"/>
            <a:ext cx="2800350" cy="7320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008080"/>
                </a:solidFill>
              </a:rPr>
              <a:t>Суммативная</a:t>
            </a:r>
            <a:r>
              <a:rPr lang="ru-RU" dirty="0"/>
              <a:t>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0362" y="999672"/>
            <a:ext cx="4164111" cy="10172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/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endParaRPr lang="ru-RU" sz="2000" dirty="0">
              <a:solidFill>
                <a:schemeClr val="tx1"/>
              </a:solidFill>
            </a:endParaRPr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Определение </a:t>
            </a:r>
            <a:r>
              <a:rPr lang="ru-RU" sz="2000" dirty="0">
                <a:solidFill>
                  <a:schemeClr val="tx1"/>
                </a:solidFill>
              </a:rPr>
              <a:t>базового уровня обучающегося в начале учебного процесса </a:t>
            </a:r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pPr algn="ctr"/>
            <a:endParaRPr lang="ru-RU" sz="2400" dirty="0">
              <a:solidFill>
                <a:srgbClr val="00808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556125" y="2316593"/>
            <a:ext cx="3991103" cy="7524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/>
          </a:p>
          <a:p>
            <a:endParaRPr lang="ru-RU" sz="2400" dirty="0" smtClean="0">
              <a:solidFill>
                <a:schemeClr val="tx1"/>
              </a:solidFill>
            </a:endParaRPr>
          </a:p>
          <a:p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Используется </a:t>
            </a:r>
            <a:r>
              <a:rPr lang="ru-RU" sz="2400" dirty="0">
                <a:solidFill>
                  <a:schemeClr val="tx1"/>
                </a:solidFill>
              </a:rPr>
              <a:t>для оценки процесса обучения </a:t>
            </a:r>
          </a:p>
          <a:p>
            <a:endParaRPr lang="ru-RU" sz="2400" dirty="0"/>
          </a:p>
          <a:p>
            <a:endParaRPr lang="ru-RU" sz="2400" dirty="0"/>
          </a:p>
          <a:p>
            <a:pPr algn="ctr"/>
            <a:endParaRPr lang="ru-RU" sz="2400" dirty="0">
              <a:solidFill>
                <a:srgbClr val="00808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37635" y="3308541"/>
            <a:ext cx="3909593" cy="13573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/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Оценка </a:t>
            </a:r>
            <a:r>
              <a:rPr lang="ru-RU" sz="2000" dirty="0">
                <a:solidFill>
                  <a:schemeClr val="tx1"/>
                </a:solidFill>
              </a:rPr>
              <a:t>прогресса, достигнутого по результатам обучения за конкретный промежуток времени </a:t>
            </a:r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90524" y="4229101"/>
            <a:ext cx="1552575" cy="7481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МСО - в конце раздела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324100" y="4229100"/>
            <a:ext cx="2076450" cy="7583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БСО – в конце изучения дисциплины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3343275" y="1362075"/>
            <a:ext cx="1147087" cy="164839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3362325" y="2633438"/>
            <a:ext cx="1147087" cy="164839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3381374" y="3645557"/>
            <a:ext cx="1147087" cy="164839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621248">
            <a:off x="3327604" y="4044244"/>
            <a:ext cx="1074934" cy="18928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9479338">
            <a:off x="393933" y="4101053"/>
            <a:ext cx="765521" cy="188139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01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34" descr="Шаблон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13" y="30163"/>
            <a:ext cx="9282113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3"/>
          <p:cNvSpPr>
            <a:spLocks noChangeArrowheads="1"/>
          </p:cNvSpPr>
          <p:nvPr/>
        </p:nvSpPr>
        <p:spPr bwMode="auto">
          <a:xfrm>
            <a:off x="1547813" y="2689225"/>
            <a:ext cx="7561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 b="1"/>
          </a:p>
          <a:p>
            <a:pPr eaLnBrk="1" hangingPunct="1"/>
            <a:endParaRPr lang="ru-RU" altLang="ru-RU"/>
          </a:p>
        </p:txBody>
      </p:sp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2124075" y="41925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3" name="TextBox 18"/>
          <p:cNvSpPr txBox="1">
            <a:spLocks noChangeArrowheads="1"/>
          </p:cNvSpPr>
          <p:nvPr/>
        </p:nvSpPr>
        <p:spPr bwMode="auto">
          <a:xfrm>
            <a:off x="4932363" y="4462463"/>
            <a:ext cx="746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chemeClr val="bg1"/>
                </a:solidFill>
                <a:latin typeface="Arial Narrow" pitchFamily="34" charset="0"/>
              </a:rPr>
              <a:t>Галер</a:t>
            </a:r>
          </a:p>
        </p:txBody>
      </p:sp>
      <p:sp>
        <p:nvSpPr>
          <p:cNvPr id="7174" name="TextBox 22"/>
          <p:cNvSpPr txBox="1">
            <a:spLocks noChangeArrowheads="1"/>
          </p:cNvSpPr>
          <p:nvPr/>
        </p:nvSpPr>
        <p:spPr bwMode="auto">
          <a:xfrm>
            <a:off x="3492500" y="1978025"/>
            <a:ext cx="236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/>
              <a:t> </a:t>
            </a:r>
          </a:p>
        </p:txBody>
      </p:sp>
      <p:sp>
        <p:nvSpPr>
          <p:cNvPr id="7175" name="Прямоугольник 11"/>
          <p:cNvSpPr>
            <a:spLocks noChangeArrowheads="1"/>
          </p:cNvSpPr>
          <p:nvPr/>
        </p:nvSpPr>
        <p:spPr bwMode="auto">
          <a:xfrm>
            <a:off x="8728075" y="4956175"/>
            <a:ext cx="5238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1200">
                <a:solidFill>
                  <a:srgbClr val="E5C78C"/>
                </a:solidFill>
              </a:rPr>
              <a:t>202</a:t>
            </a:r>
            <a:r>
              <a:rPr lang="ru-RU" altLang="ru-RU" sz="1200">
                <a:solidFill>
                  <a:srgbClr val="E5C78C"/>
                </a:solidFill>
              </a:rPr>
              <a:t>2</a:t>
            </a:r>
            <a:endParaRPr lang="ru-RU" altLang="ru-RU" sz="1200"/>
          </a:p>
        </p:txBody>
      </p:sp>
      <p:sp>
        <p:nvSpPr>
          <p:cNvPr id="5" name="Прямоугольник 4"/>
          <p:cNvSpPr/>
          <p:nvPr/>
        </p:nvSpPr>
        <p:spPr>
          <a:xfrm>
            <a:off x="1216025" y="136525"/>
            <a:ext cx="2387600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Литература</a:t>
            </a:r>
          </a:p>
        </p:txBody>
      </p:sp>
      <p:sp>
        <p:nvSpPr>
          <p:cNvPr id="7177" name="Прямоугольник 8"/>
          <p:cNvSpPr>
            <a:spLocks noChangeArrowheads="1"/>
          </p:cNvSpPr>
          <p:nvPr/>
        </p:nvSpPr>
        <p:spPr bwMode="auto">
          <a:xfrm>
            <a:off x="0" y="3760788"/>
            <a:ext cx="890587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ru-RU" altLang="ru-RU" b="1">
                <a:solidFill>
                  <a:srgbClr val="008080"/>
                </a:solidFill>
              </a:rPr>
              <a:t>Лучшие образовательные практики (кейсы) Волгоградского государственного медицинского университета.</a:t>
            </a:r>
            <a:r>
              <a:rPr lang="ru-RU" altLang="ru-RU">
                <a:solidFill>
                  <a:srgbClr val="008080"/>
                </a:solidFill>
              </a:rPr>
              <a:t>  Шкарин В.В., Поройский С.В., Петров В.И. (и др.). Коллективная монография. Волгоград, 2022. </a:t>
            </a:r>
            <a:br>
              <a:rPr lang="ru-RU" altLang="ru-RU">
                <a:solidFill>
                  <a:srgbClr val="008080"/>
                </a:solidFill>
              </a:rPr>
            </a:br>
            <a:r>
              <a:rPr lang="ru-RU" altLang="ru-RU" sz="1600">
                <a:solidFill>
                  <a:srgbClr val="008080"/>
                </a:solidFill>
                <a:hlinkClick r:id="rId3"/>
              </a:rPr>
              <a:t>https://disk.yandex.ru/i/UucGOQRi9llXTQ</a:t>
            </a:r>
            <a:endParaRPr lang="ru-RU" altLang="ru-RU" sz="1600">
              <a:solidFill>
                <a:srgbClr val="008080"/>
              </a:solidFill>
            </a:endParaRPr>
          </a:p>
        </p:txBody>
      </p:sp>
      <p:pic>
        <p:nvPicPr>
          <p:cNvPr id="717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1344613"/>
            <a:ext cx="18415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1700213"/>
            <a:ext cx="1839912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931863"/>
            <a:ext cx="1871662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Прямоугольник 9"/>
          <p:cNvSpPr>
            <a:spLocks noChangeArrowheads="1"/>
          </p:cNvSpPr>
          <p:nvPr/>
        </p:nvSpPr>
        <p:spPr bwMode="auto">
          <a:xfrm>
            <a:off x="2216150" y="3357563"/>
            <a:ext cx="5130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/>
              <a:t>Сайт ВолгГМУ- Работнику – Школа пед.мастерства</a:t>
            </a:r>
          </a:p>
        </p:txBody>
      </p:sp>
      <p:pic>
        <p:nvPicPr>
          <p:cNvPr id="7182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1069975"/>
            <a:ext cx="1781175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" descr="https://old.volgmed.ru/uploads/files/2019-3/107726-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128588"/>
            <a:ext cx="3440112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389183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367"/>
            <a:ext cx="9143744" cy="5140576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70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202" y="2280599"/>
            <a:ext cx="7839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4476" y="258658"/>
            <a:ext cx="10060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                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2474" y="10182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4529" y="18047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1787" y="2777495"/>
            <a:ext cx="82295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8080"/>
                </a:solidFill>
              </a:rPr>
              <a:t>. 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	</a:t>
            </a:r>
          </a:p>
          <a:p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Медицинские школы должны использовать 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несколько методов оценки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подходящих для проверки результатов освоения учебной программы. Применяемые методы 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должны соответствовать передовым практикам в области оценки,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 медицинские школы должны представить доказательства того, что 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выбранные методы обоснованы и надежны. </a:t>
            </a: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ru-RU" dirty="0"/>
              <a:t>	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0375" y="253999"/>
            <a:ext cx="8496300" cy="5725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Принципы оценки</a:t>
            </a:r>
            <a:endParaRPr lang="ru-RU" sz="2800" dirty="0"/>
          </a:p>
        </p:txBody>
      </p:sp>
      <p:pic>
        <p:nvPicPr>
          <p:cNvPr id="18" name="Picture 2" descr="https://fs.znanio.ru/d5af0e/06/2f/b89bfd2a2381b3b05c8c5e646defd82a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00" y="1089655"/>
            <a:ext cx="2454113" cy="238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14613" y="1089656"/>
            <a:ext cx="6196012" cy="23869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8080"/>
                </a:solidFill>
              </a:rPr>
              <a:t>Методы оценки должны </a:t>
            </a:r>
            <a:r>
              <a:rPr lang="ru-RU" b="1" dirty="0">
                <a:solidFill>
                  <a:srgbClr val="008080"/>
                </a:solidFill>
              </a:rPr>
              <a:t>поддерживать стратегию, описанную в учебной программе</a:t>
            </a:r>
            <a:r>
              <a:rPr lang="ru-RU" dirty="0">
                <a:solidFill>
                  <a:srgbClr val="008080"/>
                </a:solidFill>
              </a:rPr>
              <a:t>, и давать возможность </a:t>
            </a:r>
            <a:r>
              <a:rPr lang="ru-RU" dirty="0" smtClean="0">
                <a:solidFill>
                  <a:srgbClr val="008080"/>
                </a:solidFill>
              </a:rPr>
              <a:t>обучающимся </a:t>
            </a:r>
            <a:r>
              <a:rPr lang="ru-RU" b="1" dirty="0">
                <a:solidFill>
                  <a:srgbClr val="008080"/>
                </a:solidFill>
              </a:rPr>
              <a:t>доказать, что они добились необходимых результатов </a:t>
            </a:r>
            <a:r>
              <a:rPr lang="ru-RU" dirty="0">
                <a:solidFill>
                  <a:srgbClr val="008080"/>
                </a:solidFill>
              </a:rPr>
              <a:t>освоения учебной программы. </a:t>
            </a:r>
          </a:p>
          <a:p>
            <a:r>
              <a:rPr lang="ru-RU" dirty="0">
                <a:solidFill>
                  <a:srgbClr val="008080"/>
                </a:solidFill>
              </a:rPr>
              <a:t>Оценка должна позволять учащимся продемонстрировать </a:t>
            </a:r>
            <a:r>
              <a:rPr lang="ru-RU" b="1" dirty="0">
                <a:solidFill>
                  <a:srgbClr val="008080"/>
                </a:solidFill>
              </a:rPr>
              <a:t>широту и глубину своих знаний</a:t>
            </a:r>
            <a:r>
              <a:rPr lang="ru-RU" dirty="0">
                <a:solidFill>
                  <a:srgbClr val="008080"/>
                </a:solidFill>
              </a:rPr>
              <a:t>, а также </a:t>
            </a:r>
            <a:r>
              <a:rPr lang="ru-RU" b="1" dirty="0">
                <a:solidFill>
                  <a:srgbClr val="008080"/>
                </a:solidFill>
              </a:rPr>
              <a:t>продемонстрировать свои способности</a:t>
            </a:r>
            <a:r>
              <a:rPr lang="ru-RU" dirty="0">
                <a:solidFill>
                  <a:srgbClr val="008080"/>
                </a:solidFill>
              </a:rPr>
              <a:t>. Профессиональные взгляды и поведение также должны подвергаться оценке. </a:t>
            </a:r>
          </a:p>
        </p:txBody>
      </p:sp>
    </p:spTree>
    <p:extLst>
      <p:ext uri="{BB962C8B-B14F-4D97-AF65-F5344CB8AC3E}">
        <p14:creationId xmlns:p14="http://schemas.microsoft.com/office/powerpoint/2010/main" val="167640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744" cy="5140576"/>
          </a:xfrm>
          <a:prstGeom prst="rect">
            <a:avLst/>
          </a:prstGeom>
        </p:spPr>
      </p:pic>
      <p:pic>
        <p:nvPicPr>
          <p:cNvPr id="5" name="Picture 2" descr="Самооценка понятие: 1 Понятие самооценки в психологии 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73" y="782512"/>
            <a:ext cx="2978451" cy="358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60052" y="329684"/>
            <a:ext cx="51005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сформировать у </a:t>
            </a:r>
          </a:p>
          <a:p>
            <a:pPr algn="ctr"/>
            <a:r>
              <a:rPr lang="ru-RU" sz="2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студентов навыки самооценки ?</a:t>
            </a:r>
            <a:endParaRPr lang="ru-RU" sz="2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27868" y="1318200"/>
            <a:ext cx="5525615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На первом  занятии 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мотивация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студентов </a:t>
            </a:r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 </a:t>
            </a:r>
          </a:p>
          <a:p>
            <a:r>
              <a:rPr lang="ru-RU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освоению оценочно-рефлексивных  навыков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их </a:t>
            </a:r>
          </a:p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значимость в структуре профессиональной 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компетенции специалиста (врача, провизора). </a:t>
            </a:r>
          </a:p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Общение студентов на основе диалога. Тогда</a:t>
            </a:r>
          </a:p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студенты сами приходят к мысли, что </a:t>
            </a:r>
          </a:p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профессиональные ошибки во многом могут быть</a:t>
            </a:r>
          </a:p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следствием отсутствия у специалиста критичности, </a:t>
            </a:r>
          </a:p>
          <a:p>
            <a:r>
              <a:rPr lang="ru-RU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несформированности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навыков оценивания и </a:t>
            </a:r>
          </a:p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рефлексии своих затруднений.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Осознанное целеполагание. Студенты для себя</a:t>
            </a:r>
          </a:p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должны  ответить на вопрос «На какую отметку сдам </a:t>
            </a:r>
          </a:p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Предмет?»</a:t>
            </a:r>
          </a:p>
        </p:txBody>
      </p:sp>
    </p:spTree>
    <p:extLst>
      <p:ext uri="{BB962C8B-B14F-4D97-AF65-F5344CB8AC3E}">
        <p14:creationId xmlns:p14="http://schemas.microsoft.com/office/powerpoint/2010/main" val="9132926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367"/>
            <a:ext cx="9143744" cy="514057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70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2025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202" y="2280599"/>
            <a:ext cx="7839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4476" y="258658"/>
            <a:ext cx="10060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                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2474" y="10182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4529" y="18047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1787" y="2777495"/>
            <a:ext cx="8229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8080"/>
                </a:solidFill>
              </a:rPr>
              <a:t>. 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	</a:t>
            </a:r>
          </a:p>
          <a:p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0375" y="101599"/>
            <a:ext cx="8496300" cy="5725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</a:t>
            </a:r>
            <a:endParaRPr lang="ru-RU" sz="28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50863" y="2387084"/>
            <a:ext cx="1042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8080"/>
                </a:solidFill>
              </a:rPr>
              <a:t>учебных</a:t>
            </a:r>
            <a:endParaRPr lang="ru-RU" dirty="0"/>
          </a:p>
        </p:txBody>
      </p:sp>
      <p:pic>
        <p:nvPicPr>
          <p:cNvPr id="14" name="Picture 2" descr="https://fs.znanio.ru/d5af0e/61/90/af6e8b1a75568b1ce5fb399e7d4db8a3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3" y="898806"/>
            <a:ext cx="3190051" cy="373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Формирующие методы оцениван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4" y="921660"/>
            <a:ext cx="5137151" cy="371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Понятие самооценки личности в психологии: её классификация и виды с  примерам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005" y="3000651"/>
            <a:ext cx="2231769" cy="163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05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" y="0"/>
            <a:ext cx="9143744" cy="5140576"/>
          </a:xfrm>
          <a:prstGeom prst="rect">
            <a:avLst/>
          </a:prstGeom>
        </p:spPr>
      </p:pic>
      <p:sp>
        <p:nvSpPr>
          <p:cNvPr id="5" name="AutoShape 2" descr="Опять двойка (картина)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Опять двойка (картина)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Решетников Федор Павлович: картины, биографи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Решетников Федор Павлович: картины, биография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Опять двойка (картина) — Википеди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5575" y="73024"/>
            <a:ext cx="8496300" cy="6969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Педагогические приёмы для формирования самооценки обучающихся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0373" y="952499"/>
            <a:ext cx="7826375" cy="7810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8080"/>
                </a:solidFill>
              </a:rPr>
              <a:t>Каждый раз после ответа студента у доски попросить его </a:t>
            </a:r>
            <a:r>
              <a:rPr lang="ru-RU" b="1" dirty="0">
                <a:solidFill>
                  <a:srgbClr val="008080"/>
                </a:solidFill>
              </a:rPr>
              <a:t>дать оценку своему ответу</a:t>
            </a:r>
            <a:r>
              <a:rPr lang="ru-RU" dirty="0">
                <a:solidFill>
                  <a:srgbClr val="008080"/>
                </a:solidFill>
              </a:rPr>
              <a:t>. Спросить студентов группы, какие моменты в ответе отсутствовали, что надо добавить в ответ по данному вопросу</a:t>
            </a:r>
            <a:r>
              <a:rPr lang="ru-RU" dirty="0"/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0375" y="1881188"/>
            <a:ext cx="7826375" cy="3095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Чаще использовать технологию взаимопроверки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67273" y="2314575"/>
            <a:ext cx="7826375" cy="10096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При  задании на следующее занятие преподаватель подчёркивал, что после работы с учебником студентам необходимо ответить на завершающие параграф контрольные вопросы или решить ситуационную задачу (тест) и </a:t>
            </a:r>
            <a:r>
              <a:rPr lang="ru-RU" dirty="0" smtClean="0">
                <a:solidFill>
                  <a:schemeClr val="tx2"/>
                </a:solidFill>
              </a:rPr>
              <a:t>определить </a:t>
            </a:r>
            <a:r>
              <a:rPr lang="ru-RU" dirty="0">
                <a:solidFill>
                  <a:schemeClr val="tx2"/>
                </a:solidFill>
              </a:rPr>
              <a:t>степень своей готовности.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6173" y="3451186"/>
            <a:ext cx="7826375" cy="15208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В начале </a:t>
            </a:r>
            <a:r>
              <a:rPr lang="ru-RU" dirty="0">
                <a:solidFill>
                  <a:schemeClr val="tx2"/>
                </a:solidFill>
              </a:rPr>
              <a:t>каждого занятия студентам выдавался дубликат журнала, и они ставили себе отметку, на которую, как они полагали и в этот день готовы. Занятие проводится в соответствии с планом. Преподаватель открывает этот дубликат журнала в конце занятия после выставления отметок студентам. Если  студенты не корректно оценили себя преподаватель просит их задуматься, в чём причина.</a:t>
            </a:r>
          </a:p>
        </p:txBody>
      </p:sp>
      <p:grpSp>
        <p:nvGrpSpPr>
          <p:cNvPr id="16" name="Group 93"/>
          <p:cNvGrpSpPr>
            <a:grpSpLocks/>
          </p:cNvGrpSpPr>
          <p:nvPr/>
        </p:nvGrpSpPr>
        <p:grpSpPr bwMode="auto">
          <a:xfrm>
            <a:off x="307975" y="2575211"/>
            <a:ext cx="393700" cy="295275"/>
            <a:chOff x="3071" y="1006"/>
            <a:chExt cx="416" cy="416"/>
          </a:xfrm>
        </p:grpSpPr>
        <p:sp>
          <p:nvSpPr>
            <p:cNvPr id="17" name="Oval 62"/>
            <p:cNvSpPr>
              <a:spLocks noChangeArrowheads="1"/>
            </p:cNvSpPr>
            <p:nvPr/>
          </p:nvSpPr>
          <p:spPr bwMode="gray">
            <a:xfrm>
              <a:off x="3071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"/>
                <a:defRPr sz="3200"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"/>
                <a:defRPr sz="28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"/>
                <a:defRPr sz="2400">
                  <a:solidFill>
                    <a:schemeClr val="tx2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"/>
                <a:defRPr sz="2000"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>
                <a:solidFill>
                  <a:schemeClr val="tx1"/>
                </a:solidFill>
              </a:endParaRPr>
            </a:p>
          </p:txBody>
        </p:sp>
        <p:grpSp>
          <p:nvGrpSpPr>
            <p:cNvPr id="18" name="Group 63"/>
            <p:cNvGrpSpPr>
              <a:grpSpLocks/>
            </p:cNvGrpSpPr>
            <p:nvPr/>
          </p:nvGrpSpPr>
          <p:grpSpPr bwMode="auto">
            <a:xfrm rot="-2288454">
              <a:off x="3106" y="1034"/>
              <a:ext cx="348" cy="356"/>
              <a:chOff x="887" y="2040"/>
              <a:chExt cx="433" cy="422"/>
            </a:xfrm>
          </p:grpSpPr>
          <p:pic>
            <p:nvPicPr>
              <p:cNvPr id="20" name="Picture 6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Oval 6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2">
                      <a:alpha val="75000"/>
                    </a:schemeClr>
                  </a:gs>
                  <a:gs pos="10000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22" name="Picture 6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8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3098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93"/>
          <p:cNvGrpSpPr>
            <a:grpSpLocks/>
          </p:cNvGrpSpPr>
          <p:nvPr/>
        </p:nvGrpSpPr>
        <p:grpSpPr bwMode="auto">
          <a:xfrm>
            <a:off x="219075" y="3595687"/>
            <a:ext cx="393700" cy="295275"/>
            <a:chOff x="3071" y="1006"/>
            <a:chExt cx="416" cy="416"/>
          </a:xfrm>
        </p:grpSpPr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3071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"/>
                <a:defRPr sz="3200"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"/>
                <a:defRPr sz="2800">
                  <a:solidFill>
                    <a:schemeClr val="tx2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"/>
                <a:defRPr sz="2400">
                  <a:solidFill>
                    <a:schemeClr val="tx2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"/>
                <a:defRPr sz="2000"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itchFamily="18" charset="2"/>
                <a:buChar char=""/>
                <a:defRPr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>
                <a:solidFill>
                  <a:schemeClr val="tx1"/>
                </a:solidFill>
              </a:endParaRPr>
            </a:p>
          </p:txBody>
        </p:sp>
        <p:grpSp>
          <p:nvGrpSpPr>
            <p:cNvPr id="25" name="Group 63"/>
            <p:cNvGrpSpPr>
              <a:grpSpLocks/>
            </p:cNvGrpSpPr>
            <p:nvPr/>
          </p:nvGrpSpPr>
          <p:grpSpPr bwMode="auto">
            <a:xfrm rot="-2288454">
              <a:off x="3106" y="1034"/>
              <a:ext cx="348" cy="356"/>
              <a:chOff x="887" y="2040"/>
              <a:chExt cx="433" cy="422"/>
            </a:xfrm>
          </p:grpSpPr>
          <p:pic>
            <p:nvPicPr>
              <p:cNvPr id="27" name="Picture 6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Oval 6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2">
                      <a:alpha val="75000"/>
                    </a:schemeClr>
                  </a:gs>
                  <a:gs pos="10000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29" name="Picture 6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" name="Picture 8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3098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Прямоугольник 30"/>
          <p:cNvSpPr/>
          <p:nvPr/>
        </p:nvSpPr>
        <p:spPr>
          <a:xfrm>
            <a:off x="187325" y="3139012"/>
            <a:ext cx="1028700" cy="192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 этап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219075" y="4699630"/>
            <a:ext cx="1028700" cy="192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  <a:r>
              <a:rPr lang="ru-RU" dirty="0" smtClean="0"/>
              <a:t> этап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6961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747" y="0"/>
            <a:ext cx="9143744" cy="5140576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07975" y="225424"/>
            <a:ext cx="8496300" cy="6969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Педагогические приёмы для формирования самооценки обучающихся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1000" y="1047393"/>
            <a:ext cx="83502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Методика </a:t>
            </a:r>
            <a:r>
              <a:rPr lang="ru-RU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«Карта оценки групповой презентации»</a:t>
            </a:r>
            <a:br>
              <a:rPr lang="ru-RU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Используется при оценке результатов совместной деятельности учащихся. Ученикам предлагается заполнить определённую форму, когда они будут смотреть презентацию группы. Ученикам нужно посмотреть на приведённые ниже характеристики и дать свой отзыв на работу группы.</a:t>
            </a:r>
            <a:b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При оценке результатов предлагается использовать следующие варианты ответов:</a:t>
            </a:r>
            <a:b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«+» – отличная работа (трудно улучшить);</a:t>
            </a:r>
            <a:b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«=» – хорошая работа (хорошо, но вы видите способ улучшить);</a:t>
            </a:r>
            <a:b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«—» – слабая работа (многое нужно улучшить).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6799" y="3949184"/>
            <a:ext cx="37977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Методика «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Cоставление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тестов</a:t>
            </a:r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»</a:t>
            </a:r>
          </a:p>
          <a:p>
            <a:endParaRPr lang="ru-RU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Методика </a:t>
            </a:r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«Ученик в роли учителя»</a:t>
            </a:r>
            <a:endParaRPr lang="ru-RU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Выноска-облако 5"/>
          <p:cNvSpPr/>
          <p:nvPr/>
        </p:nvSpPr>
        <p:spPr>
          <a:xfrm>
            <a:off x="5229225" y="3267076"/>
            <a:ext cx="3428999" cy="1657350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Какие приёмы для развития самооценки у студентов применяете Вы?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91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367"/>
            <a:ext cx="9143744" cy="514057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70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202" y="2280599"/>
            <a:ext cx="7839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4476" y="258658"/>
            <a:ext cx="10060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                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2474" y="10182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4529" y="18047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1787" y="2777495"/>
            <a:ext cx="8229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8080"/>
                </a:solidFill>
              </a:rPr>
              <a:t>. 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	</a:t>
            </a:r>
          </a:p>
          <a:p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31787" y="127527"/>
            <a:ext cx="8651201" cy="2862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8080"/>
              </a:solidFill>
            </a:endParaRPr>
          </a:p>
          <a:p>
            <a:pPr algn="ctr"/>
            <a:r>
              <a:rPr lang="ru-RU" b="1" dirty="0" smtClean="0">
                <a:solidFill>
                  <a:srgbClr val="008080"/>
                </a:solidFill>
              </a:rPr>
              <a:t>Рефлексивно-оценочный </a:t>
            </a:r>
            <a:r>
              <a:rPr lang="ru-RU" b="1" dirty="0">
                <a:solidFill>
                  <a:srgbClr val="008080"/>
                </a:solidFill>
              </a:rPr>
              <a:t>компонент профессиональной автономности  преподавателя</a:t>
            </a:r>
            <a:endParaRPr lang="ru-RU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50863" y="2387084"/>
            <a:ext cx="1042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8080"/>
                </a:solidFill>
              </a:rPr>
              <a:t>учебных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665985"/>
              </p:ext>
            </p:extLst>
          </p:nvPr>
        </p:nvGraphicFramePr>
        <p:xfrm>
          <a:off x="160503" y="466388"/>
          <a:ext cx="8785977" cy="47343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6988"/>
                <a:gridCol w="5443539"/>
                <a:gridCol w="307575"/>
                <a:gridCol w="307575"/>
                <a:gridCol w="307575"/>
                <a:gridCol w="307575"/>
                <a:gridCol w="307575"/>
                <a:gridCol w="307575"/>
              </a:tblGrid>
              <a:tr h="7830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Компетенции 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Дескрипторы компетенций, отражающие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РОК профессиональной автономности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уровни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23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</a:tr>
              <a:tr h="490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ОК-7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анализировать  результаты использования различных моделей, методик и технологий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</a:tr>
              <a:tr h="475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ОК-10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понимать трудности различных категорий обучающихся и учитывать их при организации обучения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</a:tr>
              <a:tr h="23768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ОК-7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 планировании работы исходить из результатов, полученных ранее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</a:tr>
              <a:tr h="2453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извлекать пользу из своего опыта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</a:tr>
              <a:tr h="994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ОК-7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ПК-28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ПК-43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сопоставлять свои стратегии педагогической деятельности с различными категориями обучающихся  со стратегиями, принятыми на международном уровне (Европейская рамка квалификаций, </a:t>
                      </a:r>
                      <a:r>
                        <a:rPr lang="en-US" sz="1400" dirty="0">
                          <a:effectLst/>
                        </a:rPr>
                        <a:t>CLIL</a:t>
                      </a:r>
                      <a:r>
                        <a:rPr lang="ru-RU" sz="1400" dirty="0">
                          <a:effectLst/>
                        </a:rPr>
                        <a:t>,  </a:t>
                      </a:r>
                      <a:r>
                        <a:rPr lang="en-US" sz="1400" dirty="0">
                          <a:effectLst/>
                        </a:rPr>
                        <a:t>LSP</a:t>
                      </a:r>
                      <a:r>
                        <a:rPr lang="ru-RU" sz="1400" dirty="0">
                          <a:effectLst/>
                        </a:rPr>
                        <a:t>, </a:t>
                      </a:r>
                      <a:r>
                        <a:rPr lang="en-US" sz="1400" dirty="0">
                          <a:effectLst/>
                        </a:rPr>
                        <a:t>LAP</a:t>
                      </a:r>
                      <a:r>
                        <a:rPr lang="ru-RU" sz="1400" dirty="0">
                          <a:effectLst/>
                        </a:rPr>
                        <a:t>) 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ПК-7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осуществлять оценку качества образовательной среды вуза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</a:tr>
              <a:tr h="4745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ОК-11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критически оценить свои достоинства и недостатки, наметить пути и выбрать средства их развития или устранения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</a:tr>
              <a:tr h="436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ОК-7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анализировать различные методические приемы </a:t>
                      </a:r>
                      <a:r>
                        <a:rPr lang="ru-RU" sz="1400" spc="10" dirty="0">
                          <a:effectLst/>
                        </a:rPr>
                        <a:t>на предмет соответствия выдвигаемой задаче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</a:tr>
              <a:tr h="490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ОК-7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продумывать последствия своих профессиональных действий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12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367"/>
            <a:ext cx="9143744" cy="514057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70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202" y="2280599"/>
            <a:ext cx="7839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4476" y="258658"/>
            <a:ext cx="10060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                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2474" y="10182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4529" y="18047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1787" y="2777495"/>
            <a:ext cx="8229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8080"/>
                </a:solidFill>
              </a:rPr>
              <a:t>. 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	</a:t>
            </a:r>
          </a:p>
          <a:p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86688" y="127526"/>
            <a:ext cx="8496300" cy="5466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8080"/>
                </a:solidFill>
              </a:rPr>
              <a:t>Рефлексивно-оценочный компонент профессиональной автономности  преподавателя</a:t>
            </a:r>
            <a:endParaRPr lang="ru-RU" sz="24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50863" y="2387084"/>
            <a:ext cx="1042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8080"/>
                </a:solidFill>
              </a:rPr>
              <a:t>учебных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194485"/>
              </p:ext>
            </p:extLst>
          </p:nvPr>
        </p:nvGraphicFramePr>
        <p:xfrm>
          <a:off x="486688" y="825089"/>
          <a:ext cx="8241268" cy="3680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4537"/>
                <a:gridCol w="4815695"/>
                <a:gridCol w="288506"/>
                <a:gridCol w="288506"/>
                <a:gridCol w="288506"/>
                <a:gridCol w="288506"/>
                <a:gridCol w="288506"/>
                <a:gridCol w="288506"/>
              </a:tblGrid>
              <a:tr h="7831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Компетенции 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Дескрипторы компетенций, отражающие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РОК профессиональной автономности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уровни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8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</a:tr>
              <a:tr h="216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ОПК-13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критически оценивать и систематизировать полученную информацию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</a:tr>
              <a:tr h="216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ОК-8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осуществлять самоконтроль, анализ и рефлексию своей профессиональной деятельности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</a:tr>
              <a:tr h="2889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ПК-7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адекватно оценивать решения администрации и органов управления образованием, включаясь в их реализацию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</a:tr>
              <a:tr h="2889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ПК-7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адекватно и независимо оценивать  деятельность обучающихся и собственную деятельность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</a:tr>
              <a:tr h="3611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ОК-7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переопределять задачи своей деятельности в зависимости от конкретной ситуации профессиональной действительности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</a:tr>
              <a:tr h="2237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ПК-43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ПК-44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ПК-46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нести ответственность за все аспекты своей профессиональной деятельности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158" marR="24158" marT="0" marB="0"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039005" y="4578598"/>
            <a:ext cx="2095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к.п.н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Гаврилюк О.А</a:t>
            </a:r>
          </a:p>
        </p:txBody>
      </p:sp>
    </p:spTree>
    <p:extLst>
      <p:ext uri="{BB962C8B-B14F-4D97-AF65-F5344CB8AC3E}">
        <p14:creationId xmlns:p14="http://schemas.microsoft.com/office/powerpoint/2010/main" val="13831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6000"/>
            <a:ext cx="9143745" cy="51405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855" y="716778"/>
            <a:ext cx="6145987" cy="63201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b="1" dirty="0">
                <a:solidFill>
                  <a:srgbClr val="173A8D"/>
                </a:solidFill>
              </a:rPr>
              <a:t/>
            </a:r>
            <a:br>
              <a:rPr lang="ru-RU" b="1" dirty="0">
                <a:solidFill>
                  <a:srgbClr val="173A8D"/>
                </a:solidFill>
              </a:rPr>
            </a:br>
            <a:r>
              <a:rPr lang="ru-RU" b="1" dirty="0" smtClean="0">
                <a:solidFill>
                  <a:srgbClr val="173A8D"/>
                </a:solidFill>
              </a:rPr>
              <a:t/>
            </a:r>
            <a:br>
              <a:rPr lang="ru-RU" b="1" dirty="0" smtClean="0">
                <a:solidFill>
                  <a:srgbClr val="173A8D"/>
                </a:solidFill>
              </a:rPr>
            </a:br>
            <a:r>
              <a:rPr lang="ru-RU" b="1" dirty="0">
                <a:solidFill>
                  <a:srgbClr val="173A8D"/>
                </a:solidFill>
              </a:rPr>
              <a:t/>
            </a:r>
            <a:br>
              <a:rPr lang="ru-RU" b="1" dirty="0">
                <a:solidFill>
                  <a:srgbClr val="173A8D"/>
                </a:solidFill>
              </a:rPr>
            </a:br>
            <a:r>
              <a:rPr lang="ru-RU" b="1" dirty="0" smtClean="0">
                <a:solidFill>
                  <a:srgbClr val="173A8D"/>
                </a:solidFill>
              </a:rPr>
              <a:t/>
            </a:r>
            <a:br>
              <a:rPr lang="ru-RU" b="1" dirty="0" smtClean="0">
                <a:solidFill>
                  <a:srgbClr val="173A8D"/>
                </a:solidFill>
              </a:rPr>
            </a:br>
            <a:r>
              <a:rPr lang="ru-RU" b="1" dirty="0">
                <a:solidFill>
                  <a:srgbClr val="173A8D"/>
                </a:solidFill>
              </a:rPr>
              <a:t/>
            </a:r>
            <a:br>
              <a:rPr lang="ru-RU" b="1" dirty="0">
                <a:solidFill>
                  <a:srgbClr val="173A8D"/>
                </a:solidFill>
              </a:rPr>
            </a:br>
            <a:r>
              <a:rPr lang="ru-RU" b="1" dirty="0" smtClean="0">
                <a:solidFill>
                  <a:srgbClr val="173A8D"/>
                </a:solidFill>
              </a:rPr>
              <a:t/>
            </a:r>
            <a:br>
              <a:rPr lang="ru-RU" b="1" dirty="0" smtClean="0">
                <a:solidFill>
                  <a:srgbClr val="173A8D"/>
                </a:solidFill>
              </a:rPr>
            </a:br>
            <a:r>
              <a:rPr lang="ru-RU" sz="4000" b="1" dirty="0" smtClean="0">
                <a:solidFill>
                  <a:srgbClr val="008080"/>
                </a:solidFill>
              </a:rPr>
              <a:t>Практическая </a:t>
            </a:r>
            <a:r>
              <a:rPr lang="ru-RU" sz="4000" b="1" dirty="0">
                <a:solidFill>
                  <a:srgbClr val="008080"/>
                </a:solidFill>
              </a:rPr>
              <a:t>работа</a:t>
            </a:r>
            <a:endParaRPr lang="ru-RU" sz="4000" dirty="0">
              <a:solidFill>
                <a:srgbClr val="008080"/>
              </a:solidFill>
              <a:latin typeface="Austin Cyr Bold" panose="02020803070702030403" pitchFamily="18" charset="-52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854" y="1741504"/>
            <a:ext cx="5736290" cy="1997652"/>
          </a:xfrm>
        </p:spPr>
        <p:txBody>
          <a:bodyPr>
            <a:noAutofit/>
          </a:bodyPr>
          <a:lstStyle/>
          <a:p>
            <a:r>
              <a:rPr lang="ru-RU" b="1" dirty="0"/>
              <a:t> </a:t>
            </a:r>
            <a:endParaRPr lang="ru-RU" dirty="0">
              <a:solidFill>
                <a:srgbClr val="008080"/>
              </a:solidFill>
              <a:latin typeface="Alegreya Sans Medium" panose="00000600000000000000" pitchFamily="2" charset="0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rgbClr val="8C7143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400" dirty="0">
                <a:solidFill>
                  <a:srgbClr val="8C7143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70" y="4772690"/>
            <a:ext cx="664972" cy="4280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8C7143"/>
                </a:solidFill>
                <a:latin typeface="Alegreya Sans" panose="00000500000000000000" pitchFamily="2" charset="0"/>
              </a:rPr>
              <a:t>2024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84582" y="1213169"/>
            <a:ext cx="4572000" cy="2562240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b="1" dirty="0"/>
              <a:t>  </a:t>
            </a:r>
            <a:r>
              <a:rPr lang="ru-RU" b="1" dirty="0">
                <a:solidFill>
                  <a:srgbClr val="008080"/>
                </a:solidFill>
              </a:rPr>
              <a:t>Ситуационная задача </a:t>
            </a:r>
            <a:r>
              <a:rPr lang="ru-RU" b="1" dirty="0" smtClean="0">
                <a:solidFill>
                  <a:srgbClr val="008080"/>
                </a:solidFill>
              </a:rPr>
              <a:t>1</a:t>
            </a:r>
            <a:endParaRPr lang="ru-RU" dirty="0">
              <a:solidFill>
                <a:srgbClr val="008080"/>
              </a:solidFill>
            </a:endParaRPr>
          </a:p>
          <a:p>
            <a:r>
              <a:rPr lang="ru-RU" dirty="0">
                <a:solidFill>
                  <a:srgbClr val="008080"/>
                </a:solidFill>
              </a:rPr>
              <a:t>Для текущего контроля знаний в группе проводится тестирование на бумажном носителе. В группе обучается незрячий студент. </a:t>
            </a:r>
          </a:p>
          <a:p>
            <a:endParaRPr lang="ru-RU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 проверить уровень знаний у незрячего студента? </a:t>
            </a:r>
          </a:p>
          <a:p>
            <a:r>
              <a:rPr lang="ru-RU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Предложите 3 варианта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84582" y="3671160"/>
            <a:ext cx="4572000" cy="34624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ru-RU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304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3303" y="0"/>
            <a:ext cx="9143745" cy="51405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855" y="716778"/>
            <a:ext cx="6145987" cy="63201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b="1" dirty="0">
                <a:solidFill>
                  <a:srgbClr val="173A8D"/>
                </a:solidFill>
              </a:rPr>
              <a:t/>
            </a:r>
            <a:br>
              <a:rPr lang="ru-RU" b="1" dirty="0">
                <a:solidFill>
                  <a:srgbClr val="173A8D"/>
                </a:solidFill>
              </a:rPr>
            </a:br>
            <a:r>
              <a:rPr lang="ru-RU" b="1" dirty="0" smtClean="0">
                <a:solidFill>
                  <a:srgbClr val="173A8D"/>
                </a:solidFill>
              </a:rPr>
              <a:t/>
            </a:r>
            <a:br>
              <a:rPr lang="ru-RU" b="1" dirty="0" smtClean="0">
                <a:solidFill>
                  <a:srgbClr val="173A8D"/>
                </a:solidFill>
              </a:rPr>
            </a:br>
            <a:r>
              <a:rPr lang="ru-RU" b="1" dirty="0">
                <a:solidFill>
                  <a:srgbClr val="173A8D"/>
                </a:solidFill>
              </a:rPr>
              <a:t/>
            </a:r>
            <a:br>
              <a:rPr lang="ru-RU" b="1" dirty="0">
                <a:solidFill>
                  <a:srgbClr val="173A8D"/>
                </a:solidFill>
              </a:rPr>
            </a:br>
            <a:r>
              <a:rPr lang="ru-RU" b="1" dirty="0" smtClean="0">
                <a:solidFill>
                  <a:srgbClr val="173A8D"/>
                </a:solidFill>
              </a:rPr>
              <a:t/>
            </a:r>
            <a:br>
              <a:rPr lang="ru-RU" b="1" dirty="0" smtClean="0">
                <a:solidFill>
                  <a:srgbClr val="173A8D"/>
                </a:solidFill>
              </a:rPr>
            </a:br>
            <a:r>
              <a:rPr lang="ru-RU" b="1" dirty="0">
                <a:solidFill>
                  <a:srgbClr val="173A8D"/>
                </a:solidFill>
              </a:rPr>
              <a:t/>
            </a:r>
            <a:br>
              <a:rPr lang="ru-RU" b="1" dirty="0">
                <a:solidFill>
                  <a:srgbClr val="173A8D"/>
                </a:solidFill>
              </a:rPr>
            </a:br>
            <a:r>
              <a:rPr lang="ru-RU" b="1" dirty="0" smtClean="0">
                <a:solidFill>
                  <a:srgbClr val="173A8D"/>
                </a:solidFill>
              </a:rPr>
              <a:t/>
            </a:r>
            <a:br>
              <a:rPr lang="ru-RU" b="1" dirty="0" smtClean="0">
                <a:solidFill>
                  <a:srgbClr val="173A8D"/>
                </a:solidFill>
              </a:rPr>
            </a:br>
            <a:r>
              <a:rPr lang="ru-RU" sz="4000" b="1" dirty="0" smtClean="0">
                <a:solidFill>
                  <a:srgbClr val="008080"/>
                </a:solidFill>
              </a:rPr>
              <a:t>Практическая </a:t>
            </a:r>
            <a:r>
              <a:rPr lang="ru-RU" sz="4000" b="1" dirty="0">
                <a:solidFill>
                  <a:srgbClr val="008080"/>
                </a:solidFill>
              </a:rPr>
              <a:t>работа</a:t>
            </a:r>
            <a:endParaRPr lang="ru-RU" sz="4000" dirty="0">
              <a:solidFill>
                <a:srgbClr val="008080"/>
              </a:solidFill>
              <a:latin typeface="Austin Cyr Bold" panose="02020803070702030403" pitchFamily="18" charset="-52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854" y="1741504"/>
            <a:ext cx="5736290" cy="1997652"/>
          </a:xfrm>
        </p:spPr>
        <p:txBody>
          <a:bodyPr>
            <a:noAutofit/>
          </a:bodyPr>
          <a:lstStyle/>
          <a:p>
            <a:r>
              <a:rPr lang="ru-RU" b="1" dirty="0"/>
              <a:t> </a:t>
            </a:r>
            <a:endParaRPr lang="ru-RU" dirty="0">
              <a:solidFill>
                <a:srgbClr val="008080"/>
              </a:solidFill>
              <a:latin typeface="Alegreya Sans Medium" panose="00000600000000000000" pitchFamily="2" charset="0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rgbClr val="8C7143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400" dirty="0">
                <a:solidFill>
                  <a:srgbClr val="8C7143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70" y="4772690"/>
            <a:ext cx="664972" cy="4280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8C7143"/>
                </a:solidFill>
                <a:latin typeface="Alegreya Sans" panose="00000500000000000000" pitchFamily="2" charset="0"/>
              </a:rPr>
              <a:t>2024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73315" y="1732168"/>
            <a:ext cx="5325718" cy="25622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b="1" dirty="0"/>
              <a:t>  </a:t>
            </a:r>
            <a:r>
              <a:rPr lang="ru-RU" b="1" dirty="0">
                <a:solidFill>
                  <a:srgbClr val="008080"/>
                </a:solidFill>
              </a:rPr>
              <a:t>Ситуационная задача </a:t>
            </a:r>
            <a:r>
              <a:rPr lang="ru-RU" b="1" dirty="0" smtClean="0">
                <a:solidFill>
                  <a:srgbClr val="008080"/>
                </a:solidFill>
              </a:rPr>
              <a:t>2</a:t>
            </a:r>
          </a:p>
          <a:p>
            <a:pPr algn="ctr"/>
            <a:endParaRPr lang="ru-RU" dirty="0">
              <a:solidFill>
                <a:srgbClr val="008080"/>
              </a:solidFill>
            </a:endParaRPr>
          </a:p>
          <a:p>
            <a:r>
              <a:rPr lang="ru-RU" b="1" dirty="0" smtClean="0">
                <a:solidFill>
                  <a:srgbClr val="008080"/>
                </a:solidFill>
              </a:rPr>
              <a:t>Укажите ошибку в классификации видов контроля</a:t>
            </a:r>
            <a:r>
              <a:rPr lang="ru-RU" dirty="0" smtClean="0">
                <a:solidFill>
                  <a:srgbClr val="008080"/>
                </a:solidFill>
              </a:rPr>
              <a:t>.</a:t>
            </a:r>
          </a:p>
          <a:p>
            <a:endParaRPr lang="ru-RU" dirty="0" smtClean="0">
              <a:solidFill>
                <a:srgbClr val="008080"/>
              </a:solidFill>
            </a:endParaRPr>
          </a:p>
          <a:p>
            <a:r>
              <a:rPr lang="ru-RU" dirty="0" smtClean="0">
                <a:solidFill>
                  <a:srgbClr val="008080"/>
                </a:solidFill>
              </a:rPr>
              <a:t>Контроль учебных достижений обучающихся классифицируют на: традиционный, нетрадиционный, субъективный, объективный, самоконтроль.</a:t>
            </a:r>
          </a:p>
          <a:p>
            <a:endParaRPr lang="ru-RU" dirty="0">
              <a:solidFill>
                <a:srgbClr val="00808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84582" y="3671160"/>
            <a:ext cx="4572000" cy="34624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ru-RU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7149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6000"/>
            <a:ext cx="9143745" cy="51405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855" y="716778"/>
            <a:ext cx="6145987" cy="63201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b="1" dirty="0">
                <a:solidFill>
                  <a:srgbClr val="173A8D"/>
                </a:solidFill>
              </a:rPr>
              <a:t/>
            </a:r>
            <a:br>
              <a:rPr lang="ru-RU" b="1" dirty="0">
                <a:solidFill>
                  <a:srgbClr val="173A8D"/>
                </a:solidFill>
              </a:rPr>
            </a:br>
            <a:r>
              <a:rPr lang="ru-RU" b="1" dirty="0" smtClean="0">
                <a:solidFill>
                  <a:srgbClr val="173A8D"/>
                </a:solidFill>
              </a:rPr>
              <a:t/>
            </a:r>
            <a:br>
              <a:rPr lang="ru-RU" b="1" dirty="0" smtClean="0">
                <a:solidFill>
                  <a:srgbClr val="173A8D"/>
                </a:solidFill>
              </a:rPr>
            </a:br>
            <a:r>
              <a:rPr lang="ru-RU" b="1" dirty="0">
                <a:solidFill>
                  <a:srgbClr val="173A8D"/>
                </a:solidFill>
              </a:rPr>
              <a:t/>
            </a:r>
            <a:br>
              <a:rPr lang="ru-RU" b="1" dirty="0">
                <a:solidFill>
                  <a:srgbClr val="173A8D"/>
                </a:solidFill>
              </a:rPr>
            </a:br>
            <a:r>
              <a:rPr lang="ru-RU" b="1" dirty="0" smtClean="0">
                <a:solidFill>
                  <a:srgbClr val="173A8D"/>
                </a:solidFill>
              </a:rPr>
              <a:t/>
            </a:r>
            <a:br>
              <a:rPr lang="ru-RU" b="1" dirty="0" smtClean="0">
                <a:solidFill>
                  <a:srgbClr val="173A8D"/>
                </a:solidFill>
              </a:rPr>
            </a:br>
            <a:r>
              <a:rPr lang="ru-RU" b="1" dirty="0">
                <a:solidFill>
                  <a:srgbClr val="173A8D"/>
                </a:solidFill>
              </a:rPr>
              <a:t/>
            </a:r>
            <a:br>
              <a:rPr lang="ru-RU" b="1" dirty="0">
                <a:solidFill>
                  <a:srgbClr val="173A8D"/>
                </a:solidFill>
              </a:rPr>
            </a:br>
            <a:r>
              <a:rPr lang="ru-RU" b="1" dirty="0" smtClean="0">
                <a:solidFill>
                  <a:srgbClr val="173A8D"/>
                </a:solidFill>
              </a:rPr>
              <a:t/>
            </a:r>
            <a:br>
              <a:rPr lang="ru-RU" b="1" dirty="0" smtClean="0">
                <a:solidFill>
                  <a:srgbClr val="173A8D"/>
                </a:solidFill>
              </a:rPr>
            </a:br>
            <a:r>
              <a:rPr lang="ru-RU" sz="4000" b="1" dirty="0" smtClean="0">
                <a:solidFill>
                  <a:srgbClr val="008080"/>
                </a:solidFill>
              </a:rPr>
              <a:t>Практическая </a:t>
            </a:r>
            <a:r>
              <a:rPr lang="ru-RU" sz="4000" b="1" dirty="0">
                <a:solidFill>
                  <a:srgbClr val="008080"/>
                </a:solidFill>
              </a:rPr>
              <a:t>работа</a:t>
            </a:r>
            <a:endParaRPr lang="ru-RU" sz="4000" dirty="0">
              <a:solidFill>
                <a:srgbClr val="008080"/>
              </a:solidFill>
              <a:latin typeface="Austin Cyr Bold" panose="02020803070702030403" pitchFamily="18" charset="-52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854" y="1741504"/>
            <a:ext cx="5736290" cy="1997652"/>
          </a:xfrm>
        </p:spPr>
        <p:txBody>
          <a:bodyPr>
            <a:noAutofit/>
          </a:bodyPr>
          <a:lstStyle/>
          <a:p>
            <a:r>
              <a:rPr lang="ru-RU" b="1" dirty="0"/>
              <a:t> </a:t>
            </a:r>
            <a:endParaRPr lang="ru-RU" dirty="0">
              <a:solidFill>
                <a:srgbClr val="008080"/>
              </a:solidFill>
              <a:latin typeface="Alegreya Sans Medium" panose="00000600000000000000" pitchFamily="2" charset="0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4"/>
            <a:ext cx="3275674" cy="4280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rgbClr val="8C7143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400" dirty="0">
                <a:solidFill>
                  <a:srgbClr val="8C7143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70" y="4772690"/>
            <a:ext cx="664972" cy="4280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8C7143"/>
                </a:solidFill>
                <a:latin typeface="Alegreya Sans" panose="00000500000000000000" pitchFamily="2" charset="0"/>
              </a:rPr>
              <a:t>2024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84582" y="1455169"/>
            <a:ext cx="4572000" cy="173124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b="1" dirty="0"/>
              <a:t>  </a:t>
            </a:r>
            <a:r>
              <a:rPr lang="ru-RU" b="1" dirty="0">
                <a:solidFill>
                  <a:srgbClr val="008080"/>
                </a:solidFill>
              </a:rPr>
              <a:t>Ситуационная задача </a:t>
            </a:r>
            <a:r>
              <a:rPr lang="ru-RU" b="1" dirty="0" smtClean="0">
                <a:solidFill>
                  <a:srgbClr val="008080"/>
                </a:solidFill>
              </a:rPr>
              <a:t>3</a:t>
            </a:r>
          </a:p>
          <a:p>
            <a:pPr algn="ctr"/>
            <a:endParaRPr lang="ru-RU" b="1" dirty="0" smtClean="0">
              <a:solidFill>
                <a:srgbClr val="008080"/>
              </a:solidFill>
            </a:endParaRPr>
          </a:p>
          <a:p>
            <a:r>
              <a:rPr lang="ru-RU" b="1" dirty="0">
                <a:solidFill>
                  <a:srgbClr val="008080"/>
                </a:solidFill>
              </a:rPr>
              <a:t> </a:t>
            </a:r>
            <a:r>
              <a:rPr lang="ru-RU" b="1" dirty="0" smtClean="0">
                <a:solidFill>
                  <a:srgbClr val="008080"/>
                </a:solidFill>
              </a:rPr>
              <a:t>«Мозговой штурм»</a:t>
            </a:r>
            <a:endParaRPr lang="ru-RU" dirty="0">
              <a:solidFill>
                <a:srgbClr val="008080"/>
              </a:solidFill>
            </a:endParaRPr>
          </a:p>
          <a:p>
            <a:r>
              <a:rPr lang="ru-RU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rgbClr val="008080"/>
                </a:solidFill>
              </a:rPr>
              <a:t>В течение 5 минут придумать максимальное количество нетрадиционных методов проверки знаний.</a:t>
            </a:r>
            <a:endParaRPr lang="ru-RU" dirty="0">
              <a:solidFill>
                <a:srgbClr val="00808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84582" y="3671160"/>
            <a:ext cx="4572000" cy="34624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ru-RU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7149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" y="0"/>
            <a:ext cx="9143743" cy="514057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335ABAF-6E49-4430-A980-28392B80CE90}"/>
              </a:ext>
            </a:extLst>
          </p:cNvPr>
          <p:cNvSpPr txBox="1">
            <a:spLocks/>
          </p:cNvSpPr>
          <p:nvPr/>
        </p:nvSpPr>
        <p:spPr>
          <a:xfrm>
            <a:off x="160500" y="4763265"/>
            <a:ext cx="3275674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600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69" y="4772691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9736" y="3846450"/>
            <a:ext cx="8003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ru-RU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36450" y="2925"/>
            <a:ext cx="5295360" cy="2154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Актуализируем наши знания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solidFill>
                  <a:schemeClr val="bg1"/>
                </a:solidFill>
              </a:rPr>
              <a:t>Расшифруйте аббревиатуры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solidFill>
                  <a:schemeClr val="bg1"/>
                </a:solidFill>
              </a:rPr>
              <a:t>Дайте определения терминов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09627" y="2869020"/>
            <a:ext cx="73635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i="1" dirty="0" smtClean="0">
              <a:solidFill>
                <a:schemeClr val="bg1"/>
              </a:solidFill>
            </a:endParaRPr>
          </a:p>
          <a:p>
            <a:endParaRPr lang="ru-RU" sz="2000" i="1" dirty="0" smtClean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52500" y="4455197"/>
            <a:ext cx="1083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   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386813"/>
              </p:ext>
            </p:extLst>
          </p:nvPr>
        </p:nvGraphicFramePr>
        <p:xfrm>
          <a:off x="260658" y="1816904"/>
          <a:ext cx="5474858" cy="233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980"/>
                <a:gridCol w="1606062"/>
                <a:gridCol w="2039816"/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8080"/>
                          </a:solidFill>
                        </a:rPr>
                        <a:t>УМКД</a:t>
                      </a:r>
                      <a:endParaRPr lang="ru-RU" sz="1500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8080"/>
                          </a:solidFill>
                        </a:rPr>
                        <a:t>РПД</a:t>
                      </a:r>
                      <a:endParaRPr lang="ru-RU" sz="1500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8080"/>
                          </a:solidFill>
                        </a:rPr>
                        <a:t>ИКТ</a:t>
                      </a:r>
                      <a:endParaRPr lang="ru-RU" sz="1500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8080"/>
                          </a:solidFill>
                        </a:rPr>
                        <a:t>ФГОС</a:t>
                      </a:r>
                      <a:endParaRPr lang="ru-RU" sz="1500" b="1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 err="1" smtClean="0">
                          <a:solidFill>
                            <a:srgbClr val="00808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Воркшоп</a:t>
                      </a:r>
                      <a:endParaRPr lang="ru-RU" sz="1500" b="1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kern="1200" dirty="0" err="1" smtClean="0">
                          <a:solidFill>
                            <a:srgbClr val="00808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Трендсеттер</a:t>
                      </a:r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500" b="1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/>
                </a:tc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err="1" smtClean="0">
                          <a:solidFill>
                            <a:srgbClr val="008080"/>
                          </a:solidFill>
                        </a:rPr>
                        <a:t>Кастомизация</a:t>
                      </a:r>
                      <a:endParaRPr lang="ru-RU" sz="1500" b="1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1500" b="1" dirty="0" smtClean="0">
                        <a:solidFill>
                          <a:srgbClr val="008080"/>
                        </a:solidFill>
                      </a:endParaRPr>
                    </a:p>
                    <a:p>
                      <a:pPr algn="ctr"/>
                      <a:r>
                        <a:rPr lang="en-US" sz="1500" b="1" dirty="0" smtClean="0">
                          <a:solidFill>
                            <a:srgbClr val="008080"/>
                          </a:solidFill>
                        </a:rPr>
                        <a:t>Soft-skills</a:t>
                      </a:r>
                    </a:p>
                    <a:p>
                      <a:pPr algn="ctr"/>
                      <a:endParaRPr lang="ru-RU" sz="1500" b="1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1" dirty="0" smtClean="0">
                        <a:solidFill>
                          <a:srgbClr val="00808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008080"/>
                          </a:solidFill>
                        </a:rPr>
                        <a:t>Hard-skills</a:t>
                      </a:r>
                      <a:endParaRPr lang="ru-RU" sz="1500" b="1" dirty="0" smtClean="0">
                        <a:solidFill>
                          <a:srgbClr val="008080"/>
                        </a:solidFill>
                      </a:endParaRPr>
                    </a:p>
                    <a:p>
                      <a:pPr algn="ctr"/>
                      <a:endParaRPr lang="ru-RU" sz="1500" b="1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/>
                </a:tc>
              </a:tr>
              <a:tr h="982980">
                <a:tc>
                  <a:txBody>
                    <a:bodyPr/>
                    <a:lstStyle/>
                    <a:p>
                      <a:pPr algn="ctr"/>
                      <a:r>
                        <a:rPr lang="ru-RU" sz="1500" b="1" kern="1200" dirty="0" err="1" smtClean="0">
                          <a:solidFill>
                            <a:srgbClr val="00808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Скрайбинг</a:t>
                      </a:r>
                      <a:endParaRPr lang="ru-RU" sz="1500" b="1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1" dirty="0" smtClean="0">
                          <a:solidFill>
                            <a:srgbClr val="008080"/>
                          </a:solidFill>
                        </a:rPr>
                        <a:t>Назовите в терминах</a:t>
                      </a:r>
                    </a:p>
                    <a:p>
                      <a:pPr algn="ctr"/>
                      <a:r>
                        <a:rPr lang="ru-RU" sz="1500" b="1" i="1" dirty="0" smtClean="0">
                          <a:solidFill>
                            <a:srgbClr val="008080"/>
                          </a:solidFill>
                        </a:rPr>
                        <a:t>ФГОС  ВО</a:t>
                      </a:r>
                      <a:endParaRPr lang="ru-RU" sz="1500" b="1" i="1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1" dirty="0" smtClean="0">
                          <a:solidFill>
                            <a:srgbClr val="008080"/>
                          </a:solidFill>
                        </a:rPr>
                        <a:t>Назовите в терминах</a:t>
                      </a:r>
                    </a:p>
                    <a:p>
                      <a:pPr algn="ctr"/>
                      <a:r>
                        <a:rPr lang="ru-RU" sz="1500" b="1" i="1" dirty="0" smtClean="0">
                          <a:solidFill>
                            <a:srgbClr val="008080"/>
                          </a:solidFill>
                        </a:rPr>
                        <a:t>ФГОС  ВО</a:t>
                      </a:r>
                    </a:p>
                    <a:p>
                      <a:pPr algn="ctr"/>
                      <a:endParaRPr lang="ru-RU" sz="1500" b="1" dirty="0">
                        <a:solidFill>
                          <a:srgbClr val="008080"/>
                        </a:solidFill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3" name="Стрелка вниз 2"/>
          <p:cNvSpPr/>
          <p:nvPr/>
        </p:nvSpPr>
        <p:spPr>
          <a:xfrm>
            <a:off x="4569679" y="3043225"/>
            <a:ext cx="204393" cy="1560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6688778" y="2982764"/>
            <a:ext cx="204393" cy="1560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6" descr="https://hr.activebc.ru/wp-content/uploads/2021/07/4817ad85f5e0e9d23dd01-1536x10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09775"/>
            <a:ext cx="3046668" cy="306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270397" y="2982764"/>
            <a:ext cx="1245548" cy="8039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1"/>
                </a:solidFill>
              </a:rPr>
              <a:t>отражают</a:t>
            </a:r>
            <a:r>
              <a:rPr lang="ru-RU" sz="800" dirty="0"/>
              <a:t> </a:t>
            </a:r>
            <a:r>
              <a:rPr lang="ru-RU" sz="800" dirty="0">
                <a:solidFill>
                  <a:schemeClr val="tx1"/>
                </a:solidFill>
              </a:rPr>
              <a:t>потенциал умения учиться и необходимые для эффективного взаимодействия социальные навыки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33939" y="2774882"/>
            <a:ext cx="1265492" cy="7782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800" dirty="0">
                <a:solidFill>
                  <a:prstClr val="black"/>
                </a:solidFill>
              </a:rPr>
              <a:t>отражают знания и способности, непосредственно связанные с осваиваемой </a:t>
            </a:r>
            <a:r>
              <a:rPr lang="ru-RU" sz="800" dirty="0" smtClean="0">
                <a:solidFill>
                  <a:prstClr val="black"/>
                </a:solidFill>
              </a:rPr>
              <a:t>сферой </a:t>
            </a:r>
            <a:r>
              <a:rPr lang="ru-RU" sz="800" dirty="0">
                <a:solidFill>
                  <a:prstClr val="black"/>
                </a:solidFill>
              </a:rPr>
              <a:t>профессиональной  деятельности</a:t>
            </a:r>
          </a:p>
        </p:txBody>
      </p:sp>
      <p:sp>
        <p:nvSpPr>
          <p:cNvPr id="16" name="Выноска-облако 15"/>
          <p:cNvSpPr/>
          <p:nvPr/>
        </p:nvSpPr>
        <p:spPr>
          <a:xfrm>
            <a:off x="4178068" y="3846451"/>
            <a:ext cx="2530764" cy="1224314"/>
          </a:xfrm>
          <a:prstGeom prst="cloudCallout">
            <a:avLst>
              <a:gd name="adj1" fmla="val 20773"/>
              <a:gd name="adj2" fmla="val -11794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</a:rPr>
              <a:t>«4К: коммуникация, креативность, критическое мышление и командная работа» 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2661900" y="3007903"/>
            <a:ext cx="204393" cy="1560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99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" y="2924"/>
            <a:ext cx="9143744" cy="5140576"/>
          </a:xfrm>
          <a:prstGeom prst="rect">
            <a:avLst/>
          </a:prstGeom>
        </p:spPr>
      </p:pic>
      <p:pic>
        <p:nvPicPr>
          <p:cNvPr id="6146" name="Picture 2" descr="Опять двойка (картина)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4135"/>
            <a:ext cx="37433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7175" y="42722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Опять двойка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» — 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картина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 художника Фёдора Решетникова, созданная в 1952 году.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6623" y="2364343"/>
            <a:ext cx="403027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stin Cyr Bold" panose="02020803070702030403" pitchFamily="18" charset="-52"/>
              </a:rPr>
              <a:t>СПАСИБО </a:t>
            </a:r>
            <a:endParaRPr lang="ru-RU" sz="4000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ustin Cyr Bold" panose="02020803070702030403" pitchFamily="18" charset="-52"/>
            </a:endParaRPr>
          </a:p>
          <a:p>
            <a:r>
              <a:rPr lang="ru-RU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stin Cyr Bold" panose="02020803070702030403" pitchFamily="18" charset="-52"/>
              </a:rPr>
              <a:t>ЗА ВНИМАНИЕ</a:t>
            </a:r>
            <a:r>
              <a:rPr lang="ru-RU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ustin Cyr Bold" panose="02020803070702030403" pitchFamily="18" charset="-52"/>
              </a:rPr>
              <a:t> </a:t>
            </a:r>
          </a:p>
          <a:p>
            <a:pPr algn="ctr"/>
            <a:r>
              <a:rPr lang="ru-RU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ustin Cyr Bold" panose="02020803070702030403" pitchFamily="18" charset="-52"/>
              </a:rPr>
              <a:t>И РАБОТУ!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00550" y="22413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Артюхина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Александра Ивановна</a:t>
            </a:r>
          </a:p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8 927 5363 394,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alexandraiart2591@gmail.com</a:t>
            </a: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 ДО ИОЗ им Н.П. Григоренко </a:t>
            </a:r>
            <a:r>
              <a:rPr lang="ru-RU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ВолгГМУ</a:t>
            </a: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340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6" y="-1151"/>
            <a:ext cx="9143744" cy="5140576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C73DAE1-4080-4B39-9E7F-DA8C5B93AF1E}"/>
              </a:ext>
            </a:extLst>
          </p:cNvPr>
          <p:cNvSpPr txBox="1">
            <a:spLocks/>
          </p:cNvSpPr>
          <p:nvPr/>
        </p:nvSpPr>
        <p:spPr>
          <a:xfrm>
            <a:off x="8395469" y="4772690"/>
            <a:ext cx="664972" cy="428051"/>
          </a:xfrm>
          <a:prstGeom prst="rect">
            <a:avLst/>
          </a:prstGeom>
        </p:spPr>
        <p:txBody>
          <a:bodyPr vert="horz" lIns="80165" tIns="40083" rIns="80165" bIns="40083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rgbClr val="E5C78C"/>
                </a:solidFill>
                <a:latin typeface="Alegreya Sans" panose="00000500000000000000" pitchFamily="2" charset="0"/>
              </a:rPr>
              <a:t>2024 </a:t>
            </a:r>
            <a:endParaRPr lang="ru-RU" sz="1600" dirty="0">
              <a:solidFill>
                <a:srgbClr val="E5C78C"/>
              </a:solidFill>
              <a:latin typeface="Alegreya Sans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201" y="2280597"/>
            <a:ext cx="7839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https://static.tildacdn.com/tild6365-6666-4437-a161-373832333237/_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3365"/>
            <a:ext cx="5940425" cy="24957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248399" y="-111784"/>
            <a:ext cx="283784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Скрайбинг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— это наброски и эскизы по теме, которые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помогают 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запечатлеть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информацию </a:t>
            </a: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помощью 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рисунков, что помогает её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усвоить и запомнить.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 descr="https://kitobz.org/image/catalog/kitobz/product/7328.jpg"/>
          <p:cNvSpPr>
            <a:spLocks noChangeAspect="1" noChangeArrowheads="1"/>
          </p:cNvSpPr>
          <p:nvPr/>
        </p:nvSpPr>
        <p:spPr bwMode="auto">
          <a:xfrm>
            <a:off x="0" y="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45973" y="3457689"/>
            <a:ext cx="82942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Трендсеттер</a:t>
            </a:r>
            <a:r>
              <a:rPr lang="ru-RU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- это человек, который умеет предугадывать и находить новые ниши на рынке, придумывать и привносить нечто новое. </a:t>
            </a:r>
            <a:r>
              <a:rPr lang="ru-RU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Инноватор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и созидатель, раньше других воспринимающий новые идеи и тренды, он первым внедряет новые технологии и продукты в массовое использование.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0143" y="2480651"/>
            <a:ext cx="870017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Воркшоп</a:t>
            </a:r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</a:t>
            </a:r>
            <a:r>
              <a:rPr lang="ru-RU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workshop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 — формат обучающего мероприятия, которое помогает участникам получить знания и сразу применить их на практике для формирования определенных навыков.</a:t>
            </a:r>
          </a:p>
        </p:txBody>
      </p:sp>
    </p:spTree>
    <p:extLst>
      <p:ext uri="{BB962C8B-B14F-4D97-AF65-F5344CB8AC3E}">
        <p14:creationId xmlns:p14="http://schemas.microsoft.com/office/powerpoint/2010/main" val="299166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3694"/>
            <a:ext cx="9143744" cy="5140576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7174" y="104775"/>
            <a:ext cx="8582025" cy="15144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8080"/>
                </a:solidFill>
              </a:rPr>
              <a:t>ПЕДАГОГИЧЕСКИЙ КОНТРОЛЬ</a:t>
            </a:r>
          </a:p>
          <a:p>
            <a:pPr algn="ctr"/>
            <a:r>
              <a:rPr lang="ru-RU" sz="2000" b="1" dirty="0" smtClean="0">
                <a:solidFill>
                  <a:srgbClr val="008080"/>
                </a:solidFill>
              </a:rPr>
              <a:t>- единая дидактическая и методическая система проверочной деятельности, которая проходит при руководящей и организующей роли педагогов, имеет совместный характер, объединяет преподавателей и студентов и направлена на оценку результатов учебного процесса</a:t>
            </a:r>
            <a:endParaRPr lang="ru-RU" sz="2000" b="1" dirty="0">
              <a:solidFill>
                <a:srgbClr val="00808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50770" y="1691759"/>
            <a:ext cx="3073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КОНТРОЛЬ ОБУЧЕНИЯ</a:t>
            </a:r>
            <a:endParaRPr lang="ru-RU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6725" y="2153424"/>
            <a:ext cx="4081461" cy="19899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Выявление</a:t>
            </a:r>
            <a:r>
              <a:rPr lang="ru-RU" dirty="0">
                <a:solidFill>
                  <a:schemeClr val="tx1"/>
                </a:solidFill>
              </a:rPr>
              <a:t>, измерение и оценивание знаний, умений обучаемых. В методической литературе принято считать, что контроль является так называемой "обратной связью</a:t>
            </a:r>
            <a:r>
              <a:rPr lang="ru-RU" dirty="0"/>
              <a:t>" </a:t>
            </a:r>
            <a:r>
              <a:rPr lang="ru-RU" dirty="0" smtClean="0">
                <a:solidFill>
                  <a:schemeClr val="tx1"/>
                </a:solidFill>
              </a:rPr>
              <a:t>между преподавателем </a:t>
            </a:r>
            <a:r>
              <a:rPr lang="ru-RU" dirty="0">
                <a:solidFill>
                  <a:schemeClr val="tx1"/>
                </a:solidFill>
              </a:rPr>
              <a:t>и</a:t>
            </a:r>
            <a:r>
              <a:rPr lang="ru-RU" dirty="0" smtClean="0">
                <a:solidFill>
                  <a:schemeClr val="tx1"/>
                </a:solidFill>
              </a:rPr>
              <a:t> студентом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48226" y="2288236"/>
            <a:ext cx="3895724" cy="1740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Административно-формальная процедура проверки работы педагога, как функция управления, результаты которой служат  для принятия управленческий решений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52499" y="4193552"/>
            <a:ext cx="82772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Современное понимание контроля – это идущее по ходу обучения и выполняемое самим </a:t>
            </a:r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обучающимся </a:t>
            </a:r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действие активного прослеживания безошибочности своих мыслительных операций.</a:t>
            </a:r>
          </a:p>
        </p:txBody>
      </p:sp>
    </p:spTree>
    <p:extLst>
      <p:ext uri="{BB962C8B-B14F-4D97-AF65-F5344CB8AC3E}">
        <p14:creationId xmlns:p14="http://schemas.microsoft.com/office/powerpoint/2010/main" val="2082137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24"/>
            <a:ext cx="9143744" cy="5140576"/>
          </a:xfrm>
          <a:prstGeom prst="rect">
            <a:avLst/>
          </a:prstGeom>
        </p:spPr>
      </p:pic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6059"/>
            <a:ext cx="6648449" cy="452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B08BD5A0-B711-D2D4-54F4-FFEBB1BCA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216059"/>
            <a:ext cx="2666999" cy="452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66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4874D-7ADF-4C50-88AE-A7580EE15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626" y="-87907"/>
            <a:ext cx="9143744" cy="529808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76236" y="1"/>
            <a:ext cx="8582025" cy="5048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8080"/>
                </a:solidFill>
              </a:rPr>
              <a:t>ФУНКЦИИ ПЕДАГОГИЧЕСКОГО КОНТРОЛЯ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83980" y="582304"/>
            <a:ext cx="4766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ОСНОВНЫЕ ВЗАИМОСВЯЗАННЫЕ ФУНКЦИИ</a:t>
            </a:r>
            <a:endParaRPr lang="ru-RU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5894" y="775631"/>
            <a:ext cx="83125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Диагностическая</a:t>
            </a:r>
            <a:r>
              <a:rPr lang="ru-RU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       </a:t>
            </a:r>
            <a:r>
              <a:rPr lang="ru-RU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Обучающая                  Воспитательная</a:t>
            </a:r>
            <a:endParaRPr lang="ru-RU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9610" y="4002048"/>
            <a:ext cx="2162175" cy="10081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установление обратной связи </a:t>
            </a:r>
            <a:r>
              <a:rPr lang="ru-RU" sz="1600" dirty="0" smtClean="0">
                <a:solidFill>
                  <a:schemeClr val="tx1"/>
                </a:solidFill>
              </a:rPr>
              <a:t>обучающийся </a:t>
            </a:r>
            <a:r>
              <a:rPr lang="ru-RU" sz="1600" dirty="0">
                <a:solidFill>
                  <a:schemeClr val="tx1"/>
                </a:solidFill>
              </a:rPr>
              <a:t>– 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преподаватель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3886" y="1237296"/>
            <a:ext cx="2162175" cy="2026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Контроль- это процесс выявления уровня знаний, умений, навыков, оценка реального поведения студентов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43159" y="1356294"/>
            <a:ext cx="2162175" cy="13979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Проявляется в активизации работы по усвоению учебного материала</a:t>
            </a:r>
          </a:p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05524" y="1270523"/>
            <a:ext cx="2703733" cy="20426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</a:rPr>
              <a:t>Наличие системы контроля дисциплинирует и направляет деятельность  студентов, помогает выявить и устранить пробелы в знаниях, формирует творческие отношения к предмету и стремление к саморазвитию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5894" y="3263384"/>
            <a:ext cx="25496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Контролирующая </a:t>
            </a:r>
          </a:p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(управляющая)</a:t>
            </a:r>
            <a:endParaRPr lang="ru-RU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62301" y="3745560"/>
            <a:ext cx="2828924" cy="14646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dirty="0" smtClean="0">
              <a:solidFill>
                <a:schemeClr val="tx1"/>
              </a:solidFill>
            </a:endParaRPr>
          </a:p>
          <a:p>
            <a:pPr algn="just"/>
            <a:endParaRPr lang="ru-RU" sz="1400" dirty="0">
              <a:solidFill>
                <a:schemeClr val="tx1"/>
              </a:solidFill>
            </a:endParaRPr>
          </a:p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состоит </a:t>
            </a:r>
            <a:r>
              <a:rPr lang="ru-RU" sz="1400" dirty="0">
                <a:solidFill>
                  <a:schemeClr val="tx1"/>
                </a:solidFill>
              </a:rPr>
              <a:t>в стимулировании познавательной активности учащихся, в развитии их творческих способностей. В процессе контроля развиваются речь, память, внимание, воображение, воля и </a:t>
            </a:r>
            <a:r>
              <a:rPr lang="ru-RU" sz="1400" dirty="0" smtClean="0">
                <a:solidFill>
                  <a:schemeClr val="tx1"/>
                </a:solidFill>
              </a:rPr>
              <a:t>мышление.</a:t>
            </a:r>
          </a:p>
          <a:p>
            <a:pPr algn="just"/>
            <a:endParaRPr lang="ru-RU" sz="1400" dirty="0">
              <a:solidFill>
                <a:schemeClr val="tx1"/>
              </a:solidFill>
            </a:endParaRPr>
          </a:p>
          <a:p>
            <a:pPr algn="just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65389" y="3263384"/>
            <a:ext cx="1976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Развивающая</a:t>
            </a:r>
            <a:endParaRPr lang="ru-RU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19812" y="3313157"/>
            <a:ext cx="2475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Прогностическая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76563" y="3725049"/>
            <a:ext cx="2532694" cy="14851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Прогноз на основе полученной информации </a:t>
            </a:r>
            <a:r>
              <a:rPr lang="ru-RU" sz="1400" dirty="0">
                <a:solidFill>
                  <a:schemeClr val="tx1"/>
                </a:solidFill>
              </a:rPr>
              <a:t>помогает получить верные выводы для дальнейшего планирования и осуществления учебного процесса.</a:t>
            </a:r>
          </a:p>
        </p:txBody>
      </p:sp>
    </p:spTree>
    <p:extLst>
      <p:ext uri="{BB962C8B-B14F-4D97-AF65-F5344CB8AC3E}">
        <p14:creationId xmlns:p14="http://schemas.microsoft.com/office/powerpoint/2010/main" val="606717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12694</TotalTime>
  <Words>2883</Words>
  <Application>Microsoft Office PowerPoint</Application>
  <PresentationFormat>Экран (16:9)</PresentationFormat>
  <Paragraphs>677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Соответствие стиля учения с формой контроля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</vt:lpstr>
      <vt:lpstr>Презентация PowerPoint</vt:lpstr>
      <vt:lpstr>Презентация PowerPoint</vt:lpstr>
      <vt:lpstr>Презентация PowerPoint</vt:lpstr>
      <vt:lpstr>      Практическая работа</vt:lpstr>
      <vt:lpstr>      Практическая работа</vt:lpstr>
      <vt:lpstr>      Практическая работа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Александра</cp:lastModifiedBy>
  <cp:revision>586</cp:revision>
  <dcterms:created xsi:type="dcterms:W3CDTF">2016-11-18T14:12:19Z</dcterms:created>
  <dcterms:modified xsi:type="dcterms:W3CDTF">2025-02-19T09:22:08Z</dcterms:modified>
</cp:coreProperties>
</file>