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handoutMasterIdLst>
    <p:handoutMasterId r:id="rId60"/>
  </p:handoutMasterIdLst>
  <p:sldIdLst>
    <p:sldId id="747" r:id="rId2"/>
    <p:sldId id="676" r:id="rId3"/>
    <p:sldId id="752" r:id="rId4"/>
    <p:sldId id="751" r:id="rId5"/>
    <p:sldId id="739" r:id="rId6"/>
    <p:sldId id="742" r:id="rId7"/>
    <p:sldId id="754" r:id="rId8"/>
    <p:sldId id="797" r:id="rId9"/>
    <p:sldId id="798" r:id="rId10"/>
    <p:sldId id="755" r:id="rId11"/>
    <p:sldId id="756" r:id="rId12"/>
    <p:sldId id="768" r:id="rId13"/>
    <p:sldId id="758" r:id="rId14"/>
    <p:sldId id="759" r:id="rId15"/>
    <p:sldId id="760" r:id="rId16"/>
    <p:sldId id="761" r:id="rId17"/>
    <p:sldId id="762" r:id="rId18"/>
    <p:sldId id="763" r:id="rId19"/>
    <p:sldId id="808" r:id="rId20"/>
    <p:sldId id="809" r:id="rId21"/>
    <p:sldId id="814" r:id="rId22"/>
    <p:sldId id="810" r:id="rId23"/>
    <p:sldId id="811" r:id="rId24"/>
    <p:sldId id="812" r:id="rId25"/>
    <p:sldId id="813" r:id="rId26"/>
    <p:sldId id="817" r:id="rId27"/>
    <p:sldId id="818" r:id="rId28"/>
    <p:sldId id="815" r:id="rId29"/>
    <p:sldId id="816" r:id="rId30"/>
    <p:sldId id="820" r:id="rId31"/>
    <p:sldId id="745" r:id="rId32"/>
    <p:sldId id="822" r:id="rId33"/>
    <p:sldId id="775" r:id="rId34"/>
    <p:sldId id="777" r:id="rId35"/>
    <p:sldId id="776" r:id="rId36"/>
    <p:sldId id="778" r:id="rId37"/>
    <p:sldId id="771" r:id="rId38"/>
    <p:sldId id="773" r:id="rId39"/>
    <p:sldId id="774" r:id="rId40"/>
    <p:sldId id="780" r:id="rId41"/>
    <p:sldId id="781" r:id="rId42"/>
    <p:sldId id="794" r:id="rId43"/>
    <p:sldId id="783" r:id="rId44"/>
    <p:sldId id="784" r:id="rId45"/>
    <p:sldId id="785" r:id="rId46"/>
    <p:sldId id="786" r:id="rId47"/>
    <p:sldId id="787" r:id="rId48"/>
    <p:sldId id="788" r:id="rId49"/>
    <p:sldId id="796" r:id="rId50"/>
    <p:sldId id="789" r:id="rId51"/>
    <p:sldId id="792" r:id="rId52"/>
    <p:sldId id="791" r:id="rId53"/>
    <p:sldId id="795" r:id="rId54"/>
    <p:sldId id="765" r:id="rId55"/>
    <p:sldId id="746" r:id="rId56"/>
    <p:sldId id="800" r:id="rId57"/>
    <p:sldId id="799" r:id="rId5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C7C62C-6075-426B-B9CE-B65FA7FF71B9}">
          <p14:sldIdLst>
            <p14:sldId id="747"/>
            <p14:sldId id="676"/>
            <p14:sldId id="752"/>
            <p14:sldId id="751"/>
            <p14:sldId id="739"/>
            <p14:sldId id="742"/>
            <p14:sldId id="754"/>
            <p14:sldId id="797"/>
            <p14:sldId id="798"/>
            <p14:sldId id="755"/>
            <p14:sldId id="756"/>
            <p14:sldId id="768"/>
            <p14:sldId id="758"/>
            <p14:sldId id="759"/>
            <p14:sldId id="760"/>
            <p14:sldId id="761"/>
            <p14:sldId id="762"/>
            <p14:sldId id="763"/>
            <p14:sldId id="808"/>
            <p14:sldId id="809"/>
            <p14:sldId id="814"/>
            <p14:sldId id="810"/>
            <p14:sldId id="811"/>
            <p14:sldId id="812"/>
            <p14:sldId id="813"/>
            <p14:sldId id="817"/>
            <p14:sldId id="818"/>
            <p14:sldId id="815"/>
            <p14:sldId id="816"/>
            <p14:sldId id="820"/>
            <p14:sldId id="745"/>
            <p14:sldId id="822"/>
            <p14:sldId id="775"/>
            <p14:sldId id="777"/>
            <p14:sldId id="776"/>
            <p14:sldId id="778"/>
            <p14:sldId id="771"/>
            <p14:sldId id="773"/>
            <p14:sldId id="774"/>
            <p14:sldId id="780"/>
            <p14:sldId id="781"/>
            <p14:sldId id="794"/>
            <p14:sldId id="783"/>
            <p14:sldId id="784"/>
            <p14:sldId id="785"/>
            <p14:sldId id="786"/>
            <p14:sldId id="787"/>
            <p14:sldId id="788"/>
            <p14:sldId id="796"/>
            <p14:sldId id="789"/>
            <p14:sldId id="792"/>
            <p14:sldId id="791"/>
            <p14:sldId id="795"/>
            <p14:sldId id="765"/>
            <p14:sldId id="746"/>
            <p14:sldId id="800"/>
            <p14:sldId id="79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CD8"/>
    <a:srgbClr val="008080"/>
    <a:srgbClr val="1F8565"/>
    <a:srgbClr val="003374"/>
    <a:srgbClr val="3A5896"/>
    <a:srgbClr val="173A8D"/>
    <a:srgbClr val="E1DAD2"/>
    <a:srgbClr val="F3F0ED"/>
    <a:srgbClr val="FEFEFE"/>
    <a:srgbClr val="C1C9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0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-960" y="-9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4E4F5-B39A-42B7-BBC8-69EB01F32C46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73F62-8CAC-4D98-A08F-B06FC44DF7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206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C33D5-EA2F-4D2A-B999-70E5EC38332D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B4D787-2C59-4FAC-A15F-05DD826A738C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FB9630-417C-4DF2-89BF-D3AB547A6280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1DA8D7-5D3E-419C-9EAE-2FDB7F541C86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3" t="64304"/>
          <a:stretch/>
        </p:blipFill>
        <p:spPr>
          <a:xfrm flipV="1">
            <a:off x="0" y="0"/>
            <a:ext cx="9144000" cy="92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965441"/>
            <a:ext cx="7869890" cy="3667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459" y="122406"/>
            <a:ext cx="7869890" cy="7490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s://disk.yandex.ru/i/UucGOQRi9llXTQ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60" y="-47624"/>
            <a:ext cx="9281755" cy="5141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Подзаголовок 2"/>
          <p:cNvSpPr txBox="1">
            <a:spLocks/>
          </p:cNvSpPr>
          <p:nvPr/>
        </p:nvSpPr>
        <p:spPr bwMode="auto">
          <a:xfrm>
            <a:off x="160338" y="4763691"/>
            <a:ext cx="3276600" cy="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503238" indent="-285750" defTabSz="1006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006475" indent="-228600" defTabSz="10064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11300" indent="-228600" defTabSz="1006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14538" indent="-228600" defTabSz="10064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4717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289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3861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433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en-US" altLang="ru-RU" sz="1600">
                <a:solidFill>
                  <a:srgbClr val="E5C78C"/>
                </a:solidFill>
                <a:latin typeface="Alegreya Sans"/>
              </a:rPr>
              <a:t>volgmed.ru</a:t>
            </a:r>
            <a:r>
              <a:rPr lang="ru-RU" altLang="ru-RU" sz="1600">
                <a:solidFill>
                  <a:srgbClr val="E5C78C"/>
                </a:solidFill>
                <a:latin typeface="Alegreya Sans"/>
              </a:rPr>
              <a:t> </a:t>
            </a:r>
          </a:p>
        </p:txBody>
      </p:sp>
      <p:sp>
        <p:nvSpPr>
          <p:cNvPr id="4100" name="Подзаголовок 2"/>
          <p:cNvSpPr txBox="1">
            <a:spLocks/>
          </p:cNvSpPr>
          <p:nvPr/>
        </p:nvSpPr>
        <p:spPr bwMode="auto">
          <a:xfrm>
            <a:off x="8394701" y="4773216"/>
            <a:ext cx="665163" cy="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503238" indent="-285750" defTabSz="1006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006475" indent="-228600" defTabSz="10064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11300" indent="-228600" defTabSz="1006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14538" indent="-228600" defTabSz="10064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4717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289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3861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433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ru-RU" altLang="ru-RU" sz="1600" dirty="0" smtClean="0">
                <a:solidFill>
                  <a:srgbClr val="E5C78C"/>
                </a:solidFill>
                <a:latin typeface="Alegreya Sans"/>
              </a:rPr>
              <a:t>2024 </a:t>
            </a:r>
            <a:endParaRPr lang="ru-RU" altLang="ru-RU" sz="1600" dirty="0">
              <a:solidFill>
                <a:srgbClr val="E5C78C"/>
              </a:solidFill>
              <a:latin typeface="Alegreya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976" y="2280048"/>
            <a:ext cx="7839075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120" name="Прямоугольник 14"/>
          <p:cNvSpPr>
            <a:spLocks noChangeArrowheads="1"/>
          </p:cNvSpPr>
          <p:nvPr/>
        </p:nvSpPr>
        <p:spPr bwMode="auto">
          <a:xfrm>
            <a:off x="4952451" y="2627768"/>
            <a:ext cx="42795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FFFFCC"/>
              </a:solidFill>
              <a:latin typeface="Arial" pitchFamily="34" charset="0"/>
            </a:endParaRPr>
          </a:p>
        </p:txBody>
      </p:sp>
      <p:pic>
        <p:nvPicPr>
          <p:cNvPr id="8" name="Рисунок 7" descr="Шаблон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7755" y="978693"/>
            <a:ext cx="9281755" cy="2978944"/>
          </a:xfrm>
          <a:prstGeom prst="rect">
            <a:avLst/>
          </a:prstGeom>
        </p:spPr>
      </p:pic>
      <p:pic>
        <p:nvPicPr>
          <p:cNvPr id="9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078163" cy="9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0a2ae59b0b7e5ee1c62e80d684812acc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27875" y="-47624"/>
            <a:ext cx="2204097" cy="1026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049183" y="48905"/>
            <a:ext cx="3806535" cy="645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200" b="1" dirty="0" smtClean="0">
                <a:solidFill>
                  <a:srgbClr val="FFC000"/>
                </a:solidFill>
                <a:ea typeface="Calibri" pitchFamily="34" charset="0"/>
                <a:cs typeface="Arial" panose="020B0604020202020204" pitchFamily="34" charset="0"/>
              </a:rPr>
              <a:t>ИНСТИТУТ ОБЩЕСТВЕННОГО ЗДОРОВЬЯ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200" b="1" dirty="0" smtClean="0">
                <a:solidFill>
                  <a:srgbClr val="FFC000"/>
                </a:solidFill>
                <a:ea typeface="Calibri" pitchFamily="34" charset="0"/>
                <a:cs typeface="Arial" panose="020B0604020202020204" pitchFamily="34" charset="0"/>
              </a:rPr>
              <a:t>ИМ. Н.П.ГРИГОРЕНКО</a:t>
            </a:r>
            <a:endParaRPr lang="ru-RU" altLang="ru-RU" sz="1200" b="1" dirty="0">
              <a:solidFill>
                <a:srgbClr val="FFC000"/>
              </a:solidFill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46929" y="626370"/>
            <a:ext cx="3116944" cy="30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200" b="1" dirty="0">
                <a:solidFill>
                  <a:srgbClr val="FFC000"/>
                </a:solidFill>
                <a:ea typeface="Calibri" pitchFamily="34" charset="0"/>
                <a:cs typeface="Arial" panose="020B0604020202020204" pitchFamily="34" charset="0"/>
              </a:rPr>
              <a:t>ЦЕНТР ДОПОЛНИТЕЛЬНОГО ОБРАЗОВАНИЯ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49513" y="41221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Модуль 1.Теоретико-методологические основы персонализированного обучения</a:t>
            </a:r>
            <a:endParaRPr lang="ru-RU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2074" y="1427439"/>
            <a:ext cx="604837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Лекция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Современные подходы в педагогике и методология персонализированного обучения</a:t>
            </a:r>
            <a:endParaRPr lang="ru-RU" sz="28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69718" y="3471502"/>
            <a:ext cx="4572000" cy="3921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dirty="0">
                <a:solidFill>
                  <a:srgbClr val="008080"/>
                </a:solidFill>
                <a:ea typeface="Calibri" pitchFamily="34" charset="0"/>
                <a:cs typeface="Times New Roman" pitchFamily="18" charset="0"/>
              </a:rPr>
              <a:t>Д.п.н.,</a:t>
            </a:r>
            <a:r>
              <a:rPr lang="ru-RU" altLang="ru-RU" dirty="0" err="1">
                <a:solidFill>
                  <a:srgbClr val="008080"/>
                </a:solidFill>
                <a:ea typeface="Calibri" pitchFamily="34" charset="0"/>
                <a:cs typeface="Times New Roman" pitchFamily="18" charset="0"/>
              </a:rPr>
              <a:t>к.м.н</a:t>
            </a:r>
            <a:r>
              <a:rPr lang="ru-RU" altLang="ru-RU" dirty="0" smtClean="0">
                <a:solidFill>
                  <a:srgbClr val="008080"/>
                </a:solidFill>
                <a:ea typeface="Calibri" pitchFamily="34" charset="0"/>
                <a:cs typeface="Times New Roman" pitchFamily="18" charset="0"/>
              </a:rPr>
              <a:t>. </a:t>
            </a:r>
            <a:r>
              <a:rPr lang="ru-RU" altLang="ru-RU" dirty="0" err="1" smtClean="0">
                <a:solidFill>
                  <a:srgbClr val="008080"/>
                </a:solidFill>
                <a:ea typeface="Calibri" pitchFamily="34" charset="0"/>
                <a:cs typeface="Times New Roman" pitchFamily="18" charset="0"/>
              </a:rPr>
              <a:t>А.И.Артюхина</a:t>
            </a:r>
            <a:endParaRPr lang="ru-RU" altLang="ru-RU" dirty="0">
              <a:solidFill>
                <a:srgbClr val="00808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3718" y="107381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педагогической  квалификации</a:t>
            </a:r>
            <a:endParaRPr lang="ru-RU" sz="14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88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913938"/>
            <a:ext cx="9143999" cy="422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1756" y="5109"/>
            <a:ext cx="68359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Социальный конструктивизм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3785" y="669374"/>
            <a:ext cx="83076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9966"/>
                </a:solidFill>
              </a:rPr>
              <a:t>Особенность конструктивизма в </a:t>
            </a:r>
            <a:r>
              <a:rPr lang="en-US" sz="2000" b="1" dirty="0">
                <a:solidFill>
                  <a:srgbClr val="339966"/>
                </a:solidFill>
              </a:rPr>
              <a:t>XXI</a:t>
            </a:r>
            <a:r>
              <a:rPr lang="ru-RU" sz="2000" b="1" dirty="0">
                <a:solidFill>
                  <a:srgbClr val="339966"/>
                </a:solidFill>
              </a:rPr>
              <a:t> веке</a:t>
            </a:r>
            <a:r>
              <a:rPr lang="ru-RU" sz="2000" dirty="0"/>
              <a:t> состоит в том, что он заявляется не просто как теория, а как </a:t>
            </a:r>
            <a:r>
              <a:rPr lang="ru-RU" sz="2000" b="1" dirty="0">
                <a:solidFill>
                  <a:srgbClr val="173A8D"/>
                </a:solidFill>
              </a:rPr>
              <a:t>метатеория</a:t>
            </a:r>
            <a:r>
              <a:rPr lang="ru-RU" sz="2000" dirty="0">
                <a:solidFill>
                  <a:srgbClr val="173A8D"/>
                </a:solidFill>
              </a:rPr>
              <a:t>,</a:t>
            </a:r>
            <a:r>
              <a:rPr lang="ru-RU" sz="2000" dirty="0"/>
              <a:t> которая позволяет создавать другие теории. Для  развития теории и практики обучения в современной высшей школе особое значение имеют три базовых концепта метатеории социального конструктивизма.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42647" y="2809875"/>
            <a:ext cx="7784122" cy="2333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Первый концепт </a:t>
            </a:r>
            <a:r>
              <a:rPr lang="ru-RU" dirty="0"/>
              <a:t>- </a:t>
            </a:r>
            <a:r>
              <a:rPr lang="ru-RU" b="1" dirty="0">
                <a:solidFill>
                  <a:srgbClr val="173A8D"/>
                </a:solidFill>
              </a:rPr>
              <a:t>усиление субъективного начала</a:t>
            </a:r>
            <a:r>
              <a:rPr lang="ru-RU" dirty="0"/>
              <a:t>, </a:t>
            </a:r>
            <a:r>
              <a:rPr lang="ru-RU" dirty="0">
                <a:solidFill>
                  <a:schemeClr val="tx1"/>
                </a:solidFill>
              </a:rPr>
              <a:t>которое конструктивисты переносили в обучение, это породило  в образовании «рефлексивный поворот», способствовало включению в обучение методов рефлексивной практики. Обучение как рефлексия один из основных концептов современного социального конструктивизма. В дидактике высшей школы на этой идеи  создаются стратегии рефлексивного обучения и аутичное (аутентичное) оценивание – </a:t>
            </a:r>
            <a:r>
              <a:rPr lang="ru-RU" dirty="0" err="1">
                <a:solidFill>
                  <a:schemeClr val="tx1"/>
                </a:solidFill>
              </a:rPr>
              <a:t>самооценивание</a:t>
            </a:r>
            <a:r>
              <a:rPr lang="ru-RU" dirty="0">
                <a:solidFill>
                  <a:schemeClr val="tx1"/>
                </a:solidFill>
              </a:rPr>
              <a:t>, индивидуализированное оценивание студентов.</a:t>
            </a:r>
          </a:p>
        </p:txBody>
      </p:sp>
    </p:spTree>
    <p:extLst>
      <p:ext uri="{BB962C8B-B14F-4D97-AF65-F5344CB8AC3E}">
        <p14:creationId xmlns:p14="http://schemas.microsoft.com/office/powerpoint/2010/main" val="315050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913938"/>
            <a:ext cx="9143999" cy="422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1756" y="138459"/>
            <a:ext cx="68359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339966"/>
                </a:solidFill>
              </a:rPr>
              <a:t>Социальный конструктивизм </a:t>
            </a:r>
            <a:endParaRPr lang="ru-RU" sz="4000" dirty="0">
              <a:solidFill>
                <a:srgbClr val="339966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6863" y="1063869"/>
            <a:ext cx="8053753" cy="3529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Второй</a:t>
            </a:r>
            <a:r>
              <a:rPr lang="ru-RU" sz="2000" b="1" dirty="0">
                <a:solidFill>
                  <a:schemeClr val="tx1"/>
                </a:solidFill>
              </a:rPr>
              <a:t> концепт</a:t>
            </a:r>
            <a:r>
              <a:rPr lang="ru-RU" sz="2000" dirty="0">
                <a:solidFill>
                  <a:schemeClr val="tx1"/>
                </a:solidFill>
              </a:rPr>
              <a:t> – рассмотрение</a:t>
            </a:r>
            <a:r>
              <a:rPr lang="ru-RU" sz="2000" dirty="0"/>
              <a:t> </a:t>
            </a:r>
            <a:r>
              <a:rPr lang="ru-RU" sz="2000" b="1" dirty="0">
                <a:solidFill>
                  <a:srgbClr val="339966"/>
                </a:solidFill>
              </a:rPr>
              <a:t>обучения как дискурсивного  диалога</a:t>
            </a:r>
            <a:r>
              <a:rPr lang="ru-RU" sz="2000" dirty="0">
                <a:solidFill>
                  <a:srgbClr val="339966"/>
                </a:solidFill>
              </a:rPr>
              <a:t>.</a:t>
            </a:r>
            <a:r>
              <a:rPr lang="ru-RU" sz="2000" dirty="0">
                <a:solidFill>
                  <a:schemeClr val="tx1"/>
                </a:solidFill>
              </a:rPr>
              <a:t> В отечественной дидактике в основе построения дискурсивного  диалога лежат идеи М. Бахтина, который считал, что участники коммуникации совместными усилиями формируют понимание в ходе обсуждений.  При этом важную роль в данном процессе играют персональные конструктивные единицы знания. </a:t>
            </a:r>
            <a:r>
              <a:rPr lang="ru-RU" sz="2000" dirty="0" smtClean="0">
                <a:solidFill>
                  <a:srgbClr val="1F8565"/>
                </a:solidFill>
              </a:rPr>
              <a:t>Специфика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дискурсивного диалога рассматривается в данном случае как  способность </a:t>
            </a:r>
            <a:r>
              <a:rPr lang="ru-RU" sz="2000" dirty="0">
                <a:solidFill>
                  <a:srgbClr val="1F8565"/>
                </a:solidFill>
              </a:rPr>
              <a:t>создавать </a:t>
            </a:r>
            <a:r>
              <a:rPr lang="ru-RU" sz="2000" dirty="0" err="1">
                <a:solidFill>
                  <a:srgbClr val="1F8565"/>
                </a:solidFill>
              </a:rPr>
              <a:t>интерсубъективные</a:t>
            </a:r>
            <a:r>
              <a:rPr lang="ru-RU" sz="2000" dirty="0">
                <a:solidFill>
                  <a:srgbClr val="1F8565"/>
                </a:solidFill>
              </a:rPr>
              <a:t> смыслы деятельности, используя для этого различные </a:t>
            </a:r>
            <a:endParaRPr lang="ru-RU" sz="2000" dirty="0" smtClean="0">
              <a:solidFill>
                <a:srgbClr val="1F8565"/>
              </a:solidFill>
            </a:endParaRPr>
          </a:p>
          <a:p>
            <a:r>
              <a:rPr lang="ru-RU" sz="2000" dirty="0" smtClean="0">
                <a:solidFill>
                  <a:srgbClr val="1F8565"/>
                </a:solidFill>
              </a:rPr>
              <a:t>    каналы </a:t>
            </a:r>
            <a:r>
              <a:rPr lang="ru-RU" sz="2000" dirty="0">
                <a:solidFill>
                  <a:srgbClr val="1F8565"/>
                </a:solidFill>
              </a:rPr>
              <a:t>коммуникации. </a:t>
            </a:r>
          </a:p>
          <a:p>
            <a:r>
              <a:rPr lang="ru-RU" sz="2000" dirty="0">
                <a:solidFill>
                  <a:schemeClr val="tx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862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913938"/>
            <a:ext cx="9143999" cy="422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1756" y="138459"/>
            <a:ext cx="68359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339966"/>
                </a:solidFill>
              </a:rPr>
              <a:t>Социальный конструктивизм </a:t>
            </a:r>
            <a:endParaRPr lang="ru-RU" sz="4000" dirty="0">
              <a:solidFill>
                <a:srgbClr val="339966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9263" y="1178169"/>
            <a:ext cx="8053753" cy="32971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Третий концепт </a:t>
            </a:r>
            <a:r>
              <a:rPr lang="ru-RU" dirty="0">
                <a:solidFill>
                  <a:schemeClr val="tx1"/>
                </a:solidFill>
              </a:rPr>
              <a:t>конструктивизма </a:t>
            </a:r>
            <a:r>
              <a:rPr lang="ru-RU" dirty="0"/>
              <a:t>- </a:t>
            </a:r>
            <a:r>
              <a:rPr lang="ru-RU" b="1" dirty="0">
                <a:solidFill>
                  <a:srgbClr val="339966"/>
                </a:solidFill>
              </a:rPr>
              <a:t>построение</a:t>
            </a:r>
            <a:r>
              <a:rPr lang="ru-RU" dirty="0">
                <a:solidFill>
                  <a:srgbClr val="339966"/>
                </a:solidFill>
              </a:rPr>
              <a:t> </a:t>
            </a:r>
            <a:r>
              <a:rPr lang="ru-RU" b="1" dirty="0">
                <a:solidFill>
                  <a:srgbClr val="339966"/>
                </a:solidFill>
              </a:rPr>
              <a:t>процесса учения как комплекса социально-ориентированных задач. </a:t>
            </a:r>
            <a:r>
              <a:rPr lang="ru-RU" dirty="0">
                <a:solidFill>
                  <a:schemeClr val="tx1"/>
                </a:solidFill>
              </a:rPr>
              <a:t>Социально конструктивистский подход к познанию предполагает, что субъект не просто использует продукты-знания или когнитивные схемы, а выстраивает представление о среде, в которой ему предстоит действовать в ходе решения встающих перед ним задач, которые наполняются в обучении социальным контекстом деятельности и общения. В этом плане построение обучения в высшей школе можно рассматривать как участие субъектов образования в решение комплекса профессиональных задач, которые могут решаться в различных проблемных ситуациях с использованием новых  технологических инструментов и современных информационных сред.</a:t>
            </a:r>
          </a:p>
        </p:txBody>
      </p:sp>
    </p:spTree>
    <p:extLst>
      <p:ext uri="{BB962C8B-B14F-4D97-AF65-F5344CB8AC3E}">
        <p14:creationId xmlns:p14="http://schemas.microsoft.com/office/powerpoint/2010/main" val="62794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thumbs.dreamstime.com/b/%D0%B3%D1%83-%D1%8F%D1%82%D1%8C-%D0%B2%D0%B5%D1%80%D0%B5%D0%B2%D0%BE%D1%87%D0%BA%D0%B8-%D0%B1%D0%B8%D0%B7%D0%BD%D0%B5%D1%81%D0%BC%D0%B5%D0%BD%D0%B0-640606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ертикальный свиток 2"/>
          <p:cNvSpPr/>
          <p:nvPr/>
        </p:nvSpPr>
        <p:spPr>
          <a:xfrm>
            <a:off x="3716216" y="439616"/>
            <a:ext cx="5251939" cy="3710354"/>
          </a:xfrm>
          <a:prstGeom prst="vertic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73A8D"/>
                </a:solidFill>
              </a:rPr>
              <a:t>Данные концепты социального конструктивизма позволили   создать целый спектр  новых моделей обучения в высшей школе, при  их трансформации и  наполнении новым смыслом  </a:t>
            </a:r>
            <a:r>
              <a:rPr lang="ru-RU" b="1" dirty="0">
                <a:solidFill>
                  <a:srgbClr val="173A8D"/>
                </a:solidFill>
              </a:rPr>
              <a:t>возникают и новые дидактические теории</a:t>
            </a:r>
            <a:r>
              <a:rPr lang="ru-RU" dirty="0">
                <a:solidFill>
                  <a:srgbClr val="173A8D"/>
                </a:solidFill>
              </a:rPr>
              <a:t>. Одной из таких теорий считается  </a:t>
            </a:r>
            <a:r>
              <a:rPr lang="ru-RU" b="1" dirty="0">
                <a:solidFill>
                  <a:srgbClr val="173A8D"/>
                </a:solidFill>
              </a:rPr>
              <a:t>теория </a:t>
            </a:r>
            <a:r>
              <a:rPr lang="ru-RU" b="1" dirty="0" err="1">
                <a:solidFill>
                  <a:srgbClr val="173A8D"/>
                </a:solidFill>
              </a:rPr>
              <a:t>коннективизма</a:t>
            </a:r>
            <a:r>
              <a:rPr lang="ru-RU" b="1" dirty="0">
                <a:solidFill>
                  <a:srgbClr val="173A8D"/>
                </a:solidFill>
              </a:rPr>
              <a:t>.</a:t>
            </a:r>
            <a:r>
              <a:rPr lang="ru-RU" dirty="0">
                <a:solidFill>
                  <a:srgbClr val="173A8D"/>
                </a:solidFill>
              </a:rPr>
              <a:t> </a:t>
            </a:r>
            <a:endParaRPr lang="ru-RU" dirty="0" smtClean="0">
              <a:solidFill>
                <a:srgbClr val="173A8D"/>
              </a:solidFill>
            </a:endParaRPr>
          </a:p>
          <a:p>
            <a:pPr algn="ctr"/>
            <a:r>
              <a:rPr lang="ru-RU" dirty="0" err="1" smtClean="0">
                <a:solidFill>
                  <a:srgbClr val="173A8D"/>
                </a:solidFill>
              </a:rPr>
              <a:t>Коннективизм</a:t>
            </a:r>
            <a:r>
              <a:rPr lang="ru-RU" dirty="0" smtClean="0">
                <a:solidFill>
                  <a:srgbClr val="173A8D"/>
                </a:solidFill>
              </a:rPr>
              <a:t> </a:t>
            </a:r>
            <a:r>
              <a:rPr lang="ru-RU" dirty="0">
                <a:solidFill>
                  <a:srgbClr val="173A8D"/>
                </a:solidFill>
              </a:rPr>
              <a:t>отличается от уже получившего признание направления социального конструктивизма иной философский парадигмой. </a:t>
            </a:r>
            <a:endParaRPr lang="ru-RU" dirty="0" smtClean="0">
              <a:solidFill>
                <a:srgbClr val="173A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6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1693" y="13107"/>
            <a:ext cx="8499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sz="2000" b="1" dirty="0"/>
              <a:t>Ключевой вывод </a:t>
            </a:r>
            <a:r>
              <a:rPr lang="ru-RU" sz="2000" b="1" dirty="0" err="1"/>
              <a:t>коннективизма</a:t>
            </a:r>
            <a:r>
              <a:rPr lang="ru-RU" sz="2000" dirty="0"/>
              <a:t>: </a:t>
            </a:r>
            <a:r>
              <a:rPr lang="ru-RU" sz="2000" b="1" dirty="0">
                <a:solidFill>
                  <a:srgbClr val="339966"/>
                </a:solidFill>
              </a:rPr>
              <a:t>знание распределено по сетям связей и поэтому обучение состоит в возможности конструировать эти связи и проходить по ним.</a:t>
            </a:r>
            <a:endParaRPr lang="ru-RU" sz="2000" dirty="0">
              <a:solidFill>
                <a:srgbClr val="339966"/>
              </a:solidFill>
            </a:endParaRPr>
          </a:p>
        </p:txBody>
      </p:sp>
      <p:pic>
        <p:nvPicPr>
          <p:cNvPr id="5" name="Picture 2" descr="https://sun9-86.userapi.com/impg/pecHSMAOytSH1_DD0ajSkQohQVLgohRksNfV3Q/OxHKGqM48Fw.jpg?size=604x402&amp;quality=96&amp;sign=40e29944c6adec088a40a5abdc1b72b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" y="958361"/>
            <a:ext cx="9144000" cy="420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93785" y="2901462"/>
            <a:ext cx="8604738" cy="22332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В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коннективизме</a:t>
            </a:r>
            <a:r>
              <a:rPr lang="ru-RU" dirty="0">
                <a:solidFill>
                  <a:schemeClr val="tx1"/>
                </a:solidFill>
              </a:rPr>
              <a:t>, в отличие от </a:t>
            </a:r>
            <a:r>
              <a:rPr lang="ru-RU" dirty="0" smtClean="0">
                <a:solidFill>
                  <a:schemeClr val="tx1"/>
                </a:solidFill>
              </a:rPr>
              <a:t>конструктивизма</a:t>
            </a:r>
            <a:r>
              <a:rPr lang="ru-RU" dirty="0">
                <a:solidFill>
                  <a:schemeClr val="tx1"/>
                </a:solidFill>
              </a:rPr>
              <a:t>,  нет понятий  «создание знаний» и «конструкты обучения». Для  </a:t>
            </a:r>
            <a:r>
              <a:rPr lang="ru-RU" dirty="0" err="1">
                <a:solidFill>
                  <a:schemeClr val="tx1"/>
                </a:solidFill>
              </a:rPr>
              <a:t>коннективизма</a:t>
            </a:r>
            <a:r>
              <a:rPr lang="ru-RU" dirty="0">
                <a:solidFill>
                  <a:schemeClr val="tx1"/>
                </a:solidFill>
              </a:rPr>
              <a:t> одним из основных понятий является</a:t>
            </a:r>
            <a:r>
              <a:rPr lang="ru-RU" dirty="0">
                <a:solidFill>
                  <a:srgbClr val="173A8D"/>
                </a:solidFill>
              </a:rPr>
              <a:t> </a:t>
            </a:r>
            <a:r>
              <a:rPr lang="ru-RU" b="1" dirty="0">
                <a:solidFill>
                  <a:srgbClr val="339966"/>
                </a:solidFill>
              </a:rPr>
              <a:t>«образовательная среда»</a:t>
            </a:r>
            <a:r>
              <a:rPr lang="ru-RU" dirty="0">
                <a:solidFill>
                  <a:srgbClr val="173A8D"/>
                </a:solidFill>
              </a:rPr>
              <a:t> </a:t>
            </a:r>
            <a:r>
              <a:rPr lang="ru-RU" dirty="0">
                <a:solidFill>
                  <a:schemeClr val="tx1"/>
                </a:solidFill>
              </a:rPr>
              <a:t>как система связей и информационных потоков, которые постоянно создаются и развиваются. Связи (</a:t>
            </a:r>
            <a:r>
              <a:rPr lang="ru-RU" dirty="0" err="1">
                <a:solidFill>
                  <a:schemeClr val="tx1"/>
                </a:solidFill>
              </a:rPr>
              <a:t>connections</a:t>
            </a:r>
            <a:r>
              <a:rPr lang="ru-RU" dirty="0">
                <a:solidFill>
                  <a:schemeClr val="tx1"/>
                </a:solidFill>
              </a:rPr>
              <a:t>) формируются естественно через процесс ассоциаций. Поэтому</a:t>
            </a:r>
            <a:r>
              <a:rPr lang="ru-RU" b="1" dirty="0">
                <a:solidFill>
                  <a:schemeClr val="tx1"/>
                </a:solidFill>
              </a:rPr>
              <a:t> в </a:t>
            </a:r>
            <a:r>
              <a:rPr lang="ru-RU" b="1" dirty="0" err="1">
                <a:solidFill>
                  <a:srgbClr val="339966"/>
                </a:solidFill>
              </a:rPr>
              <a:t>коннективизме</a:t>
            </a:r>
            <a:r>
              <a:rPr lang="ru-RU" b="1" dirty="0">
                <a:solidFill>
                  <a:srgbClr val="339966"/>
                </a:solidFill>
              </a:rPr>
              <a:t> обучение похоже на рост или развитие личности</a:t>
            </a:r>
            <a:r>
              <a:rPr lang="ru-RU" dirty="0">
                <a:solidFill>
                  <a:srgbClr val="339966"/>
                </a:solidFill>
              </a:rPr>
              <a:t>.</a:t>
            </a:r>
            <a:r>
              <a:rPr lang="ru-RU" dirty="0">
                <a:solidFill>
                  <a:srgbClr val="173A8D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Это подразумевает теорию обучения, которая  пытается описать "успешные" сети, которые разнообразны, автономны, открыты и имеют связь (</a:t>
            </a:r>
            <a:r>
              <a:rPr lang="ru-RU" dirty="0" err="1">
                <a:solidFill>
                  <a:schemeClr val="tx1"/>
                </a:solidFill>
              </a:rPr>
              <a:t>сonnectivity</a:t>
            </a:r>
            <a:r>
              <a:rPr lang="ru-RU" dirty="0">
                <a:solidFill>
                  <a:schemeClr val="tx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5969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Основной концепт </a:t>
            </a:r>
            <a:r>
              <a:rPr lang="ru-RU" sz="2000" dirty="0" err="1"/>
              <a:t>коннективизма</a:t>
            </a:r>
            <a:r>
              <a:rPr lang="ru-RU" sz="2000" dirty="0"/>
              <a:t>  заключается в том, что  </a:t>
            </a:r>
            <a:r>
              <a:rPr lang="ru-RU" sz="2000" b="1" dirty="0">
                <a:solidFill>
                  <a:srgbClr val="173A8D"/>
                </a:solidFill>
              </a:rPr>
              <a:t>обучение может поддерживаться извне</a:t>
            </a:r>
            <a:r>
              <a:rPr lang="ru-RU" sz="2000" dirty="0">
                <a:solidFill>
                  <a:srgbClr val="173A8D"/>
                </a:solidFill>
              </a:rPr>
              <a:t> </a:t>
            </a:r>
            <a:r>
              <a:rPr lang="ru-RU" sz="2000" dirty="0"/>
              <a:t>и происходить одновременно с подключением потенциальных информационных </a:t>
            </a:r>
            <a:r>
              <a:rPr lang="ru-RU" sz="2400" dirty="0"/>
              <a:t>источников.</a:t>
            </a:r>
          </a:p>
        </p:txBody>
      </p:sp>
      <p:pic>
        <p:nvPicPr>
          <p:cNvPr id="5" name="Picture 2" descr="https://cdn.iz.ru/sites/default/files/styles/1920x1080/public/article-2021-08/RIAN_6315539.HR_.ru_.jpg?itok=kGShur1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7740"/>
            <a:ext cx="9144000" cy="414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16523" y="3121269"/>
            <a:ext cx="8686800" cy="1995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err="1" smtClean="0">
                <a:solidFill>
                  <a:schemeClr val="tx1"/>
                </a:solidFill>
              </a:rPr>
              <a:t>Коннективизм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подчеркивает неустойчивый, динамический характер учения и рассматривает </a:t>
            </a:r>
            <a:r>
              <a:rPr lang="ru-RU" sz="1600" b="1" dirty="0">
                <a:solidFill>
                  <a:srgbClr val="173A8D"/>
                </a:solidFill>
              </a:rPr>
              <a:t>обучение как процесс создания сети</a:t>
            </a:r>
            <a:r>
              <a:rPr lang="ru-RU" sz="1600" dirty="0">
                <a:solidFill>
                  <a:schemeClr val="tx1"/>
                </a:solidFill>
              </a:rPr>
              <a:t>. По мнению </a:t>
            </a:r>
            <a:r>
              <a:rPr lang="ru-RU" sz="1600" dirty="0" err="1">
                <a:solidFill>
                  <a:schemeClr val="tx1"/>
                </a:solidFill>
              </a:rPr>
              <a:t>коннективистов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b="1" dirty="0">
                <a:solidFill>
                  <a:srgbClr val="173A8D"/>
                </a:solidFill>
              </a:rPr>
              <a:t>обучение – это процесс принятия решений </a:t>
            </a:r>
            <a:r>
              <a:rPr lang="ru-RU" sz="1600" dirty="0">
                <a:solidFill>
                  <a:schemeClr val="tx1"/>
                </a:solidFill>
              </a:rPr>
              <a:t>(умение выбирать, анализировать, организовывать, классифицировать, оценивать поступающую информацию). </a:t>
            </a:r>
            <a:r>
              <a:rPr lang="ru-RU" sz="1600" dirty="0" smtClean="0">
                <a:solidFill>
                  <a:schemeClr val="tx1"/>
                </a:solidFill>
              </a:rPr>
              <a:t>В обучении </a:t>
            </a:r>
            <a:r>
              <a:rPr lang="ru-RU" sz="1600" dirty="0">
                <a:solidFill>
                  <a:schemeClr val="tx1"/>
                </a:solidFill>
              </a:rPr>
              <a:t>не может использоваться один источник – информация должна собираться из некоторого множества. Подключая источники потенциальной информации, учащийся формирует персональную (индивидуальную) учебную сеть PLN ( </a:t>
            </a:r>
            <a:r>
              <a:rPr lang="ru-RU" sz="1600" dirty="0" err="1">
                <a:solidFill>
                  <a:schemeClr val="tx1"/>
                </a:solidFill>
              </a:rPr>
              <a:t>personal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learning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network</a:t>
            </a:r>
            <a:r>
              <a:rPr lang="ru-RU" sz="1600" dirty="0">
                <a:solidFill>
                  <a:schemeClr val="tx1"/>
                </a:solidFill>
              </a:rPr>
              <a:t>). Обучение реализуется многоканально, т.к. различные связи используются для доставки учебных </a:t>
            </a:r>
            <a:r>
              <a:rPr lang="ru-RU" sz="1600" dirty="0" smtClean="0">
                <a:solidFill>
                  <a:schemeClr val="tx1"/>
                </a:solidFill>
              </a:rPr>
              <a:t>материалов.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81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22855"/>
            <a:ext cx="9143999" cy="422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88970"/>
            <a:ext cx="91439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73A8D"/>
                </a:solidFill>
              </a:rPr>
              <a:t>Идеи теории</a:t>
            </a:r>
            <a:r>
              <a:rPr lang="ru-RU" sz="2800" dirty="0">
                <a:solidFill>
                  <a:srgbClr val="173A8D"/>
                </a:solidFill>
              </a:rPr>
              <a:t> </a:t>
            </a:r>
            <a:r>
              <a:rPr lang="ru-RU" sz="2800" b="1" dirty="0" err="1">
                <a:solidFill>
                  <a:srgbClr val="173A8D"/>
                </a:solidFill>
              </a:rPr>
              <a:t>коннективизма</a:t>
            </a:r>
            <a:r>
              <a:rPr lang="ru-RU" sz="2800" dirty="0">
                <a:solidFill>
                  <a:srgbClr val="173A8D"/>
                </a:solidFill>
              </a:rPr>
              <a:t> </a:t>
            </a:r>
            <a:r>
              <a:rPr lang="ru-RU" sz="2800" dirty="0"/>
              <a:t>достаточно широко </a:t>
            </a:r>
            <a:r>
              <a:rPr lang="ru-RU" sz="2800" b="1" dirty="0">
                <a:solidFill>
                  <a:srgbClr val="173A8D"/>
                </a:solidFill>
              </a:rPr>
              <a:t>входят в практику современного высшего образования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" y="922855"/>
            <a:ext cx="65517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Начиная с 2008 года теория  </a:t>
            </a:r>
            <a:r>
              <a:rPr lang="ru-RU" dirty="0" err="1">
                <a:solidFill>
                  <a:srgbClr val="002060"/>
                </a:solidFill>
              </a:rPr>
              <a:t>коннективизма</a:t>
            </a:r>
            <a:r>
              <a:rPr lang="ru-RU" dirty="0">
                <a:solidFill>
                  <a:srgbClr val="002060"/>
                </a:solidFill>
              </a:rPr>
              <a:t>  получает распространение в дистанционных курсах университетов на базе </a:t>
            </a:r>
            <a:r>
              <a:rPr lang="ru-RU" dirty="0" smtClean="0">
                <a:solidFill>
                  <a:srgbClr val="002060"/>
                </a:solidFill>
              </a:rPr>
              <a:t>с </a:t>
            </a:r>
            <a:r>
              <a:rPr lang="ru-RU" dirty="0" err="1" smtClean="0">
                <a:solidFill>
                  <a:srgbClr val="002060"/>
                </a:solidFill>
              </a:rPr>
              <a:t>MOOСs</a:t>
            </a:r>
            <a:r>
              <a:rPr lang="ru-RU" dirty="0">
                <a:solidFill>
                  <a:srgbClr val="002060"/>
                </a:solidFill>
              </a:rPr>
              <a:t>. </a:t>
            </a:r>
          </a:p>
          <a:p>
            <a:r>
              <a:rPr lang="ru-RU" dirty="0">
                <a:solidFill>
                  <a:srgbClr val="002060"/>
                </a:solidFill>
              </a:rPr>
              <a:t>Идеи конструктивизма и  </a:t>
            </a:r>
            <a:r>
              <a:rPr lang="ru-RU" dirty="0" err="1">
                <a:solidFill>
                  <a:srgbClr val="002060"/>
                </a:solidFill>
              </a:rPr>
              <a:t>коннективизма</a:t>
            </a:r>
            <a:r>
              <a:rPr lang="ru-RU" dirty="0">
                <a:solidFill>
                  <a:srgbClr val="002060"/>
                </a:solidFill>
              </a:rPr>
              <a:t> в </a:t>
            </a:r>
            <a:r>
              <a:rPr lang="ru-RU" dirty="0" smtClean="0">
                <a:solidFill>
                  <a:srgbClr val="002060"/>
                </a:solidFill>
              </a:rPr>
              <a:t>настоящее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время </a:t>
            </a:r>
            <a:r>
              <a:rPr lang="ru-RU" dirty="0">
                <a:solidFill>
                  <a:srgbClr val="002060"/>
                </a:solidFill>
              </a:rPr>
              <a:t>интенсивно реализуются в </a:t>
            </a:r>
            <a:r>
              <a:rPr lang="ru-RU" dirty="0" smtClean="0">
                <a:solidFill>
                  <a:srgbClr val="002060"/>
                </a:solidFill>
              </a:rPr>
              <a:t>направлении </a:t>
            </a:r>
            <a:r>
              <a:rPr lang="ru-RU" dirty="0">
                <a:solidFill>
                  <a:srgbClr val="002060"/>
                </a:solidFill>
              </a:rPr>
              <a:t>обучения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 err="1">
                <a:solidFill>
                  <a:srgbClr val="002060"/>
                </a:solidFill>
              </a:rPr>
              <a:t>Learning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Analytics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- </a:t>
            </a:r>
            <a:r>
              <a:rPr lang="ru-RU" dirty="0">
                <a:solidFill>
                  <a:srgbClr val="002060"/>
                </a:solidFill>
              </a:rPr>
              <a:t>аналитика учения».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29300" y="2037740"/>
            <a:ext cx="3508132" cy="3067052"/>
          </a:xfrm>
          <a:prstGeom prst="roundRect">
            <a:avLst/>
          </a:prstGeom>
          <a:solidFill>
            <a:srgbClr val="DDF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Образовательная </a:t>
            </a:r>
            <a:r>
              <a:rPr lang="ru-RU" sz="1600" b="1" dirty="0">
                <a:solidFill>
                  <a:srgbClr val="C00000"/>
                </a:solidFill>
              </a:rPr>
              <a:t>экосистема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—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это новая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управленческая парадигма организации процесса 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образования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и подготовки людей. Причем не только в молодости, а на протяжении всей жизни. Она поможет обеспечить максимальную реализацию потенциала каждого человека и одновременно максимальный запрос со стороны общества и экономики</a:t>
            </a:r>
          </a:p>
        </p:txBody>
      </p:sp>
    </p:spTree>
    <p:extLst>
      <p:ext uri="{BB962C8B-B14F-4D97-AF65-F5344CB8AC3E}">
        <p14:creationId xmlns:p14="http://schemas.microsoft.com/office/powerpoint/2010/main" val="182313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картинка клиническое мышл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9569"/>
            <a:ext cx="9240837" cy="434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3867" y="7306"/>
            <a:ext cx="7638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173A8D"/>
                </a:solidFill>
              </a:rPr>
              <a:t>«</a:t>
            </a:r>
            <a:r>
              <a:rPr lang="ru-RU" sz="3200" b="1" dirty="0" err="1">
                <a:solidFill>
                  <a:srgbClr val="173A8D"/>
                </a:solidFill>
              </a:rPr>
              <a:t>Экосистемность</a:t>
            </a:r>
            <a:r>
              <a:rPr lang="ru-RU" sz="3200" b="1" dirty="0">
                <a:solidFill>
                  <a:srgbClr val="173A8D"/>
                </a:solidFill>
              </a:rPr>
              <a:t>» школ и университетов </a:t>
            </a:r>
            <a:endParaRPr lang="ru-RU" sz="3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1172" y="1015341"/>
            <a:ext cx="4400491" cy="3442359"/>
          </a:xfrm>
          <a:prstGeom prst="roundRect">
            <a:avLst/>
          </a:prstGeom>
          <a:solidFill>
            <a:srgbClr val="DDF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173A8D"/>
                </a:solidFill>
              </a:rPr>
              <a:t>Экосистема </a:t>
            </a:r>
            <a:r>
              <a:rPr lang="ru-RU" sz="2400" b="1" dirty="0">
                <a:solidFill>
                  <a:srgbClr val="173A8D"/>
                </a:solidFill>
              </a:rPr>
              <a:t>внутри</a:t>
            </a:r>
            <a:r>
              <a:rPr lang="ru-RU" sz="2400" dirty="0" smtClean="0">
                <a:solidFill>
                  <a:schemeClr val="tx1"/>
                </a:solidFill>
              </a:rPr>
              <a:t>: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• Разнообразие траекторий – нет единого центрального учебного плана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• </a:t>
            </a:r>
            <a:r>
              <a:rPr lang="ru-RU" dirty="0">
                <a:solidFill>
                  <a:schemeClr val="tx1"/>
                </a:solidFill>
              </a:rPr>
              <a:t>Разнообразие когорт учащихся (разные возраста и пр.)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• </a:t>
            </a:r>
            <a:r>
              <a:rPr lang="ru-RU" dirty="0">
                <a:solidFill>
                  <a:schemeClr val="tx1"/>
                </a:solidFill>
              </a:rPr>
              <a:t>Разные провайдеры – школа / университет как «держатель пространства» / потока учащихся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• </a:t>
            </a:r>
            <a:r>
              <a:rPr lang="ru-RU" dirty="0">
                <a:solidFill>
                  <a:schemeClr val="tx1"/>
                </a:solidFill>
              </a:rPr>
              <a:t>Децентрализация управления: включение разных провайдеров, учителей и самих учащихся в процесс </a:t>
            </a:r>
            <a:r>
              <a:rPr lang="ru-RU" dirty="0" smtClean="0">
                <a:solidFill>
                  <a:schemeClr val="tx1"/>
                </a:solidFill>
              </a:rPr>
              <a:t>управления.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41387" y="2924175"/>
            <a:ext cx="3720552" cy="2219325"/>
          </a:xfrm>
          <a:prstGeom prst="roundRect">
            <a:avLst/>
          </a:prstGeom>
          <a:solidFill>
            <a:srgbClr val="DDF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173A8D"/>
                </a:solidFill>
              </a:rPr>
              <a:t>Экосистема </a:t>
            </a:r>
            <a:r>
              <a:rPr lang="ru-RU" sz="2400" b="1" dirty="0">
                <a:solidFill>
                  <a:srgbClr val="173A8D"/>
                </a:solidFill>
              </a:rPr>
              <a:t>снаружи</a:t>
            </a:r>
            <a:r>
              <a:rPr lang="ru-RU" sz="2400" dirty="0">
                <a:solidFill>
                  <a:schemeClr val="tx1"/>
                </a:solidFill>
              </a:rPr>
              <a:t>: </a:t>
            </a:r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• </a:t>
            </a:r>
            <a:r>
              <a:rPr lang="ru-RU" dirty="0">
                <a:solidFill>
                  <a:schemeClr val="tx1"/>
                </a:solidFill>
              </a:rPr>
              <a:t>Партнерство с </a:t>
            </a:r>
            <a:r>
              <a:rPr lang="ru-RU" dirty="0" smtClean="0">
                <a:solidFill>
                  <a:schemeClr val="tx1"/>
                </a:solidFill>
              </a:rPr>
              <a:t>семьями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• </a:t>
            </a:r>
            <a:r>
              <a:rPr lang="ru-RU" dirty="0">
                <a:solidFill>
                  <a:schemeClr val="tx1"/>
                </a:solidFill>
              </a:rPr>
              <a:t>Партнерство с работодателями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• </a:t>
            </a:r>
            <a:r>
              <a:rPr lang="ru-RU" dirty="0">
                <a:solidFill>
                  <a:schemeClr val="tx1"/>
                </a:solidFill>
              </a:rPr>
              <a:t>Партнерство с городскими сообществами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• </a:t>
            </a:r>
            <a:r>
              <a:rPr lang="ru-RU" dirty="0">
                <a:solidFill>
                  <a:schemeClr val="tx1"/>
                </a:solidFill>
              </a:rPr>
              <a:t>Партнерство с агентами изменений в городе, стране, мире</a:t>
            </a:r>
          </a:p>
        </p:txBody>
      </p:sp>
    </p:spTree>
    <p:extLst>
      <p:ext uri="{BB962C8B-B14F-4D97-AF65-F5344CB8AC3E}">
        <p14:creationId xmlns:p14="http://schemas.microsoft.com/office/powerpoint/2010/main" val="185660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9553" y="191213"/>
            <a:ext cx="6164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173A8D"/>
                </a:solidFill>
              </a:rPr>
              <a:t>Концепция </a:t>
            </a:r>
            <a:r>
              <a:rPr lang="ru-RU" sz="3600" b="1" dirty="0" err="1">
                <a:solidFill>
                  <a:srgbClr val="173A8D"/>
                </a:solidFill>
              </a:rPr>
              <a:t>LearningEcosystem</a:t>
            </a:r>
            <a:endParaRPr lang="ru-RU" sz="3600" b="1" dirty="0"/>
          </a:p>
        </p:txBody>
      </p:sp>
      <p:pic>
        <p:nvPicPr>
          <p:cNvPr id="5" name="Picture 2" descr="Картинки по запросу картинка клиническое мышл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9569"/>
            <a:ext cx="9240837" cy="434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41849" y="2352676"/>
            <a:ext cx="8757138" cy="2224208"/>
          </a:xfrm>
          <a:prstGeom prst="roundRect">
            <a:avLst/>
          </a:prstGeom>
          <a:solidFill>
            <a:srgbClr val="E1D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173A8D"/>
                </a:solidFill>
              </a:rPr>
              <a:t>«Экосистема обучения» подразумевает переход от модели «запаса» знаний к модели непрерывного обновления и применения знаний. Происходит сдвиг парадигмы образования в сторону понимания необходимости обучения на протяжении всей жизни. Человек может и должен учиться всю жизнь, но для того чтобы это образование было эффективным, он должен понимать цели обучения и уметь выстраивать свой личный образовательный маршрут.</a:t>
            </a:r>
          </a:p>
        </p:txBody>
      </p:sp>
    </p:spTree>
    <p:extLst>
      <p:ext uri="{BB962C8B-B14F-4D97-AF65-F5344CB8AC3E}">
        <p14:creationId xmlns:p14="http://schemas.microsoft.com/office/powerpoint/2010/main" val="285760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thepresentation.ru/img/tmb/1/32209/c878ec17a06008526aec7c4b9d09e64b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3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39" y="-11537"/>
            <a:ext cx="922655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Подзаголовок 2"/>
          <p:cNvSpPr txBox="1">
            <a:spLocks/>
          </p:cNvSpPr>
          <p:nvPr/>
        </p:nvSpPr>
        <p:spPr bwMode="auto">
          <a:xfrm>
            <a:off x="160338" y="4763691"/>
            <a:ext cx="3276600" cy="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503238" indent="-285750" defTabSz="1006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006475" indent="-228600" defTabSz="10064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11300" indent="-228600" defTabSz="1006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14538" indent="-228600" defTabSz="10064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4717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289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3861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433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en-US" altLang="ru-RU" sz="1600">
                <a:solidFill>
                  <a:srgbClr val="E5C78C"/>
                </a:solidFill>
                <a:latin typeface="Alegreya Sans"/>
              </a:rPr>
              <a:t>volgmed.ru</a:t>
            </a:r>
            <a:r>
              <a:rPr lang="ru-RU" altLang="ru-RU" sz="1600">
                <a:solidFill>
                  <a:srgbClr val="E5C78C"/>
                </a:solidFill>
                <a:latin typeface="Alegreya Sans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5976" y="2280048"/>
            <a:ext cx="7839075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113" name="Прямоугольник 1"/>
          <p:cNvSpPr>
            <a:spLocks noChangeArrowheads="1"/>
          </p:cNvSpPr>
          <p:nvPr/>
        </p:nvSpPr>
        <p:spPr bwMode="auto">
          <a:xfrm>
            <a:off x="5219700" y="454819"/>
            <a:ext cx="28820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FFFF99"/>
                </a:solidFill>
                <a:latin typeface="Arial" pitchFamily="34" charset="0"/>
              </a:rPr>
              <a:t>Содержание</a:t>
            </a:r>
          </a:p>
        </p:txBody>
      </p:sp>
      <p:grpSp>
        <p:nvGrpSpPr>
          <p:cNvPr id="4114" name="Group 94"/>
          <p:cNvGrpSpPr>
            <a:grpSpLocks/>
          </p:cNvGrpSpPr>
          <p:nvPr/>
        </p:nvGrpSpPr>
        <p:grpSpPr bwMode="auto">
          <a:xfrm>
            <a:off x="4333875" y="1336573"/>
            <a:ext cx="393700" cy="295275"/>
            <a:chOff x="2543" y="1006"/>
            <a:chExt cx="416" cy="416"/>
          </a:xfrm>
        </p:grpSpPr>
        <p:sp>
          <p:nvSpPr>
            <p:cNvPr id="4140" name="Oval 52"/>
            <p:cNvSpPr>
              <a:spLocks noChangeArrowheads="1"/>
            </p:cNvSpPr>
            <p:nvPr/>
          </p:nvSpPr>
          <p:spPr bwMode="gray">
            <a:xfrm>
              <a:off x="254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4141" name="Group 53"/>
            <p:cNvGrpSpPr>
              <a:grpSpLocks/>
            </p:cNvGrpSpPr>
            <p:nvPr/>
          </p:nvGrpSpPr>
          <p:grpSpPr bwMode="auto">
            <a:xfrm rot="-2288454">
              <a:off x="2578" y="1034"/>
              <a:ext cx="348" cy="356"/>
              <a:chOff x="887" y="2040"/>
              <a:chExt cx="433" cy="422"/>
            </a:xfrm>
          </p:grpSpPr>
          <p:pic>
            <p:nvPicPr>
              <p:cNvPr id="4143" name="Picture 5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Oval 5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1">
                      <a:alpha val="75000"/>
                    </a:schemeClr>
                  </a:gs>
                  <a:gs pos="10000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4145" name="Picture 5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42" name="Picture 5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2570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15" name="Group 93"/>
          <p:cNvGrpSpPr>
            <a:grpSpLocks/>
          </p:cNvGrpSpPr>
          <p:nvPr/>
        </p:nvGrpSpPr>
        <p:grpSpPr bwMode="auto">
          <a:xfrm>
            <a:off x="4364999" y="2389014"/>
            <a:ext cx="393700" cy="295275"/>
            <a:chOff x="3071" y="1006"/>
            <a:chExt cx="416" cy="416"/>
          </a:xfrm>
        </p:grpSpPr>
        <p:sp>
          <p:nvSpPr>
            <p:cNvPr id="4134" name="Oval 62"/>
            <p:cNvSpPr>
              <a:spLocks noChangeArrowheads="1"/>
            </p:cNvSpPr>
            <p:nvPr/>
          </p:nvSpPr>
          <p:spPr bwMode="gray">
            <a:xfrm>
              <a:off x="3071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4135" name="Group 63"/>
            <p:cNvGrpSpPr>
              <a:grpSpLocks/>
            </p:cNvGrpSpPr>
            <p:nvPr/>
          </p:nvGrpSpPr>
          <p:grpSpPr bwMode="auto">
            <a:xfrm rot="-2288454">
              <a:off x="3106" y="1034"/>
              <a:ext cx="348" cy="356"/>
              <a:chOff x="887" y="2040"/>
              <a:chExt cx="433" cy="422"/>
            </a:xfrm>
          </p:grpSpPr>
          <p:pic>
            <p:nvPicPr>
              <p:cNvPr id="4137" name="Picture 6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Oval 6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2">
                      <a:alpha val="75000"/>
                    </a:schemeClr>
                  </a:gs>
                  <a:gs pos="10000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4139" name="Picture 6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36" name="Picture 8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3098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16" name="Group 92"/>
          <p:cNvGrpSpPr>
            <a:grpSpLocks/>
          </p:cNvGrpSpPr>
          <p:nvPr/>
        </p:nvGrpSpPr>
        <p:grpSpPr bwMode="auto">
          <a:xfrm>
            <a:off x="4365739" y="3520559"/>
            <a:ext cx="393700" cy="295275"/>
            <a:chOff x="3647" y="1006"/>
            <a:chExt cx="416" cy="416"/>
          </a:xfrm>
        </p:grpSpPr>
        <p:sp>
          <p:nvSpPr>
            <p:cNvPr id="4128" name="Oval 67"/>
            <p:cNvSpPr>
              <a:spLocks noChangeArrowheads="1"/>
            </p:cNvSpPr>
            <p:nvPr/>
          </p:nvSpPr>
          <p:spPr bwMode="gray">
            <a:xfrm>
              <a:off x="3647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4129" name="Group 68"/>
            <p:cNvGrpSpPr>
              <a:grpSpLocks/>
            </p:cNvGrpSpPr>
            <p:nvPr/>
          </p:nvGrpSpPr>
          <p:grpSpPr bwMode="auto">
            <a:xfrm rot="-2288454">
              <a:off x="3682" y="1034"/>
              <a:ext cx="348" cy="356"/>
              <a:chOff x="887" y="2040"/>
              <a:chExt cx="433" cy="422"/>
            </a:xfrm>
          </p:grpSpPr>
          <p:pic>
            <p:nvPicPr>
              <p:cNvPr id="4131" name="Picture 69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Oval 70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hlink">
                      <a:alpha val="75000"/>
                    </a:schemeClr>
                  </a:gs>
                  <a:gs pos="100000">
                    <a:schemeClr val="hlink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4133" name="Picture 71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30" name="Picture 8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3676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20" name="Прямоугольник 14"/>
          <p:cNvSpPr>
            <a:spLocks noChangeArrowheads="1"/>
          </p:cNvSpPr>
          <p:nvPr/>
        </p:nvSpPr>
        <p:spPr bwMode="auto">
          <a:xfrm>
            <a:off x="4952451" y="2627768"/>
            <a:ext cx="42795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52451" y="1301451"/>
            <a:ext cx="4107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Подходы и принципы в педагогике высшей школы</a:t>
            </a:r>
            <a:endParaRPr lang="ru-RU" sz="24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Вертикальный свиток 40"/>
          <p:cNvSpPr/>
          <p:nvPr/>
        </p:nvSpPr>
        <p:spPr>
          <a:xfrm>
            <a:off x="0" y="1346510"/>
            <a:ext cx="3956662" cy="2968315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2400" dirty="0" smtClean="0">
              <a:solidFill>
                <a:srgbClr val="1F85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ru-RU" sz="2400" dirty="0">
              <a:solidFill>
                <a:srgbClr val="1F85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ru-RU" sz="28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Единственный </a:t>
            </a:r>
            <a:r>
              <a:rPr lang="ru-RU" sz="28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путь, ведущий к знанию, - это </a:t>
            </a:r>
            <a:r>
              <a:rPr lang="ru-RU" sz="28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деятельность.</a:t>
            </a:r>
          </a:p>
          <a:p>
            <a:pPr lvl="1"/>
            <a:r>
              <a:rPr lang="ru-RU" sz="2400" dirty="0">
                <a:solidFill>
                  <a:srgbClr val="1F85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solidFill>
                  <a:srgbClr val="1F85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</a:t>
            </a:r>
            <a:r>
              <a:rPr lang="ru-RU" sz="2400" dirty="0" err="1" smtClean="0">
                <a:solidFill>
                  <a:srgbClr val="1F85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Б.Шоу</a:t>
            </a:r>
            <a:endParaRPr lang="ru-RU" sz="2400" dirty="0">
              <a:solidFill>
                <a:srgbClr val="1F85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ru-RU" sz="2000" dirty="0">
              <a:solidFill>
                <a:srgbClr val="173A8D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  <a:buFontTx/>
              <a:buNone/>
            </a:pPr>
            <a:r>
              <a:rPr lang="ru-RU" sz="2000" dirty="0" smtClean="0">
                <a:solidFill>
                  <a:srgbClr val="173A8D"/>
                </a:solidFill>
                <a:latin typeface="Arial" pitchFamily="34" charset="0"/>
                <a:cs typeface="Arial" pitchFamily="34" charset="0"/>
              </a:rPr>
              <a:t>о</a:t>
            </a:r>
            <a:endParaRPr lang="ru-RU" sz="2000" dirty="0">
              <a:solidFill>
                <a:srgbClr val="173A8D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52451" y="2312980"/>
            <a:ext cx="37753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Методология </a:t>
            </a:r>
          </a:p>
          <a:p>
            <a:r>
              <a:rPr lang="ru-RU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ерсонализированного</a:t>
            </a:r>
          </a:p>
          <a:p>
            <a:r>
              <a:rPr lang="ru-RU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обучения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52450" y="3466230"/>
            <a:ext cx="37376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Концепция </a:t>
            </a:r>
          </a:p>
          <a:p>
            <a:r>
              <a:rPr lang="ru-RU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персонализированной </a:t>
            </a:r>
          </a:p>
          <a:p>
            <a:r>
              <a:rPr lang="ru-RU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одготовки в </a:t>
            </a:r>
            <a:r>
              <a:rPr lang="ru-RU" sz="24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ВолгГМУ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2014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" y="0"/>
            <a:ext cx="9143743" cy="514057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69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736" y="3846449"/>
            <a:ext cx="8003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ru-RU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8" y="39872"/>
            <a:ext cx="9252789" cy="2154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Основные методологические подходы в 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педагогике</a:t>
            </a:r>
          </a:p>
          <a:p>
            <a:endParaRPr lang="ru-RU" sz="2800" dirty="0" smtClean="0"/>
          </a:p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5477" y="531741"/>
            <a:ext cx="8322349" cy="4001095"/>
          </a:xfrm>
          <a:prstGeom prst="rect">
            <a:avLst/>
          </a:prstGeom>
          <a:ln w="158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ru-RU" sz="2000" b="1" dirty="0">
                <a:solidFill>
                  <a:srgbClr val="E0EEAC"/>
                </a:solidFill>
              </a:rPr>
              <a:t>Подход в педагогике </a:t>
            </a:r>
            <a:r>
              <a:rPr lang="ru-RU" sz="2000" dirty="0">
                <a:solidFill>
                  <a:schemeClr val="bg1"/>
                </a:solidFill>
              </a:rPr>
              <a:t>– совокупность принципов, определяющих стратегию обучения   или воспитания</a:t>
            </a:r>
          </a:p>
          <a:p>
            <a:pPr lvl="1"/>
            <a:r>
              <a:rPr lang="ru-RU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1. Системный </a:t>
            </a:r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подход</a:t>
            </a:r>
            <a:b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2</a:t>
            </a:r>
            <a:r>
              <a:rPr lang="ru-RU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Личностный подход </a:t>
            </a:r>
          </a:p>
          <a:p>
            <a:pPr lvl="1"/>
            <a:r>
              <a:rPr lang="ru-RU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3. </a:t>
            </a:r>
            <a:r>
              <a:rPr lang="ru-RU" sz="20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Деятельностный</a:t>
            </a:r>
            <a:r>
              <a:rPr lang="ru-RU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подход</a:t>
            </a:r>
          </a:p>
          <a:p>
            <a:pPr lvl="1"/>
            <a:r>
              <a:rPr lang="ru-RU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4. </a:t>
            </a:r>
            <a:r>
              <a:rPr lang="ru-RU" sz="20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Полисубъектный</a:t>
            </a:r>
            <a:r>
              <a:rPr lang="ru-RU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(диалогический) </a:t>
            </a:r>
            <a:endParaRPr lang="ru-RU" sz="20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ru-RU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подход</a:t>
            </a:r>
          </a:p>
          <a:p>
            <a:pPr lvl="1"/>
            <a:r>
              <a:rPr lang="ru-RU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5. Культурологический </a:t>
            </a:r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подход</a:t>
            </a:r>
            <a:b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6</a:t>
            </a:r>
            <a:r>
              <a:rPr lang="ru-RU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</a:t>
            </a:r>
            <a:r>
              <a:rPr lang="ru-RU" sz="20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Этнопедагогический</a:t>
            </a:r>
            <a:r>
              <a:rPr lang="ru-RU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подход</a:t>
            </a:r>
          </a:p>
          <a:p>
            <a:pPr lvl="1"/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</a:t>
            </a:r>
            <a:r>
              <a:rPr lang="ru-RU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Антропологический </a:t>
            </a:r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подход</a:t>
            </a:r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endParaRPr lang="ru-RU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vl="1"/>
            <a:endParaRPr lang="ru-RU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vl="1"/>
            <a:endParaRPr lang="ru-RU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5170642" y="1556731"/>
            <a:ext cx="1140690" cy="698559"/>
          </a:xfrm>
          <a:prstGeom prst="rightBrace">
            <a:avLst>
              <a:gd name="adj1" fmla="val 8333"/>
              <a:gd name="adj2" fmla="val 51487"/>
            </a:avLst>
          </a:prstGeom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15098" y="1410710"/>
            <a:ext cx="2112305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8080"/>
                </a:solidFill>
              </a:rPr>
              <a:t>сущность методологии гуманистической </a:t>
            </a:r>
            <a:r>
              <a:rPr lang="ru-RU" sz="1600" b="1" dirty="0" smtClean="0">
                <a:solidFill>
                  <a:srgbClr val="008080"/>
                </a:solidFill>
              </a:rPr>
              <a:t>педагогики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04801" y="2869020"/>
            <a:ext cx="84830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</a:endParaRPr>
          </a:p>
          <a:p>
            <a:endParaRPr lang="ru-RU" sz="2400" i="1" dirty="0" smtClean="0">
              <a:solidFill>
                <a:schemeClr val="bg1"/>
              </a:solidFill>
            </a:endParaRPr>
          </a:p>
          <a:p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</a:rPr>
              <a:t>                    Основной </a:t>
            </a:r>
            <a:r>
              <a:rPr lang="ru-RU" sz="2400" i="1" dirty="0">
                <a:solidFill>
                  <a:schemeClr val="bg1"/>
                </a:solidFill>
              </a:rPr>
              <a:t>приоритет педагогики высшей </a:t>
            </a:r>
            <a:r>
              <a:rPr lang="ru-RU" sz="2400" i="1" dirty="0" smtClean="0">
                <a:solidFill>
                  <a:schemeClr val="bg1"/>
                </a:solidFill>
              </a:rPr>
              <a:t>школы –</a:t>
            </a:r>
          </a:p>
          <a:p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</a:rPr>
              <a:t>                            </a:t>
            </a:r>
            <a:r>
              <a:rPr lang="ru-RU" sz="2400" i="1" dirty="0" err="1" smtClean="0">
                <a:solidFill>
                  <a:schemeClr val="bg1"/>
                </a:solidFill>
              </a:rPr>
              <a:t>компетентностный</a:t>
            </a:r>
            <a:r>
              <a:rPr lang="ru-RU" sz="2400" i="1" dirty="0" smtClean="0">
                <a:solidFill>
                  <a:schemeClr val="bg1"/>
                </a:solidFill>
              </a:rPr>
              <a:t> подход  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52499" y="4455197"/>
            <a:ext cx="4006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Андрагогический</a:t>
            </a:r>
            <a:r>
              <a:rPr lang="ru-RU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подход</a:t>
            </a:r>
            <a:endParaRPr lang="ru-R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24"/>
            <a:ext cx="9143745" cy="514057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8118" y="4111786"/>
            <a:ext cx="4516274" cy="6514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dirty="0" smtClean="0">
                <a:solidFill>
                  <a:schemeClr val="bg1"/>
                </a:solidFill>
                <a:latin typeface="Austin Cyr Bold" panose="02020803070702030403" pitchFamily="18" charset="-52"/>
              </a:rPr>
              <a:t>ФГОС ВО 3++</a:t>
            </a:r>
            <a:br>
              <a:rPr lang="ru-RU" sz="2800" dirty="0" smtClean="0">
                <a:solidFill>
                  <a:schemeClr val="bg1"/>
                </a:solidFill>
                <a:latin typeface="Austin Cyr Bold" panose="02020803070702030403" pitchFamily="18" charset="-52"/>
              </a:rPr>
            </a:br>
            <a:r>
              <a:rPr lang="ru-RU" sz="2800" dirty="0" smtClean="0">
                <a:solidFill>
                  <a:schemeClr val="bg1"/>
                </a:solidFill>
                <a:latin typeface="Austin Cyr Bold" panose="02020803070702030403" pitchFamily="18" charset="-52"/>
              </a:rPr>
              <a:t>компетенции</a:t>
            </a:r>
            <a:br>
              <a:rPr lang="ru-RU" sz="2800" dirty="0" smtClean="0">
                <a:solidFill>
                  <a:schemeClr val="bg1"/>
                </a:solidFill>
                <a:latin typeface="Austin Cyr Bold" panose="02020803070702030403" pitchFamily="18" charset="-52"/>
              </a:rPr>
            </a:br>
            <a:r>
              <a:rPr lang="ru-RU" sz="2800" dirty="0" smtClean="0">
                <a:solidFill>
                  <a:schemeClr val="bg1"/>
                </a:solidFill>
                <a:latin typeface="Austin Cyr Bold" panose="02020803070702030403" pitchFamily="18" charset="-52"/>
              </a:rPr>
              <a:t>универсальные (УК)=</a:t>
            </a:r>
            <a:br>
              <a:rPr lang="ru-RU" sz="2800" dirty="0" smtClean="0">
                <a:solidFill>
                  <a:schemeClr val="bg1"/>
                </a:solidFill>
                <a:latin typeface="Austin Cyr Bold" panose="02020803070702030403" pitchFamily="18" charset="-52"/>
              </a:rPr>
            </a:br>
            <a:r>
              <a:rPr lang="ru-RU" sz="2800" dirty="0" err="1" smtClean="0">
                <a:solidFill>
                  <a:schemeClr val="bg1"/>
                </a:solidFill>
                <a:latin typeface="Austin Cyr Bold" panose="02020803070702030403" pitchFamily="18" charset="-52"/>
              </a:rPr>
              <a:t>надпредметные</a:t>
            </a:r>
            <a:r>
              <a:rPr lang="ru-RU" sz="2800" dirty="0" smtClean="0">
                <a:solidFill>
                  <a:schemeClr val="bg1"/>
                </a:solidFill>
                <a:latin typeface="Austin Cyr Bold" panose="02020803070702030403" pitchFamily="18" charset="-52"/>
              </a:rPr>
              <a:t>,</a:t>
            </a:r>
            <a:br>
              <a:rPr lang="ru-RU" sz="2800" dirty="0" smtClean="0">
                <a:solidFill>
                  <a:schemeClr val="bg1"/>
                </a:solidFill>
                <a:latin typeface="Austin Cyr Bold" panose="02020803070702030403" pitchFamily="18" charset="-52"/>
              </a:rPr>
            </a:br>
            <a:r>
              <a:rPr lang="ru-RU" sz="2800" dirty="0" smtClean="0">
                <a:solidFill>
                  <a:schemeClr val="bg1"/>
                </a:solidFill>
                <a:latin typeface="Austin Cyr Bold" panose="02020803070702030403" pitchFamily="18" charset="-52"/>
              </a:rPr>
              <a:t>профессиональные (ПК), </a:t>
            </a:r>
            <a:br>
              <a:rPr lang="ru-RU" sz="2800" dirty="0" smtClean="0">
                <a:solidFill>
                  <a:schemeClr val="bg1"/>
                </a:solidFill>
                <a:latin typeface="Austin Cyr Bold" panose="02020803070702030403" pitchFamily="18" charset="-52"/>
              </a:rPr>
            </a:br>
            <a:r>
              <a:rPr lang="ru-RU" sz="2800" dirty="0" smtClean="0">
                <a:solidFill>
                  <a:schemeClr val="bg1"/>
                </a:solidFill>
                <a:latin typeface="Austin Cyr Bold" panose="02020803070702030403" pitchFamily="18" charset="-52"/>
              </a:rPr>
              <a:t>в отдельных направлениях подготовки </a:t>
            </a:r>
            <a:br>
              <a:rPr lang="ru-RU" sz="2800" dirty="0" smtClean="0">
                <a:solidFill>
                  <a:schemeClr val="bg1"/>
                </a:solidFill>
                <a:latin typeface="Austin Cyr Bold" panose="02020803070702030403" pitchFamily="18" charset="-52"/>
              </a:rPr>
            </a:br>
            <a:r>
              <a:rPr lang="ru-RU" sz="2800" dirty="0" smtClean="0">
                <a:solidFill>
                  <a:schemeClr val="bg1"/>
                </a:solidFill>
                <a:latin typeface="Austin Cyr Bold" panose="02020803070702030403" pitchFamily="18" charset="-52"/>
              </a:rPr>
              <a:t>ОПК</a:t>
            </a:r>
            <a:endParaRPr lang="ru-RU" sz="2800" dirty="0">
              <a:solidFill>
                <a:schemeClr val="bg1"/>
              </a:solidFill>
              <a:latin typeface="Austin Cyr Bold" panose="02020803070702030403" pitchFamily="18" charset="-52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69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pic>
        <p:nvPicPr>
          <p:cNvPr id="10" name="Picture 6" descr="https://hr.activebc.ru/wp-content/uploads/2021/07/4817ad85f5e0e9d23dd01-1536x1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4" y="629137"/>
            <a:ext cx="4277880" cy="421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017477" y="2168769"/>
            <a:ext cx="1429506" cy="89308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solidFill>
                  <a:schemeClr val="tx1"/>
                </a:solidFill>
              </a:rPr>
              <a:t>отражают</a:t>
            </a:r>
            <a:r>
              <a:rPr lang="ru-RU" sz="1050" dirty="0"/>
              <a:t> </a:t>
            </a:r>
            <a:r>
              <a:rPr lang="ru-RU" sz="1050" dirty="0">
                <a:solidFill>
                  <a:schemeClr val="tx1"/>
                </a:solidFill>
              </a:rPr>
              <a:t>потенциал умения учиться и необходимые для эффективного взаимодействия социальные навыки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186247" y="1727465"/>
            <a:ext cx="1541708" cy="100818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000" dirty="0">
                <a:solidFill>
                  <a:prstClr val="black"/>
                </a:solidFill>
              </a:rPr>
              <a:t>отражают знания и способности, </a:t>
            </a:r>
            <a:r>
              <a:rPr lang="ru-RU" sz="1000" dirty="0" smtClean="0">
                <a:solidFill>
                  <a:prstClr val="black"/>
                </a:solidFill>
              </a:rPr>
              <a:t>связанные </a:t>
            </a:r>
            <a:r>
              <a:rPr lang="ru-RU" sz="1000" dirty="0">
                <a:solidFill>
                  <a:prstClr val="black"/>
                </a:solidFill>
              </a:rPr>
              <a:t>с осваиваемой студентом сферой профессиональной </a:t>
            </a:r>
            <a:r>
              <a:rPr lang="ru-RU" sz="1000" dirty="0" smtClean="0">
                <a:solidFill>
                  <a:prstClr val="black"/>
                </a:solidFill>
              </a:rPr>
              <a:t> деятельности</a:t>
            </a:r>
            <a:endParaRPr lang="ru-RU" sz="1000" dirty="0">
              <a:solidFill>
                <a:prstClr val="black"/>
              </a:solidFill>
            </a:endParaRPr>
          </a:p>
        </p:txBody>
      </p:sp>
      <p:sp>
        <p:nvSpPr>
          <p:cNvPr id="6" name="Выноска-облако 5"/>
          <p:cNvSpPr/>
          <p:nvPr/>
        </p:nvSpPr>
        <p:spPr>
          <a:xfrm>
            <a:off x="3640549" y="3692770"/>
            <a:ext cx="2530764" cy="1284520"/>
          </a:xfrm>
          <a:prstGeom prst="cloudCallout">
            <a:avLst>
              <a:gd name="adj1" fmla="val 20773"/>
              <a:gd name="adj2" fmla="val -11794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«4К: коммуникация, креативность, критическое мышление и командная работа» </a:t>
            </a:r>
          </a:p>
        </p:txBody>
      </p:sp>
    </p:spTree>
    <p:extLst>
      <p:ext uri="{BB962C8B-B14F-4D97-AF65-F5344CB8AC3E}">
        <p14:creationId xmlns:p14="http://schemas.microsoft.com/office/powerpoint/2010/main" val="22523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745" cy="514057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42" y="644769"/>
            <a:ext cx="7702060" cy="6514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alt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3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3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КАТЕГОРИЯ </a:t>
            </a:r>
            <a:r>
              <a:rPr lang="ru-RU" altLang="ru-RU" sz="3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«ЛИЧНОСТИ»</a:t>
            </a:r>
            <a:r>
              <a:rPr lang="ru-RU" sz="3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solidFill>
                <a:schemeClr val="accent4">
                  <a:lumMod val="20000"/>
                  <a:lumOff val="80000"/>
                </a:schemeClr>
              </a:solidFill>
              <a:latin typeface="Austin Cyr Bold" panose="02020803070702030403" pitchFamily="18" charset="-52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69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84032" y="1475645"/>
            <a:ext cx="7045570" cy="26743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ru-RU" altLang="ru-RU" sz="2400" dirty="0">
                <a:solidFill>
                  <a:srgbClr val="002060"/>
                </a:solidFill>
              </a:rPr>
              <a:t>Проблемы «объекта» гуманитарного познания: 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400" dirty="0">
                <a:solidFill>
                  <a:srgbClr val="002060"/>
                </a:solidFill>
              </a:rPr>
              <a:t>Классическая эпоха (</a:t>
            </a:r>
            <a:r>
              <a:rPr lang="en-US" altLang="ru-RU" sz="2400" dirty="0">
                <a:solidFill>
                  <a:srgbClr val="002060"/>
                </a:solidFill>
              </a:rPr>
              <a:t>XVIII – XIX </a:t>
            </a:r>
            <a:r>
              <a:rPr lang="ru-RU" altLang="ru-RU" sz="2400" dirty="0">
                <a:solidFill>
                  <a:srgbClr val="002060"/>
                </a:solidFill>
              </a:rPr>
              <a:t>века) – право, история, философия, язык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400" dirty="0">
                <a:solidFill>
                  <a:srgbClr val="002060"/>
                </a:solidFill>
              </a:rPr>
              <a:t>Неклассическая эпоха (конец </a:t>
            </a:r>
            <a:r>
              <a:rPr lang="en-US" altLang="ru-RU" sz="2400" dirty="0">
                <a:solidFill>
                  <a:srgbClr val="002060"/>
                </a:solidFill>
              </a:rPr>
              <a:t>XIX </a:t>
            </a:r>
            <a:r>
              <a:rPr lang="ru-RU" altLang="ru-RU" sz="2400" dirty="0">
                <a:solidFill>
                  <a:srgbClr val="002060"/>
                </a:solidFill>
              </a:rPr>
              <a:t>– </a:t>
            </a:r>
            <a:r>
              <a:rPr lang="en-US" altLang="ru-RU" sz="2400" dirty="0">
                <a:solidFill>
                  <a:srgbClr val="002060"/>
                </a:solidFill>
              </a:rPr>
              <a:t>XX </a:t>
            </a:r>
            <a:r>
              <a:rPr lang="ru-RU" altLang="ru-RU" sz="2400" dirty="0">
                <a:solidFill>
                  <a:srgbClr val="002060"/>
                </a:solidFill>
              </a:rPr>
              <a:t>век) – общество, литература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400" dirty="0">
                <a:solidFill>
                  <a:srgbClr val="002060"/>
                </a:solidFill>
              </a:rPr>
              <a:t>Современность (конец </a:t>
            </a:r>
            <a:r>
              <a:rPr lang="en-US" altLang="ru-RU" sz="2400" dirty="0">
                <a:solidFill>
                  <a:srgbClr val="002060"/>
                </a:solidFill>
              </a:rPr>
              <a:t>XX </a:t>
            </a:r>
            <a:r>
              <a:rPr lang="ru-RU" altLang="ru-RU" sz="2400" dirty="0">
                <a:solidFill>
                  <a:srgbClr val="002060"/>
                </a:solidFill>
              </a:rPr>
              <a:t>– начало </a:t>
            </a:r>
            <a:r>
              <a:rPr lang="en-US" altLang="ru-RU" sz="2400" dirty="0">
                <a:solidFill>
                  <a:srgbClr val="002060"/>
                </a:solidFill>
              </a:rPr>
              <a:t>XXI </a:t>
            </a:r>
            <a:r>
              <a:rPr lang="ru-RU" altLang="ru-RU" sz="2400" dirty="0">
                <a:solidFill>
                  <a:srgbClr val="002060"/>
                </a:solidFill>
              </a:rPr>
              <a:t>века) – человек  </a:t>
            </a:r>
          </a:p>
        </p:txBody>
      </p:sp>
    </p:spTree>
    <p:extLst>
      <p:ext uri="{BB962C8B-B14F-4D97-AF65-F5344CB8AC3E}">
        <p14:creationId xmlns:p14="http://schemas.microsoft.com/office/powerpoint/2010/main" val="280497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6892" y="201217"/>
            <a:ext cx="919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СПЕЦИФИКА </a:t>
            </a:r>
            <a:r>
              <a:rPr lang="ru-RU" altLang="ru-RU" sz="3200" b="1" dirty="0" smtClean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ЛИЧНОСТНОГО </a:t>
            </a:r>
            <a:r>
              <a:rPr lang="ru-RU" altLang="ru-RU" sz="3200" b="1" dirty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ПОДХОДА</a:t>
            </a:r>
            <a:endParaRPr lang="ru-RU" sz="3200" b="1" dirty="0">
              <a:solidFill>
                <a:srgbClr val="33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https://yt3.ggpht.com/a/AATXAJyxn7lFbo3xvLmejpyWCHIlnTsXnjsDqHgjV5J5=s900-c-k-c0xffffffff-no-rj-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1"/>
            <a:ext cx="9144000" cy="231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25062" y="3227339"/>
            <a:ext cx="664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altLang="ru-RU" dirty="0" err="1">
                <a:solidFill>
                  <a:srgbClr val="002060"/>
                </a:solidFill>
              </a:rPr>
              <a:t>Нередуцируемость</a:t>
            </a:r>
            <a:r>
              <a:rPr lang="ru-RU" altLang="ru-RU" dirty="0">
                <a:solidFill>
                  <a:srgbClr val="002060"/>
                </a:solidFill>
              </a:rPr>
              <a:t> личности к совокупности наблюдаемых свойств (трансцендентальность личности)</a:t>
            </a:r>
          </a:p>
          <a:p>
            <a:pPr>
              <a:buFont typeface="Wingdings" pitchFamily="2" charset="2"/>
              <a:buChar char="§"/>
            </a:pPr>
            <a:r>
              <a:rPr lang="ru-RU" altLang="ru-RU" dirty="0">
                <a:solidFill>
                  <a:srgbClr val="002060"/>
                </a:solidFill>
              </a:rPr>
              <a:t>Сочетание научного и </a:t>
            </a:r>
            <a:r>
              <a:rPr lang="ru-RU" altLang="ru-RU" dirty="0" err="1">
                <a:solidFill>
                  <a:srgbClr val="002060"/>
                </a:solidFill>
              </a:rPr>
              <a:t>вненаучного</a:t>
            </a:r>
            <a:r>
              <a:rPr lang="ru-RU" altLang="ru-RU" dirty="0">
                <a:solidFill>
                  <a:srgbClr val="002060"/>
                </a:solidFill>
              </a:rPr>
              <a:t> (религиозного, обыденного) знания о личности</a:t>
            </a:r>
          </a:p>
          <a:p>
            <a:pPr>
              <a:buFont typeface="Wingdings" pitchFamily="2" charset="2"/>
              <a:buChar char="§"/>
            </a:pPr>
            <a:r>
              <a:rPr lang="ru-RU" altLang="ru-RU" dirty="0">
                <a:solidFill>
                  <a:srgbClr val="002060"/>
                </a:solidFill>
              </a:rPr>
              <a:t>Текстуальность познания и образования личности (</a:t>
            </a:r>
            <a:r>
              <a:rPr lang="ru-RU" altLang="ru-RU" b="1" dirty="0">
                <a:solidFill>
                  <a:srgbClr val="008080"/>
                </a:solidFill>
              </a:rPr>
              <a:t>личность – текст – личность</a:t>
            </a:r>
            <a:r>
              <a:rPr lang="ru-RU" altLang="ru-RU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801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846749" y="0"/>
            <a:ext cx="8080375" cy="914400"/>
          </a:xfrm>
        </p:spPr>
        <p:txBody>
          <a:bodyPr/>
          <a:lstStyle/>
          <a:p>
            <a:pPr algn="ctr"/>
            <a:r>
              <a:rPr lang="ru-RU" altLang="ru-RU" sz="36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КАТЕГОРИЯ «ТЕКСТА»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261" y="1326293"/>
            <a:ext cx="5140569" cy="325755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ru-RU" altLang="ru-RU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 общем смысле – «последовательность знаков»</a:t>
            </a:r>
          </a:p>
          <a:p>
            <a:pPr>
              <a:buFont typeface="Wingdings" pitchFamily="2" charset="2"/>
              <a:buChar char="§"/>
            </a:pPr>
            <a:r>
              <a:rPr lang="ru-RU" altLang="ru-RU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Имманентная и репрезентативная концепция текста</a:t>
            </a:r>
          </a:p>
          <a:p>
            <a:pPr>
              <a:buFont typeface="Wingdings" pitchFamily="2" charset="2"/>
              <a:buChar char="§"/>
            </a:pPr>
            <a:r>
              <a:rPr lang="ru-RU" altLang="ru-RU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Диалектика: «Смысл – Текст»</a:t>
            </a:r>
          </a:p>
          <a:p>
            <a:pPr>
              <a:buFont typeface="Wingdings" pitchFamily="2" charset="2"/>
              <a:buChar char="§"/>
            </a:pPr>
            <a:r>
              <a:rPr lang="ru-RU" altLang="ru-RU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Диалектика: «Текст – Произведение»</a:t>
            </a:r>
          </a:p>
          <a:p>
            <a:pPr>
              <a:buFont typeface="Wingdings" pitchFamily="2" charset="2"/>
              <a:buChar char="§"/>
            </a:pPr>
            <a:r>
              <a:rPr lang="ru-RU" altLang="ru-RU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Диалектика: «Текст – Контекст – Гипертекст</a:t>
            </a:r>
            <a:r>
              <a:rPr lang="ru-RU" altLang="ru-RU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»</a:t>
            </a:r>
            <a:endParaRPr lang="ru-RU" altLang="ru-RU" i="1" dirty="0"/>
          </a:p>
          <a:p>
            <a:pPr>
              <a:buFont typeface="Wingdings" pitchFamily="2" charset="2"/>
              <a:buChar char="§"/>
            </a:pPr>
            <a:endParaRPr lang="ru-RU" altLang="ru-RU" i="1" dirty="0"/>
          </a:p>
          <a:p>
            <a:pPr>
              <a:buFont typeface="Wingdings" pitchFamily="2" charset="2"/>
              <a:buChar char="§"/>
            </a:pPr>
            <a:endParaRPr lang="ru-RU" altLang="ru-RU" i="1" dirty="0"/>
          </a:p>
        </p:txBody>
      </p:sp>
      <p:pic>
        <p:nvPicPr>
          <p:cNvPr id="5" name="Picture 4" descr="Записаться. уролог, врач УЗД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71" y="1522774"/>
            <a:ext cx="2717658" cy="286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53675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238E7894-35C1-4152-B044-4469D4ABF51A}" type="slidenum">
              <a:rPr lang="ru-RU" altLang="ru-RU"/>
              <a:pPr lvl="1"/>
              <a:t>25</a:t>
            </a:fld>
            <a:endParaRPr lang="ru-RU" altLang="ru-RU">
              <a:latin typeface="Times New Roman" pitchFamily="18" charset="0"/>
            </a:endParaRPr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СПЕЦИФИКА </a:t>
            </a:r>
            <a:br>
              <a:rPr lang="ru-RU" altLang="ru-RU" sz="36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36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ТЕКСТУАЛЬНОГО ПОДХОДА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6" y="1094642"/>
            <a:ext cx="8827476" cy="325755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ru-RU" altLang="ru-RU" sz="2000" i="1" dirty="0">
                <a:solidFill>
                  <a:srgbClr val="FFFFCC"/>
                </a:solidFill>
              </a:rPr>
              <a:t>Текст – не совокупность единиц, но единство!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000" i="1" dirty="0">
                <a:solidFill>
                  <a:srgbClr val="FFFFCC"/>
                </a:solidFill>
              </a:rPr>
              <a:t>Текст – единство оппозиций (автор – читатель, письменное – устное, звучание – пауза, </a:t>
            </a:r>
            <a:r>
              <a:rPr lang="ru-RU" altLang="ru-RU" sz="2000" i="1" dirty="0" err="1">
                <a:solidFill>
                  <a:srgbClr val="FFFFCC"/>
                </a:solidFill>
              </a:rPr>
              <a:t>денотация</a:t>
            </a:r>
            <a:r>
              <a:rPr lang="ru-RU" altLang="ru-RU" sz="2000" i="1" dirty="0">
                <a:solidFill>
                  <a:srgbClr val="FFFFCC"/>
                </a:solidFill>
              </a:rPr>
              <a:t> и коннотация и пр.)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000" i="1" dirty="0">
                <a:solidFill>
                  <a:srgbClr val="FFFFCC"/>
                </a:solidFill>
              </a:rPr>
              <a:t>Многозначность единицы (слова) в тексте – значение в контексте фразы, предложения, абзаца, произведения, времени, словарное значение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000" i="1" dirty="0">
                <a:solidFill>
                  <a:srgbClr val="FFFFCC"/>
                </a:solidFill>
              </a:rPr>
              <a:t>Единство чтения, говорения, понимания и анализа: сложные виды речевой (текстуальной) деятельности (чтение, говорение, слушание, письмо как единство)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000" i="1" dirty="0">
                <a:solidFill>
                  <a:srgbClr val="FFFFCC"/>
                </a:solidFill>
              </a:rPr>
              <a:t>Текст – фундаментальный объект культуры и средоточие гуманитарного образования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000" i="1" dirty="0">
                <a:solidFill>
                  <a:srgbClr val="FFFFCC"/>
                </a:solidFill>
              </a:rPr>
              <a:t>Связь толкования текста и традиции (в том числе, богословской)</a:t>
            </a:r>
          </a:p>
        </p:txBody>
      </p:sp>
    </p:spTree>
    <p:extLst>
      <p:ext uri="{BB962C8B-B14F-4D97-AF65-F5344CB8AC3E}">
        <p14:creationId xmlns:p14="http://schemas.microsoft.com/office/powerpoint/2010/main" val="77382567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541949" y="0"/>
            <a:ext cx="8080375" cy="914400"/>
          </a:xfrm>
        </p:spPr>
        <p:txBody>
          <a:bodyPr/>
          <a:lstStyle/>
          <a:p>
            <a:pPr algn="ctr"/>
            <a:r>
              <a:rPr lang="ru-RU" altLang="ru-RU" sz="36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КАТЕГОРИИ «СРЕДЫ И ПРОСТРАНСТВА»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28750"/>
            <a:ext cx="7772400" cy="325755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ru-RU" altLang="ru-RU" sz="2800" dirty="0">
                <a:solidFill>
                  <a:srgbClr val="FFFFCC"/>
                </a:solidFill>
              </a:rPr>
              <a:t>Антитеза «система» - «среда» (полюс организованности, управляемости – относительности, локальности, адаптивности и пр.)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800" dirty="0">
                <a:solidFill>
                  <a:srgbClr val="FFFFCC"/>
                </a:solidFill>
              </a:rPr>
              <a:t>Среда и пространство (полюс локального и универсального)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800" dirty="0">
                <a:solidFill>
                  <a:srgbClr val="FFFFCC"/>
                </a:solidFill>
              </a:rPr>
              <a:t>Антитеза: управление системой (процессом) и мониторинг (повышение качества) сред. </a:t>
            </a:r>
          </a:p>
        </p:txBody>
      </p:sp>
    </p:spTree>
    <p:extLst>
      <p:ext uri="{BB962C8B-B14F-4D97-AF65-F5344CB8AC3E}">
        <p14:creationId xmlns:p14="http://schemas.microsoft.com/office/powerpoint/2010/main" val="290788078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870195" y="0"/>
            <a:ext cx="8080375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СПЕЦИФИКА </a:t>
            </a:r>
            <a:r>
              <a:rPr lang="ru-RU" altLang="ru-RU" sz="36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36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36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ПРОСТРАНСТВЕННОГО ПОДХОДА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28750"/>
            <a:ext cx="7772400" cy="325755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ru-RU" altLang="ru-RU" sz="2800" dirty="0">
                <a:solidFill>
                  <a:srgbClr val="FFFFCC"/>
                </a:solidFill>
              </a:rPr>
              <a:t>Фундаментальность субъекта (целеполагание, проект, траектория и пр.). Образовательное пространство – как совокупность возможностей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800" dirty="0">
                <a:solidFill>
                  <a:srgbClr val="FFFFCC"/>
                </a:solidFill>
              </a:rPr>
              <a:t>Фундаментальность взаимодействия (трансакции). Образовательное пространство как совокупность взаимодействий. 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800" dirty="0">
                <a:solidFill>
                  <a:srgbClr val="FFFFCC"/>
                </a:solidFill>
              </a:rPr>
              <a:t>Фундаментальность самоорганизации: пространство не имеет априорной структуры, его структуры порождаются в процессах. </a:t>
            </a:r>
          </a:p>
        </p:txBody>
      </p:sp>
    </p:spTree>
    <p:extLst>
      <p:ext uri="{BB962C8B-B14F-4D97-AF65-F5344CB8AC3E}">
        <p14:creationId xmlns:p14="http://schemas.microsoft.com/office/powerpoint/2010/main" val="204696466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Ша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12767"/>
            <a:ext cx="9281755" cy="52027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7664" y="2689344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23731" y="4191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932043" y="4461960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Галер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91880" y="197768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728018" y="4956289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ru-RU" sz="1200" dirty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" y="-158884"/>
            <a:ext cx="92525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F85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ОПОП построена на </a:t>
            </a:r>
            <a:r>
              <a:rPr lang="ru-RU" sz="2400" dirty="0" err="1" smtClean="0">
                <a:solidFill>
                  <a:srgbClr val="1F85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компетентностно-деятельностном</a:t>
            </a:r>
            <a:r>
              <a:rPr lang="ru-RU" sz="2400" dirty="0" smtClean="0">
                <a:solidFill>
                  <a:srgbClr val="1F85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подходе</a:t>
            </a:r>
            <a:endParaRPr lang="ru-RU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Рисунок 17" descr="https://avatars.mds.yandex.net/i?id=dc6dfff6c452c8c4ec33140dc172e25e8d697ba5-12544737-images-thumbs&amp;n=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592491"/>
            <a:ext cx="4067175" cy="45975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125167" y="4839604"/>
            <a:ext cx="733425" cy="222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50" y="3173817"/>
            <a:ext cx="4977132" cy="196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30652" y="618894"/>
            <a:ext cx="49170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Синергетический </a:t>
            </a:r>
            <a:r>
              <a:rPr lang="ru-RU" b="1" dirty="0" smtClean="0"/>
              <a:t>подход </a:t>
            </a:r>
            <a:r>
              <a:rPr lang="ru-RU" dirty="0" smtClean="0"/>
              <a:t>предполагает </a:t>
            </a:r>
            <a:r>
              <a:rPr lang="ru-RU" dirty="0"/>
              <a:t>построение педагогического процесса в учётом</a:t>
            </a:r>
          </a:p>
          <a:p>
            <a:r>
              <a:rPr lang="ru-RU" dirty="0"/>
              <a:t>закономерностей развития сложных самоорганизующихся систем и позволяет рассматривать каждый субъект образовательного процесса как саморазвивающиеся подсистемы, осуществляющие переход  от развития к саморазвитию.</a:t>
            </a:r>
          </a:p>
        </p:txBody>
      </p:sp>
    </p:spTree>
    <p:extLst>
      <p:ext uri="{BB962C8B-B14F-4D97-AF65-F5344CB8AC3E}">
        <p14:creationId xmlns:p14="http://schemas.microsoft.com/office/powerpoint/2010/main" val="424424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2971" y="156043"/>
            <a:ext cx="7984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СПЕЦИФИКА ТЕХНОЛОГИЧЕСКОГО ПОДХОДА</a:t>
            </a:r>
            <a:endParaRPr lang="ru-RU" sz="32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https://portal-kolomna.ru/wp-content/uploads/4/b/2/4b2441f112ce588381d29e7208d2b60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" y="940776"/>
            <a:ext cx="9249508" cy="420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6714" y="1137139"/>
            <a:ext cx="9114693" cy="970085"/>
          </a:xfrm>
          <a:prstGeom prst="rect">
            <a:avLst/>
          </a:prstGeom>
          <a:solidFill>
            <a:srgbClr val="DDF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ru-RU" altLang="ru-RU" sz="2400" dirty="0">
                <a:solidFill>
                  <a:srgbClr val="002060"/>
                </a:solidFill>
              </a:rPr>
              <a:t>Анализ и корректное целеполагание как основа любого образовательного процесса 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400" dirty="0">
                <a:solidFill>
                  <a:srgbClr val="002060"/>
                </a:solidFill>
              </a:rPr>
              <a:t>Проектирование диагностических средств и процедур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308" y="3490545"/>
            <a:ext cx="9114692" cy="1104901"/>
          </a:xfrm>
          <a:prstGeom prst="rect">
            <a:avLst/>
          </a:prstGeom>
          <a:solidFill>
            <a:srgbClr val="DDF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ru-RU" altLang="ru-RU" sz="2400" dirty="0">
                <a:solidFill>
                  <a:srgbClr val="002060"/>
                </a:solidFill>
              </a:rPr>
              <a:t>Проектирование триады: «средство обучения – способ организации взаимодействия – критерии эффективности»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400" dirty="0">
                <a:solidFill>
                  <a:srgbClr val="002060"/>
                </a:solidFill>
              </a:rPr>
              <a:t>Апробация технологии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" y="-1152"/>
            <a:ext cx="9143744" cy="514057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69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2020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5201" y="2280597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35643" y="1652832"/>
            <a:ext cx="6998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909091"/>
              </p:ext>
            </p:extLst>
          </p:nvPr>
        </p:nvGraphicFramePr>
        <p:xfrm>
          <a:off x="256" y="4197380"/>
          <a:ext cx="9144000" cy="1150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27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50619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173A8D"/>
                        </a:solidFill>
                      </a:endParaRPr>
                    </a:p>
                  </a:txBody>
                  <a:tcPr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1" dirty="0" smtClean="0">
                        <a:solidFill>
                          <a:srgbClr val="00808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8080"/>
                          </a:solidFill>
                        </a:rPr>
                        <a:t>Педагогические публикации сотрудников </a:t>
                      </a:r>
                      <a:r>
                        <a:rPr lang="ru-RU" sz="1400" b="1" dirty="0" err="1" smtClean="0">
                          <a:solidFill>
                            <a:srgbClr val="008080"/>
                          </a:solidFill>
                        </a:rPr>
                        <a:t>ВолгГМУ</a:t>
                      </a:r>
                      <a:r>
                        <a:rPr lang="ru-RU" sz="1400" b="1" dirty="0" smtClean="0">
                          <a:solidFill>
                            <a:srgbClr val="008080"/>
                          </a:solidFill>
                        </a:rPr>
                        <a:t> (2019–2021 гг.) : </a:t>
                      </a:r>
                      <a:r>
                        <a:rPr lang="ru-RU" sz="1400" dirty="0" smtClean="0">
                          <a:solidFill>
                            <a:srgbClr val="008080"/>
                          </a:solidFill>
                        </a:rPr>
                        <a:t>научно-вспомогательный указатель литературы / сост.: С. В. </a:t>
                      </a:r>
                      <a:r>
                        <a:rPr lang="ru-RU" sz="1400" dirty="0" err="1" smtClean="0">
                          <a:solidFill>
                            <a:srgbClr val="008080"/>
                          </a:solidFill>
                        </a:rPr>
                        <a:t>Поройский</a:t>
                      </a:r>
                      <a:r>
                        <a:rPr lang="ru-RU" sz="1400" dirty="0" smtClean="0">
                          <a:solidFill>
                            <a:srgbClr val="008080"/>
                          </a:solidFill>
                        </a:rPr>
                        <a:t>, А. И. </a:t>
                      </a:r>
                      <a:r>
                        <a:rPr lang="ru-RU" sz="1400" dirty="0" err="1" smtClean="0">
                          <a:solidFill>
                            <a:srgbClr val="008080"/>
                          </a:solidFill>
                        </a:rPr>
                        <a:t>Артюхина</a:t>
                      </a:r>
                      <a:r>
                        <a:rPr lang="ru-RU" sz="1400" dirty="0" smtClean="0">
                          <a:solidFill>
                            <a:srgbClr val="008080"/>
                          </a:solidFill>
                        </a:rPr>
                        <a:t>, Е. В. Спивакова; под ред. В. В. Долговой. – Волгоград : Издательство </a:t>
                      </a:r>
                      <a:r>
                        <a:rPr lang="ru-RU" sz="1400" dirty="0" err="1" smtClean="0">
                          <a:solidFill>
                            <a:srgbClr val="008080"/>
                          </a:solidFill>
                        </a:rPr>
                        <a:t>ВолгГМУ</a:t>
                      </a:r>
                      <a:r>
                        <a:rPr lang="ru-RU" sz="1400" dirty="0" smtClean="0">
                          <a:solidFill>
                            <a:srgbClr val="008080"/>
                          </a:solidFill>
                        </a:rPr>
                        <a:t>, 2022. 72 с. Текст : электронный</a:t>
                      </a:r>
                    </a:p>
                    <a:p>
                      <a:pPr algn="ctr"/>
                      <a:endParaRPr lang="ru-RU" sz="1400" dirty="0">
                        <a:solidFill>
                          <a:srgbClr val="173A8D"/>
                        </a:solidFill>
                      </a:endParaRPr>
                    </a:p>
                  </a:txBody>
                  <a:tcPr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48615" y="0"/>
            <a:ext cx="86724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Методическое обеспечение работы курса педагогики и образовательных технологий ДПО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Picture 4" descr="Образовательные технологии в высшей медицинской школ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363" y="2439087"/>
            <a:ext cx="1428749" cy="177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&quot;Компетентностно-ориентированное обучение в медицинском вузе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38" y="415497"/>
            <a:ext cx="1428750" cy="150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&quot;Интерактивные методы обучения в медицинском вузе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722" y="792457"/>
            <a:ext cx="1428750" cy="160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&quot;Игровые технологии в фармацевтическом образовании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095" y="812304"/>
            <a:ext cx="1428750" cy="155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Учебно- методическое пособие &quot;Психолого-педагогическая диагностика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38" y="1924963"/>
            <a:ext cx="1428750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Сборник тестовых заданий по педагогик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7" y="2899947"/>
            <a:ext cx="142875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Организация самостоятельной работы аспирантов по педагогик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087" y="2439087"/>
            <a:ext cx="1428750" cy="163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Педагогика для клинических ординаторов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37" y="2460745"/>
            <a:ext cx="1428750" cy="161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Учебное пособие для студентов: &quot;Практикум по педагогике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21" y="824803"/>
            <a:ext cx="1483320" cy="156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 descr="C:\Users\Александра\Downloads\IMG-20230203-WA0010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792457"/>
            <a:ext cx="2647950" cy="2256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18" descr="Практические занятие в высшей медицинской школе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443434"/>
            <a:ext cx="1428750" cy="172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Педагогика и методика преподавания в высшей школе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035" y="2439087"/>
            <a:ext cx="1204815" cy="171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82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Шаблон.jpg"/>
          <p:cNvPicPr>
            <a:picLocks noChangeAspect="1"/>
          </p:cNvPicPr>
          <p:nvPr/>
        </p:nvPicPr>
        <p:blipFill rotWithShape="1">
          <a:blip r:embed="rId2" cstate="print"/>
          <a:srcRect b="4708"/>
          <a:stretch/>
        </p:blipFill>
        <p:spPr>
          <a:xfrm>
            <a:off x="14439" y="0"/>
            <a:ext cx="9143999" cy="51640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03748" y="2689346"/>
            <a:ext cx="5670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735802" y="4191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761910" y="197768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89017" y="4956292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ru-RU" sz="1200" dirty="0" smtClean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8261" y="181710"/>
            <a:ext cx="9020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chemeClr val="bg1"/>
                </a:solidFill>
              </a:rPr>
              <a:t>Ч</a:t>
            </a:r>
            <a:r>
              <a:rPr lang="ru-RU" sz="2800" dirty="0" err="1" smtClean="0">
                <a:solidFill>
                  <a:schemeClr val="bg1"/>
                </a:solidFill>
              </a:rPr>
              <a:t>еловекоцентрический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подход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24726" y="581075"/>
            <a:ext cx="4666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7887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endParaRPr lang="ru-RU" sz="1400" dirty="0"/>
          </a:p>
        </p:txBody>
      </p:sp>
      <p:pic>
        <p:nvPicPr>
          <p:cNvPr id="10" name="Рисунок 9" descr="https://vogazeta.ru/uploads/jsredactor/images/c5dfa6d74810869c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2" y="1321234"/>
            <a:ext cx="6948336" cy="3773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87742" y="581075"/>
            <a:ext cx="8989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 </a:t>
            </a:r>
            <a:r>
              <a:rPr lang="ru-RU" dirty="0" err="1"/>
              <a:t>человекоцентрированном</a:t>
            </a:r>
            <a:r>
              <a:rPr lang="ru-RU" dirty="0"/>
              <a:t> подходе задача преподавателя заключается в том, чтобы стать </a:t>
            </a:r>
            <a:r>
              <a:rPr lang="ru-RU" dirty="0" err="1"/>
              <a:t>фасилитатором</a:t>
            </a:r>
            <a:r>
              <a:rPr lang="ru-RU" dirty="0"/>
              <a:t> учебного процесса – стимулировать интерес студента к предмету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73519" y="1534813"/>
            <a:ext cx="1822197" cy="33680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ЧП помогает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принять</a:t>
            </a:r>
            <a:r>
              <a:rPr lang="ru-RU" sz="1400" dirty="0">
                <a:solidFill>
                  <a:schemeClr val="tx1"/>
                </a:solidFill>
              </a:rPr>
              <a:t>, что люди разные, не похожи на каждого из нас, и нужно строить образовательный процесс с учетом этого знания. В конечном итоге связи между преподавателем и студентом становятся более крепкими</a:t>
            </a:r>
          </a:p>
        </p:txBody>
      </p:sp>
    </p:spTree>
    <p:extLst>
      <p:ext uri="{BB962C8B-B14F-4D97-AF65-F5344CB8AC3E}">
        <p14:creationId xmlns:p14="http://schemas.microsoft.com/office/powerpoint/2010/main" val="21444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Шаблон.jpg"/>
          <p:cNvPicPr>
            <a:picLocks noChangeAspect="1"/>
          </p:cNvPicPr>
          <p:nvPr/>
        </p:nvPicPr>
        <p:blipFill rotWithShape="1">
          <a:blip r:embed="rId2" cstate="print"/>
          <a:srcRect b="4708"/>
          <a:stretch/>
        </p:blipFill>
        <p:spPr>
          <a:xfrm>
            <a:off x="-14140" y="-20539"/>
            <a:ext cx="9143999" cy="51640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03748" y="2689346"/>
            <a:ext cx="5670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735802" y="4191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761910" y="197768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89017" y="4956292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ru-RU" sz="1200" dirty="0" smtClean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736" y="105875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/>
                <a:ea typeface="Calibri"/>
                <a:cs typeface="Times New Roman"/>
              </a:rPr>
              <a:t>персонализированный подход в </a:t>
            </a:r>
            <a:r>
              <a:rPr lang="ru-RU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/>
                <a:ea typeface="Calibri"/>
                <a:cs typeface="Times New Roman"/>
              </a:rPr>
              <a:t>образовании</a:t>
            </a:r>
            <a:endParaRPr lang="ru-RU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0353" y="-176483"/>
            <a:ext cx="6813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24726" y="581075"/>
            <a:ext cx="4666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7887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endParaRPr lang="ru-RU" sz="1400" dirty="0"/>
          </a:p>
        </p:txBody>
      </p:sp>
      <p:pic>
        <p:nvPicPr>
          <p:cNvPr id="11" name="Рисунок 10" descr="http://dislib.ru/images2/12972/img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03" y="2470336"/>
            <a:ext cx="5356860" cy="26244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228600" y="800259"/>
            <a:ext cx="5743575" cy="16286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1F8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333333"/>
              </a:solidFill>
              <a:latin typeface="Times New Roman"/>
              <a:ea typeface="Calibri"/>
              <a:cs typeface="Times New Roman"/>
            </a:endParaRP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Персонализированное  образование</a:t>
            </a:r>
            <a:r>
              <a:rPr lang="ru-RU" dirty="0" smtClean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(или </a:t>
            </a:r>
            <a:r>
              <a:rPr lang="ru-RU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персонализированный</a:t>
            </a:r>
            <a:r>
              <a:rPr lang="ru-RU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подход в образовании</a:t>
            </a:r>
            <a:r>
              <a:rPr lang="ru-RU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) — способ проектирования и реализации образовательного процесса, в котором обучающийся выступает субъектом учебной деятельности.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a typeface="Calibri"/>
                <a:cs typeface="Times New Roman"/>
              </a:rPr>
              <a:t> </a:t>
            </a:r>
            <a:r>
              <a:rPr lang="ru-RU" sz="1400" dirty="0" smtClean="0">
                <a:ea typeface="Calibri"/>
                <a:cs typeface="Times New Roman"/>
              </a:rPr>
              <a:t> 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23268" y="1242693"/>
            <a:ext cx="3131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1F8565"/>
                </a:solidFill>
              </a:rPr>
              <a:t>общие концепции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767536" y="2171387"/>
            <a:ext cx="3376464" cy="2972113"/>
          </a:xfrm>
          <a:prstGeom prst="roundRect">
            <a:avLst/>
          </a:prstGeom>
          <a:solidFill>
            <a:srgbClr val="1F85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/>
              <a:t>цифровое гражданство,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/>
              <a:t>комплексное обучение,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/>
              <a:t>вовлечение учащихся,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/>
              <a:t>ориентированная на обучение оценка,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/>
              <a:t>непрерывное обучение во всех сферах жизни, а также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/>
              <a:t>учет желаний учащегося. </a:t>
            </a:r>
          </a:p>
        </p:txBody>
      </p:sp>
    </p:spTree>
    <p:extLst>
      <p:ext uri="{BB962C8B-B14F-4D97-AF65-F5344CB8AC3E}">
        <p14:creationId xmlns:p14="http://schemas.microsoft.com/office/powerpoint/2010/main" val="59012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Шаблон.jpg"/>
          <p:cNvPicPr>
            <a:picLocks noChangeAspect="1"/>
          </p:cNvPicPr>
          <p:nvPr/>
        </p:nvPicPr>
        <p:blipFill rotWithShape="1">
          <a:blip r:embed="rId2" cstate="print"/>
          <a:srcRect b="4708"/>
          <a:stretch/>
        </p:blipFill>
        <p:spPr>
          <a:xfrm>
            <a:off x="14439" y="0"/>
            <a:ext cx="9143999" cy="51640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03748" y="2689346"/>
            <a:ext cx="5670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735802" y="4191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761910" y="197768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89017" y="4956292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ru-RU" sz="1200" dirty="0" smtClean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8261" y="181710"/>
            <a:ext cx="9020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Персонализированное обучение</a:t>
            </a:r>
            <a:endParaRPr lang="ru-R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24726" y="581075"/>
            <a:ext cx="4666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7887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endParaRPr lang="ru-RU" sz="1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52450" y="708975"/>
            <a:ext cx="82010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Система персонализированной подготовки студентов и преподавателей в высшем учебном заведении - переход к «штучному»  обучению профессионалов, что,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во-первых, создаст условия для выбора индивидуальной траектории профессионального самоопределения  и развития студентов, ординаторов, аспирантов и формирования у них профессионально-субъектной позиции, и как следствие подготовит к работе в сфере персонализированной медицины,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во-вторых, создаст условия для личностно-профессионального развития преподавателей медицинского вуза и как следствие обеспечит инновационное развитие образовательного процесса университета.</a:t>
            </a:r>
          </a:p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Разработка </a:t>
            </a:r>
            <a:r>
              <a:rPr lang="ru-RU" dirty="0"/>
              <a:t>и внедрение многовариантной модели педагогической технологии наставничества как базовой в </a:t>
            </a:r>
          </a:p>
        </p:txBody>
      </p:sp>
    </p:spTree>
    <p:extLst>
      <p:ext uri="{BB962C8B-B14F-4D97-AF65-F5344CB8AC3E}">
        <p14:creationId xmlns:p14="http://schemas.microsoft.com/office/powerpoint/2010/main" val="156975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Шаблон.jpg"/>
          <p:cNvPicPr>
            <a:picLocks noChangeAspect="1"/>
          </p:cNvPicPr>
          <p:nvPr/>
        </p:nvPicPr>
        <p:blipFill rotWithShape="1">
          <a:blip r:embed="rId2" cstate="print"/>
          <a:srcRect b="4708"/>
          <a:stretch/>
        </p:blipFill>
        <p:spPr>
          <a:xfrm>
            <a:off x="14439" y="0"/>
            <a:ext cx="9143999" cy="51640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03748" y="2689346"/>
            <a:ext cx="5670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735802" y="4191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761910" y="197768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89017" y="4956292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ru-RU" sz="1200" dirty="0" smtClean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8261" y="181710"/>
            <a:ext cx="9020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Персонализированное обучение</a:t>
            </a:r>
            <a:endParaRPr lang="ru-R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24726" y="581075"/>
            <a:ext cx="4666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7887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endParaRPr lang="ru-RU" sz="1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71576" y="971740"/>
            <a:ext cx="7381872" cy="39077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1F8565"/>
                </a:solidFill>
              </a:rPr>
              <a:t>Персонализация </a:t>
            </a:r>
            <a:r>
              <a:rPr lang="ru-RU" sz="2400" b="1" dirty="0">
                <a:solidFill>
                  <a:srgbClr val="1F8565"/>
                </a:solidFill>
              </a:rPr>
              <a:t>в вузе  </a:t>
            </a:r>
            <a:r>
              <a:rPr lang="ru-RU" sz="2400" b="1" dirty="0" smtClean="0">
                <a:solidFill>
                  <a:srgbClr val="1F8565"/>
                </a:solidFill>
              </a:rPr>
              <a:t> - совокупность  </a:t>
            </a:r>
            <a:r>
              <a:rPr lang="ru-RU" sz="2400" b="1" dirty="0">
                <a:solidFill>
                  <a:srgbClr val="1F8565"/>
                </a:solidFill>
              </a:rPr>
              <a:t>позиций</a:t>
            </a:r>
            <a:r>
              <a:rPr lang="ru-RU" sz="2400" b="1" dirty="0" smtClean="0">
                <a:solidFill>
                  <a:srgbClr val="1F8565"/>
                </a:solidFill>
              </a:rPr>
              <a:t>,</a:t>
            </a:r>
          </a:p>
          <a:p>
            <a:r>
              <a:rPr lang="ru-RU" sz="2400" b="1" dirty="0" smtClean="0">
                <a:solidFill>
                  <a:srgbClr val="1F8565"/>
                </a:solidFill>
              </a:rPr>
              <a:t>объединяющих</a:t>
            </a:r>
            <a:r>
              <a:rPr lang="ru-RU" sz="2800" dirty="0">
                <a:solidFill>
                  <a:srgbClr val="1F8565"/>
                </a:solidFill>
              </a:rPr>
              <a:t>: 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практики эффективного сотрудничества преподавателя и студента с целью достижения им личностно-значимого уровня требуемых ФГОС ВО компетенций, 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систему педагогических условий и действий, направленных на развитие личностного потенциала студента за счет чётко выраженной и технологически поддержанной субъектной позиции,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технологическое условие реализации персонализированного подхода, под которым понимают цифровую образовательную среду, существенно расширяющую возможности традиционных форм обучения, но не отменяющую их.</a:t>
            </a:r>
          </a:p>
        </p:txBody>
      </p:sp>
    </p:spTree>
    <p:extLst>
      <p:ext uri="{BB962C8B-B14F-4D97-AF65-F5344CB8AC3E}">
        <p14:creationId xmlns:p14="http://schemas.microsoft.com/office/powerpoint/2010/main" val="377468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-1786"/>
            <a:ext cx="922655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Подзаголовок 2"/>
          <p:cNvSpPr txBox="1">
            <a:spLocks/>
          </p:cNvSpPr>
          <p:nvPr/>
        </p:nvSpPr>
        <p:spPr bwMode="auto">
          <a:xfrm>
            <a:off x="160338" y="4763691"/>
            <a:ext cx="3276600" cy="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503238" indent="-285750" defTabSz="1006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006475" indent="-228600" defTabSz="10064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11300" indent="-228600" defTabSz="1006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14538" indent="-228600" defTabSz="10064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4717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289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3861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433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en-US" altLang="ru-RU" sz="1600">
                <a:solidFill>
                  <a:srgbClr val="E5C78C"/>
                </a:solidFill>
                <a:latin typeface="Alegreya Sans"/>
              </a:rPr>
              <a:t>volgmed.ru</a:t>
            </a:r>
            <a:r>
              <a:rPr lang="ru-RU" altLang="ru-RU" sz="1600">
                <a:solidFill>
                  <a:srgbClr val="E5C78C"/>
                </a:solidFill>
                <a:latin typeface="Alegreya Sans"/>
              </a:rPr>
              <a:t> </a:t>
            </a:r>
          </a:p>
        </p:txBody>
      </p:sp>
      <p:sp>
        <p:nvSpPr>
          <p:cNvPr id="4100" name="Подзаголовок 2"/>
          <p:cNvSpPr txBox="1">
            <a:spLocks/>
          </p:cNvSpPr>
          <p:nvPr/>
        </p:nvSpPr>
        <p:spPr bwMode="auto">
          <a:xfrm>
            <a:off x="8394701" y="4773216"/>
            <a:ext cx="665163" cy="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503238" indent="-285750" defTabSz="1006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006475" indent="-228600" defTabSz="10064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11300" indent="-228600" defTabSz="1006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14538" indent="-228600" defTabSz="10064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4717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289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3861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433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ru-RU" altLang="ru-RU" sz="1600" dirty="0" smtClean="0">
                <a:solidFill>
                  <a:srgbClr val="E5C78C"/>
                </a:solidFill>
                <a:latin typeface="Alegreya Sans"/>
              </a:rPr>
              <a:t>2024 </a:t>
            </a:r>
            <a:endParaRPr lang="ru-RU" altLang="ru-RU" sz="1600" dirty="0">
              <a:solidFill>
                <a:srgbClr val="E5C78C"/>
              </a:solidFill>
              <a:latin typeface="Alegreya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976" y="2280048"/>
            <a:ext cx="7839075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120" name="Прямоугольник 14"/>
          <p:cNvSpPr>
            <a:spLocks noChangeArrowheads="1"/>
          </p:cNvSpPr>
          <p:nvPr/>
        </p:nvSpPr>
        <p:spPr bwMode="auto">
          <a:xfrm>
            <a:off x="4952451" y="2627768"/>
            <a:ext cx="42795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88544" y="148884"/>
            <a:ext cx="750615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мысловые </a:t>
            </a:r>
            <a:r>
              <a:rPr lang="ru-RU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компоненты </a:t>
            </a:r>
            <a:r>
              <a:rPr lang="ru-RU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персонализации</a:t>
            </a:r>
          </a:p>
          <a:p>
            <a:pPr algn="ctr"/>
            <a:r>
              <a:rPr lang="ru-RU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 </a:t>
            </a: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Л</a:t>
            </a:r>
            <a:r>
              <a:rPr lang="ru-R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С. </a:t>
            </a: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Илюшину </a:t>
            </a: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9649" y="1442828"/>
            <a:ext cx="725804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самостоятельность как ценность,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смысл как ресурс осознанного выбора целей,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внутренняя образовательная мотивация, при которой центр педагогического внимания смещается с мотивов академических правил, долга, внешнего оценивания к мотивам рационального академического поведения, пользы, самореализации и проектирования своего профессионального будущего,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развитие </a:t>
            </a:r>
            <a:r>
              <a:rPr lang="ru-RU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субъектности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студента через полноценную обратную связь в образовательном процессе </a:t>
            </a:r>
          </a:p>
        </p:txBody>
      </p:sp>
    </p:spTree>
    <p:extLst>
      <p:ext uri="{BB962C8B-B14F-4D97-AF65-F5344CB8AC3E}">
        <p14:creationId xmlns:p14="http://schemas.microsoft.com/office/powerpoint/2010/main" val="273797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Шаблон.jpg"/>
          <p:cNvPicPr>
            <a:picLocks noChangeAspect="1"/>
          </p:cNvPicPr>
          <p:nvPr/>
        </p:nvPicPr>
        <p:blipFill rotWithShape="1">
          <a:blip r:embed="rId2" cstate="print"/>
          <a:srcRect b="4708"/>
          <a:stretch/>
        </p:blipFill>
        <p:spPr>
          <a:xfrm>
            <a:off x="1" y="0"/>
            <a:ext cx="9143999" cy="51640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03748" y="2689346"/>
            <a:ext cx="5670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735802" y="4191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761910" y="197768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89017" y="4956292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ru-RU" sz="1200" dirty="0" smtClean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24726" y="581075"/>
            <a:ext cx="4666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7887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endParaRPr lang="ru-RU" sz="1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52525" y="211743"/>
            <a:ext cx="7353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Х</a:t>
            </a: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арактеристики </a:t>
            </a:r>
            <a:r>
              <a:rPr lang="ru-R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персонализированного обучения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9075" y="1352550"/>
            <a:ext cx="2838449" cy="36037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хороший </a:t>
            </a:r>
            <a:r>
              <a:rPr lang="ru-RU" sz="1600" dirty="0" err="1">
                <a:solidFill>
                  <a:schemeClr val="tx1"/>
                </a:solidFill>
              </a:rPr>
              <a:t>тьютор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возможность для обучающегося двигаться в удобном ему темпе,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направление человека с учетом того, какие курсы обучающийся должен и не должен посещать,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предоставление различных путей развития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7200" y="673409"/>
            <a:ext cx="2463333" cy="679141"/>
          </a:xfrm>
          <a:prstGeom prst="roundRect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Бенджамин </a:t>
            </a:r>
            <a:r>
              <a:rPr lang="ru-RU" dirty="0" err="1" smtClean="0"/>
              <a:t>Блум</a:t>
            </a:r>
            <a:r>
              <a:rPr lang="ru-RU" dirty="0" smtClean="0"/>
              <a:t>, 1968 г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05550" y="673409"/>
            <a:ext cx="2463333" cy="726806"/>
          </a:xfrm>
          <a:prstGeom prst="roundRect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Н. В. Савина </a:t>
            </a:r>
            <a:endParaRPr lang="ru-RU" dirty="0" smtClean="0"/>
          </a:p>
          <a:p>
            <a:pPr algn="ctr"/>
            <a:r>
              <a:rPr lang="ru-RU" dirty="0" smtClean="0"/>
              <a:t>2020 г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54633" y="673408"/>
            <a:ext cx="2463333" cy="726806"/>
          </a:xfrm>
          <a:prstGeom prst="roundRect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Фонд </a:t>
            </a:r>
            <a:r>
              <a:rPr lang="ru-RU" sz="1600" dirty="0"/>
              <a:t>персонализированного обучения </a:t>
            </a:r>
            <a:r>
              <a:rPr lang="ru-RU" sz="1600" dirty="0" smtClean="0"/>
              <a:t>ASCD, 2010г</a:t>
            </a:r>
            <a:endParaRPr lang="ru-RU" sz="16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305551" y="1352550"/>
            <a:ext cx="2714624" cy="36037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 </a:t>
            </a:r>
            <a:r>
              <a:rPr lang="ru-RU" sz="1600" dirty="0" smtClean="0">
                <a:solidFill>
                  <a:schemeClr val="tx1"/>
                </a:solidFill>
              </a:rPr>
              <a:t>свобода </a:t>
            </a:r>
            <a:r>
              <a:rPr lang="ru-RU" sz="1600" dirty="0">
                <a:solidFill>
                  <a:schemeClr val="tx1"/>
                </a:solidFill>
              </a:rPr>
              <a:t>выбора,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возможность обучающегося управлять своей деятельностью,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возможность проявлять свою индивидуальность,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возможность воздействовать на других людей,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возможность разрабатывать личный образовательный трек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305175" y="1368084"/>
            <a:ext cx="2800350" cy="36037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гибкость (Ю. С. Гурова уточнила - гибкость времени, скорости обучения, гибкость в целях </a:t>
            </a:r>
            <a:r>
              <a:rPr lang="ru-RU" sz="1600" dirty="0" smtClean="0">
                <a:solidFill>
                  <a:schemeClr val="tx1"/>
                </a:solidFill>
              </a:rPr>
              <a:t>обучения)</a:t>
            </a:r>
            <a:endParaRPr lang="ru-RU" sz="1600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более широкое понимание роли педагога,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метод проектного обучения,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обучение, управляемое обучающимися,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развитие на основе компетенций</a:t>
            </a:r>
          </a:p>
        </p:txBody>
      </p:sp>
    </p:spTree>
    <p:extLst>
      <p:ext uri="{BB962C8B-B14F-4D97-AF65-F5344CB8AC3E}">
        <p14:creationId xmlns:p14="http://schemas.microsoft.com/office/powerpoint/2010/main" val="70239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5417"/>
            <a:ext cx="922655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Подзаголовок 2"/>
          <p:cNvSpPr txBox="1">
            <a:spLocks/>
          </p:cNvSpPr>
          <p:nvPr/>
        </p:nvSpPr>
        <p:spPr bwMode="auto">
          <a:xfrm>
            <a:off x="160338" y="4763691"/>
            <a:ext cx="3276600" cy="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503238" indent="-285750" defTabSz="1006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006475" indent="-228600" defTabSz="10064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11300" indent="-228600" defTabSz="1006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14538" indent="-228600" defTabSz="10064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4717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289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3861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433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en-US" altLang="ru-RU" sz="1600">
                <a:solidFill>
                  <a:srgbClr val="E5C78C"/>
                </a:solidFill>
                <a:latin typeface="Alegreya Sans"/>
              </a:rPr>
              <a:t>volgmed.ru</a:t>
            </a:r>
            <a:r>
              <a:rPr lang="ru-RU" altLang="ru-RU" sz="1600">
                <a:solidFill>
                  <a:srgbClr val="E5C78C"/>
                </a:solidFill>
                <a:latin typeface="Alegreya Sans"/>
              </a:rPr>
              <a:t> </a:t>
            </a:r>
          </a:p>
        </p:txBody>
      </p:sp>
      <p:sp>
        <p:nvSpPr>
          <p:cNvPr id="4100" name="Подзаголовок 2"/>
          <p:cNvSpPr txBox="1">
            <a:spLocks/>
          </p:cNvSpPr>
          <p:nvPr/>
        </p:nvSpPr>
        <p:spPr bwMode="auto">
          <a:xfrm>
            <a:off x="8394701" y="4773216"/>
            <a:ext cx="665163" cy="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503238" indent="-285750" defTabSz="1006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006475" indent="-228600" defTabSz="10064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11300" indent="-228600" defTabSz="1006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14538" indent="-228600" defTabSz="10064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4717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289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3861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433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ru-RU" altLang="ru-RU" sz="1600" dirty="0" smtClean="0">
                <a:solidFill>
                  <a:srgbClr val="E5C78C"/>
                </a:solidFill>
                <a:latin typeface="Alegreya Sans"/>
              </a:rPr>
              <a:t>2024 </a:t>
            </a:r>
            <a:endParaRPr lang="ru-RU" altLang="ru-RU" sz="1600" dirty="0">
              <a:solidFill>
                <a:srgbClr val="E5C78C"/>
              </a:solidFill>
              <a:latin typeface="Alegreya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80963" y="117873"/>
            <a:ext cx="93129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120" name="Прямоугольник 14"/>
          <p:cNvSpPr>
            <a:spLocks noChangeArrowheads="1"/>
          </p:cNvSpPr>
          <p:nvPr/>
        </p:nvSpPr>
        <p:spPr bwMode="auto">
          <a:xfrm>
            <a:off x="4952451" y="2627768"/>
            <a:ext cx="42795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8310" y="0"/>
            <a:ext cx="84343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мысловыми </a:t>
            </a:r>
            <a:r>
              <a:rPr lang="ru-RU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доминантами  </a:t>
            </a:r>
            <a:r>
              <a:rPr lang="ru-RU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персонализации в</a:t>
            </a:r>
          </a:p>
          <a:p>
            <a:r>
              <a:rPr lang="ru-RU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университете </a:t>
            </a:r>
            <a:r>
              <a:rPr lang="ru-RU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выступают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05051" y="1149273"/>
            <a:ext cx="796749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свобода, самоопределение, </a:t>
            </a:r>
            <a:r>
              <a:rPr lang="ru-RU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субъектность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студента, его право 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выбора уровня сложности и способа решения задачи;</a:t>
            </a:r>
          </a:p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  ценностное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поле студента, когда идёт поиск ответов на вопросы </a:t>
            </a:r>
            <a:endParaRPr lang="ru-RU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«В  чём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смысл моего учения?, Каким вижу свой результат в процессе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 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образования? Каков мой идеал в профессии?»;</a:t>
            </a:r>
          </a:p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представление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об обратной связи как объективно  нужным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 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компоненте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системы с двусторонней направленностью; </a:t>
            </a:r>
          </a:p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  опора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на научные данные о том, что такое интеллект и его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  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устройство, воля, мотивация студента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;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ведущим условием   персонализации  выступает образовательное сообщество 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университета;</a:t>
            </a:r>
          </a:p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  определение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«</a:t>
            </a:r>
            <a:r>
              <a:rPr lang="ru-RU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Persona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» как личности  в союзе с 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другими. </a:t>
            </a: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ru-RU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9" name="Group 94"/>
          <p:cNvGrpSpPr>
            <a:grpSpLocks/>
          </p:cNvGrpSpPr>
          <p:nvPr/>
        </p:nvGrpSpPr>
        <p:grpSpPr bwMode="auto">
          <a:xfrm>
            <a:off x="609932" y="1190277"/>
            <a:ext cx="393700" cy="295275"/>
            <a:chOff x="2543" y="1006"/>
            <a:chExt cx="416" cy="416"/>
          </a:xfrm>
        </p:grpSpPr>
        <p:sp>
          <p:nvSpPr>
            <p:cNvPr id="10" name="Oval 52"/>
            <p:cNvSpPr>
              <a:spLocks noChangeArrowheads="1"/>
            </p:cNvSpPr>
            <p:nvPr/>
          </p:nvSpPr>
          <p:spPr bwMode="gray">
            <a:xfrm>
              <a:off x="254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11" name="Group 53"/>
            <p:cNvGrpSpPr>
              <a:grpSpLocks/>
            </p:cNvGrpSpPr>
            <p:nvPr/>
          </p:nvGrpSpPr>
          <p:grpSpPr bwMode="auto">
            <a:xfrm rot="-2288454">
              <a:off x="2578" y="1034"/>
              <a:ext cx="348" cy="356"/>
              <a:chOff x="887" y="2040"/>
              <a:chExt cx="433" cy="422"/>
            </a:xfrm>
          </p:grpSpPr>
          <p:pic>
            <p:nvPicPr>
              <p:cNvPr id="13" name="Picture 5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5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1">
                      <a:alpha val="75000"/>
                    </a:schemeClr>
                  </a:gs>
                  <a:gs pos="10000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15" name="Picture 5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5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2570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94"/>
          <p:cNvGrpSpPr>
            <a:grpSpLocks/>
          </p:cNvGrpSpPr>
          <p:nvPr/>
        </p:nvGrpSpPr>
        <p:grpSpPr bwMode="auto">
          <a:xfrm>
            <a:off x="642227" y="2621379"/>
            <a:ext cx="393700" cy="295275"/>
            <a:chOff x="2543" y="1006"/>
            <a:chExt cx="416" cy="416"/>
          </a:xfrm>
        </p:grpSpPr>
        <p:sp>
          <p:nvSpPr>
            <p:cNvPr id="18" name="Oval 52"/>
            <p:cNvSpPr>
              <a:spLocks noChangeArrowheads="1"/>
            </p:cNvSpPr>
            <p:nvPr/>
          </p:nvSpPr>
          <p:spPr bwMode="gray">
            <a:xfrm>
              <a:off x="254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19" name="Group 53"/>
            <p:cNvGrpSpPr>
              <a:grpSpLocks/>
            </p:cNvGrpSpPr>
            <p:nvPr/>
          </p:nvGrpSpPr>
          <p:grpSpPr bwMode="auto">
            <a:xfrm rot="-2288454">
              <a:off x="2578" y="1034"/>
              <a:ext cx="348" cy="356"/>
              <a:chOff x="887" y="2040"/>
              <a:chExt cx="433" cy="422"/>
            </a:xfrm>
          </p:grpSpPr>
          <p:pic>
            <p:nvPicPr>
              <p:cNvPr id="21" name="Picture 5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Oval 5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1">
                      <a:alpha val="75000"/>
                    </a:schemeClr>
                  </a:gs>
                  <a:gs pos="10000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23" name="Picture 5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" name="Picture 5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2570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94"/>
          <p:cNvGrpSpPr>
            <a:grpSpLocks/>
          </p:cNvGrpSpPr>
          <p:nvPr/>
        </p:nvGrpSpPr>
        <p:grpSpPr bwMode="auto">
          <a:xfrm>
            <a:off x="581541" y="3761242"/>
            <a:ext cx="393700" cy="295275"/>
            <a:chOff x="2543" y="1006"/>
            <a:chExt cx="416" cy="416"/>
          </a:xfrm>
        </p:grpSpPr>
        <p:sp>
          <p:nvSpPr>
            <p:cNvPr id="25" name="Oval 52"/>
            <p:cNvSpPr>
              <a:spLocks noChangeArrowheads="1"/>
            </p:cNvSpPr>
            <p:nvPr/>
          </p:nvSpPr>
          <p:spPr bwMode="gray">
            <a:xfrm>
              <a:off x="254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26" name="Group 53"/>
            <p:cNvGrpSpPr>
              <a:grpSpLocks/>
            </p:cNvGrpSpPr>
            <p:nvPr/>
          </p:nvGrpSpPr>
          <p:grpSpPr bwMode="auto">
            <a:xfrm rot="-2288454">
              <a:off x="2578" y="1034"/>
              <a:ext cx="348" cy="356"/>
              <a:chOff x="887" y="2040"/>
              <a:chExt cx="433" cy="422"/>
            </a:xfrm>
          </p:grpSpPr>
          <p:pic>
            <p:nvPicPr>
              <p:cNvPr id="28" name="Picture 5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Oval 5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1">
                      <a:alpha val="75000"/>
                    </a:schemeClr>
                  </a:gs>
                  <a:gs pos="10000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30" name="Picture 5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7" name="Picture 5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2570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93"/>
          <p:cNvGrpSpPr>
            <a:grpSpLocks/>
          </p:cNvGrpSpPr>
          <p:nvPr/>
        </p:nvGrpSpPr>
        <p:grpSpPr bwMode="auto">
          <a:xfrm>
            <a:off x="1144751" y="1826070"/>
            <a:ext cx="393700" cy="295275"/>
            <a:chOff x="3071" y="1006"/>
            <a:chExt cx="416" cy="416"/>
          </a:xfrm>
        </p:grpSpPr>
        <p:sp>
          <p:nvSpPr>
            <p:cNvPr id="32" name="Oval 62"/>
            <p:cNvSpPr>
              <a:spLocks noChangeArrowheads="1"/>
            </p:cNvSpPr>
            <p:nvPr/>
          </p:nvSpPr>
          <p:spPr bwMode="gray">
            <a:xfrm>
              <a:off x="3071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33" name="Group 63"/>
            <p:cNvGrpSpPr>
              <a:grpSpLocks/>
            </p:cNvGrpSpPr>
            <p:nvPr/>
          </p:nvGrpSpPr>
          <p:grpSpPr bwMode="auto">
            <a:xfrm rot="-2288454">
              <a:off x="3106" y="1034"/>
              <a:ext cx="348" cy="356"/>
              <a:chOff x="887" y="2040"/>
              <a:chExt cx="433" cy="422"/>
            </a:xfrm>
          </p:grpSpPr>
          <p:pic>
            <p:nvPicPr>
              <p:cNvPr id="35" name="Picture 6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Oval 6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2">
                      <a:alpha val="75000"/>
                    </a:schemeClr>
                  </a:gs>
                  <a:gs pos="10000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37" name="Picture 6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4" name="Picture 8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3098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8" name="Group 93"/>
          <p:cNvGrpSpPr>
            <a:grpSpLocks/>
          </p:cNvGrpSpPr>
          <p:nvPr/>
        </p:nvGrpSpPr>
        <p:grpSpPr bwMode="auto">
          <a:xfrm>
            <a:off x="1145398" y="3182725"/>
            <a:ext cx="393700" cy="295275"/>
            <a:chOff x="3071" y="1006"/>
            <a:chExt cx="416" cy="416"/>
          </a:xfrm>
        </p:grpSpPr>
        <p:sp>
          <p:nvSpPr>
            <p:cNvPr id="39" name="Oval 62"/>
            <p:cNvSpPr>
              <a:spLocks noChangeArrowheads="1"/>
            </p:cNvSpPr>
            <p:nvPr/>
          </p:nvSpPr>
          <p:spPr bwMode="gray">
            <a:xfrm>
              <a:off x="3071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40" name="Group 63"/>
            <p:cNvGrpSpPr>
              <a:grpSpLocks/>
            </p:cNvGrpSpPr>
            <p:nvPr/>
          </p:nvGrpSpPr>
          <p:grpSpPr bwMode="auto">
            <a:xfrm rot="-2288454">
              <a:off x="3106" y="1034"/>
              <a:ext cx="348" cy="356"/>
              <a:chOff x="887" y="2040"/>
              <a:chExt cx="433" cy="422"/>
            </a:xfrm>
          </p:grpSpPr>
          <p:pic>
            <p:nvPicPr>
              <p:cNvPr id="42" name="Picture 6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Oval 6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2">
                      <a:alpha val="75000"/>
                    </a:schemeClr>
                  </a:gs>
                  <a:gs pos="10000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44" name="Picture 6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" name="Picture 8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3098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93"/>
          <p:cNvGrpSpPr>
            <a:grpSpLocks/>
          </p:cNvGrpSpPr>
          <p:nvPr/>
        </p:nvGrpSpPr>
        <p:grpSpPr bwMode="auto">
          <a:xfrm>
            <a:off x="1170951" y="4300693"/>
            <a:ext cx="393700" cy="295275"/>
            <a:chOff x="3071" y="1006"/>
            <a:chExt cx="416" cy="416"/>
          </a:xfrm>
        </p:grpSpPr>
        <p:sp>
          <p:nvSpPr>
            <p:cNvPr id="46" name="Oval 62"/>
            <p:cNvSpPr>
              <a:spLocks noChangeArrowheads="1"/>
            </p:cNvSpPr>
            <p:nvPr/>
          </p:nvSpPr>
          <p:spPr bwMode="gray">
            <a:xfrm>
              <a:off x="3071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47" name="Group 63"/>
            <p:cNvGrpSpPr>
              <a:grpSpLocks/>
            </p:cNvGrpSpPr>
            <p:nvPr/>
          </p:nvGrpSpPr>
          <p:grpSpPr bwMode="auto">
            <a:xfrm rot="-2288454">
              <a:off x="3106" y="1034"/>
              <a:ext cx="348" cy="356"/>
              <a:chOff x="887" y="2040"/>
              <a:chExt cx="433" cy="422"/>
            </a:xfrm>
          </p:grpSpPr>
          <p:pic>
            <p:nvPicPr>
              <p:cNvPr id="49" name="Picture 6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Oval 6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2">
                      <a:alpha val="75000"/>
                    </a:schemeClr>
                  </a:gs>
                  <a:gs pos="10000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51" name="Picture 6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8" name="Picture 8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3098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163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Шаблон.jpg"/>
          <p:cNvPicPr>
            <a:picLocks noChangeAspect="1"/>
          </p:cNvPicPr>
          <p:nvPr/>
        </p:nvPicPr>
        <p:blipFill rotWithShape="1">
          <a:blip r:embed="rId2" cstate="print"/>
          <a:srcRect b="4708"/>
          <a:stretch/>
        </p:blipFill>
        <p:spPr>
          <a:xfrm>
            <a:off x="4" y="2"/>
            <a:ext cx="9143999" cy="51640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03748" y="2689346"/>
            <a:ext cx="5670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735802" y="4191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761910" y="197768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89017" y="4956292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ru-RU" sz="1200" dirty="0" smtClean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6225" y="119571"/>
            <a:ext cx="8743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Методология персонализированного обучения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24726" y="581075"/>
            <a:ext cx="4666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7887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endParaRPr lang="ru-RU" sz="1400" dirty="0"/>
          </a:p>
        </p:txBody>
      </p:sp>
      <p:pic>
        <p:nvPicPr>
          <p:cNvPr id="13" name="Рисунок 12" descr="http://images.myshared.ru/26/1285991/slide_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637726"/>
            <a:ext cx="7584870" cy="44570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429375" y="4686299"/>
            <a:ext cx="1545003" cy="4084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4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Шаблон.jpg"/>
          <p:cNvPicPr>
            <a:picLocks noChangeAspect="1"/>
          </p:cNvPicPr>
          <p:nvPr/>
        </p:nvPicPr>
        <p:blipFill rotWithShape="1">
          <a:blip r:embed="rId2" cstate="print"/>
          <a:srcRect b="4708"/>
          <a:stretch/>
        </p:blipFill>
        <p:spPr>
          <a:xfrm>
            <a:off x="4" y="-69248"/>
            <a:ext cx="9143999" cy="51640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03748" y="2689346"/>
            <a:ext cx="5670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735802" y="4191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761910" y="197768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89017" y="4956292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ru-RU" sz="1200" dirty="0" smtClean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24726" y="581075"/>
            <a:ext cx="4666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7887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endParaRPr lang="ru-RU" sz="1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549921"/>
              </p:ext>
            </p:extLst>
          </p:nvPr>
        </p:nvGraphicFramePr>
        <p:xfrm>
          <a:off x="647699" y="781130"/>
          <a:ext cx="7565821" cy="4228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1677"/>
                <a:gridCol w="2521677"/>
                <a:gridCol w="2522467"/>
              </a:tblGrid>
              <a:tr h="284640">
                <a:tc gridSpan="3">
                  <a:txBody>
                    <a:bodyPr/>
                    <a:lstStyle/>
                    <a:p>
                      <a:pPr algn="ctr" fontAlgn="t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Индивидуализация как методологический принцип образования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4640">
                <a:tc>
                  <a:txBody>
                    <a:bodyPr/>
                    <a:lstStyle/>
                    <a:p>
                      <a:pPr algn="ctr" fontAlgn="t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Персонализация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Персонификация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Кастомизация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36682">
                <a:tc>
                  <a:txBody>
                    <a:bodyPr/>
                    <a:lstStyle/>
                    <a:p>
                      <a:pPr fontAlgn="t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образовательный процесс подстраивается под потребности, интересы обучающегося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образовательный процесс подстраивается под возможности обучающегося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образовательный процесс подстраивается под требования работодателя (внешнего заказчика)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7337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учиться интересно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учиться легко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учиться полезно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4673">
                <a:tc>
                  <a:txBody>
                    <a:bodyPr/>
                    <a:lstStyle/>
                    <a:p>
                      <a:pPr fontAlgn="t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персонализированный образовательный трек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персонифицированный образовательный трек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кастомизированный образовательный трек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5451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индивидуальный образовательный трек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4673">
                <a:tc gridSpan="3">
                  <a:txBody>
                    <a:bodyPr/>
                    <a:lstStyle/>
                    <a:p>
                      <a:pPr fontAlgn="t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образовательный результат - мотивированный, максимально подготовленный под конкретное рабочее место специалист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F856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61448" y="-46206"/>
            <a:ext cx="7155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b="1" dirty="0" smtClean="0"/>
              <a:t>                                   Соотношение </a:t>
            </a:r>
            <a:r>
              <a:rPr lang="ru-RU" b="1" dirty="0"/>
              <a:t>понятий </a:t>
            </a:r>
            <a:endParaRPr lang="ru-RU" b="1" dirty="0" smtClean="0"/>
          </a:p>
          <a:p>
            <a:pPr fontAlgn="t"/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персонализации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персонификации 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  </a:t>
            </a:r>
            <a:r>
              <a:rPr lang="ru-RU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кастомизации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14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Шаблон.jpg"/>
          <p:cNvPicPr>
            <a:picLocks noChangeAspect="1"/>
          </p:cNvPicPr>
          <p:nvPr/>
        </p:nvPicPr>
        <p:blipFill rotWithShape="1">
          <a:blip r:embed="rId2" cstate="print"/>
          <a:srcRect b="4708"/>
          <a:stretch/>
        </p:blipFill>
        <p:spPr>
          <a:xfrm>
            <a:off x="1" y="0"/>
            <a:ext cx="9143999" cy="51640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03748" y="2689346"/>
            <a:ext cx="5670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735802" y="4191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761910" y="197768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89017" y="4956292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ru-RU" sz="1200" dirty="0" smtClean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24726" y="581075"/>
            <a:ext cx="4666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7887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33788" y="736"/>
            <a:ext cx="7258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Соотношение понятий </a:t>
            </a:r>
            <a:endParaRPr lang="ru-RU" b="1" dirty="0" smtClean="0"/>
          </a:p>
          <a:p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индивидуализация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персонализация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адаптивность </a:t>
            </a: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000174"/>
              </p:ext>
            </p:extLst>
          </p:nvPr>
        </p:nvGraphicFramePr>
        <p:xfrm>
          <a:off x="695651" y="391410"/>
          <a:ext cx="7934323" cy="4514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4237"/>
                <a:gridCol w="2645043"/>
                <a:gridCol w="2645043"/>
              </a:tblGrid>
              <a:tr h="3923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Индивидуализация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Персонализация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Адаптивность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>
                    <a:solidFill>
                      <a:srgbClr val="008080"/>
                    </a:solidFill>
                  </a:tcPr>
                </a:tc>
              </a:tr>
              <a:tr h="434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Одинаковые цели для групп обучающихся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Разные цели для каждого обучающегося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Персонализированное обучение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/>
                </a:tc>
              </a:tr>
              <a:tr h="14281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Применение разных дидактических подходов для достижения ключевых компетенций обучающихся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Применение разных дидактических подходов для развития персонального потенциала обучающихся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Применение разных цифровых образовательных технологий, которые в режиме реального времени могут адаптировать учебный материал в соответствии с потребностями обучающегося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/>
                </a:tc>
              </a:tr>
              <a:tr h="714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Учебная программа определяется вузом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Обучающиеся активно участвует в создании собственной образовательной траектории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Фокус на всех аспектах личности обучающихся (+</a:t>
                      </a:r>
                      <a:r>
                        <a:rPr lang="ru-RU" sz="1200" dirty="0" err="1">
                          <a:effectLst/>
                        </a:rPr>
                        <a:t>future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skills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/>
                </a:tc>
              </a:tr>
              <a:tr h="6578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Фокус на когнитивном аспекте личности учащихся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Фокус на всех аспектах личности обучающихся (эмоциональном, социальном и т.д.)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Цифровые помощники и «умные» системы (</a:t>
                      </a:r>
                      <a:r>
                        <a:rPr lang="ru-RU" sz="1200" dirty="0" err="1">
                          <a:effectLst/>
                        </a:rPr>
                        <a:t>нейросети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/>
                </a:tc>
              </a:tr>
              <a:tr h="434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</a:rPr>
                        <a:t>Cамонаправляемое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 обучение — как дополнительный навык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Самонаправляемое</a:t>
                      </a:r>
                      <a:r>
                        <a:rPr lang="ru-RU" sz="1200" dirty="0">
                          <a:effectLst/>
                        </a:rPr>
                        <a:t> обучение — как фундаментальный навык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/>
                </a:tc>
              </a:tr>
              <a:tr h="434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Преподаватель играет ключевую роль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Наставник (</a:t>
                      </a:r>
                      <a:r>
                        <a:rPr lang="ru-RU" sz="1200" dirty="0" err="1">
                          <a:effectLst/>
                        </a:rPr>
                        <a:t>тьютор</a:t>
                      </a:r>
                      <a:r>
                        <a:rPr lang="ru-RU" sz="1200" dirty="0">
                          <a:effectLst/>
                        </a:rPr>
                        <a:t>) играет ключевую роль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9" marR="3753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4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Ша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7755" y="30500"/>
            <a:ext cx="9281755" cy="52027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7664" y="2689344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23731" y="4191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932043" y="4461960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Галер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91880" y="197768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728018" y="4956289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ru-RU" sz="1200" dirty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15855" y="136973"/>
            <a:ext cx="2185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Литература</a:t>
            </a:r>
            <a:endParaRPr lang="ru-RU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761043"/>
            <a:ext cx="890586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 smtClean="0">
                <a:solidFill>
                  <a:srgbClr val="008080"/>
                </a:solidFill>
              </a:rPr>
              <a:t>Лучшие образовательные практики (кейсы) Волгоградского государственного медицинского университета.</a:t>
            </a:r>
            <a:r>
              <a:rPr lang="ru-RU" dirty="0">
                <a:solidFill>
                  <a:srgbClr val="008080"/>
                </a:solidFill>
              </a:rPr>
              <a:t>  </a:t>
            </a:r>
            <a:r>
              <a:rPr lang="ru-RU" dirty="0" err="1">
                <a:solidFill>
                  <a:srgbClr val="008080"/>
                </a:solidFill>
              </a:rPr>
              <a:t>Шкарин</a:t>
            </a:r>
            <a:r>
              <a:rPr lang="ru-RU" dirty="0">
                <a:solidFill>
                  <a:srgbClr val="008080"/>
                </a:solidFill>
              </a:rPr>
              <a:t> В.В., </a:t>
            </a:r>
            <a:r>
              <a:rPr lang="ru-RU" dirty="0" err="1">
                <a:solidFill>
                  <a:srgbClr val="008080"/>
                </a:solidFill>
              </a:rPr>
              <a:t>Поройский</a:t>
            </a:r>
            <a:r>
              <a:rPr lang="ru-RU" dirty="0">
                <a:solidFill>
                  <a:srgbClr val="008080"/>
                </a:solidFill>
              </a:rPr>
              <a:t> С.В., Петров В.И. (и др.). Коллективная монография. Волгоград, 2022. </a:t>
            </a:r>
            <a:br>
              <a:rPr lang="ru-RU" dirty="0">
                <a:solidFill>
                  <a:srgbClr val="008080"/>
                </a:solidFill>
              </a:rPr>
            </a:br>
            <a:r>
              <a:rPr lang="ru-RU" sz="1600" dirty="0">
                <a:solidFill>
                  <a:srgbClr val="008080"/>
                </a:solidFill>
                <a:hlinkClick r:id="rId3"/>
              </a:rPr>
              <a:t>https://disk.yandex.ru/i/UucGOQRi9llXTQ</a:t>
            </a:r>
            <a:endParaRPr lang="ru-RU" sz="1600" dirty="0">
              <a:solidFill>
                <a:srgbClr val="008080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F95DDAB-4C8D-FDAF-623E-548AA763F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496" y="1344558"/>
            <a:ext cx="1841746" cy="217091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0F26397-57F1-5AC1-92AE-57E6F96AB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042" y="1699614"/>
            <a:ext cx="1839258" cy="212244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7" y="931510"/>
            <a:ext cx="1872008" cy="218009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16096" y="3357118"/>
            <a:ext cx="5130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Сайт </a:t>
            </a:r>
            <a:r>
              <a:rPr lang="ru-RU" dirty="0" err="1" smtClean="0"/>
              <a:t>ВолгГМУ</a:t>
            </a:r>
            <a:r>
              <a:rPr lang="ru-RU" dirty="0" smtClean="0"/>
              <a:t>- Работнику – Школа </a:t>
            </a:r>
            <a:r>
              <a:rPr lang="ru-RU" dirty="0" err="1" smtClean="0"/>
              <a:t>пед.мастерства</a:t>
            </a:r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3E63A3C-0F45-413C-3269-276FFFA497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16096" y="1069581"/>
            <a:ext cx="1781714" cy="2287537"/>
          </a:xfrm>
          <a:prstGeom prst="rect">
            <a:avLst/>
          </a:prstGeom>
        </p:spPr>
      </p:pic>
      <p:pic>
        <p:nvPicPr>
          <p:cNvPr id="20" name="Picture 2" descr="https://old.volgmed.ru/uploads/files/2019-3/107726-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760" y="128183"/>
            <a:ext cx="3441533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43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49" y="-1787"/>
            <a:ext cx="922655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Подзаголовок 2"/>
          <p:cNvSpPr txBox="1">
            <a:spLocks/>
          </p:cNvSpPr>
          <p:nvPr/>
        </p:nvSpPr>
        <p:spPr bwMode="auto">
          <a:xfrm>
            <a:off x="160338" y="4763691"/>
            <a:ext cx="3276600" cy="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503238" indent="-285750" defTabSz="1006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006475" indent="-228600" defTabSz="10064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11300" indent="-228600" defTabSz="1006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14538" indent="-228600" defTabSz="10064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4717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289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3861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433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en-US" altLang="ru-RU" sz="1600">
                <a:solidFill>
                  <a:srgbClr val="E5C78C"/>
                </a:solidFill>
                <a:latin typeface="Alegreya Sans"/>
              </a:rPr>
              <a:t>volgmed.ru</a:t>
            </a:r>
            <a:r>
              <a:rPr lang="ru-RU" altLang="ru-RU" sz="1600">
                <a:solidFill>
                  <a:srgbClr val="E5C78C"/>
                </a:solidFill>
                <a:latin typeface="Alegreya Sans"/>
              </a:rPr>
              <a:t> </a:t>
            </a:r>
          </a:p>
        </p:txBody>
      </p:sp>
      <p:sp>
        <p:nvSpPr>
          <p:cNvPr id="4100" name="Подзаголовок 2"/>
          <p:cNvSpPr txBox="1">
            <a:spLocks/>
          </p:cNvSpPr>
          <p:nvPr/>
        </p:nvSpPr>
        <p:spPr bwMode="auto">
          <a:xfrm>
            <a:off x="8394701" y="4773216"/>
            <a:ext cx="665163" cy="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503238" indent="-285750" defTabSz="1006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006475" indent="-228600" defTabSz="10064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11300" indent="-228600" defTabSz="1006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14538" indent="-228600" defTabSz="10064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4717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289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3861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433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ru-RU" altLang="ru-RU" sz="1600" dirty="0" smtClean="0">
                <a:solidFill>
                  <a:srgbClr val="E5C78C"/>
                </a:solidFill>
                <a:latin typeface="Alegreya Sans"/>
              </a:rPr>
              <a:t>2024 </a:t>
            </a:r>
            <a:endParaRPr lang="ru-RU" altLang="ru-RU" sz="1600" dirty="0">
              <a:solidFill>
                <a:srgbClr val="E5C78C"/>
              </a:solidFill>
              <a:latin typeface="Alegreya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976" y="2280048"/>
            <a:ext cx="7839075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120" name="Прямоугольник 14"/>
          <p:cNvSpPr>
            <a:spLocks noChangeArrowheads="1"/>
          </p:cNvSpPr>
          <p:nvPr/>
        </p:nvSpPr>
        <p:spPr bwMode="auto">
          <a:xfrm>
            <a:off x="4952451" y="2627768"/>
            <a:ext cx="42795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0364" y="-156865"/>
            <a:ext cx="83407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персонализированного медицинского обучения студентов </a:t>
            </a:r>
            <a:r>
              <a:rPr lang="ru-RU" sz="3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ВолгГМУ</a:t>
            </a:r>
            <a:r>
              <a:rPr lang="ru-RU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2126" y="853678"/>
            <a:ext cx="807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(Ректор Волгоградского государственного медицинского университета </a:t>
            </a: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д.м.н., профессор В.В</a:t>
            </a:r>
            <a:r>
              <a:rPr lang="ru-R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24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Шкарин</a:t>
            </a:r>
            <a:r>
              <a:rPr lang="ru-R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конференция сотрудников 09.09.2020 г.) </a:t>
            </a:r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gray">
          <a:xfrm>
            <a:off x="3436938" y="2349282"/>
            <a:ext cx="2900363" cy="858899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0" scaled="0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000" b="1" dirty="0" smtClean="0">
                <a:solidFill>
                  <a:srgbClr val="003374"/>
                </a:solidFill>
              </a:rPr>
              <a:t>Организация</a:t>
            </a:r>
          </a:p>
          <a:p>
            <a:pPr algn="ctr" eaLnBrk="1" hangingPunct="1"/>
            <a:r>
              <a:rPr lang="ru-RU" sz="2000" b="1" dirty="0" smtClean="0">
                <a:solidFill>
                  <a:srgbClr val="003374"/>
                </a:solidFill>
              </a:rPr>
              <a:t> </a:t>
            </a:r>
            <a:r>
              <a:rPr lang="ru-RU" sz="2000" b="1" dirty="0">
                <a:solidFill>
                  <a:srgbClr val="003374"/>
                </a:solidFill>
              </a:rPr>
              <a:t>школ мастерства</a:t>
            </a:r>
            <a:endParaRPr lang="ru-RU" altLang="ru-RU" sz="2000" dirty="0"/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gray">
          <a:xfrm>
            <a:off x="1554164" y="3109376"/>
            <a:ext cx="2900363" cy="1877557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0" scaled="0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600" b="1" dirty="0" smtClean="0">
                <a:solidFill>
                  <a:srgbClr val="003374"/>
                </a:solidFill>
              </a:rPr>
              <a:t>      </a:t>
            </a:r>
            <a:r>
              <a:rPr lang="ru-RU" b="1" dirty="0" smtClean="0">
                <a:solidFill>
                  <a:srgbClr val="003374"/>
                </a:solidFill>
              </a:rPr>
              <a:t>Формирование </a:t>
            </a:r>
          </a:p>
          <a:p>
            <a:pPr algn="ctr" eaLnBrk="1" hangingPunct="1"/>
            <a:r>
              <a:rPr lang="ru-RU" b="1" dirty="0" smtClean="0">
                <a:solidFill>
                  <a:srgbClr val="003374"/>
                </a:solidFill>
              </a:rPr>
              <a:t>индивидуальных </a:t>
            </a:r>
          </a:p>
          <a:p>
            <a:pPr algn="ctr" eaLnBrk="1" hangingPunct="1"/>
            <a:r>
              <a:rPr lang="ru-RU" b="1" dirty="0" smtClean="0">
                <a:solidFill>
                  <a:srgbClr val="003374"/>
                </a:solidFill>
              </a:rPr>
              <a:t>траекторий  </a:t>
            </a:r>
          </a:p>
          <a:p>
            <a:pPr algn="ctr" eaLnBrk="1" hangingPunct="1"/>
            <a:r>
              <a:rPr lang="ru-RU" b="1" dirty="0" smtClean="0">
                <a:solidFill>
                  <a:srgbClr val="003374"/>
                </a:solidFill>
              </a:rPr>
              <a:t>за </a:t>
            </a:r>
            <a:r>
              <a:rPr lang="ru-RU" b="1" dirty="0">
                <a:solidFill>
                  <a:srgbClr val="003374"/>
                </a:solidFill>
              </a:rPr>
              <a:t>счёт увеличения </a:t>
            </a:r>
            <a:endParaRPr lang="ru-RU" b="1" dirty="0" smtClean="0">
              <a:solidFill>
                <a:srgbClr val="003374"/>
              </a:solidFill>
            </a:endParaRPr>
          </a:p>
          <a:p>
            <a:pPr eaLnBrk="1" hangingPunct="1"/>
            <a:r>
              <a:rPr lang="ru-RU" b="1" dirty="0" smtClean="0">
                <a:solidFill>
                  <a:srgbClr val="003374"/>
                </a:solidFill>
              </a:rPr>
              <a:t>часов </a:t>
            </a:r>
            <a:r>
              <a:rPr lang="ru-RU" b="1" dirty="0">
                <a:solidFill>
                  <a:srgbClr val="003374"/>
                </a:solidFill>
              </a:rPr>
              <a:t>на клинических </a:t>
            </a:r>
            <a:endParaRPr lang="ru-RU" b="1" dirty="0" smtClean="0">
              <a:solidFill>
                <a:srgbClr val="003374"/>
              </a:solidFill>
            </a:endParaRPr>
          </a:p>
          <a:p>
            <a:pPr algn="ctr" eaLnBrk="1" hangingPunct="1"/>
            <a:r>
              <a:rPr lang="ru-RU" b="1" dirty="0" smtClean="0">
                <a:solidFill>
                  <a:srgbClr val="003374"/>
                </a:solidFill>
              </a:rPr>
              <a:t>дисциплинах</a:t>
            </a:r>
            <a:endParaRPr lang="ru-RU" altLang="ru-RU" dirty="0"/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gray">
          <a:xfrm>
            <a:off x="5035548" y="3145732"/>
            <a:ext cx="2900363" cy="1936551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0" scaled="0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000" b="1" dirty="0">
                <a:solidFill>
                  <a:srgbClr val="003374"/>
                </a:solidFill>
              </a:rPr>
              <a:t>З</a:t>
            </a:r>
            <a:r>
              <a:rPr lang="ru-RU" sz="2000" b="1" dirty="0" smtClean="0">
                <a:solidFill>
                  <a:srgbClr val="003374"/>
                </a:solidFill>
              </a:rPr>
              <a:t>апуск </a:t>
            </a:r>
            <a:r>
              <a:rPr lang="ru-RU" sz="2000" b="1" dirty="0">
                <a:solidFill>
                  <a:srgbClr val="003374"/>
                </a:solidFill>
              </a:rPr>
              <a:t>новых </a:t>
            </a:r>
            <a:endParaRPr lang="ru-RU" sz="2000" b="1" dirty="0" smtClean="0">
              <a:solidFill>
                <a:srgbClr val="003374"/>
              </a:solidFill>
            </a:endParaRPr>
          </a:p>
          <a:p>
            <a:pPr algn="ctr" eaLnBrk="1" hangingPunct="1"/>
            <a:r>
              <a:rPr lang="ru-RU" sz="2000" b="1" dirty="0" smtClean="0">
                <a:solidFill>
                  <a:srgbClr val="003374"/>
                </a:solidFill>
              </a:rPr>
              <a:t>электронных и</a:t>
            </a:r>
          </a:p>
          <a:p>
            <a:pPr algn="ctr" eaLnBrk="1" hangingPunct="1"/>
            <a:r>
              <a:rPr lang="ru-RU" sz="2000" b="1" dirty="0" smtClean="0">
                <a:solidFill>
                  <a:srgbClr val="003374"/>
                </a:solidFill>
              </a:rPr>
              <a:t> </a:t>
            </a:r>
            <a:r>
              <a:rPr lang="ru-RU" sz="2000" b="1" dirty="0">
                <a:solidFill>
                  <a:srgbClr val="003374"/>
                </a:solidFill>
              </a:rPr>
              <a:t>факультативных </a:t>
            </a:r>
            <a:endParaRPr lang="ru-RU" sz="2000" b="1" dirty="0" smtClean="0">
              <a:solidFill>
                <a:srgbClr val="003374"/>
              </a:solidFill>
            </a:endParaRPr>
          </a:p>
          <a:p>
            <a:pPr algn="ctr" eaLnBrk="1" hangingPunct="1"/>
            <a:r>
              <a:rPr lang="ru-RU" sz="2000" b="1" dirty="0" smtClean="0">
                <a:solidFill>
                  <a:srgbClr val="003374"/>
                </a:solidFill>
              </a:rPr>
              <a:t>дисциплин</a:t>
            </a: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187370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655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7211" y="0"/>
            <a:ext cx="8201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персонализированного </a:t>
            </a:r>
            <a:r>
              <a:rPr lang="ru-RU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обучения </a:t>
            </a:r>
            <a:r>
              <a:rPr lang="ru-RU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студентов </a:t>
            </a:r>
            <a:r>
              <a:rPr lang="ru-RU" sz="3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ВолгГМУ</a:t>
            </a:r>
            <a:r>
              <a:rPr lang="ru-RU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25800" y="1148949"/>
            <a:ext cx="5632450" cy="2390776"/>
          </a:xfrm>
          <a:prstGeom prst="roundRect">
            <a:avLst/>
          </a:prstGeom>
          <a:solidFill>
            <a:srgbClr val="FDFC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Модель построения образовательного процесса в вузе, </a:t>
            </a:r>
            <a:r>
              <a:rPr lang="ru-RU" dirty="0" smtClean="0">
                <a:solidFill>
                  <a:schemeClr val="tx1"/>
                </a:solidFill>
              </a:rPr>
              <a:t>реализующая </a:t>
            </a:r>
            <a:r>
              <a:rPr lang="ru-RU" dirty="0">
                <a:solidFill>
                  <a:schemeClr val="tx1"/>
                </a:solidFill>
              </a:rPr>
              <a:t>личностно-ориентированный подход к процессу </a:t>
            </a:r>
            <a:r>
              <a:rPr lang="ru-RU" dirty="0" smtClean="0">
                <a:solidFill>
                  <a:schemeClr val="tx1"/>
                </a:solidFill>
              </a:rPr>
              <a:t> формирования </a:t>
            </a:r>
            <a:r>
              <a:rPr lang="ru-RU" dirty="0">
                <a:solidFill>
                  <a:schemeClr val="tx1"/>
                </a:solidFill>
              </a:rPr>
              <a:t>компетенций специалиста,  базируется на персональном развитии каждого обучающегося и предоставляющая для этого оптимальные условия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algn="r"/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                        </a:t>
            </a:r>
            <a:r>
              <a:rPr lang="ru-RU" sz="1600" dirty="0" smtClean="0">
                <a:solidFill>
                  <a:schemeClr val="tx1"/>
                </a:solidFill>
              </a:rPr>
              <a:t>Проректор по научной деятельности </a:t>
            </a:r>
          </a:p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С.В. </a:t>
            </a:r>
            <a:r>
              <a:rPr lang="ru-RU" sz="1600" dirty="0" err="1" smtClean="0">
                <a:solidFill>
                  <a:schemeClr val="tx1"/>
                </a:solidFill>
              </a:rPr>
              <a:t>Поройский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240420"/>
              </p:ext>
            </p:extLst>
          </p:nvPr>
        </p:nvGraphicFramePr>
        <p:xfrm>
          <a:off x="85725" y="3991478"/>
          <a:ext cx="9144000" cy="99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2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193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94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33450">
                <a:tc>
                  <a:txBody>
                    <a:bodyPr/>
                    <a:lstStyle/>
                    <a:p>
                      <a:pPr algn="ctr"/>
                      <a:endParaRPr lang="ru-RU" sz="1900" dirty="0">
                        <a:solidFill>
                          <a:srgbClr val="173A8D"/>
                        </a:solidFill>
                      </a:endParaRPr>
                    </a:p>
                    <a:p>
                      <a:pPr algn="ctr"/>
                      <a:r>
                        <a:rPr lang="ru-RU" sz="2800" dirty="0">
                          <a:solidFill>
                            <a:srgbClr val="008080"/>
                          </a:solidFill>
                        </a:rPr>
                        <a:t>ФИП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kern="1200" dirty="0" smtClean="0">
                          <a:solidFill>
                            <a:srgbClr val="00808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Инновационный </a:t>
                      </a:r>
                      <a:r>
                        <a:rPr lang="ru-RU" sz="1900" b="1" kern="1200" dirty="0">
                          <a:solidFill>
                            <a:srgbClr val="00808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образовательный проект </a:t>
                      </a:r>
                    </a:p>
                    <a:p>
                      <a:pPr algn="ctr"/>
                      <a:r>
                        <a:rPr lang="ru-RU" sz="2000" b="0" dirty="0" smtClean="0">
                          <a:solidFill>
                            <a:srgbClr val="0080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«Система персонализированной подготовки в высшем учебном заведении» </a:t>
                      </a:r>
                      <a:endParaRPr lang="ru-RU" sz="1900" b="0" dirty="0">
                        <a:solidFill>
                          <a:srgbClr val="00808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solidFill>
                            <a:srgbClr val="008080"/>
                          </a:solidFill>
                        </a:rPr>
                        <a:t> </a:t>
                      </a:r>
                    </a:p>
                    <a:p>
                      <a:r>
                        <a:rPr lang="ru-RU" sz="1900" dirty="0" smtClean="0">
                          <a:solidFill>
                            <a:srgbClr val="008080"/>
                          </a:solidFill>
                        </a:rPr>
                        <a:t>2024-2026</a:t>
                      </a:r>
                      <a:r>
                        <a:rPr lang="ru-RU" sz="1900" dirty="0" smtClean="0"/>
                        <a:t> г</a:t>
                      </a:r>
                      <a:endParaRPr lang="ru-RU" sz="19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7" name="Picture 2" descr="https://www.volgmed.ru/uploads/files/2019-7/115009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42" y="1272774"/>
            <a:ext cx="2856888" cy="224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1326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Шаблон.jpg"/>
          <p:cNvPicPr>
            <a:picLocks noChangeAspect="1"/>
          </p:cNvPicPr>
          <p:nvPr/>
        </p:nvPicPr>
        <p:blipFill rotWithShape="1">
          <a:blip r:embed="rId2" cstate="print"/>
          <a:srcRect b="4708"/>
          <a:stretch/>
        </p:blipFill>
        <p:spPr>
          <a:xfrm>
            <a:off x="14439" y="0"/>
            <a:ext cx="9143999" cy="51640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03748" y="2689346"/>
            <a:ext cx="5670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735802" y="4191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761910" y="197768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89017" y="4956292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ru-RU" sz="1200" dirty="0" smtClean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24726" y="581075"/>
            <a:ext cx="4666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7887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endParaRPr lang="ru-RU" sz="1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71524" y="781130"/>
            <a:ext cx="7686674" cy="41751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1"/>
              </a:solidFill>
              <a:ea typeface="Verdana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ea typeface="Verdana" pitchFamily="34" charset="0"/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solidFill>
                  <a:schemeClr val="tx1"/>
                </a:solidFill>
                <a:ea typeface="Verdana" pitchFamily="34" charset="0"/>
                <a:cs typeface="Times New Roman" panose="02020603050405020304" pitchFamily="18" charset="0"/>
              </a:rPr>
              <a:t>модернизация </a:t>
            </a:r>
            <a:r>
              <a:rPr lang="ru-RU" b="1" dirty="0">
                <a:solidFill>
                  <a:schemeClr val="tx1"/>
                </a:solidFill>
                <a:ea typeface="Verdana" pitchFamily="34" charset="0"/>
                <a:cs typeface="Times New Roman" panose="02020603050405020304" pitchFamily="18" charset="0"/>
              </a:rPr>
              <a:t>системы высшего медицинского и фармацевтического образования за счет разработки, апробации и внедрения системы персонализированной подготовки студентов и преподавателей в высшем учебном заведении, переходу к «штучному»  обучению профессионалов</a:t>
            </a:r>
            <a:r>
              <a:rPr lang="ru-RU" dirty="0">
                <a:solidFill>
                  <a:schemeClr val="tx1"/>
                </a:solidFill>
                <a:ea typeface="Verdana" pitchFamily="34" charset="0"/>
                <a:cs typeface="Times New Roman" panose="02020603050405020304" pitchFamily="18" charset="0"/>
              </a:rPr>
              <a:t>, что,</a:t>
            </a:r>
          </a:p>
          <a:p>
            <a:pPr marL="342900" indent="-342900">
              <a:buAutoNum type="arabicParenR"/>
            </a:pPr>
            <a:r>
              <a:rPr lang="ru-RU" dirty="0">
                <a:solidFill>
                  <a:schemeClr val="tx1"/>
                </a:solidFill>
                <a:ea typeface="Verdana" pitchFamily="34" charset="0"/>
                <a:cs typeface="Times New Roman" panose="02020603050405020304" pitchFamily="18" charset="0"/>
              </a:rPr>
              <a:t>создаст условия для выбора индивидуальной траектории профессионального самоопределения  и развития студентов и формирования у них профессионально-субъектной позиции, и как следствие подготовит к работе в персонализированной  сфере </a:t>
            </a:r>
          </a:p>
          <a:p>
            <a:pPr marL="342900" indent="-342900">
              <a:buAutoNum type="arabicParenR"/>
            </a:pPr>
            <a:r>
              <a:rPr lang="ru-RU" dirty="0">
                <a:solidFill>
                  <a:schemeClr val="tx1"/>
                </a:solidFill>
                <a:ea typeface="Verdana" pitchFamily="34" charset="0"/>
                <a:cs typeface="Times New Roman" panose="02020603050405020304" pitchFamily="18" charset="0"/>
              </a:rPr>
              <a:t>создаст условия для личностно-профессионального развития преподавателей медицинского вуза и как следствие обеспечит инновационное развитие образовательного процесса университета,</a:t>
            </a:r>
          </a:p>
          <a:p>
            <a:r>
              <a:rPr lang="ru-RU" dirty="0">
                <a:solidFill>
                  <a:schemeClr val="tx1"/>
                </a:solidFill>
                <a:ea typeface="Verdana" pitchFamily="34" charset="0"/>
                <a:cs typeface="Times New Roman" panose="02020603050405020304" pitchFamily="18" charset="0"/>
              </a:rPr>
              <a:t>3)    может стать основой для реорганизации обучения в высшей школе в русле персонализированной подготовки.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0499" y="257909"/>
            <a:ext cx="88487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Times New Roman" panose="02020603050405020304" pitchFamily="18" charset="0"/>
              </a:rPr>
              <a:t>Основная идея инновационного образовательного проекта </a:t>
            </a:r>
            <a:endParaRPr lang="ru-RU" sz="20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582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Ша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23" y="-44684"/>
            <a:ext cx="9429021" cy="52027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7664" y="2689344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23731" y="4191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932043" y="4461960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Галер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91880" y="197768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0375" y="543389"/>
            <a:ext cx="63966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78777"/>
                </a:solidFill>
              </a:rPr>
              <a:t>   </a:t>
            </a:r>
            <a:r>
              <a:rPr lang="ru-RU" sz="20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персонализированной подготовки в </a:t>
            </a:r>
            <a:r>
              <a:rPr lang="ru-RU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высшем  учебном </a:t>
            </a:r>
            <a:r>
              <a:rPr lang="ru-RU" sz="24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заведении</a:t>
            </a:r>
            <a:r>
              <a:rPr lang="ru-RU" sz="20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800" b="1" dirty="0">
              <a:solidFill>
                <a:srgbClr val="078777"/>
              </a:solidFill>
            </a:endParaRPr>
          </a:p>
        </p:txBody>
      </p:sp>
      <p:pic>
        <p:nvPicPr>
          <p:cNvPr id="13" name="Рисунок 12" descr="Подлож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4770" y="4677984"/>
            <a:ext cx="1047750" cy="4572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438901" y="888027"/>
            <a:ext cx="3031742" cy="4270077"/>
            <a:chOff x="8093902" y="5353050"/>
            <a:chExt cx="1193006" cy="1504950"/>
          </a:xfrm>
        </p:grpSpPr>
        <p:pic>
          <p:nvPicPr>
            <p:cNvPr id="17" name="Рисунок 16" descr="Подложка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04770" y="6237312"/>
              <a:ext cx="1047750" cy="609600"/>
            </a:xfrm>
            <a:prstGeom prst="rect">
              <a:avLst/>
            </a:prstGeom>
          </p:spPr>
        </p:pic>
        <p:sp>
          <p:nvSpPr>
            <p:cNvPr id="18" name="Прямоугольный треугольник 17">
              <a:extLst>
                <a:ext uri="{FF2B5EF4-FFF2-40B4-BE49-F238E27FC236}">
                  <a16:creationId xmlns:a16="http://schemas.microsoft.com/office/drawing/2014/main" xmlns="" id="{D36EDFD7-71BA-47BC-9FCE-6359E2C8721C}"/>
                </a:ext>
              </a:extLst>
            </p:cNvPr>
            <p:cNvSpPr/>
            <p:nvPr/>
          </p:nvSpPr>
          <p:spPr>
            <a:xfrm flipH="1">
              <a:off x="8093902" y="5353050"/>
              <a:ext cx="1193006" cy="1504950"/>
            </a:xfrm>
            <a:prstGeom prst="rtTriangle">
              <a:avLst/>
            </a:prstGeom>
            <a:solidFill>
              <a:srgbClr val="078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1" name="Прямоугольный треугольник 20">
            <a:extLst>
              <a:ext uri="{FF2B5EF4-FFF2-40B4-BE49-F238E27FC236}">
                <a16:creationId xmlns:a16="http://schemas.microsoft.com/office/drawing/2014/main" xmlns="" id="{5EDD1C45-96CA-4D09-BA0E-ADA65B8450A2}"/>
              </a:ext>
            </a:extLst>
          </p:cNvPr>
          <p:cNvSpPr/>
          <p:nvPr/>
        </p:nvSpPr>
        <p:spPr>
          <a:xfrm flipV="1">
            <a:off x="2" y="-44684"/>
            <a:ext cx="3491878" cy="5208722"/>
          </a:xfrm>
          <a:prstGeom prst="rtTriangle">
            <a:avLst/>
          </a:prstGeom>
          <a:solidFill>
            <a:srgbClr val="078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623" y="669633"/>
            <a:ext cx="239324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Целью инновации </a:t>
            </a:r>
            <a:endParaRPr lang="ru-RU" i="1" dirty="0" smtClean="0">
              <a:solidFill>
                <a:schemeClr val="bg1"/>
              </a:solidFill>
            </a:endParaRPr>
          </a:p>
          <a:p>
            <a:r>
              <a:rPr lang="ru-RU" i="1" dirty="0" smtClean="0">
                <a:solidFill>
                  <a:schemeClr val="bg1"/>
                </a:solidFill>
              </a:rPr>
              <a:t>является</a:t>
            </a:r>
          </a:p>
          <a:p>
            <a:r>
              <a:rPr lang="ru-RU" i="1" dirty="0" smtClean="0">
                <a:solidFill>
                  <a:schemeClr val="bg1"/>
                </a:solidFill>
              </a:rPr>
              <a:t>применение</a:t>
            </a:r>
            <a:r>
              <a:rPr lang="ru-RU" i="1" dirty="0">
                <a:solidFill>
                  <a:schemeClr val="bg1"/>
                </a:solidFill>
              </a:rPr>
              <a:t>; </a:t>
            </a:r>
            <a:endParaRPr lang="ru-RU" i="1" dirty="0" smtClean="0">
              <a:solidFill>
                <a:schemeClr val="bg1"/>
              </a:solidFill>
            </a:endParaRPr>
          </a:p>
          <a:p>
            <a:r>
              <a:rPr lang="ru-RU" i="1" dirty="0" smtClean="0">
                <a:solidFill>
                  <a:schemeClr val="bg1"/>
                </a:solidFill>
              </a:rPr>
              <a:t>её </a:t>
            </a:r>
            <a:r>
              <a:rPr lang="ru-RU" i="1" dirty="0">
                <a:solidFill>
                  <a:schemeClr val="bg1"/>
                </a:solidFill>
              </a:rPr>
              <a:t>цель не </a:t>
            </a:r>
            <a:endParaRPr lang="ru-RU" i="1" dirty="0" smtClean="0">
              <a:solidFill>
                <a:schemeClr val="bg1"/>
              </a:solidFill>
            </a:endParaRPr>
          </a:p>
          <a:p>
            <a:r>
              <a:rPr lang="ru-RU" i="1" dirty="0" smtClean="0">
                <a:solidFill>
                  <a:schemeClr val="bg1"/>
                </a:solidFill>
              </a:rPr>
              <a:t>знание </a:t>
            </a:r>
            <a:r>
              <a:rPr lang="ru-RU" i="1" dirty="0">
                <a:solidFill>
                  <a:schemeClr val="bg1"/>
                </a:solidFill>
              </a:rPr>
              <a:t>само по </a:t>
            </a:r>
            <a:endParaRPr lang="ru-RU" i="1" dirty="0" smtClean="0">
              <a:solidFill>
                <a:schemeClr val="bg1"/>
              </a:solidFill>
            </a:endParaRPr>
          </a:p>
          <a:p>
            <a:r>
              <a:rPr lang="ru-RU" i="1" dirty="0" smtClean="0">
                <a:solidFill>
                  <a:schemeClr val="bg1"/>
                </a:solidFill>
              </a:rPr>
              <a:t>себе</a:t>
            </a:r>
            <a:r>
              <a:rPr lang="ru-RU" i="1" dirty="0">
                <a:solidFill>
                  <a:schemeClr val="bg1"/>
                </a:solidFill>
              </a:rPr>
              <a:t>,  а </a:t>
            </a:r>
            <a:endParaRPr lang="ru-RU" i="1" dirty="0" smtClean="0">
              <a:solidFill>
                <a:schemeClr val="bg1"/>
              </a:solidFill>
            </a:endParaRPr>
          </a:p>
          <a:p>
            <a:r>
              <a:rPr lang="ru-RU" i="1" dirty="0" smtClean="0">
                <a:solidFill>
                  <a:schemeClr val="bg1"/>
                </a:solidFill>
              </a:rPr>
              <a:t>эффективное                           </a:t>
            </a:r>
            <a:endParaRPr lang="ru-RU" i="1" dirty="0">
              <a:solidFill>
                <a:schemeClr val="bg1"/>
              </a:solidFill>
            </a:endParaRPr>
          </a:p>
          <a:p>
            <a:r>
              <a:rPr lang="ru-RU" i="1" dirty="0">
                <a:solidFill>
                  <a:schemeClr val="bg1"/>
                </a:solidFill>
              </a:rPr>
              <a:t>изменение</a:t>
            </a:r>
            <a:r>
              <a:rPr lang="ru-RU" i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i="1" dirty="0" smtClean="0">
                <a:solidFill>
                  <a:schemeClr val="bg1"/>
                </a:solidFill>
              </a:rPr>
              <a:t>    </a:t>
            </a:r>
            <a:r>
              <a:rPr lang="ru-RU" sz="1400" i="1" dirty="0" smtClean="0">
                <a:solidFill>
                  <a:schemeClr val="bg1"/>
                </a:solidFill>
              </a:rPr>
              <a:t>П.Ф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r>
              <a:rPr lang="ru-RU" sz="1400" i="1" dirty="0" err="1">
                <a:solidFill>
                  <a:schemeClr val="bg1"/>
                </a:solidFill>
              </a:rPr>
              <a:t>Дракер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1717" y="143776"/>
            <a:ext cx="7208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Цели </a:t>
            </a: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инновационного образовательного проекта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97120" y="1368805"/>
            <a:ext cx="6618229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              </a:t>
            </a:r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Разработка </a:t>
            </a:r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системы персонализированной </a:t>
            </a:r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     подготовки  </a:t>
            </a:r>
          </a:p>
          <a:p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                  студентов и </a:t>
            </a:r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преподавателей высшей медицинской школы с </a:t>
            </a:r>
            <a:endParaRPr lang="ru-RU" sz="1600" dirty="0" smtClean="0">
              <a:ea typeface="Verdana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                 опорой на </a:t>
            </a:r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механизм интеграции формального </a:t>
            </a:r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и</a:t>
            </a:r>
          </a:p>
          <a:p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                 неформального  </a:t>
            </a:r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образования</a:t>
            </a:r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ea typeface="Verdana" pitchFamily="34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    </a:t>
            </a:r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механизмов персонализированной </a:t>
            </a:r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подготовки</a:t>
            </a:r>
          </a:p>
          <a:p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    абитуриентов, студентов</a:t>
            </a:r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, ординаторов, аспирантов и </a:t>
            </a:r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научно- </a:t>
            </a:r>
          </a:p>
          <a:p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    педагогических </a:t>
            </a:r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кадров </a:t>
            </a:r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для    </a:t>
            </a:r>
            <a:r>
              <a:rPr lang="ru-RU" sz="1600" dirty="0" err="1">
                <a:ea typeface="Verdana" pitchFamily="34" charset="0"/>
                <a:cs typeface="Times New Roman" panose="02020603050405020304" pitchFamily="18" charset="0"/>
              </a:rPr>
              <a:t>маштабирования</a:t>
            </a:r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 в </a:t>
            </a:r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медицинских и</a:t>
            </a:r>
          </a:p>
          <a:p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    фармацевтических </a:t>
            </a:r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вузах России, а также </a:t>
            </a:r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в  </a:t>
            </a:r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вузах и колледжах </a:t>
            </a:r>
            <a:endParaRPr lang="ru-RU" sz="1600" dirty="0" smtClean="0">
              <a:ea typeface="Verdana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     Волгоградской </a:t>
            </a:r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области. </a:t>
            </a:r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   </a:t>
            </a:r>
          </a:p>
          <a:p>
            <a:endParaRPr lang="ru-RU" sz="1600" dirty="0">
              <a:ea typeface="Verdana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Повышение уровня профессионально-педагогической </a:t>
            </a:r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sz="1600" dirty="0" smtClean="0">
                <a:ea typeface="Verdana" pitchFamily="34" charset="0"/>
                <a:cs typeface="Times New Roman" panose="02020603050405020304" pitchFamily="18" charset="0"/>
              </a:rPr>
              <a:t>компетентности </a:t>
            </a:r>
            <a:r>
              <a:rPr lang="ru-RU" sz="1600" dirty="0">
                <a:ea typeface="Verdana" pitchFamily="34" charset="0"/>
                <a:cs typeface="Times New Roman" panose="02020603050405020304" pitchFamily="18" charset="0"/>
              </a:rPr>
              <a:t>преподавателей вузов к реализации персонализированной подготовки.</a:t>
            </a:r>
          </a:p>
          <a:p>
            <a:endParaRPr lang="ru-RU" dirty="0"/>
          </a:p>
          <a:p>
            <a:r>
              <a:rPr lang="ru-RU" dirty="0" smtClean="0"/>
              <a:t>                  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12593" y="-148611"/>
            <a:ext cx="1125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ФИП</a:t>
            </a:r>
            <a:endParaRPr lang="ru-RU" sz="3200" dirty="0">
              <a:solidFill>
                <a:srgbClr val="33996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20646" y="2890231"/>
            <a:ext cx="3031741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</a:t>
            </a:r>
            <a:r>
              <a:rPr lang="ru-RU" i="1" dirty="0" smtClean="0">
                <a:solidFill>
                  <a:schemeClr val="bg1"/>
                </a:solidFill>
              </a:rPr>
              <a:t>Образование </a:t>
            </a:r>
          </a:p>
          <a:p>
            <a:r>
              <a:rPr lang="ru-RU" i="1" dirty="0" smtClean="0">
                <a:solidFill>
                  <a:schemeClr val="bg1"/>
                </a:solidFill>
              </a:rPr>
              <a:t>                    к </a:t>
            </a:r>
            <a:r>
              <a:rPr lang="ru-RU" i="1" dirty="0">
                <a:solidFill>
                  <a:schemeClr val="bg1"/>
                </a:solidFill>
              </a:rPr>
              <a:t>2030 году </a:t>
            </a:r>
            <a:endParaRPr lang="ru-RU" i="1" dirty="0" smtClean="0">
              <a:solidFill>
                <a:schemeClr val="bg1"/>
              </a:solidFill>
            </a:endParaRPr>
          </a:p>
          <a:p>
            <a:r>
              <a:rPr lang="ru-RU" i="1" dirty="0" smtClean="0">
                <a:solidFill>
                  <a:schemeClr val="bg1"/>
                </a:solidFill>
              </a:rPr>
              <a:t>                  будет </a:t>
            </a:r>
            <a:r>
              <a:rPr lang="ru-RU" i="1" dirty="0">
                <a:solidFill>
                  <a:schemeClr val="bg1"/>
                </a:solidFill>
              </a:rPr>
              <a:t>«в </a:t>
            </a:r>
            <a:r>
              <a:rPr lang="ru-RU" i="1" dirty="0" smtClean="0">
                <a:solidFill>
                  <a:schemeClr val="bg1"/>
                </a:solidFill>
              </a:rPr>
              <a:t>высшей</a:t>
            </a:r>
          </a:p>
          <a:p>
            <a:r>
              <a:rPr lang="ru-RU" i="1" dirty="0" smtClean="0">
                <a:solidFill>
                  <a:schemeClr val="bg1"/>
                </a:solidFill>
              </a:rPr>
              <a:t>                 степени </a:t>
            </a:r>
          </a:p>
          <a:p>
            <a:r>
              <a:rPr lang="ru-RU" i="1" dirty="0" smtClean="0">
                <a:solidFill>
                  <a:schemeClr val="bg1"/>
                </a:solidFill>
              </a:rPr>
              <a:t>          персонализированным,</a:t>
            </a:r>
          </a:p>
          <a:p>
            <a:r>
              <a:rPr lang="ru-RU" i="1" dirty="0" smtClean="0">
                <a:solidFill>
                  <a:schemeClr val="bg1"/>
                </a:solidFill>
              </a:rPr>
              <a:t>         </a:t>
            </a:r>
            <a:r>
              <a:rPr lang="ru-RU" i="1" dirty="0">
                <a:solidFill>
                  <a:schemeClr val="bg1"/>
                </a:solidFill>
              </a:rPr>
              <a:t>но также и </a:t>
            </a:r>
            <a:r>
              <a:rPr lang="ru-RU" i="1" dirty="0" smtClean="0">
                <a:solidFill>
                  <a:schemeClr val="bg1"/>
                </a:solidFill>
              </a:rPr>
              <a:t>высоко</a:t>
            </a:r>
          </a:p>
          <a:p>
            <a:r>
              <a:rPr lang="ru-RU" i="1" dirty="0" smtClean="0">
                <a:solidFill>
                  <a:schemeClr val="bg1"/>
                </a:solidFill>
              </a:rPr>
              <a:t>        </a:t>
            </a:r>
            <a:r>
              <a:rPr lang="ru-RU" i="1" dirty="0">
                <a:solidFill>
                  <a:schemeClr val="bg1"/>
                </a:solidFill>
              </a:rPr>
              <a:t>социализированным</a:t>
            </a:r>
            <a:r>
              <a:rPr lang="ru-RU" i="1" dirty="0" smtClean="0">
                <a:solidFill>
                  <a:schemeClr val="bg1"/>
                </a:solidFill>
              </a:rPr>
              <a:t>».</a:t>
            </a:r>
          </a:p>
          <a:p>
            <a:r>
              <a:rPr lang="ru-RU" sz="1600" i="1" dirty="0" smtClean="0">
                <a:solidFill>
                  <a:schemeClr val="bg1"/>
                </a:solidFill>
              </a:rPr>
              <a:t>                                         J</a:t>
            </a:r>
            <a:r>
              <a:rPr lang="ru-RU" sz="1600" b="1" i="1" dirty="0">
                <a:solidFill>
                  <a:schemeClr val="bg1"/>
                </a:solidFill>
              </a:rPr>
              <a:t>. </a:t>
            </a:r>
            <a:r>
              <a:rPr lang="ru-RU" sz="1600" i="1" dirty="0" err="1">
                <a:solidFill>
                  <a:schemeClr val="bg1"/>
                </a:solidFill>
              </a:rPr>
              <a:t>Devine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 smtClean="0">
                <a:solidFill>
                  <a:schemeClr val="bg1"/>
                </a:solidFill>
              </a:rPr>
              <a:t> </a:t>
            </a:r>
            <a:endParaRPr lang="ru-RU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0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Ша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281755" cy="52027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7664" y="2689344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23731" y="4191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932043" y="4461960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Галер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91880" y="197768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728018" y="4956289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ru-RU" sz="1200" dirty="0">
                <a:solidFill>
                  <a:srgbClr val="E5C78C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42498" y="-109619"/>
            <a:ext cx="1125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ФИП</a:t>
            </a:r>
            <a:endParaRPr lang="ru-RU" sz="3200" dirty="0">
              <a:solidFill>
                <a:srgbClr val="00808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182769"/>
            <a:ext cx="8810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Задачи инновационного </a:t>
            </a:r>
            <a:r>
              <a:rPr lang="ru-RU" sz="2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образовательного проекта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764718" y="661088"/>
            <a:ext cx="972108" cy="432048"/>
          </a:xfrm>
          <a:prstGeom prst="downArrow">
            <a:avLst/>
          </a:prstGeom>
          <a:solidFill>
            <a:srgbClr val="E5C78C"/>
          </a:solidFill>
          <a:ln>
            <a:solidFill>
              <a:srgbClr val="078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3005826" y="644434"/>
            <a:ext cx="972108" cy="432048"/>
          </a:xfrm>
          <a:prstGeom prst="downArrow">
            <a:avLst/>
          </a:prstGeom>
          <a:solidFill>
            <a:srgbClr val="E5C78C"/>
          </a:solidFill>
          <a:ln>
            <a:solidFill>
              <a:srgbClr val="078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5191705" y="657152"/>
            <a:ext cx="972108" cy="432048"/>
          </a:xfrm>
          <a:prstGeom prst="downArrow">
            <a:avLst/>
          </a:prstGeom>
          <a:solidFill>
            <a:srgbClr val="E5C78C"/>
          </a:solidFill>
          <a:ln>
            <a:solidFill>
              <a:srgbClr val="078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7479843" y="623330"/>
            <a:ext cx="972108" cy="432048"/>
          </a:xfrm>
          <a:prstGeom prst="downArrow">
            <a:avLst/>
          </a:prstGeom>
          <a:solidFill>
            <a:srgbClr val="E5C78C"/>
          </a:solidFill>
          <a:ln>
            <a:solidFill>
              <a:srgbClr val="078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2910" y="1190624"/>
            <a:ext cx="1901770" cy="3370637"/>
          </a:xfrm>
          <a:prstGeom prst="roundRect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Создание инновационной площадки - системы персонализированной подготовки в высшем учебном заведении - для интеграции </a:t>
            </a:r>
            <a:r>
              <a:rPr lang="ru-RU" sz="1600" dirty="0" err="1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довузовского</a:t>
            </a:r>
            <a:r>
              <a:rPr lang="ru-RU" sz="1600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, высшего, постдипломного образования.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585959" y="1190624"/>
            <a:ext cx="2049409" cy="2584970"/>
          </a:xfrm>
          <a:prstGeom prst="roundRect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Административно-организационная трансформация образовательного процесса в вузе  в русле методологии персонализированного  обучения.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805491" y="1190624"/>
            <a:ext cx="2014409" cy="3271336"/>
          </a:xfrm>
          <a:prstGeom prst="roundRect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Разработка и внедрение многовариантной модели педагогической технологии наставничества как базовой в персонализированном образовании – от студента до профессионала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156736" y="1190624"/>
            <a:ext cx="2031429" cy="2584972"/>
          </a:xfrm>
          <a:prstGeom prst="roundRect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Вовлечение преподавателей медицинского вуза в диссеминацию инновационного педагогического опыта </a:t>
            </a:r>
            <a:r>
              <a:rPr lang="ru-RU" sz="16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персонализированной </a:t>
            </a:r>
            <a:r>
              <a:rPr lang="ru-RU" sz="1600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подготовки кадров</a:t>
            </a:r>
          </a:p>
        </p:txBody>
      </p:sp>
      <p:pic>
        <p:nvPicPr>
          <p:cNvPr id="29" name="Picture 7" descr="D:\DOC\Служебные документы\2022\конференция амб окт кейс\бд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flipH="1">
            <a:off x="2897445" y="3936208"/>
            <a:ext cx="6355074" cy="12665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773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3133726" y="2371725"/>
            <a:ext cx="5940425" cy="2771775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5940425" cy="2505551"/>
          </a:xfrm>
          <a:prstGeom prst="rect">
            <a:avLst/>
          </a:prstGeom>
        </p:spPr>
      </p:pic>
      <p:pic>
        <p:nvPicPr>
          <p:cNvPr id="5" name="Picture 2" descr="https://www.volgmed.ru/uploads/files/2018-5/84841-2018-05-11_-_nauchno-prakticheskaya_konferenciya_yunost_i_zdorove_2018.jpg">
            <a:extLst>
              <a:ext uri="{FF2B5EF4-FFF2-40B4-BE49-F238E27FC236}">
                <a16:creationId xmlns="" xmlns:a16="http://schemas.microsoft.com/office/drawing/2014/main" id="{43895E7A-17F6-4D4F-82A1-DD7CD96EC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05551"/>
            <a:ext cx="3133724" cy="263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volgmed.ru/uploads/files/2021-10/151321-uchastniki_profilnoj_smeny_dlya_shkolnikov_mediko-biologicheskie_klassy_pobyvali_v_centre_elektronnogo_medicinskogo_obrazovaniy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0"/>
            <a:ext cx="320357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57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0773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40425" cy="5143499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588" y="2700337"/>
            <a:ext cx="3376076" cy="2557463"/>
          </a:xfrm>
          <a:prstGeom prst="rect">
            <a:avLst/>
          </a:prstGeom>
          <a:noFill/>
          <a:ln>
            <a:noFill/>
          </a:ln>
          <a:effectLst>
            <a:glow rad="190500">
              <a:srgbClr val="078876">
                <a:alpha val="22000"/>
              </a:srgb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588" y="0"/>
            <a:ext cx="3431413" cy="2586038"/>
          </a:xfrm>
          <a:prstGeom prst="rect">
            <a:avLst/>
          </a:prstGeom>
          <a:noFill/>
          <a:ln>
            <a:noFill/>
          </a:ln>
          <a:effectLst>
            <a:glow rad="190500">
              <a:srgbClr val="078876">
                <a:alpha val="22000"/>
              </a:srgb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17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5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1677" y="-6485"/>
            <a:ext cx="9299836" cy="5140577"/>
          </a:xfrm>
          <a:prstGeom prst="rect">
            <a:avLst/>
          </a:prstGeom>
          <a:ln w="25400"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10376669" y="4636959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pic>
        <p:nvPicPr>
          <p:cNvPr id="1027" name="Picture 3" descr="C:\Users\Александра\Downloads\0J8A1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132" y="940137"/>
            <a:ext cx="1971676" cy="139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13638" y="16807"/>
            <a:ext cx="36045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</a:t>
            </a:r>
            <a:r>
              <a:rPr lang="ru-RU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ВолгГМУ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«Оптимизация </a:t>
            </a:r>
          </a:p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дополнительного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 </a:t>
            </a:r>
            <a:endParaRPr lang="ru-RU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обучающихся»</a:t>
            </a: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C:\Users\Александра\Downloads\0J8A15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788" y="1566668"/>
            <a:ext cx="2059494" cy="120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Александра\Downloads\0J8A154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281" y="2673872"/>
            <a:ext cx="2704527" cy="16502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605165" y="496143"/>
            <a:ext cx="36662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Зимняя школа - 2024</a:t>
            </a: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В ВолгГМУ завершилась Зимняя школа по экстренным состояниям в практике врач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174" y="1800389"/>
            <a:ext cx="2171546" cy="15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В ВолгГМУ завершилась Зимняя школа по экстренным состояниям в практике врач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61" y="3507581"/>
            <a:ext cx="4280161" cy="163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55986" y="903556"/>
            <a:ext cx="608531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 рамках Зимней школы </a:t>
            </a:r>
            <a:r>
              <a:rPr lang="ru-RU" sz="16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ВолгГМУ</a:t>
            </a: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в Центре электронного медицинского образования прошел образовательный курс </a:t>
            </a:r>
            <a:r>
              <a:rPr lang="ru-RU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«Экстренные состояния в практике врача (с использованием </a:t>
            </a:r>
            <a:r>
              <a:rPr lang="ru-RU" sz="16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симуляционных</a:t>
            </a:r>
            <a:r>
              <a:rPr lang="ru-RU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платформ</a:t>
            </a:r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)».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5102696" y="571200"/>
            <a:ext cx="487128" cy="249996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В ВолгГМУ завершилась Зимняя школа по экстренным состояниям в практике врач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760" y="3407758"/>
            <a:ext cx="2460127" cy="135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В ВолгГМУ завершилась Зимняя школа по экстренным состояниям в практике врач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84" y="2133868"/>
            <a:ext cx="2604269" cy="128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98689"/>
            <a:ext cx="3436174" cy="369332"/>
          </a:xfrm>
          <a:prstGeom prst="rect">
            <a:avLst/>
          </a:prstGeom>
          <a:solidFill>
            <a:srgbClr val="E5C78C"/>
          </a:solidFill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2800">
                <a:solidFill>
                  <a:srgbClr val="E5C78C"/>
                </a:solidFill>
              </a:defRPr>
            </a:lvl1pPr>
          </a:lstStyle>
          <a:p>
            <a:pPr marL="360000"/>
            <a:r>
              <a:rPr lang="ru-RU" sz="1800" dirty="0" err="1" smtClean="0">
                <a:solidFill>
                  <a:srgbClr val="078877"/>
                </a:solidFill>
                <a:latin typeface="Austin Cyr Roman" panose="02020503070702030403" pitchFamily="18" charset="-52"/>
              </a:rPr>
              <a:t>Внеучебная</a:t>
            </a:r>
            <a:r>
              <a:rPr lang="ru-RU" sz="1800" dirty="0" smtClean="0">
                <a:solidFill>
                  <a:srgbClr val="078877"/>
                </a:solidFill>
                <a:latin typeface="Austin Cyr Roman" panose="02020503070702030403" pitchFamily="18" charset="-52"/>
              </a:rPr>
              <a:t> </a:t>
            </a:r>
            <a:r>
              <a:rPr lang="ru-RU" sz="1800" dirty="0" err="1" smtClean="0">
                <a:solidFill>
                  <a:srgbClr val="078877"/>
                </a:solidFill>
                <a:latin typeface="Austin Cyr Roman" panose="02020503070702030403" pitchFamily="18" charset="-52"/>
              </a:rPr>
              <a:t>работаВолгГМУ</a:t>
            </a:r>
            <a:endParaRPr lang="ru-RU" sz="1800" dirty="0">
              <a:solidFill>
                <a:srgbClr val="078877"/>
              </a:solidFill>
              <a:latin typeface="Austin Cyr Roman" panose="02020503070702030403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051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" y="0"/>
            <a:ext cx="9143743" cy="514057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5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69" y="4772691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736" y="3846450"/>
            <a:ext cx="8003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ru-RU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36450" y="2925"/>
            <a:ext cx="5295360" cy="2154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Актуализируем наши знания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solidFill>
                  <a:schemeClr val="bg1"/>
                </a:solidFill>
              </a:rPr>
              <a:t>Расшифруйте аббревиатуры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solidFill>
                  <a:schemeClr val="bg1"/>
                </a:solidFill>
              </a:rPr>
              <a:t>Дайте определения терминов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09627" y="2869020"/>
            <a:ext cx="73635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</a:endParaRPr>
          </a:p>
          <a:p>
            <a:endParaRPr lang="ru-RU" sz="2000" i="1" dirty="0" smtClean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52500" y="4455197"/>
            <a:ext cx="1083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  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404777"/>
              </p:ext>
            </p:extLst>
          </p:nvPr>
        </p:nvGraphicFramePr>
        <p:xfrm>
          <a:off x="260658" y="1816904"/>
          <a:ext cx="5474858" cy="233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980"/>
                <a:gridCol w="1606062"/>
                <a:gridCol w="2039816"/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8080"/>
                          </a:solidFill>
                        </a:rPr>
                        <a:t>УМКД</a:t>
                      </a:r>
                      <a:endParaRPr lang="ru-RU" sz="1500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8080"/>
                          </a:solidFill>
                        </a:rPr>
                        <a:t>РПД</a:t>
                      </a:r>
                      <a:endParaRPr lang="ru-RU" sz="1500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8080"/>
                          </a:solidFill>
                        </a:rPr>
                        <a:t>ИКТ</a:t>
                      </a:r>
                      <a:endParaRPr lang="ru-RU" sz="1500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8080"/>
                          </a:solidFill>
                        </a:rPr>
                        <a:t>ФГОС</a:t>
                      </a:r>
                      <a:endParaRPr lang="ru-RU" sz="1500" b="1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 err="1" smtClean="0">
                          <a:solidFill>
                            <a:srgbClr val="00808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Воркшоп</a:t>
                      </a:r>
                      <a:endParaRPr lang="ru-RU" sz="1500" b="1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kern="1200" dirty="0" err="1" smtClean="0">
                          <a:solidFill>
                            <a:srgbClr val="00808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Трендсеттер</a:t>
                      </a:r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500" b="1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/>
                </a:tc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err="1" smtClean="0">
                          <a:solidFill>
                            <a:srgbClr val="008080"/>
                          </a:solidFill>
                        </a:rPr>
                        <a:t>Кастомизация</a:t>
                      </a:r>
                      <a:endParaRPr lang="ru-RU" sz="1500" b="1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1500" b="1" dirty="0" smtClean="0">
                        <a:solidFill>
                          <a:srgbClr val="008080"/>
                        </a:solidFill>
                      </a:endParaRP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rgbClr val="008080"/>
                          </a:solidFill>
                        </a:rPr>
                        <a:t>Soft-skills</a:t>
                      </a:r>
                    </a:p>
                    <a:p>
                      <a:pPr algn="ctr"/>
                      <a:endParaRPr lang="ru-RU" sz="1500" b="1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1" dirty="0" smtClean="0">
                        <a:solidFill>
                          <a:srgbClr val="00808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008080"/>
                          </a:solidFill>
                        </a:rPr>
                        <a:t>Hard-skills</a:t>
                      </a:r>
                      <a:endParaRPr lang="ru-RU" sz="1500" b="1" dirty="0" smtClean="0">
                        <a:solidFill>
                          <a:srgbClr val="008080"/>
                        </a:solidFill>
                      </a:endParaRPr>
                    </a:p>
                    <a:p>
                      <a:pPr algn="ctr"/>
                      <a:endParaRPr lang="ru-RU" sz="1500" b="1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/>
                </a:tc>
              </a:tr>
              <a:tr h="982980"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 err="1" smtClean="0">
                          <a:solidFill>
                            <a:srgbClr val="00808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Скрайбинг</a:t>
                      </a:r>
                      <a:endParaRPr lang="ru-RU" sz="1500" b="1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1" dirty="0" smtClean="0">
                          <a:solidFill>
                            <a:srgbClr val="008080"/>
                          </a:solidFill>
                        </a:rPr>
                        <a:t>Назовите в терминах</a:t>
                      </a:r>
                    </a:p>
                    <a:p>
                      <a:pPr algn="ctr"/>
                      <a:r>
                        <a:rPr lang="ru-RU" sz="1500" b="1" i="1" dirty="0" smtClean="0">
                          <a:solidFill>
                            <a:srgbClr val="008080"/>
                          </a:solidFill>
                        </a:rPr>
                        <a:t>ФГОС  ВО</a:t>
                      </a:r>
                      <a:endParaRPr lang="ru-RU" sz="1500" b="1" i="1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1" dirty="0" smtClean="0">
                          <a:solidFill>
                            <a:srgbClr val="008080"/>
                          </a:solidFill>
                        </a:rPr>
                        <a:t>Назовите в терминах</a:t>
                      </a:r>
                    </a:p>
                    <a:p>
                      <a:pPr algn="ctr"/>
                      <a:r>
                        <a:rPr lang="ru-RU" sz="1500" b="1" i="1" dirty="0" smtClean="0">
                          <a:solidFill>
                            <a:srgbClr val="008080"/>
                          </a:solidFill>
                        </a:rPr>
                        <a:t>ФГОС  ВО</a:t>
                      </a:r>
                    </a:p>
                    <a:p>
                      <a:pPr algn="ctr"/>
                      <a:endParaRPr lang="ru-RU" sz="1500" b="1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3" name="Стрелка вниз 2"/>
          <p:cNvSpPr/>
          <p:nvPr/>
        </p:nvSpPr>
        <p:spPr>
          <a:xfrm>
            <a:off x="4569679" y="3043225"/>
            <a:ext cx="204393" cy="1560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6688778" y="2982764"/>
            <a:ext cx="204393" cy="1560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6" descr="https://hr.activebc.ru/wp-content/uploads/2021/07/4817ad85f5e0e9d23dd01-1536x1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09775"/>
            <a:ext cx="3046668" cy="306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270397" y="2982764"/>
            <a:ext cx="1245548" cy="8039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1"/>
                </a:solidFill>
              </a:rPr>
              <a:t>отражают</a:t>
            </a:r>
            <a:r>
              <a:rPr lang="ru-RU" sz="800" dirty="0"/>
              <a:t> </a:t>
            </a:r>
            <a:r>
              <a:rPr lang="ru-RU" sz="800" dirty="0">
                <a:solidFill>
                  <a:schemeClr val="tx1"/>
                </a:solidFill>
              </a:rPr>
              <a:t>потенциал умения учиться и необходимые для эффективного взаимодействия социальные навыки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33939" y="2774882"/>
            <a:ext cx="1265492" cy="7782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800" dirty="0">
                <a:solidFill>
                  <a:prstClr val="black"/>
                </a:solidFill>
              </a:rPr>
              <a:t>отражают знания и способности, непосредственно связанные с осваиваемой </a:t>
            </a:r>
            <a:r>
              <a:rPr lang="ru-RU" sz="800" dirty="0" smtClean="0">
                <a:solidFill>
                  <a:prstClr val="black"/>
                </a:solidFill>
              </a:rPr>
              <a:t>сферой </a:t>
            </a:r>
            <a:r>
              <a:rPr lang="ru-RU" sz="800" dirty="0">
                <a:solidFill>
                  <a:prstClr val="black"/>
                </a:solidFill>
              </a:rPr>
              <a:t>профессиональной  деятельности</a:t>
            </a:r>
          </a:p>
        </p:txBody>
      </p:sp>
      <p:sp>
        <p:nvSpPr>
          <p:cNvPr id="16" name="Выноска-облако 15"/>
          <p:cNvSpPr/>
          <p:nvPr/>
        </p:nvSpPr>
        <p:spPr>
          <a:xfrm>
            <a:off x="4178068" y="3972791"/>
            <a:ext cx="2530764" cy="1097973"/>
          </a:xfrm>
          <a:prstGeom prst="cloudCallout">
            <a:avLst>
              <a:gd name="adj1" fmla="val 20773"/>
              <a:gd name="adj2" fmla="val -11794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</a:rPr>
              <a:t>«4К: коммуникация, креативность, критическое мышление и командная работа» 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2661900" y="3007903"/>
            <a:ext cx="204393" cy="1560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56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-2"/>
            <a:ext cx="5940425" cy="5143501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-2"/>
            <a:ext cx="3117850" cy="5143501"/>
          </a:xfrm>
          <a:prstGeom prst="rect">
            <a:avLst/>
          </a:prstGeom>
          <a:noFill/>
          <a:ln>
            <a:noFill/>
          </a:ln>
          <a:effectLst>
            <a:glow rad="190500">
              <a:srgbClr val="078877">
                <a:alpha val="22000"/>
              </a:srgb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20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787041" y="2387084"/>
            <a:ext cx="1569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компетенций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87041" y="2387084"/>
            <a:ext cx="1569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компетенций</a:t>
            </a:r>
          </a:p>
        </p:txBody>
      </p:sp>
      <p:pic>
        <p:nvPicPr>
          <p:cNvPr id="6" name="Объект 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773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77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09951" y="2490787"/>
            <a:ext cx="898922" cy="4333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2060"/>
                </a:solidFill>
              </a:rPr>
              <a:t>3-4 курсы ВолгГМУ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62200" y="2490787"/>
            <a:ext cx="1015604" cy="4333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2060"/>
                </a:solidFill>
              </a:rPr>
              <a:t>1-2 курсы ВолгГМУ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33887" y="2852737"/>
            <a:ext cx="852488" cy="416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rgbClr val="002060"/>
                </a:solidFill>
              </a:rPr>
              <a:t>Научная деятельность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45795" y="1831600"/>
            <a:ext cx="840581" cy="76277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 err="1">
                <a:solidFill>
                  <a:srgbClr val="002060"/>
                </a:solidFill>
              </a:rPr>
              <a:t>Практикориен</a:t>
            </a:r>
            <a:r>
              <a:rPr lang="ru-RU" sz="1000" dirty="0">
                <a:solidFill>
                  <a:srgbClr val="002060"/>
                </a:solidFill>
              </a:rPr>
              <a:t>-тированная деятельность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4308872" y="2350295"/>
            <a:ext cx="122634" cy="1321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313636" y="2931319"/>
            <a:ext cx="120253" cy="904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350669" y="2489597"/>
            <a:ext cx="860822" cy="4333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2060"/>
                </a:solidFill>
              </a:rPr>
              <a:t>5-6 курсы ВолгГМУ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781081" y="1709053"/>
            <a:ext cx="975717" cy="6579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 err="1">
                <a:solidFill>
                  <a:srgbClr val="002060"/>
                </a:solidFill>
              </a:rPr>
              <a:t>Практикориен</a:t>
            </a:r>
            <a:r>
              <a:rPr lang="ru-RU" sz="1000" dirty="0">
                <a:solidFill>
                  <a:srgbClr val="002060"/>
                </a:solidFill>
              </a:rPr>
              <a:t>-тированная деятельность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848351" y="3092054"/>
            <a:ext cx="931070" cy="4577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rgbClr val="002060"/>
                </a:solidFill>
              </a:rPr>
              <a:t>Научная деятельность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988374" y="1060875"/>
            <a:ext cx="872729" cy="5518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solidFill>
                  <a:srgbClr val="002060"/>
                </a:solidFill>
              </a:rPr>
              <a:t>Выпускающая специальность 1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6149579" y="2366963"/>
            <a:ext cx="122634" cy="133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128149" y="2924176"/>
            <a:ext cx="144065" cy="1559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9" idx="1"/>
          </p:cNvCxnSpPr>
          <p:nvPr/>
        </p:nvCxnSpPr>
        <p:spPr>
          <a:xfrm flipV="1">
            <a:off x="6688337" y="1336795"/>
            <a:ext cx="300037" cy="4557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6966348" y="1659554"/>
            <a:ext cx="872729" cy="37845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00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900" dirty="0" smtClean="0">
                <a:solidFill>
                  <a:srgbClr val="002060"/>
                </a:solidFill>
              </a:rPr>
              <a:t>Выпускающая </a:t>
            </a:r>
            <a:r>
              <a:rPr lang="ru-RU" sz="900" dirty="0">
                <a:solidFill>
                  <a:srgbClr val="002060"/>
                </a:solidFill>
              </a:rPr>
              <a:t>специальность </a:t>
            </a:r>
            <a:r>
              <a:rPr lang="ru-RU" sz="1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929438" y="2082076"/>
            <a:ext cx="872729" cy="42306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00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900" dirty="0" smtClean="0">
                <a:solidFill>
                  <a:srgbClr val="002060"/>
                </a:solidFill>
              </a:rPr>
              <a:t>Выпускающая  </a:t>
            </a:r>
            <a:r>
              <a:rPr lang="ru-RU" sz="900" dirty="0" err="1" smtClean="0">
                <a:solidFill>
                  <a:srgbClr val="002060"/>
                </a:solidFill>
              </a:rPr>
              <a:t>пециальность</a:t>
            </a:r>
            <a:r>
              <a:rPr lang="ru-RU" sz="900" dirty="0" smtClean="0">
                <a:solidFill>
                  <a:srgbClr val="002060"/>
                </a:solidFill>
              </a:rPr>
              <a:t> </a:t>
            </a:r>
            <a:r>
              <a:rPr lang="ru-RU" sz="900" dirty="0">
                <a:solidFill>
                  <a:srgbClr val="002060"/>
                </a:solidFill>
              </a:rPr>
              <a:t>3</a:t>
            </a:r>
          </a:p>
        </p:txBody>
      </p:sp>
      <p:cxnSp>
        <p:nvCxnSpPr>
          <p:cNvPr id="29" name="Прямая со стрелкой 28"/>
          <p:cNvCxnSpPr>
            <a:endCxn id="27" idx="1"/>
          </p:cNvCxnSpPr>
          <p:nvPr/>
        </p:nvCxnSpPr>
        <p:spPr>
          <a:xfrm flipV="1">
            <a:off x="6793708" y="1848781"/>
            <a:ext cx="172640" cy="15843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750845" y="2309813"/>
            <a:ext cx="184547" cy="11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6935392" y="2834880"/>
            <a:ext cx="873919" cy="3452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solidFill>
                  <a:srgbClr val="002060"/>
                </a:solidFill>
              </a:rPr>
              <a:t>Научная специальность 1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935392" y="3218261"/>
            <a:ext cx="873919" cy="3452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solidFill>
                  <a:srgbClr val="002060"/>
                </a:solidFill>
              </a:rPr>
              <a:t>Научная специальность 2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935392" y="3594499"/>
            <a:ext cx="873919" cy="3440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solidFill>
                  <a:srgbClr val="002060"/>
                </a:solidFill>
              </a:rPr>
              <a:t>Научная специальность 3</a:t>
            </a:r>
          </a:p>
        </p:txBody>
      </p:sp>
      <p:cxnSp>
        <p:nvCxnSpPr>
          <p:cNvPr id="36" name="Прямая со стрелкой 35"/>
          <p:cNvCxnSpPr>
            <a:endCxn id="33" idx="1"/>
          </p:cNvCxnSpPr>
          <p:nvPr/>
        </p:nvCxnSpPr>
        <p:spPr>
          <a:xfrm flipV="1">
            <a:off x="6779419" y="3007519"/>
            <a:ext cx="155972" cy="10596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6779419" y="3255169"/>
            <a:ext cx="155972" cy="142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6779419" y="3415905"/>
            <a:ext cx="155972" cy="2678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stCxn id="5" idx="3"/>
            <a:endCxn id="14" idx="1"/>
          </p:cNvCxnSpPr>
          <p:nvPr/>
        </p:nvCxnSpPr>
        <p:spPr>
          <a:xfrm flipV="1">
            <a:off x="4308873" y="2706292"/>
            <a:ext cx="1041797" cy="119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V="1">
            <a:off x="3271839" y="2708672"/>
            <a:ext cx="260747" cy="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2270523" y="2708672"/>
            <a:ext cx="260747" cy="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endCxn id="55" idx="1"/>
          </p:cNvCxnSpPr>
          <p:nvPr/>
        </p:nvCxnSpPr>
        <p:spPr>
          <a:xfrm>
            <a:off x="1139429" y="2708674"/>
            <a:ext cx="205978" cy="122037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342901" y="2484833"/>
            <a:ext cx="853679" cy="6917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6-9 классы общеобразовательных школ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345407" y="2484834"/>
            <a:ext cx="951310" cy="6917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</a:rPr>
              <a:t>10-11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100" dirty="0">
                <a:solidFill>
                  <a:schemeClr val="tx1"/>
                </a:solidFill>
              </a:rPr>
              <a:t>классы </a:t>
            </a:r>
            <a:r>
              <a:rPr lang="ru-RU" sz="1100" dirty="0" err="1">
                <a:solidFill>
                  <a:schemeClr val="tx1"/>
                </a:solidFill>
              </a:rPr>
              <a:t>общеобразова</a:t>
            </a:r>
            <a:r>
              <a:rPr lang="ru-RU" sz="1100" dirty="0">
                <a:solidFill>
                  <a:schemeClr val="tx1"/>
                </a:solidFill>
              </a:rPr>
              <a:t>-тельных школ</a:t>
            </a:r>
          </a:p>
        </p:txBody>
      </p:sp>
      <p:cxnSp>
        <p:nvCxnSpPr>
          <p:cNvPr id="56" name="Прямая со стрелкой 55"/>
          <p:cNvCxnSpPr/>
          <p:nvPr/>
        </p:nvCxnSpPr>
        <p:spPr>
          <a:xfrm flipV="1">
            <a:off x="7809310" y="1566864"/>
            <a:ext cx="175022" cy="35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V="1">
            <a:off x="7792641" y="1925241"/>
            <a:ext cx="175022" cy="35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V="1">
            <a:off x="7812883" y="2306241"/>
            <a:ext cx="173831" cy="35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V="1">
            <a:off x="7812883" y="3003947"/>
            <a:ext cx="173831" cy="35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V="1">
            <a:off x="7812883" y="3412333"/>
            <a:ext cx="173831" cy="35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V="1">
            <a:off x="7812883" y="3762376"/>
            <a:ext cx="173831" cy="35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V="1">
            <a:off x="6213873" y="2701530"/>
            <a:ext cx="1772840" cy="107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7986713" y="2433638"/>
            <a:ext cx="1103710" cy="3738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00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Первичное </a:t>
            </a:r>
            <a:r>
              <a:rPr lang="ru-RU" sz="1000" dirty="0">
                <a:solidFill>
                  <a:srgbClr val="002060"/>
                </a:solidFill>
              </a:rPr>
              <a:t>звено здравоохранения</a:t>
            </a: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6469856" y="2366964"/>
            <a:ext cx="0" cy="227410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V="1">
            <a:off x="6469857" y="2594374"/>
            <a:ext cx="1497806" cy="1190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 71"/>
          <p:cNvSpPr/>
          <p:nvPr/>
        </p:nvSpPr>
        <p:spPr>
          <a:xfrm rot="16200000">
            <a:off x="7677153" y="1587699"/>
            <a:ext cx="1102519" cy="456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rgbClr val="002060"/>
                </a:solidFill>
              </a:rPr>
              <a:t>Специальности ординатуры</a:t>
            </a:r>
          </a:p>
        </p:txBody>
      </p:sp>
      <p:sp>
        <p:nvSpPr>
          <p:cNvPr id="73" name="Прямоугольник 72"/>
          <p:cNvSpPr/>
          <p:nvPr/>
        </p:nvSpPr>
        <p:spPr>
          <a:xfrm rot="16200000">
            <a:off x="7663459" y="3187899"/>
            <a:ext cx="1102519" cy="456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rgbClr val="002060"/>
                </a:solidFill>
              </a:rPr>
              <a:t>Специальности аспирантуры</a:t>
            </a: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8753475" y="1928813"/>
            <a:ext cx="0" cy="571500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flipH="1">
            <a:off x="8442724" y="1925241"/>
            <a:ext cx="31075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1216819" y="653653"/>
            <a:ext cx="25004" cy="4489847"/>
          </a:xfrm>
          <a:prstGeom prst="line">
            <a:avLst/>
          </a:prstGeom>
          <a:ln w="12700">
            <a:solidFill>
              <a:schemeClr val="bg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2316956" y="590550"/>
            <a:ext cx="25004" cy="4572000"/>
          </a:xfrm>
          <a:prstGeom prst="line">
            <a:avLst/>
          </a:prstGeom>
          <a:ln w="12700">
            <a:solidFill>
              <a:schemeClr val="bg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3377805" y="653653"/>
            <a:ext cx="25003" cy="4489847"/>
          </a:xfrm>
          <a:prstGeom prst="line">
            <a:avLst/>
          </a:prstGeom>
          <a:ln w="12700">
            <a:solidFill>
              <a:schemeClr val="bg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5305425" y="563166"/>
            <a:ext cx="26194" cy="4599384"/>
          </a:xfrm>
          <a:prstGeom prst="line">
            <a:avLst/>
          </a:prstGeom>
          <a:ln w="12700">
            <a:solidFill>
              <a:schemeClr val="bg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7790260" y="590550"/>
            <a:ext cx="19050" cy="4552950"/>
          </a:xfrm>
          <a:prstGeom prst="line">
            <a:avLst/>
          </a:prstGeom>
          <a:ln w="12700">
            <a:solidFill>
              <a:schemeClr val="bg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79" name="TextBox 88"/>
          <p:cNvSpPr txBox="1">
            <a:spLocks noChangeArrowheads="1"/>
          </p:cNvSpPr>
          <p:nvPr/>
        </p:nvSpPr>
        <p:spPr bwMode="auto">
          <a:xfrm>
            <a:off x="102395" y="3204582"/>
            <a:ext cx="1094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Медико-биологическая профориентация</a:t>
            </a:r>
            <a:endParaRPr lang="ru-RU" altLang="ru-RU" sz="1000" i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8180" name="TextBox 89"/>
          <p:cNvSpPr txBox="1">
            <a:spLocks noChangeArrowheads="1"/>
          </p:cNvSpPr>
          <p:nvPr/>
        </p:nvSpPr>
        <p:spPr bwMode="auto">
          <a:xfrm>
            <a:off x="1247776" y="3226683"/>
            <a:ext cx="109418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Медицинская профориентация</a:t>
            </a:r>
            <a:r>
              <a:rPr lang="ru-RU" altLang="ru-RU" sz="1000" i="1" dirty="0" smtClean="0"/>
              <a:t>.</a:t>
            </a:r>
            <a:endParaRPr lang="ru-RU" altLang="ru-RU" sz="1000" i="1" dirty="0"/>
          </a:p>
          <a:p>
            <a:pPr algn="ctr"/>
            <a:endParaRPr lang="ru-RU" altLang="ru-RU" sz="1000" i="1" dirty="0"/>
          </a:p>
          <a:p>
            <a:pPr algn="ctr"/>
            <a:r>
              <a:rPr lang="ru-RU" altLang="ru-RU" sz="1000" b="1" dirty="0" smtClean="0">
                <a:solidFill>
                  <a:srgbClr val="FFFF00"/>
                </a:solidFill>
              </a:rPr>
              <a:t>Предуниверсарий ВолгГМУ</a:t>
            </a:r>
            <a:endParaRPr lang="ru-RU" altLang="ru-RU" sz="1000" b="1" dirty="0">
              <a:solidFill>
                <a:srgbClr val="FFFF00"/>
              </a:solidFill>
            </a:endParaRPr>
          </a:p>
        </p:txBody>
      </p:sp>
      <p:sp>
        <p:nvSpPr>
          <p:cNvPr id="48181" name="TextBox 90"/>
          <p:cNvSpPr txBox="1">
            <a:spLocks noChangeArrowheads="1"/>
          </p:cNvSpPr>
          <p:nvPr/>
        </p:nvSpPr>
        <p:spPr bwMode="auto">
          <a:xfrm>
            <a:off x="2350294" y="3213676"/>
            <a:ext cx="10596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Закрепление убежденность в выбранном профессиональном направлении</a:t>
            </a:r>
          </a:p>
        </p:txBody>
      </p:sp>
      <p:sp>
        <p:nvSpPr>
          <p:cNvPr id="48182" name="TextBox 91"/>
          <p:cNvSpPr txBox="1">
            <a:spLocks noChangeArrowheads="1"/>
          </p:cNvSpPr>
          <p:nvPr/>
        </p:nvSpPr>
        <p:spPr bwMode="auto">
          <a:xfrm>
            <a:off x="3438526" y="3383756"/>
            <a:ext cx="18180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Сформировать первичные профессиональные предпочтения</a:t>
            </a:r>
          </a:p>
        </p:txBody>
      </p:sp>
      <p:sp>
        <p:nvSpPr>
          <p:cNvPr id="48183" name="TextBox 92"/>
          <p:cNvSpPr txBox="1">
            <a:spLocks noChangeArrowheads="1"/>
          </p:cNvSpPr>
          <p:nvPr/>
        </p:nvSpPr>
        <p:spPr bwMode="auto">
          <a:xfrm>
            <a:off x="5350669" y="3524251"/>
            <a:ext cx="13787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Обеспечить профессиональный выбор и комплекс целевых профессиональных компетенций</a:t>
            </a:r>
          </a:p>
        </p:txBody>
      </p:sp>
      <p:sp>
        <p:nvSpPr>
          <p:cNvPr id="96" name="Прямоугольник 95"/>
          <p:cNvSpPr/>
          <p:nvPr/>
        </p:nvSpPr>
        <p:spPr>
          <a:xfrm>
            <a:off x="1300163" y="4242346"/>
            <a:ext cx="970360" cy="80947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Предуниверсарий ВолгГМУ,</a:t>
            </a:r>
            <a:endParaRPr lang="ru-RU" sz="1200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1200" dirty="0">
                <a:solidFill>
                  <a:srgbClr val="002060"/>
                </a:solidFill>
              </a:rPr>
              <a:t>Студенческие клубы</a:t>
            </a:r>
          </a:p>
        </p:txBody>
      </p:sp>
      <p:sp>
        <p:nvSpPr>
          <p:cNvPr id="97" name="Прямоугольник 96"/>
          <p:cNvSpPr/>
          <p:nvPr/>
        </p:nvSpPr>
        <p:spPr>
          <a:xfrm rot="16200000">
            <a:off x="-484882" y="4251424"/>
            <a:ext cx="1376958" cy="4071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Система </a:t>
            </a:r>
            <a:r>
              <a:rPr lang="ru-RU" sz="1200" dirty="0" err="1">
                <a:solidFill>
                  <a:schemeClr val="bg1"/>
                </a:solidFill>
              </a:rPr>
              <a:t>внеучебной</a:t>
            </a:r>
            <a:r>
              <a:rPr lang="ru-RU" sz="1200" dirty="0">
                <a:solidFill>
                  <a:schemeClr val="bg1"/>
                </a:solidFill>
              </a:rPr>
              <a:t> работы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2384823" y="4242346"/>
            <a:ext cx="970359" cy="80947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2060"/>
                </a:solidFill>
              </a:rPr>
              <a:t>Кафедральные кружки</a:t>
            </a:r>
          </a:p>
          <a:p>
            <a:pPr algn="ctr"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Мастер-классы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3459957" y="4242346"/>
            <a:ext cx="1827610" cy="80947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2060"/>
                </a:solidFill>
              </a:rPr>
              <a:t>Кафедральные кружки</a:t>
            </a:r>
          </a:p>
          <a:p>
            <a:pPr algn="ctr">
              <a:defRPr/>
            </a:pPr>
            <a:r>
              <a:rPr lang="ru-RU" sz="1200" dirty="0">
                <a:solidFill>
                  <a:srgbClr val="002060"/>
                </a:solidFill>
              </a:rPr>
              <a:t>Мастер-классы</a:t>
            </a:r>
          </a:p>
          <a:p>
            <a:pPr algn="ctr">
              <a:defRPr/>
            </a:pPr>
            <a:r>
              <a:rPr lang="ru-RU" sz="1200" dirty="0">
                <a:solidFill>
                  <a:srgbClr val="002060"/>
                </a:solidFill>
              </a:rPr>
              <a:t>Школы мастерства</a:t>
            </a:r>
          </a:p>
          <a:p>
            <a:pPr algn="ctr">
              <a:defRPr/>
            </a:pPr>
            <a:r>
              <a:rPr lang="ru-RU" sz="1200" dirty="0">
                <a:solidFill>
                  <a:srgbClr val="002060"/>
                </a:solidFill>
              </a:rPr>
              <a:t>Студенческое  научное общество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5344717" y="4341018"/>
            <a:ext cx="2399110" cy="7108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2060"/>
                </a:solidFill>
              </a:rPr>
              <a:t>Школы мастерства</a:t>
            </a:r>
          </a:p>
          <a:p>
            <a:pPr algn="ctr"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Персональная </a:t>
            </a:r>
            <a:r>
              <a:rPr lang="ru-RU" sz="1200" dirty="0">
                <a:solidFill>
                  <a:srgbClr val="002060"/>
                </a:solidFill>
              </a:rPr>
              <a:t>работа с научными руководителями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7899798" y="4495800"/>
            <a:ext cx="1198959" cy="4012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2060"/>
                </a:solidFill>
              </a:rPr>
              <a:t>Система ДПО</a:t>
            </a:r>
          </a:p>
        </p:txBody>
      </p:sp>
      <p:cxnSp>
        <p:nvCxnSpPr>
          <p:cNvPr id="102" name="Прямая соединительная линия 101"/>
          <p:cNvCxnSpPr>
            <a:endCxn id="98" idx="1"/>
          </p:cNvCxnSpPr>
          <p:nvPr/>
        </p:nvCxnSpPr>
        <p:spPr>
          <a:xfrm flipV="1">
            <a:off x="2230043" y="4647085"/>
            <a:ext cx="154780" cy="9452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3313510" y="4656536"/>
            <a:ext cx="153590" cy="119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5256611" y="4700589"/>
            <a:ext cx="154781" cy="2381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7748589" y="4702969"/>
            <a:ext cx="154781" cy="1191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Прямоугольник 106"/>
          <p:cNvSpPr/>
          <p:nvPr/>
        </p:nvSpPr>
        <p:spPr>
          <a:xfrm>
            <a:off x="491729" y="4318398"/>
            <a:ext cx="704850" cy="73342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2060"/>
                </a:solidFill>
              </a:rPr>
              <a:t>Школа юного медика</a:t>
            </a:r>
          </a:p>
        </p:txBody>
      </p:sp>
      <p:cxnSp>
        <p:nvCxnSpPr>
          <p:cNvPr id="108" name="Прямая соединительная линия 107"/>
          <p:cNvCxnSpPr/>
          <p:nvPr/>
        </p:nvCxnSpPr>
        <p:spPr>
          <a:xfrm>
            <a:off x="1190627" y="4656536"/>
            <a:ext cx="154781" cy="119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3469482" y="1359574"/>
            <a:ext cx="18180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b="1" i="1" dirty="0">
                <a:solidFill>
                  <a:srgbClr val="FFFF00"/>
                </a:solidFill>
              </a:rPr>
              <a:t>Факультативы, </a:t>
            </a:r>
            <a:r>
              <a:rPr lang="ru-RU" altLang="ru-RU" sz="1000" b="1" i="1" dirty="0" err="1">
                <a:solidFill>
                  <a:srgbClr val="FFFF00"/>
                </a:solidFill>
              </a:rPr>
              <a:t>элективы</a:t>
            </a:r>
            <a:r>
              <a:rPr lang="ru-RU" altLang="ru-RU" sz="1000" b="1" i="1" dirty="0">
                <a:solidFill>
                  <a:srgbClr val="FFFF00"/>
                </a:solidFill>
              </a:rPr>
              <a:t>, дисциплины</a:t>
            </a:r>
          </a:p>
        </p:txBody>
      </p:sp>
      <p:sp>
        <p:nvSpPr>
          <p:cNvPr id="110" name="TextBox 109"/>
          <p:cNvSpPr txBox="1">
            <a:spLocks noChangeArrowheads="1"/>
          </p:cNvSpPr>
          <p:nvPr/>
        </p:nvSpPr>
        <p:spPr bwMode="auto">
          <a:xfrm>
            <a:off x="5350669" y="1186474"/>
            <a:ext cx="12989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b="1" i="1" dirty="0">
                <a:solidFill>
                  <a:srgbClr val="FFFF00"/>
                </a:solidFill>
              </a:rPr>
              <a:t>Факультативы, </a:t>
            </a:r>
            <a:r>
              <a:rPr lang="ru-RU" altLang="ru-RU" sz="1000" b="1" i="1" dirty="0" err="1">
                <a:solidFill>
                  <a:srgbClr val="FFFF00"/>
                </a:solidFill>
              </a:rPr>
              <a:t>элективы</a:t>
            </a:r>
            <a:r>
              <a:rPr lang="ru-RU" altLang="ru-RU" sz="1000" b="1" i="1" dirty="0">
                <a:solidFill>
                  <a:srgbClr val="FFFF00"/>
                </a:solidFill>
              </a:rPr>
              <a:t>, дисциплины</a:t>
            </a:r>
          </a:p>
        </p:txBody>
      </p:sp>
      <p:sp>
        <p:nvSpPr>
          <p:cNvPr id="111" name="TextBox 110"/>
          <p:cNvSpPr txBox="1">
            <a:spLocks noChangeArrowheads="1"/>
          </p:cNvSpPr>
          <p:nvPr/>
        </p:nvSpPr>
        <p:spPr bwMode="auto">
          <a:xfrm>
            <a:off x="2421733" y="1246824"/>
            <a:ext cx="95011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b="1" i="1" dirty="0">
                <a:solidFill>
                  <a:srgbClr val="FFFF00"/>
                </a:solidFill>
              </a:rPr>
              <a:t>Раннее включение в </a:t>
            </a:r>
            <a:r>
              <a:rPr lang="ru-RU" altLang="ru-RU" sz="1000" b="1" i="1" dirty="0" smtClean="0">
                <a:solidFill>
                  <a:srgbClr val="FFFF00"/>
                </a:solidFill>
              </a:rPr>
              <a:t>учебный план профессиональных </a:t>
            </a:r>
            <a:r>
              <a:rPr lang="ru-RU" altLang="ru-RU" sz="1000" b="1" i="1" dirty="0">
                <a:solidFill>
                  <a:srgbClr val="FFFF00"/>
                </a:solidFill>
              </a:rPr>
              <a:t>дисциплин</a:t>
            </a:r>
          </a:p>
        </p:txBody>
      </p:sp>
      <p:sp>
        <p:nvSpPr>
          <p:cNvPr id="123" name="Прямоугольник 122"/>
          <p:cNvSpPr/>
          <p:nvPr/>
        </p:nvSpPr>
        <p:spPr>
          <a:xfrm rot="16200000">
            <a:off x="-670321" y="2027285"/>
            <a:ext cx="1632347" cy="2917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Система </a:t>
            </a:r>
            <a:r>
              <a:rPr lang="ru-RU" sz="1200" dirty="0" smtClean="0">
                <a:solidFill>
                  <a:schemeClr val="bg1"/>
                </a:solidFill>
              </a:rPr>
              <a:t>аудиторной </a:t>
            </a:r>
            <a:r>
              <a:rPr lang="ru-RU" sz="1200" dirty="0">
                <a:solidFill>
                  <a:schemeClr val="bg1"/>
                </a:solidFill>
              </a:rPr>
              <a:t>работы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0" y="191988"/>
            <a:ext cx="9143999" cy="461665"/>
          </a:xfrm>
          <a:prstGeom prst="rect">
            <a:avLst/>
          </a:prstGeom>
          <a:solidFill>
            <a:srgbClr val="E5C78C"/>
          </a:solidFill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2800">
                <a:solidFill>
                  <a:srgbClr val="E5C78C"/>
                </a:solidFill>
              </a:defRPr>
            </a:lvl1pPr>
          </a:lstStyle>
          <a:p>
            <a:pPr marL="360000" algn="ctr"/>
            <a:r>
              <a:rPr lang="ru-RU" sz="2400" dirty="0" smtClean="0">
                <a:solidFill>
                  <a:srgbClr val="078877"/>
                </a:solidFill>
                <a:latin typeface="Austin Cyr Roman" panose="02020503070702030403" pitchFamily="18" charset="-52"/>
              </a:rPr>
              <a:t>Система персон</a:t>
            </a:r>
            <a:r>
              <a:rPr lang="ru-RU" sz="2400" dirty="0">
                <a:solidFill>
                  <a:srgbClr val="078877"/>
                </a:solidFill>
                <a:latin typeface="Austin Cyr Roman" panose="02020503070702030403" pitchFamily="18" charset="-52"/>
              </a:rPr>
              <a:t>а</a:t>
            </a:r>
            <a:r>
              <a:rPr lang="ru-RU" sz="2400" dirty="0" smtClean="0">
                <a:solidFill>
                  <a:srgbClr val="078877"/>
                </a:solidFill>
                <a:latin typeface="Austin Cyr Roman" panose="02020503070702030403" pitchFamily="18" charset="-52"/>
              </a:rPr>
              <a:t>лизированного обучения ВолгГМУ</a:t>
            </a:r>
            <a:endParaRPr lang="ru-RU" sz="2400" dirty="0">
              <a:solidFill>
                <a:srgbClr val="078877"/>
              </a:solidFill>
              <a:latin typeface="Austin Cyr Roman" panose="02020503070702030403" pitchFamily="18" charset="-52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268610" y="1120148"/>
            <a:ext cx="11162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i="1" dirty="0">
                <a:solidFill>
                  <a:srgbClr val="FFFF00"/>
                </a:solidFill>
              </a:rPr>
              <a:t>10 </a:t>
            </a:r>
            <a:r>
              <a:rPr lang="ru-RU" altLang="ru-RU" sz="900" b="1" i="1" dirty="0" smtClean="0">
                <a:solidFill>
                  <a:srgbClr val="FFFF00"/>
                </a:solidFill>
              </a:rPr>
              <a:t>разработанных</a:t>
            </a:r>
          </a:p>
          <a:p>
            <a:r>
              <a:rPr lang="ru-RU" altLang="ru-RU" sz="900" b="1" i="1" dirty="0" smtClean="0">
                <a:solidFill>
                  <a:srgbClr val="FFFF00"/>
                </a:solidFill>
              </a:rPr>
              <a:t>образовательных программ для школьников</a:t>
            </a:r>
          </a:p>
          <a:p>
            <a:pPr algn="ctr"/>
            <a:r>
              <a:rPr lang="ru-RU" altLang="ru-RU" sz="1000" b="1" i="1" dirty="0" smtClean="0">
                <a:solidFill>
                  <a:srgbClr val="FFFF00"/>
                </a:solidFill>
              </a:rPr>
              <a:t>погружение в вузовскую среду </a:t>
            </a:r>
            <a:endParaRPr lang="ru-RU" altLang="ru-RU" sz="1000" b="1" i="1" dirty="0">
              <a:solidFill>
                <a:srgbClr val="FFFF00"/>
              </a:solidFill>
            </a:endParaRP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203597" y="1709053"/>
            <a:ext cx="106501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b="1" i="1" dirty="0" smtClean="0">
                <a:solidFill>
                  <a:srgbClr val="FFFF00"/>
                </a:solidFill>
              </a:rPr>
              <a:t>Проектная деятельность</a:t>
            </a:r>
            <a:endParaRPr lang="ru-RU" altLang="ru-RU" sz="1000" b="1" i="1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46665" y="4119235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</a:t>
            </a:r>
            <a:r>
              <a:rPr lang="ru-RU" altLang="ru-RU" sz="1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й</a:t>
            </a:r>
          </a:p>
        </p:txBody>
      </p:sp>
    </p:spTree>
    <p:extLst>
      <p:ext uri="{BB962C8B-B14F-4D97-AF65-F5344CB8AC3E}">
        <p14:creationId xmlns:p14="http://schemas.microsoft.com/office/powerpoint/2010/main" val="158414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8" grpId="0" animBg="1"/>
      <p:bldP spid="99" grpId="0" animBg="1"/>
      <p:bldP spid="100" grpId="0" animBg="1"/>
      <p:bldP spid="101" grpId="0" animBg="1"/>
      <p:bldP spid="107" grpId="0" animBg="1"/>
      <p:bldP spid="8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1"/>
            <a:ext cx="9144000" cy="513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Подзаголовок 2"/>
          <p:cNvSpPr txBox="1">
            <a:spLocks/>
          </p:cNvSpPr>
          <p:nvPr/>
        </p:nvSpPr>
        <p:spPr bwMode="auto">
          <a:xfrm>
            <a:off x="160338" y="4763691"/>
            <a:ext cx="3276600" cy="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03238" indent="-285750" defTabSz="1006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006475" indent="-228600" defTabSz="10064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11300" indent="-228600" defTabSz="1006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14538" indent="-228600" defTabSz="10064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717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289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861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433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en-US" altLang="ru-RU" sz="1600">
                <a:solidFill>
                  <a:srgbClr val="E5C78C"/>
                </a:solidFill>
                <a:latin typeface="Alegreya Sans"/>
              </a:rPr>
              <a:t>volgmed.ru</a:t>
            </a:r>
            <a:r>
              <a:rPr lang="ru-RU" altLang="ru-RU" sz="1600">
                <a:solidFill>
                  <a:srgbClr val="E5C78C"/>
                </a:solidFill>
                <a:latin typeface="Alegreya Sans"/>
              </a:rPr>
              <a:t> </a:t>
            </a:r>
          </a:p>
        </p:txBody>
      </p:sp>
      <p:sp>
        <p:nvSpPr>
          <p:cNvPr id="82948" name="Подзаголовок 2"/>
          <p:cNvSpPr txBox="1">
            <a:spLocks/>
          </p:cNvSpPr>
          <p:nvPr/>
        </p:nvSpPr>
        <p:spPr bwMode="auto">
          <a:xfrm>
            <a:off x="8394701" y="4773216"/>
            <a:ext cx="665163" cy="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03238" indent="-285750" defTabSz="1006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006475" indent="-228600" defTabSz="10064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11300" indent="-228600" defTabSz="1006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14538" indent="-228600" defTabSz="10064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717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289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861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433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ru-RU" altLang="ru-RU" sz="1600" dirty="0" smtClean="0">
                <a:solidFill>
                  <a:srgbClr val="E5C78C"/>
                </a:solidFill>
                <a:latin typeface="Alegreya Sans"/>
              </a:rPr>
              <a:t>2024 </a:t>
            </a:r>
            <a:endParaRPr lang="ru-RU" altLang="ru-RU" sz="1600" dirty="0">
              <a:solidFill>
                <a:srgbClr val="E5C78C"/>
              </a:solidFill>
              <a:latin typeface="Alegreya 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20950" y="10072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976" y="2280047"/>
            <a:ext cx="783907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4288" y="1727597"/>
            <a:ext cx="3078163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51139" y="1706167"/>
            <a:ext cx="372427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charset="0"/>
              </a:rPr>
              <a:t>    </a:t>
            </a:r>
            <a:endParaRPr lang="ru-RU" dirty="0"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9576" y="-403623"/>
            <a:ext cx="8183563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000" b="1" dirty="0">
              <a:solidFill>
                <a:schemeClr val="accent4">
                  <a:lumMod val="20000"/>
                  <a:lumOff val="80000"/>
                </a:schemeClr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accent4">
                  <a:lumMod val="20000"/>
                  <a:lumOff val="80000"/>
                </a:schemeClr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 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latin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225" y="198835"/>
            <a:ext cx="9037638" cy="4107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solidFill>
                  <a:schemeClr val="tx1"/>
                </a:solidFill>
              </a:rPr>
              <a:t>  </a:t>
            </a:r>
            <a:r>
              <a:rPr lang="ru-RU" sz="2800" dirty="0" smtClean="0">
                <a:solidFill>
                  <a:schemeClr val="tx1"/>
                </a:solidFill>
              </a:rPr>
              <a:t>КОНТРОЛЬНЫЕ ВОПРОСЫ</a:t>
            </a:r>
            <a:endParaRPr lang="ru-RU" sz="2800" b="1" dirty="0"/>
          </a:p>
        </p:txBody>
      </p:sp>
      <p:sp>
        <p:nvSpPr>
          <p:cNvPr id="82956" name="Прямоугольник 10"/>
          <p:cNvSpPr>
            <a:spLocks noChangeArrowheads="1"/>
          </p:cNvSpPr>
          <p:nvPr/>
        </p:nvSpPr>
        <p:spPr bwMode="auto">
          <a:xfrm>
            <a:off x="512764" y="2115742"/>
            <a:ext cx="76025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</a:rPr>
              <a:t>"</a:t>
            </a:r>
            <a:endParaRPr lang="ru-RU" altLang="ru-RU" sz="24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 </a:t>
            </a:r>
            <a:endParaRPr lang="ru-RU" altLang="ru-RU" sz="1800" b="1"/>
          </a:p>
        </p:txBody>
      </p:sp>
      <p:sp>
        <p:nvSpPr>
          <p:cNvPr id="7" name="Выноска-облако 6"/>
          <p:cNvSpPr/>
          <p:nvPr/>
        </p:nvSpPr>
        <p:spPr>
          <a:xfrm>
            <a:off x="256383" y="579239"/>
            <a:ext cx="5572917" cy="4001691"/>
          </a:xfrm>
          <a:prstGeom prst="cloudCallout">
            <a:avLst>
              <a:gd name="adj1" fmla="val -54006"/>
              <a:gd name="adj2" fmla="val 25876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Запрос </a:t>
            </a:r>
            <a:r>
              <a:rPr lang="ru-RU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Минобр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науки РФ: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о  наличии сформированных «гибких навыков» у педагогического состава и меры, предпринимаемые образовательной организацией в целях усиления их формирования.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ятно 1 1"/>
          <p:cNvSpPr/>
          <p:nvPr/>
        </p:nvSpPr>
        <p:spPr>
          <a:xfrm>
            <a:off x="5657850" y="2200275"/>
            <a:ext cx="3402014" cy="2857500"/>
          </a:xfrm>
          <a:prstGeom prst="irregularSeal1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Ваш ответ на данный запрос?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6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" y="2925"/>
            <a:ext cx="9143743" cy="514057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501" y="2833480"/>
            <a:ext cx="8812050" cy="5740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stin Cyr Bold" panose="02020803070702030403" pitchFamily="18" charset="-52"/>
              </a:rPr>
              <a:t>СПАСИБО ЗА ВНИМАНИЕ</a:t>
            </a:r>
            <a:r>
              <a:rPr lang="ru-RU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ustin Cyr Bold" panose="02020803070702030403" pitchFamily="18" charset="-52"/>
              </a:rPr>
              <a:t>!    </a:t>
            </a:r>
            <a:endParaRPr lang="ru-RU" sz="4000" dirty="0">
              <a:solidFill>
                <a:schemeClr val="accent4">
                  <a:lumMod val="20000"/>
                  <a:lumOff val="80000"/>
                </a:schemeClr>
              </a:solidFill>
              <a:latin typeface="Austin Cyr Bold" panose="02020803070702030403" pitchFamily="18" charset="-52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5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69" y="4772691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71950A9-174F-44E4-87BE-A8030A0723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739" y="50740"/>
            <a:ext cx="2716339" cy="64934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9736" y="3846451"/>
            <a:ext cx="80034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ru-RU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ru-RU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ЖД вокзал Волгоград-1. Гостиницы рядом, расписание поездов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09" y="3336680"/>
            <a:ext cx="4032449" cy="168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едикам, памятник, мемориал, Волгоград, площадь Павших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73" y="1214438"/>
            <a:ext cx="4069685" cy="167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Центральная набережная Волгоград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33" y="3336680"/>
            <a:ext cx="3960440" cy="168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риёмная комиссия ВолгГМУ - Волгоградский государственный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36" y="1214438"/>
            <a:ext cx="3931817" cy="167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34058" y="-15930"/>
            <a:ext cx="5409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Артюхина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Александра Ивановна</a:t>
            </a:r>
          </a:p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8 927 5363 394, 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alexandraiart2591@gmail.com</a:t>
            </a: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 ДО ИОЗ им Н.П. Григоренко </a:t>
            </a:r>
            <a:r>
              <a:rPr lang="ru-RU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ВолгГМУ</a:t>
            </a: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83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F9FE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100" b="1" dirty="0"/>
              <a:t> </a:t>
            </a:r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 smtClean="0"/>
          </a:p>
          <a:p>
            <a:endParaRPr lang="ru-RU" sz="1100" b="1" dirty="0">
              <a:solidFill>
                <a:srgbClr val="333333"/>
              </a:solidFill>
              <a:latin typeface="Times New Roman"/>
              <a:ea typeface="Times New Roman"/>
              <a:cs typeface="Times New Roman"/>
            </a:endParaRPr>
          </a:p>
          <a:p>
            <a:endParaRPr lang="ru-RU" sz="1100" b="1" dirty="0" smtClean="0">
              <a:solidFill>
                <a:srgbClr val="333333"/>
              </a:solidFill>
              <a:latin typeface="Times New Roman"/>
              <a:ea typeface="Times New Roman"/>
              <a:cs typeface="Times New Roman"/>
            </a:endParaRPr>
          </a:p>
          <a:p>
            <a:endParaRPr lang="ru-RU" sz="1100" b="1" dirty="0">
              <a:solidFill>
                <a:srgbClr val="333333"/>
              </a:solidFill>
              <a:latin typeface="Times New Roman"/>
              <a:ea typeface="Times New Roman"/>
              <a:cs typeface="Times New Roman"/>
            </a:endParaRPr>
          </a:p>
          <a:p>
            <a:endParaRPr lang="ru-RU" sz="1100" b="1" dirty="0" smtClean="0">
              <a:solidFill>
                <a:srgbClr val="333333"/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sz="1100" b="1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          Цель</a:t>
            </a:r>
            <a:r>
              <a:rPr lang="ru-RU" sz="11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: формирование эффективной системы поддержки профессионального самоопределения обучающихся и </a:t>
            </a:r>
            <a:r>
              <a:rPr lang="ru-RU" sz="1100" b="1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молодых</a:t>
            </a:r>
          </a:p>
          <a:p>
            <a:r>
              <a:rPr lang="ru-RU" sz="11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100" b="1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         преподавателей </a:t>
            </a:r>
            <a:r>
              <a:rPr lang="ru-RU" sz="11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для максимально полного раскрытия личности наставляемого, необходимого для успешной </a:t>
            </a:r>
            <a:endParaRPr lang="ru-RU" sz="1100" b="1" dirty="0" smtClean="0">
              <a:solidFill>
                <a:srgbClr val="333333"/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sz="11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100" b="1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         профессиональной </a:t>
            </a:r>
            <a:r>
              <a:rPr lang="ru-RU" sz="11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самореализации.</a:t>
            </a:r>
            <a:endParaRPr lang="ru-RU" sz="1100" dirty="0">
              <a:ea typeface="Calibri"/>
              <a:cs typeface="Times New Roman"/>
            </a:endParaRPr>
          </a:p>
          <a:p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/>
          </a:p>
          <a:p>
            <a:r>
              <a:rPr lang="ru-RU" sz="1100" b="1" dirty="0"/>
              <a:t> </a:t>
            </a:r>
            <a:endParaRPr lang="ru-RU" sz="1100" dirty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33333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effectLst/>
                <a:ea typeface="Calibri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866775" y="1133475"/>
            <a:ext cx="6905625" cy="386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967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0" y="0"/>
            <a:ext cx="6029960" cy="8051800"/>
            <a:chOff x="0" y="251"/>
            <a:chExt cx="73232" cy="49903"/>
          </a:xfrm>
        </p:grpSpPr>
        <p:sp>
          <p:nvSpPr>
            <p:cNvPr id="5" name="Скругленный прямоугольник 4"/>
            <p:cNvSpPr>
              <a:spLocks noChangeArrowheads="1"/>
            </p:cNvSpPr>
            <p:nvPr/>
          </p:nvSpPr>
          <p:spPr bwMode="auto">
            <a:xfrm>
              <a:off x="23963" y="19576"/>
              <a:ext cx="16207" cy="6888"/>
            </a:xfrm>
            <a:prstGeom prst="roundRect">
              <a:avLst>
                <a:gd name="adj" fmla="val 16667"/>
              </a:avLst>
            </a:prstGeom>
            <a:solidFill>
              <a:srgbClr val="D0E0E3"/>
            </a:solidFill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0" vert="horz" wrap="square" lIns="91425" tIns="91425" rIns="91425" bIns="91425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b="1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Многовариантная модель наставничества ВолгГМУ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6" name="Стрелка вверх 5"/>
            <p:cNvSpPr>
              <a:spLocks noChangeArrowheads="1"/>
            </p:cNvSpPr>
            <p:nvPr/>
          </p:nvSpPr>
          <p:spPr bwMode="auto">
            <a:xfrm>
              <a:off x="28688" y="15422"/>
              <a:ext cx="4232" cy="3633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D0E0E3"/>
            </a:solidFill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0" vert="horz" wrap="square" lIns="91425" tIns="91425" rIns="91425" bIns="91425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latin typeface="Calibri"/>
                  <a:ea typeface="Calibri"/>
                  <a:cs typeface="Times New Roman"/>
                </a:rPr>
                <a:t> </a:t>
              </a:r>
            </a:p>
          </p:txBody>
        </p:sp>
        <p:sp>
          <p:nvSpPr>
            <p:cNvPr id="7" name="Стрелка вверх 6"/>
            <p:cNvSpPr>
              <a:spLocks noChangeArrowheads="1"/>
            </p:cNvSpPr>
            <p:nvPr/>
          </p:nvSpPr>
          <p:spPr bwMode="auto">
            <a:xfrm rot="10800000">
              <a:off x="28685" y="27151"/>
              <a:ext cx="4047" cy="3962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D0E0E3"/>
            </a:solidFill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0" vert="horz" wrap="square" lIns="91425" tIns="91425" rIns="91425" bIns="91425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latin typeface="Calibri"/>
                  <a:ea typeface="Calibri"/>
                  <a:cs typeface="Times New Roman"/>
                </a:rPr>
                <a:t> </a:t>
              </a:r>
            </a:p>
          </p:txBody>
        </p:sp>
        <p:sp>
          <p:nvSpPr>
            <p:cNvPr id="8" name="Стрелка вверх 7"/>
            <p:cNvSpPr>
              <a:spLocks noChangeArrowheads="1"/>
            </p:cNvSpPr>
            <p:nvPr/>
          </p:nvSpPr>
          <p:spPr bwMode="auto">
            <a:xfrm rot="-5400000">
              <a:off x="20339" y="21788"/>
              <a:ext cx="2223" cy="3579"/>
            </a:xfrm>
            <a:prstGeom prst="upArrow">
              <a:avLst>
                <a:gd name="adj1" fmla="val 50000"/>
                <a:gd name="adj2" fmla="val 49999"/>
              </a:avLst>
            </a:prstGeom>
            <a:solidFill>
              <a:srgbClr val="D0E0E3"/>
            </a:solidFill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0" vert="horz" wrap="square" lIns="91425" tIns="91425" rIns="91425" bIns="91425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latin typeface="Calibri"/>
                  <a:ea typeface="Calibri"/>
                  <a:cs typeface="Times New Roman"/>
                </a:rPr>
                <a:t> </a:t>
              </a:r>
            </a:p>
          </p:txBody>
        </p:sp>
        <p:sp>
          <p:nvSpPr>
            <p:cNvPr id="9" name="Стрелка вверх 8"/>
            <p:cNvSpPr>
              <a:spLocks noChangeArrowheads="1"/>
            </p:cNvSpPr>
            <p:nvPr/>
          </p:nvSpPr>
          <p:spPr bwMode="auto">
            <a:xfrm rot="5400000">
              <a:off x="40123" y="21929"/>
              <a:ext cx="2223" cy="3579"/>
            </a:xfrm>
            <a:prstGeom prst="upArrow">
              <a:avLst>
                <a:gd name="adj1" fmla="val 50000"/>
                <a:gd name="adj2" fmla="val 49999"/>
              </a:avLst>
            </a:prstGeom>
            <a:solidFill>
              <a:srgbClr val="D0E0E3"/>
            </a:solidFill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0" vert="horz" wrap="square" lIns="91425" tIns="91425" rIns="91425" bIns="91425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latin typeface="Calibri"/>
                  <a:ea typeface="Calibri"/>
                  <a:cs typeface="Times New Roman"/>
                </a:rPr>
                <a:t> </a:t>
              </a:r>
            </a:p>
          </p:txBody>
        </p:sp>
        <p:sp>
          <p:nvSpPr>
            <p:cNvPr id="10" name="Цилиндр 9"/>
            <p:cNvSpPr>
              <a:spLocks noChangeArrowheads="1"/>
            </p:cNvSpPr>
            <p:nvPr/>
          </p:nvSpPr>
          <p:spPr bwMode="auto">
            <a:xfrm>
              <a:off x="0" y="22027"/>
              <a:ext cx="19661" cy="10260"/>
            </a:xfrm>
            <a:prstGeom prst="can">
              <a:avLst>
                <a:gd name="adj" fmla="val 8097"/>
              </a:avLst>
            </a:prstGeom>
            <a:solidFill>
              <a:srgbClr val="CFE2F3"/>
            </a:solidFill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0" vert="horz" wrap="square" lIns="91425" tIns="91425" rIns="91425" bIns="91425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 b="1" i="1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Внеаудиторное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000" b="1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Школа мастерства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900" b="1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СОК “Диалог на равных”, Начни карьеру в ВолгГМУ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900" b="1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Тьюторы</a:t>
              </a:r>
              <a:r>
                <a:rPr lang="ru-RU" sz="1000" b="1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:</a:t>
              </a:r>
              <a:r>
                <a:rPr lang="ru-RU" sz="10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 Профессор, доцент, преподаватель-студент, профильный специалист- студент, студент-студент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1" name="Цилиндр 10"/>
            <p:cNvSpPr>
              <a:spLocks noChangeArrowheads="1"/>
            </p:cNvSpPr>
            <p:nvPr/>
          </p:nvSpPr>
          <p:spPr bwMode="auto">
            <a:xfrm>
              <a:off x="0" y="16983"/>
              <a:ext cx="19660" cy="5916"/>
            </a:xfrm>
            <a:prstGeom prst="can">
              <a:avLst>
                <a:gd name="adj" fmla="val 25000"/>
              </a:avLst>
            </a:prstGeom>
            <a:solidFill>
              <a:srgbClr val="D9EAD3"/>
            </a:solidFill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0" vert="horz" wrap="square" lIns="91425" tIns="91425" rIns="91425" bIns="91425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200" b="1" i="1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Академическое наставничество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2" name="Цилиндр 11"/>
            <p:cNvSpPr>
              <a:spLocks noChangeArrowheads="1"/>
            </p:cNvSpPr>
            <p:nvPr/>
          </p:nvSpPr>
          <p:spPr bwMode="auto">
            <a:xfrm>
              <a:off x="0" y="8852"/>
              <a:ext cx="19659" cy="9893"/>
            </a:xfrm>
            <a:prstGeom prst="can">
              <a:avLst>
                <a:gd name="adj" fmla="val 25000"/>
              </a:avLst>
            </a:prstGeom>
            <a:solidFill>
              <a:srgbClr val="9FC5E8"/>
            </a:solidFill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0" vert="horz" wrap="square" lIns="91425" tIns="91425" rIns="91425" bIns="91425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 b="1" i="1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Аудиторное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Менторство, консультации, </a:t>
              </a:r>
              <a:r>
                <a:rPr lang="ru-RU" sz="9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руководство курсовыми, 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дипломными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9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 работами, проектами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Педагог-студент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3" name="Цилиндр 12"/>
            <p:cNvSpPr>
              <a:spLocks noChangeArrowheads="1"/>
            </p:cNvSpPr>
            <p:nvPr/>
          </p:nvSpPr>
          <p:spPr bwMode="auto">
            <a:xfrm>
              <a:off x="915" y="251"/>
              <a:ext cx="18012" cy="10530"/>
            </a:xfrm>
            <a:prstGeom prst="can">
              <a:avLst>
                <a:gd name="adj" fmla="val 4255"/>
              </a:avLst>
            </a:prstGeom>
            <a:solidFill>
              <a:srgbClr val="A2C4C9"/>
            </a:solidFill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0" vert="horz" wrap="square" lIns="91425" tIns="91425" rIns="91425" bIns="91425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 b="1" i="1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Подготовка преподавателей к наставничеству в ЦДО</a:t>
              </a:r>
              <a:r>
                <a:rPr lang="ru-RU" sz="11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 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Преподаватель-Преподаватель 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900" b="1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Диссеминация инновационных практик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4" name="Двойная стрелка вверх/вниз 13"/>
            <p:cNvSpPr>
              <a:spLocks noChangeArrowheads="1"/>
            </p:cNvSpPr>
            <p:nvPr/>
          </p:nvSpPr>
          <p:spPr bwMode="auto">
            <a:xfrm rot="2149673" flipH="1">
              <a:off x="22044" y="8653"/>
              <a:ext cx="1451" cy="4395"/>
            </a:xfrm>
            <a:prstGeom prst="upDownArrow">
              <a:avLst>
                <a:gd name="adj1" fmla="val 50000"/>
                <a:gd name="adj2" fmla="val 49982"/>
              </a:avLst>
            </a:prstGeom>
            <a:solidFill>
              <a:srgbClr val="1C4587"/>
            </a:solidFill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0" vert="horz" wrap="square" lIns="91425" tIns="91425" rIns="91425" bIns="91425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latin typeface="Calibri"/>
                  <a:ea typeface="Calibri"/>
                  <a:cs typeface="Times New Roman"/>
                </a:rPr>
                <a:t> </a:t>
              </a:r>
            </a:p>
          </p:txBody>
        </p:sp>
        <p:sp>
          <p:nvSpPr>
            <p:cNvPr id="15" name="Цилиндр 14"/>
            <p:cNvSpPr>
              <a:spLocks noChangeArrowheads="1"/>
            </p:cNvSpPr>
            <p:nvPr/>
          </p:nvSpPr>
          <p:spPr bwMode="auto">
            <a:xfrm>
              <a:off x="14259" y="43789"/>
              <a:ext cx="48961" cy="6365"/>
            </a:xfrm>
            <a:prstGeom prst="can">
              <a:avLst>
                <a:gd name="adj" fmla="val 25000"/>
              </a:avLst>
            </a:prstGeom>
            <a:solidFill>
              <a:srgbClr val="D0E0E3"/>
            </a:solidFill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0" vert="horz" wrap="square" lIns="91425" tIns="91425" rIns="91425" bIns="91425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 b="1" i="1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Школьники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 b="1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Предуниверсарий 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b="1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Тьюторы: </a:t>
              </a:r>
              <a:r>
                <a:rPr lang="ru-RU" sz="11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преподаватель-школьник, студент-школьник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ru-RU" sz="48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 преподаватель-школьник</a:t>
              </a:r>
              <a:r>
                <a:rPr lang="ru-RU" sz="1100">
                  <a:effectLst/>
                  <a:latin typeface="Calibri"/>
                  <a:ea typeface="Calibri"/>
                  <a:cs typeface="Times New Roman"/>
                </a:rPr>
                <a:t>  </a:t>
              </a: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200" i="1">
                  <a:effectLst/>
                  <a:latin typeface="Calibri"/>
                  <a:ea typeface="Calibri"/>
                  <a:cs typeface="Times New Roman"/>
                </a:rPr>
                <a:t> 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6" name="Куб 15"/>
            <p:cNvSpPr>
              <a:spLocks noChangeArrowheads="1"/>
            </p:cNvSpPr>
            <p:nvPr/>
          </p:nvSpPr>
          <p:spPr bwMode="auto">
            <a:xfrm>
              <a:off x="52340" y="18745"/>
              <a:ext cx="14604" cy="7558"/>
            </a:xfrm>
            <a:prstGeom prst="cube">
              <a:avLst>
                <a:gd name="adj" fmla="val 25000"/>
              </a:avLst>
            </a:prstGeom>
            <a:solidFill>
              <a:srgbClr val="CFE2F3"/>
            </a:solidFill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0" vert="horz" wrap="square" lIns="91425" tIns="91425" rIns="91425" bIns="91425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rPr>
                <a:t>Педагог-студент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rPr>
                <a:t>Студент-студент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7" name="Куб 16"/>
            <p:cNvSpPr>
              <a:spLocks noChangeArrowheads="1"/>
            </p:cNvSpPr>
            <p:nvPr/>
          </p:nvSpPr>
          <p:spPr bwMode="auto">
            <a:xfrm>
              <a:off x="52340" y="12221"/>
              <a:ext cx="14604" cy="8214"/>
            </a:xfrm>
            <a:prstGeom prst="cube">
              <a:avLst>
                <a:gd name="adj" fmla="val 25000"/>
              </a:avLst>
            </a:prstGeom>
            <a:solidFill>
              <a:srgbClr val="CFE2F3"/>
            </a:solidFill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0" vert="horz" wrap="square" lIns="91425" tIns="91425" rIns="91425" bIns="91425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b="1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rPr>
                <a:t>Студенческий волонтерский центр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8" name="Прямоугольник 17"/>
            <p:cNvSpPr>
              <a:spLocks noChangeArrowheads="1"/>
            </p:cNvSpPr>
            <p:nvPr/>
          </p:nvSpPr>
          <p:spPr bwMode="auto">
            <a:xfrm>
              <a:off x="43238" y="14896"/>
              <a:ext cx="10090" cy="5030"/>
            </a:xfrm>
            <a:prstGeom prst="rect">
              <a:avLst/>
            </a:prstGeom>
            <a:solidFill>
              <a:srgbClr val="CFE2F3"/>
            </a:solidFill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0" vert="horz" wrap="square" lIns="91425" tIns="91425" rIns="91425" bIns="91425" anchor="ctr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rPr>
                <a:t>“</a:t>
              </a:r>
              <a:r>
                <a:rPr lang="ru-RU" sz="90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rPr>
                <a:t>Сталинград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9" name="Прямоугольник 18"/>
            <p:cNvSpPr>
              <a:spLocks noChangeArrowheads="1"/>
            </p:cNvSpPr>
            <p:nvPr/>
          </p:nvSpPr>
          <p:spPr bwMode="auto">
            <a:xfrm>
              <a:off x="43024" y="19926"/>
              <a:ext cx="10762" cy="5407"/>
            </a:xfrm>
            <a:prstGeom prst="rect">
              <a:avLst/>
            </a:prstGeom>
            <a:solidFill>
              <a:srgbClr val="CFE2F3"/>
            </a:solidFill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0" vert="horz" wrap="square" lIns="91425" tIns="91425" rIns="91425" bIns="91425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rPr>
                <a:t>“Волонтеры-медики” ”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0" name="Прямоугольник 19"/>
            <p:cNvSpPr>
              <a:spLocks noChangeArrowheads="1"/>
            </p:cNvSpPr>
            <p:nvPr/>
          </p:nvSpPr>
          <p:spPr bwMode="auto">
            <a:xfrm>
              <a:off x="63284" y="14560"/>
              <a:ext cx="9948" cy="5366"/>
            </a:xfrm>
            <a:prstGeom prst="rect">
              <a:avLst/>
            </a:prstGeom>
            <a:solidFill>
              <a:srgbClr val="CFE2F3"/>
            </a:solidFill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0" vert="horz" wrap="square" lIns="91425" tIns="91425" rIns="91425" bIns="91425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rPr>
                <a:t>“Колл-центр”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1" name="Цилиндр 20"/>
            <p:cNvSpPr>
              <a:spLocks noChangeArrowheads="1"/>
            </p:cNvSpPr>
            <p:nvPr/>
          </p:nvSpPr>
          <p:spPr bwMode="auto">
            <a:xfrm>
              <a:off x="46146" y="25316"/>
              <a:ext cx="25276" cy="5289"/>
            </a:xfrm>
            <a:prstGeom prst="can">
              <a:avLst>
                <a:gd name="adj" fmla="val 25000"/>
              </a:avLst>
            </a:prstGeom>
            <a:solidFill>
              <a:srgbClr val="D9EAD3"/>
            </a:solidFill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0" vert="horz" wrap="square" lIns="91425" tIns="91425" rIns="91425" bIns="91425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200" b="1" i="1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rPr>
                <a:t>Социальное</a:t>
              </a:r>
              <a:r>
                <a:rPr lang="ru-RU" sz="1200" b="1" i="1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 наставничество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2" name="Куб 21"/>
            <p:cNvSpPr>
              <a:spLocks noChangeArrowheads="1"/>
            </p:cNvSpPr>
            <p:nvPr/>
          </p:nvSpPr>
          <p:spPr bwMode="auto">
            <a:xfrm>
              <a:off x="51962" y="19576"/>
              <a:ext cx="14604" cy="7558"/>
            </a:xfrm>
            <a:prstGeom prst="cube">
              <a:avLst>
                <a:gd name="adj" fmla="val 25000"/>
              </a:avLst>
            </a:prstGeom>
            <a:solidFill>
              <a:srgbClr val="CFE2F3"/>
            </a:solidFill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0" vert="horz" wrap="square" lIns="91425" tIns="91425" rIns="91425" bIns="91425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rPr>
                <a:t>Педагог-студент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900">
                  <a:solidFill>
                    <a:srgbClr val="000000"/>
                  </a:solidFill>
                  <a:effectLst/>
                  <a:latin typeface="Times New Roman"/>
                  <a:ea typeface="Calibri"/>
                  <a:cs typeface="Times New Roman"/>
                </a:rPr>
                <a:t>Студент-студент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23" name="Цилиндр 45"/>
          <p:cNvSpPr>
            <a:spLocks/>
          </p:cNvSpPr>
          <p:nvPr/>
        </p:nvSpPr>
        <p:spPr bwMode="auto">
          <a:xfrm>
            <a:off x="2209800" y="1866900"/>
            <a:ext cx="1787525" cy="1019175"/>
          </a:xfrm>
          <a:prstGeom prst="can">
            <a:avLst>
              <a:gd name="adj" fmla="val 25000"/>
            </a:avLst>
          </a:prstGeom>
          <a:solidFill>
            <a:srgbClr val="D9EAD3"/>
          </a:solidFill>
          <a:ln w="9525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Научное наставничество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Цилиндр 44"/>
          <p:cNvSpPr>
            <a:spLocks/>
          </p:cNvSpPr>
          <p:nvPr/>
        </p:nvSpPr>
        <p:spPr bwMode="auto">
          <a:xfrm>
            <a:off x="1905000" y="684213"/>
            <a:ext cx="2855913" cy="1352550"/>
          </a:xfrm>
          <a:prstGeom prst="can">
            <a:avLst>
              <a:gd name="adj" fmla="val 7449"/>
            </a:avLst>
          </a:prstGeom>
          <a:solidFill>
            <a:srgbClr val="9FC5E8"/>
          </a:solidFill>
          <a:ln w="9525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НОМУС, Школа молодого исследователя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Тьюторы:</a:t>
            </a: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преподаватель, аспирант-студент, студент-студент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Отдел аспирантуры и докторантуры: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Научный руководитель- аспирант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46"/>
          <p:cNvSpPr>
            <a:spLocks/>
          </p:cNvSpPr>
          <p:nvPr/>
        </p:nvSpPr>
        <p:spPr bwMode="auto">
          <a:xfrm>
            <a:off x="5097463" y="4194175"/>
            <a:ext cx="1049337" cy="434975"/>
          </a:xfrm>
          <a:prstGeom prst="rect">
            <a:avLst/>
          </a:prstGeom>
          <a:solidFill>
            <a:srgbClr val="CFE2F3"/>
          </a:solidFill>
          <a:ln w="9525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Проекториум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Цилиндр 47"/>
          <p:cNvSpPr>
            <a:spLocks/>
          </p:cNvSpPr>
          <p:nvPr/>
        </p:nvSpPr>
        <p:spPr bwMode="auto">
          <a:xfrm>
            <a:off x="1720850" y="7021513"/>
            <a:ext cx="2703513" cy="790575"/>
          </a:xfrm>
          <a:prstGeom prst="can">
            <a:avLst>
              <a:gd name="adj" fmla="val 25000"/>
            </a:avLst>
          </a:prstGeom>
          <a:solidFill>
            <a:srgbClr val="D9EAD3"/>
          </a:solidFill>
          <a:ln w="9525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Адаптационное наставничество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Цилиндр 52"/>
          <p:cNvSpPr>
            <a:spLocks/>
          </p:cNvSpPr>
          <p:nvPr/>
        </p:nvSpPr>
        <p:spPr bwMode="auto">
          <a:xfrm>
            <a:off x="1252538" y="5776913"/>
            <a:ext cx="1876425" cy="1409700"/>
          </a:xfrm>
          <a:prstGeom prst="can">
            <a:avLst>
              <a:gd name="adj" fmla="val 5472"/>
            </a:avLst>
          </a:prstGeom>
          <a:solidFill>
            <a:srgbClr val="A2C4C9"/>
          </a:solidFill>
          <a:ln w="9525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Молодые педагоги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преподаватель-преподаватель </a:t>
            </a: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-</a:t>
            </a: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индивидуальное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коллективное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-  неформальное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Цилиндр 53"/>
          <p:cNvSpPr>
            <a:spLocks/>
          </p:cNvSpPr>
          <p:nvPr/>
        </p:nvSpPr>
        <p:spPr bwMode="auto">
          <a:xfrm>
            <a:off x="3136900" y="5665788"/>
            <a:ext cx="3009900" cy="1517650"/>
          </a:xfrm>
          <a:prstGeom prst="can">
            <a:avLst>
              <a:gd name="adj" fmla="val 8324"/>
            </a:avLst>
          </a:prstGeom>
          <a:solidFill>
            <a:srgbClr val="A2C4C9"/>
          </a:solidFill>
          <a:ln w="9525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Студенты 1 курса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Иностранные                               Российские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Кураторы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Педагоги каф. русского            Школа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языка и социально                    наставников -                                              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культурной адаптации           Школа  кураторов                                                                                             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преподаватель-студент</a:t>
            </a: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куратор 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студент-студент</a:t>
            </a: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- учебная группа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адаптаци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Педагог-студент</a:t>
            </a:r>
            <a: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Студент--студент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/>
          <p:cNvSpPr>
            <a:spLocks/>
          </p:cNvSpPr>
          <p:nvPr/>
        </p:nvSpPr>
        <p:spPr>
          <a:xfrm>
            <a:off x="686435" y="8841740"/>
            <a:ext cx="6171565" cy="6019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30" name="Прямая соединительная линия 29"/>
          <p:cNvCxnSpPr>
            <a:cxnSpLocks/>
          </p:cNvCxnSpPr>
          <p:nvPr/>
        </p:nvCxnSpPr>
        <p:spPr>
          <a:xfrm flipH="1">
            <a:off x="1038225" y="6362065"/>
            <a:ext cx="933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cxnSpLocks/>
          </p:cNvCxnSpPr>
          <p:nvPr/>
        </p:nvCxnSpPr>
        <p:spPr>
          <a:xfrm flipV="1">
            <a:off x="715010" y="1798955"/>
            <a:ext cx="0" cy="456247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cxnSpLocks/>
          </p:cNvCxnSpPr>
          <p:nvPr/>
        </p:nvCxnSpPr>
        <p:spPr>
          <a:xfrm>
            <a:off x="715645" y="1799590"/>
            <a:ext cx="333375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cxnSpLocks/>
          </p:cNvCxnSpPr>
          <p:nvPr/>
        </p:nvCxnSpPr>
        <p:spPr>
          <a:xfrm flipV="1">
            <a:off x="716915" y="6358890"/>
            <a:ext cx="1550670" cy="635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41"/>
          <p:cNvSpPr>
            <a:spLocks noChangeArrowheads="1"/>
          </p:cNvSpPr>
          <p:nvPr/>
        </p:nvSpPr>
        <p:spPr bwMode="auto">
          <a:xfrm>
            <a:off x="5202238" y="3590925"/>
            <a:ext cx="823912" cy="620713"/>
          </a:xfrm>
          <a:prstGeom prst="rect">
            <a:avLst/>
          </a:prstGeom>
          <a:solidFill>
            <a:srgbClr val="CFE2F3"/>
          </a:solidFill>
          <a:ln w="9525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Капля жизни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6" name="Rectangle 58"/>
          <p:cNvSpPr>
            <a:spLocks noChangeArrowheads="1"/>
          </p:cNvSpPr>
          <p:nvPr/>
        </p:nvSpPr>
        <p:spPr bwMode="auto">
          <a:xfrm>
            <a:off x="0" y="85090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66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6" y="-1151"/>
            <a:ext cx="9143744" cy="5140576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69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201" y="2280597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https://static.tildacdn.com/tild6365-6666-4437-a161-373832333237/_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3365"/>
            <a:ext cx="5940425" cy="24957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248399" y="-111784"/>
            <a:ext cx="283784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Скрайбинг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— это наброски и эскизы по теме, которые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помогают 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запечатлеть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информацию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помощью 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рисунков, что помогает её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усвоить и запомнить.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 descr="https://kitobz.org/image/catalog/kitobz/product/7328.jpg"/>
          <p:cNvSpPr>
            <a:spLocks noChangeAspect="1" noChangeArrowheads="1"/>
          </p:cNvSpPr>
          <p:nvPr/>
        </p:nvSpPr>
        <p:spPr bwMode="auto">
          <a:xfrm>
            <a:off x="0" y="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45973" y="3457689"/>
            <a:ext cx="82942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Трендсеттер</a:t>
            </a:r>
            <a:r>
              <a:rPr lang="ru-R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- это человек, который умеет предугадывать и находить новые ниши на рынке, придумывать и привносить нечто новое. </a:t>
            </a:r>
            <a:r>
              <a:rPr lang="ru-RU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Инноватор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и созидатель, раньше других воспринимающий новые идеи и тренды, он первым внедряет новые технологии и продукты в массовое использование.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0143" y="2480651"/>
            <a:ext cx="870017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Воркшоп</a:t>
            </a:r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</a:t>
            </a:r>
            <a:r>
              <a:rPr lang="ru-RU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workshop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 — формат обучающего мероприятия, которое помогает участникам получить знания и сразу применить их на практике для формирования определенных навыков.</a:t>
            </a:r>
          </a:p>
        </p:txBody>
      </p:sp>
    </p:spTree>
    <p:extLst>
      <p:ext uri="{BB962C8B-B14F-4D97-AF65-F5344CB8AC3E}">
        <p14:creationId xmlns:p14="http://schemas.microsoft.com/office/powerpoint/2010/main" val="230693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1"/>
            <a:ext cx="9144000" cy="514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Подзаголовок 2"/>
          <p:cNvSpPr txBox="1">
            <a:spLocks/>
          </p:cNvSpPr>
          <p:nvPr/>
        </p:nvSpPr>
        <p:spPr bwMode="auto">
          <a:xfrm>
            <a:off x="160338" y="4763691"/>
            <a:ext cx="3276600" cy="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03238" defTabSz="10064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006475" defTabSz="10064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11300" defTabSz="10064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14538" defTabSz="10064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717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289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861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433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en-US" altLang="ru-RU" sz="1600">
                <a:solidFill>
                  <a:srgbClr val="E5C78C"/>
                </a:solidFill>
                <a:latin typeface="Alegreya Sans"/>
              </a:rPr>
              <a:t>volgmed.ru</a:t>
            </a:r>
            <a:r>
              <a:rPr lang="ru-RU" altLang="ru-RU" sz="1600">
                <a:solidFill>
                  <a:srgbClr val="E5C78C"/>
                </a:solidFill>
                <a:latin typeface="Alegreya Sans"/>
              </a:rPr>
              <a:t> </a:t>
            </a:r>
          </a:p>
        </p:txBody>
      </p:sp>
      <p:sp>
        <p:nvSpPr>
          <p:cNvPr id="34820" name="Подзаголовок 2"/>
          <p:cNvSpPr txBox="1">
            <a:spLocks/>
          </p:cNvSpPr>
          <p:nvPr/>
        </p:nvSpPr>
        <p:spPr bwMode="auto">
          <a:xfrm>
            <a:off x="8394701" y="4773216"/>
            <a:ext cx="665163" cy="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03238" defTabSz="10064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006475" defTabSz="10064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11300" defTabSz="10064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14538" defTabSz="10064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717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289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861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433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ru-RU" altLang="ru-RU" sz="1600" dirty="0" smtClean="0">
                <a:solidFill>
                  <a:srgbClr val="E5C78C"/>
                </a:solidFill>
                <a:latin typeface="Alegreya Sans"/>
              </a:rPr>
              <a:t>2024 </a:t>
            </a:r>
            <a:endParaRPr lang="ru-RU" altLang="ru-RU" sz="1600" dirty="0">
              <a:solidFill>
                <a:srgbClr val="E5C78C"/>
              </a:solidFill>
              <a:latin typeface="Alegreya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976" y="2280048"/>
            <a:ext cx="7839075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48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1"/>
            <a:ext cx="9144000" cy="28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200" y="-9525"/>
            <a:ext cx="880268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F4FD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Федеральный закон от 29.12.2012 N 273-ФЗ (ред. от (ред. от 08.12.2020) "Об образовании в Российской Федерации" </a:t>
            </a:r>
            <a:r>
              <a:rPr lang="ru-RU" sz="2000" dirty="0">
                <a:solidFill>
                  <a:srgbClr val="F4FDBB"/>
                </a:solidFill>
                <a:latin typeface="Arial" charset="0"/>
                <a:cs typeface="Arial" charset="0"/>
              </a:rPr>
              <a:t>(с изм. и доп.)</a:t>
            </a:r>
          </a:p>
        </p:txBody>
      </p:sp>
      <p:sp>
        <p:nvSpPr>
          <p:cNvPr id="34824" name="Прямоугольник 11"/>
          <p:cNvSpPr>
            <a:spLocks noChangeArrowheads="1"/>
          </p:cNvSpPr>
          <p:nvPr/>
        </p:nvSpPr>
        <p:spPr bwMode="auto">
          <a:xfrm>
            <a:off x="273050" y="971551"/>
            <a:ext cx="457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400" dirty="0"/>
              <a:t>П1. Ст2. образование -единый целенаправленный </a:t>
            </a:r>
            <a:r>
              <a:rPr lang="ru-RU" altLang="ru-RU" sz="2400" dirty="0">
                <a:solidFill>
                  <a:srgbClr val="C00000"/>
                </a:solidFill>
              </a:rPr>
              <a:t>процесс</a:t>
            </a:r>
            <a:r>
              <a:rPr lang="ru-RU" altLang="ru-RU" sz="2400" dirty="0"/>
              <a:t> </a:t>
            </a:r>
            <a:r>
              <a:rPr lang="ru-RU" altLang="ru-RU" sz="2400" dirty="0">
                <a:solidFill>
                  <a:srgbClr val="C00000"/>
                </a:solidFill>
              </a:rPr>
              <a:t>воспитания</a:t>
            </a:r>
            <a:r>
              <a:rPr lang="ru-RU" altLang="ru-RU" sz="2400" dirty="0"/>
              <a:t> и обучения, …</a:t>
            </a:r>
          </a:p>
        </p:txBody>
      </p:sp>
      <p:sp>
        <p:nvSpPr>
          <p:cNvPr id="34825" name="Прямоугольник 13"/>
          <p:cNvSpPr>
            <a:spLocks noChangeArrowheads="1"/>
          </p:cNvSpPr>
          <p:nvPr/>
        </p:nvSpPr>
        <p:spPr bwMode="auto">
          <a:xfrm>
            <a:off x="4735513" y="2576662"/>
            <a:ext cx="44084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400" dirty="0"/>
              <a:t>П2. Ст2. воспитание -</a:t>
            </a:r>
            <a:r>
              <a:rPr lang="ru-RU" altLang="ru-RU" sz="2400" dirty="0">
                <a:solidFill>
                  <a:srgbClr val="C00000"/>
                </a:solidFill>
              </a:rPr>
              <a:t>деятельность,</a:t>
            </a:r>
            <a:r>
              <a:rPr lang="ru-RU" altLang="ru-RU" sz="2400" dirty="0"/>
              <a:t> направленная на развитие личности,…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0050" y="3850481"/>
            <a:ext cx="799465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F4FD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Федеральный закон от 31.07.2020 N 304-ФЗ «О внесении изменений в Федеральный закон "Об образовании в Российской Федерации" по вопросам воспитания  обучающихся»</a:t>
            </a:r>
          </a:p>
        </p:txBody>
      </p:sp>
    </p:spTree>
    <p:extLst>
      <p:ext uri="{BB962C8B-B14F-4D97-AF65-F5344CB8AC3E}">
        <p14:creationId xmlns:p14="http://schemas.microsoft.com/office/powerpoint/2010/main" val="29144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0"/>
            <a:ext cx="9144000" cy="51411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</p:pic>
      <p:sp>
        <p:nvSpPr>
          <p:cNvPr id="34819" name="Подзаголовок 2"/>
          <p:cNvSpPr txBox="1">
            <a:spLocks/>
          </p:cNvSpPr>
          <p:nvPr/>
        </p:nvSpPr>
        <p:spPr bwMode="auto">
          <a:xfrm>
            <a:off x="160338" y="4763691"/>
            <a:ext cx="3276600" cy="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03238" defTabSz="10064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006475" defTabSz="10064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11300" defTabSz="10064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14538" defTabSz="10064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717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289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861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433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en-US" altLang="ru-RU" sz="1600">
                <a:solidFill>
                  <a:srgbClr val="E5C78C"/>
                </a:solidFill>
                <a:latin typeface="Alegreya Sans"/>
              </a:rPr>
              <a:t>volgmed.ru</a:t>
            </a:r>
            <a:r>
              <a:rPr lang="ru-RU" altLang="ru-RU" sz="1600">
                <a:solidFill>
                  <a:srgbClr val="E5C78C"/>
                </a:solidFill>
                <a:latin typeface="Alegreya Sans"/>
              </a:rPr>
              <a:t> </a:t>
            </a:r>
          </a:p>
        </p:txBody>
      </p:sp>
      <p:sp>
        <p:nvSpPr>
          <p:cNvPr id="34820" name="Подзаголовок 2"/>
          <p:cNvSpPr txBox="1">
            <a:spLocks/>
          </p:cNvSpPr>
          <p:nvPr/>
        </p:nvSpPr>
        <p:spPr bwMode="auto">
          <a:xfrm>
            <a:off x="8394701" y="4773216"/>
            <a:ext cx="665163" cy="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03238" defTabSz="10064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006475" defTabSz="10064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11300" defTabSz="10064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14538" defTabSz="10064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717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289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861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433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ru-RU" altLang="ru-RU" sz="1600" dirty="0" smtClean="0">
                <a:solidFill>
                  <a:srgbClr val="E5C78C"/>
                </a:solidFill>
                <a:latin typeface="Alegreya Sans"/>
              </a:rPr>
              <a:t>2024 </a:t>
            </a:r>
            <a:endParaRPr lang="ru-RU" altLang="ru-RU" sz="1600" dirty="0">
              <a:solidFill>
                <a:srgbClr val="E5C78C"/>
              </a:solidFill>
              <a:latin typeface="Alegreya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976" y="2280048"/>
            <a:ext cx="7839075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1876425" y="752475"/>
            <a:ext cx="5391150" cy="3248025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1F8565"/>
                </a:solidFill>
              </a:rPr>
              <a:t>Из каких разделов (частей) состоит педагогика? </a:t>
            </a:r>
            <a:endParaRPr lang="ru-RU" sz="2800" dirty="0">
              <a:solidFill>
                <a:srgbClr val="1F85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7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0"/>
            <a:ext cx="9144000" cy="51411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</p:pic>
      <p:sp>
        <p:nvSpPr>
          <p:cNvPr id="34819" name="Подзаголовок 2"/>
          <p:cNvSpPr txBox="1">
            <a:spLocks/>
          </p:cNvSpPr>
          <p:nvPr/>
        </p:nvSpPr>
        <p:spPr bwMode="auto">
          <a:xfrm>
            <a:off x="160338" y="4763691"/>
            <a:ext cx="3276600" cy="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03238" defTabSz="10064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006475" defTabSz="10064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11300" defTabSz="10064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14538" defTabSz="10064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717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289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861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433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en-US" altLang="ru-RU" sz="1600">
                <a:solidFill>
                  <a:srgbClr val="E5C78C"/>
                </a:solidFill>
                <a:latin typeface="Alegreya Sans"/>
              </a:rPr>
              <a:t>volgmed.ru</a:t>
            </a:r>
            <a:r>
              <a:rPr lang="ru-RU" altLang="ru-RU" sz="1600">
                <a:solidFill>
                  <a:srgbClr val="E5C78C"/>
                </a:solidFill>
                <a:latin typeface="Alegreya Sans"/>
              </a:rPr>
              <a:t> </a:t>
            </a:r>
          </a:p>
        </p:txBody>
      </p:sp>
      <p:sp>
        <p:nvSpPr>
          <p:cNvPr id="34820" name="Подзаголовок 2"/>
          <p:cNvSpPr txBox="1">
            <a:spLocks/>
          </p:cNvSpPr>
          <p:nvPr/>
        </p:nvSpPr>
        <p:spPr bwMode="auto">
          <a:xfrm>
            <a:off x="8394701" y="4773216"/>
            <a:ext cx="665163" cy="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03238" defTabSz="10064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006475" defTabSz="10064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11300" defTabSz="10064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14538" defTabSz="10064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717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289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861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433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ru-RU" altLang="ru-RU" sz="1600" dirty="0" smtClean="0">
                <a:solidFill>
                  <a:srgbClr val="E5C78C"/>
                </a:solidFill>
                <a:latin typeface="Alegreya Sans"/>
              </a:rPr>
              <a:t>2024 </a:t>
            </a:r>
            <a:endParaRPr lang="ru-RU" altLang="ru-RU" sz="1600" dirty="0">
              <a:solidFill>
                <a:srgbClr val="E5C78C"/>
              </a:solidFill>
              <a:latin typeface="Alegreya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976" y="2280048"/>
            <a:ext cx="7839075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0" y="0"/>
            <a:ext cx="3619500" cy="2809875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1F8565"/>
                </a:solidFill>
              </a:rPr>
              <a:t>Из каких разделов (частей) состоит педагогика? </a:t>
            </a:r>
            <a:endParaRPr lang="ru-RU" sz="2800" dirty="0">
              <a:solidFill>
                <a:srgbClr val="1F8565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4154647" y="1095375"/>
            <a:ext cx="457263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5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7743</TotalTime>
  <Words>2641</Words>
  <Application>Microsoft Office PowerPoint</Application>
  <PresentationFormat>Экран (16:9)</PresentationFormat>
  <Paragraphs>594</Paragraphs>
  <Slides>57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ФГОС ВО 3++ компетенции универсальные (УК)= надпредметные, профессиональные (ПК),  в отдельных направлениях подготовки  ОПК</vt:lpstr>
      <vt:lpstr>    КАТЕГОРИЯ «ЛИЧНОСТИ» </vt:lpstr>
      <vt:lpstr>Презентация PowerPoint</vt:lpstr>
      <vt:lpstr>КАТЕГОРИЯ «ТЕКСТА»</vt:lpstr>
      <vt:lpstr>СПЕЦИФИКА  ТЕКСТУАЛЬНОГО ПОДХОДА</vt:lpstr>
      <vt:lpstr>КАТЕГОРИИ «СРЕДЫ И ПРОСТРАНСТВА»</vt:lpstr>
      <vt:lpstr>СПЕЦИФИКА  ПРОСТРАНСТВЕННОГО ПОДХОДА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   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Александра</cp:lastModifiedBy>
  <cp:revision>452</cp:revision>
  <dcterms:created xsi:type="dcterms:W3CDTF">2016-11-18T14:12:19Z</dcterms:created>
  <dcterms:modified xsi:type="dcterms:W3CDTF">2024-10-13T18:38:35Z</dcterms:modified>
</cp:coreProperties>
</file>