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4"/>
  </p:notesMasterIdLst>
  <p:sldIdLst>
    <p:sldId id="278" r:id="rId2"/>
    <p:sldId id="304" r:id="rId3"/>
    <p:sldId id="336" r:id="rId4"/>
    <p:sldId id="337" r:id="rId5"/>
    <p:sldId id="317" r:id="rId6"/>
    <p:sldId id="318" r:id="rId7"/>
    <p:sldId id="320" r:id="rId8"/>
    <p:sldId id="319" r:id="rId9"/>
    <p:sldId id="342" r:id="rId10"/>
    <p:sldId id="339" r:id="rId11"/>
    <p:sldId id="321" r:id="rId12"/>
    <p:sldId id="343" r:id="rId13"/>
    <p:sldId id="341" r:id="rId14"/>
    <p:sldId id="322" r:id="rId15"/>
    <p:sldId id="323" r:id="rId16"/>
    <p:sldId id="345" r:id="rId17"/>
    <p:sldId id="346" r:id="rId18"/>
    <p:sldId id="344" r:id="rId19"/>
    <p:sldId id="347" r:id="rId20"/>
    <p:sldId id="348" r:id="rId21"/>
    <p:sldId id="349" r:id="rId22"/>
    <p:sldId id="350" r:id="rId23"/>
    <p:sldId id="351" r:id="rId24"/>
    <p:sldId id="352" r:id="rId25"/>
    <p:sldId id="359" r:id="rId26"/>
    <p:sldId id="353" r:id="rId27"/>
    <p:sldId id="354" r:id="rId28"/>
    <p:sldId id="355" r:id="rId29"/>
    <p:sldId id="356" r:id="rId30"/>
    <p:sldId id="357" r:id="rId31"/>
    <p:sldId id="358" r:id="rId32"/>
    <p:sldId id="261" r:id="rId33"/>
  </p:sldIdLst>
  <p:sldSz cx="10691813" cy="7559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7366"/>
    <a:srgbClr val="8C7143"/>
    <a:srgbClr val="078877"/>
    <a:srgbClr val="E5C78C"/>
    <a:srgbClr val="94784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577" autoAdjust="0"/>
    <p:restoredTop sz="94660"/>
  </p:normalViewPr>
  <p:slideViewPr>
    <p:cSldViewPr snapToGrid="0">
      <p:cViewPr varScale="1">
        <p:scale>
          <a:sx n="76" d="100"/>
          <a:sy n="76" d="100"/>
        </p:scale>
        <p:origin x="-1243" y="-77"/>
      </p:cViewPr>
      <p:guideLst>
        <p:guide orient="horz" pos="2381"/>
        <p:guide pos="336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31A6C8-163B-41BB-8CA9-2A533FD89159}" type="datetimeFigureOut">
              <a:rPr lang="ru-RU" smtClean="0"/>
              <a:pPr/>
              <a:t>30.11.2022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143000"/>
            <a:ext cx="43656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CF499A-5013-409B-B0D2-CC56274757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868368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13"/>
          <p:cNvSpPr>
            <a:spLocks noGrp="1" noChangeArrowheads="1"/>
          </p:cNvSpPr>
          <p:nvPr>
            <p:ph type="dt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r>
              <a:rPr lang="en-GB" altLang="ru-RU" smtClean="0">
                <a:latin typeface="Arial" pitchFamily="34" charset="0"/>
                <a:ea typeface="DejaVu Sans"/>
                <a:cs typeface="DejaVu Sans"/>
              </a:rPr>
              <a:t>09.01.08</a:t>
            </a:r>
          </a:p>
        </p:txBody>
      </p:sp>
      <p:sp>
        <p:nvSpPr>
          <p:cNvPr id="62467" name="Rectangle 17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47A175F2-C42C-43DA-83B1-ABF971CD63B8}" type="slidenum">
              <a:rPr lang="en-GB" altLang="ru-RU" smtClean="0">
                <a:latin typeface="Arial" pitchFamily="34" charset="0"/>
                <a:ea typeface="DejaVu Sans"/>
                <a:cs typeface="DejaVu Sans"/>
              </a:rPr>
              <a:pPr/>
              <a:t>2</a:t>
            </a:fld>
            <a:endParaRPr lang="en-GB" altLang="ru-RU" smtClean="0">
              <a:latin typeface="Arial" pitchFamily="34" charset="0"/>
              <a:ea typeface="DejaVu Sans"/>
              <a:cs typeface="DejaVu Sans"/>
            </a:endParaRPr>
          </a:p>
        </p:txBody>
      </p:sp>
      <p:sp>
        <p:nvSpPr>
          <p:cNvPr id="62468" name="Text Box 1"/>
          <p:cNvSpPr txBox="1">
            <a:spLocks noChangeArrowheads="1"/>
          </p:cNvSpPr>
          <p:nvPr/>
        </p:nvSpPr>
        <p:spPr bwMode="auto">
          <a:xfrm>
            <a:off x="3812777" y="2"/>
            <a:ext cx="2905645" cy="48831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ru-RU" sz="1200">
                <a:solidFill>
                  <a:srgbClr val="000000"/>
                </a:solidFill>
              </a:rPr>
              <a:t>09.01.08</a:t>
            </a:r>
          </a:p>
        </p:txBody>
      </p:sp>
      <p:sp>
        <p:nvSpPr>
          <p:cNvPr id="62469" name="Text Box 2"/>
          <p:cNvSpPr txBox="1">
            <a:spLocks noChangeArrowheads="1"/>
          </p:cNvSpPr>
          <p:nvPr/>
        </p:nvSpPr>
        <p:spPr bwMode="auto">
          <a:xfrm>
            <a:off x="3812777" y="9373346"/>
            <a:ext cx="2905645" cy="49064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 anchor="b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7AD3FF04-71EB-438C-B59F-EC4D4B25C77F}" type="slidenum">
              <a:rPr lang="en-GB" altLang="ru-RU" sz="1200">
                <a:solidFill>
                  <a:srgbClr val="000000"/>
                </a:solidFill>
              </a:rPr>
              <a:pPr algn="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</a:t>
            </a:fld>
            <a:endParaRPr lang="en-GB" altLang="ru-RU" sz="1200">
              <a:solidFill>
                <a:srgbClr val="000000"/>
              </a:solidFill>
            </a:endParaRPr>
          </a:p>
        </p:txBody>
      </p:sp>
      <p:sp>
        <p:nvSpPr>
          <p:cNvPr id="62470" name="Text Box 3"/>
          <p:cNvSpPr txBox="1">
            <a:spLocks noChangeArrowheads="1"/>
          </p:cNvSpPr>
          <p:nvPr/>
        </p:nvSpPr>
        <p:spPr bwMode="auto">
          <a:xfrm>
            <a:off x="3812778" y="2"/>
            <a:ext cx="2906728" cy="49064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ru-RU" sz="1200">
                <a:solidFill>
                  <a:srgbClr val="000000"/>
                </a:solidFill>
              </a:rPr>
              <a:t>09.01.08</a:t>
            </a:r>
          </a:p>
        </p:txBody>
      </p:sp>
      <p:sp>
        <p:nvSpPr>
          <p:cNvPr id="62471" name="Text Box 4"/>
          <p:cNvSpPr txBox="1">
            <a:spLocks noChangeArrowheads="1"/>
          </p:cNvSpPr>
          <p:nvPr/>
        </p:nvSpPr>
        <p:spPr bwMode="auto">
          <a:xfrm>
            <a:off x="3812778" y="9373346"/>
            <a:ext cx="2906728" cy="49296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 anchor="b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DCDD0542-6659-4916-84E0-CAB367344FAC}" type="slidenum">
              <a:rPr lang="en-GB" altLang="ru-RU" sz="1200">
                <a:solidFill>
                  <a:srgbClr val="000000"/>
                </a:solidFill>
              </a:rPr>
              <a:pPr algn="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</a:t>
            </a:fld>
            <a:endParaRPr lang="en-GB" altLang="ru-RU" sz="1200">
              <a:solidFill>
                <a:srgbClr val="000000"/>
              </a:solidFill>
            </a:endParaRPr>
          </a:p>
        </p:txBody>
      </p:sp>
      <p:sp>
        <p:nvSpPr>
          <p:cNvPr id="62472" name="Text Box 5"/>
          <p:cNvSpPr txBox="1">
            <a:spLocks noChangeArrowheads="1"/>
          </p:cNvSpPr>
          <p:nvPr/>
        </p:nvSpPr>
        <p:spPr bwMode="auto">
          <a:xfrm>
            <a:off x="906051" y="739450"/>
            <a:ext cx="4918245" cy="3701902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62473" name="Text Box 6"/>
          <p:cNvSpPr txBox="1">
            <a:spLocks noChangeArrowheads="1"/>
          </p:cNvSpPr>
          <p:nvPr/>
        </p:nvSpPr>
        <p:spPr bwMode="auto">
          <a:xfrm>
            <a:off x="897380" y="4687837"/>
            <a:ext cx="4923664" cy="442507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210077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08247-7A0E-475E-935F-F60317B016CC}" type="datetimeFigureOut">
              <a:rPr lang="ru-RU" smtClean="0"/>
              <a:pPr/>
              <a:t>30.11.2022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BDAE7-0887-4F9D-B8C3-6969604FC30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08333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500112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A08247-7A0E-475E-935F-F60317B016CC}" type="datetimeFigureOut">
              <a:rPr lang="ru-RU" smtClean="0"/>
              <a:pPr/>
              <a:t>30.11.2022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8BDAE7-0887-4F9D-B8C3-6969604FC30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8511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patrina-vgsxa@mail.ru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blog.remesh.ai/open-ended-employee-engagement-survey-questions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hyperlink" Target="https://viewstripo.email/94dc0fc6-ed2d-4057-b95a-6b80319f734e1588756349903?type=amphtml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help.surveymonkey.com/categories/Analyze_Results" TargetMode="External"/><Relationship Id="rId5" Type="http://schemas.openxmlformats.org/officeDocument/2006/relationships/hyperlink" Target="https://edu.gcfglobal.org/en/google-forms/organizing-and-analyzing-responses/1/" TargetMode="External"/><Relationship Id="rId4" Type="http://schemas.openxmlformats.org/officeDocument/2006/relationships/hyperlink" Target="https://www.typeform.com/surveys/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41833" y="3640074"/>
            <a:ext cx="9054404" cy="1819275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r">
              <a:lnSpc>
                <a:spcPct val="100000"/>
              </a:lnSpc>
            </a:pPr>
            <a:r>
              <a:rPr lang="ru-RU" sz="4000" dirty="0" smtClean="0">
                <a:solidFill>
                  <a:srgbClr val="007366"/>
                </a:solidFill>
                <a:latin typeface="Austin Cyr Bold" panose="02020803070702030403" pitchFamily="18" charset="-52"/>
              </a:rPr>
              <a:t/>
            </a:r>
            <a:br>
              <a:rPr lang="ru-RU" sz="4000" dirty="0" smtClean="0">
                <a:solidFill>
                  <a:srgbClr val="007366"/>
                </a:solidFill>
                <a:latin typeface="Austin Cyr Bold" panose="02020803070702030403" pitchFamily="18" charset="-52"/>
              </a:rPr>
            </a:br>
            <a:r>
              <a:rPr lang="ru-RU" sz="4400" dirty="0" smtClean="0">
                <a:solidFill>
                  <a:srgbClr val="007366"/>
                </a:solidFill>
                <a:latin typeface="Austin Cyr Bold" panose="02020803070702030403" pitchFamily="18" charset="-52"/>
              </a:rPr>
              <a:t/>
            </a:r>
            <a:br>
              <a:rPr lang="ru-RU" sz="4400" dirty="0" smtClean="0">
                <a:solidFill>
                  <a:srgbClr val="007366"/>
                </a:solidFill>
                <a:latin typeface="Austin Cyr Bold" panose="02020803070702030403" pitchFamily="18" charset="-52"/>
              </a:rPr>
            </a:br>
            <a:endParaRPr lang="ru-RU" sz="3200" dirty="0">
              <a:solidFill>
                <a:srgbClr val="007366"/>
              </a:solidFill>
              <a:latin typeface="Austin Cyr Bold" panose="02020803070702030403" pitchFamily="18" charset="-52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98475" y="5551714"/>
            <a:ext cx="5707770" cy="1866495"/>
          </a:xfr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algn="r">
              <a:lnSpc>
                <a:spcPct val="100000"/>
              </a:lnSpc>
            </a:pPr>
            <a:r>
              <a:rPr lang="ru-RU" b="1" dirty="0" err="1" smtClean="0">
                <a:solidFill>
                  <a:srgbClr val="007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К.пед.н</a:t>
            </a:r>
            <a:r>
              <a:rPr lang="ru-RU" b="1" dirty="0" smtClean="0">
                <a:solidFill>
                  <a:srgbClr val="007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доцент</a:t>
            </a:r>
          </a:p>
          <a:p>
            <a:pPr algn="r">
              <a:lnSpc>
                <a:spcPct val="100000"/>
              </a:lnSpc>
            </a:pPr>
            <a:r>
              <a:rPr lang="ru-RU" b="1" dirty="0" smtClean="0">
                <a:solidFill>
                  <a:srgbClr val="007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Патрина Елена Николаевна</a:t>
            </a:r>
          </a:p>
          <a:p>
            <a:pPr algn="r"/>
            <a:r>
              <a:rPr lang="en-US" b="1" dirty="0">
                <a:solidFill>
                  <a:srgbClr val="0073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p</a:t>
            </a:r>
            <a:r>
              <a:rPr lang="en-US" b="1" dirty="0" smtClean="0">
                <a:solidFill>
                  <a:srgbClr val="0073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atrina-vgsxa@mail.ru</a:t>
            </a:r>
            <a:endParaRPr lang="en-US" b="1" dirty="0" smtClean="0">
              <a:solidFill>
                <a:srgbClr val="0073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en-US" b="1" dirty="0" smtClean="0">
                <a:solidFill>
                  <a:srgbClr val="007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89061736222</a:t>
            </a:r>
          </a:p>
          <a:p>
            <a:pPr algn="r"/>
            <a:r>
              <a:rPr lang="en-US" b="1" dirty="0" smtClean="0">
                <a:solidFill>
                  <a:srgbClr val="007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385355</a:t>
            </a:r>
            <a:r>
              <a:rPr lang="ru-RU" dirty="0" smtClean="0">
                <a:solidFill>
                  <a:srgbClr val="007366"/>
                </a:solidFill>
                <a:latin typeface="Alegreya Sans Medium" panose="00000600000000000000" pitchFamily="2" charset="0"/>
              </a:rPr>
              <a:t> </a:t>
            </a:r>
            <a:endParaRPr lang="ru-RU" dirty="0">
              <a:solidFill>
                <a:srgbClr val="007366"/>
              </a:solidFill>
              <a:latin typeface="Alegreya Sans Medium" panose="00000600000000000000" pitchFamily="2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85252" y="1772999"/>
            <a:ext cx="9731281" cy="37591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ru-RU" sz="3600" b="1" dirty="0" smtClean="0">
              <a:solidFill>
                <a:srgbClr val="8C7143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ru-RU" sz="3600" b="1" dirty="0">
              <a:solidFill>
                <a:srgbClr val="8C7143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ru-RU" sz="3600" b="1" dirty="0" smtClean="0">
              <a:solidFill>
                <a:srgbClr val="8C7143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 </a:t>
            </a:r>
            <a:r>
              <a:rPr lang="ru-RU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анализировать и презентовать </a:t>
            </a:r>
            <a:r>
              <a:rPr lang="ru-RU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результаты проекта</a:t>
            </a:r>
            <a:endParaRPr lang="ru-RU" sz="48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2" descr="https://1ra.com.ua/photos/1/Monitoring-Media-1r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93305" y="0"/>
            <a:ext cx="11726952" cy="3825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4539" y="187234"/>
            <a:ext cx="4553936" cy="1146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49140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sun9-39.userapi.com/impf/n2DM3ccnRc7dWxCIho49hyiK8YmlYCrwzGzBCg/FnCs_0h4WZg.jpg?size=1590x530&amp;quality=95&amp;crop=0,0,1200,400&amp;sign=a27a09bd29ba03109fdb3bc00d98101b&amp;type=cover_grou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0013" y="215164"/>
            <a:ext cx="10123563" cy="1704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B47B2305-E772-4399-8A78-F4F4DE6CC7E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487214" y="405906"/>
            <a:ext cx="2863759" cy="1088762"/>
          </a:xfrm>
          <a:prstGeom prst="rect">
            <a:avLst/>
          </a:prstGeom>
        </p:spPr>
      </p:pic>
      <p:sp>
        <p:nvSpPr>
          <p:cNvPr id="7170" name="AutoShape 2" descr="https://visme.co/blog/wp-content/uploads/2020/11/1-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172" name="AutoShape 4" descr="https://visme.co/blog/wp-content/uploads/2020/11/1-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00967" y="2098292"/>
            <a:ext cx="10118689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Как представить результаты </a:t>
            </a:r>
          </a:p>
          <a:p>
            <a:endParaRPr lang="ru-RU" sz="2800" dirty="0" smtClean="0"/>
          </a:p>
          <a:p>
            <a:r>
              <a:rPr lang="ru-RU" sz="2800" dirty="0" smtClean="0"/>
              <a:t>Визуальное </a:t>
            </a:r>
            <a:r>
              <a:rPr lang="ru-RU" sz="2800" dirty="0" smtClean="0"/>
              <a:t>представление результатов опроса помогает выявить тенденции, сделать выводы и применить данные на практике. </a:t>
            </a:r>
            <a:endParaRPr lang="ru-RU" sz="2800" dirty="0" smtClean="0"/>
          </a:p>
          <a:p>
            <a:endParaRPr lang="ru-RU" sz="2800" dirty="0" smtClean="0"/>
          </a:p>
          <a:p>
            <a:r>
              <a:rPr lang="ru-RU" sz="2800" dirty="0" smtClean="0"/>
              <a:t>Важно </a:t>
            </a:r>
            <a:r>
              <a:rPr lang="ru-RU" sz="2800" dirty="0" smtClean="0"/>
              <a:t>знать, как представлять данные, чтобы делиться идеями и донести основную мысль.</a:t>
            </a:r>
          </a:p>
          <a:p>
            <a:endParaRPr lang="ru-RU" sz="2800" dirty="0" smtClean="0"/>
          </a:p>
          <a:p>
            <a:r>
              <a:rPr lang="ru-RU" sz="2800" dirty="0" smtClean="0"/>
              <a:t>Вы </a:t>
            </a:r>
            <a:r>
              <a:rPr lang="ru-RU" sz="2800" dirty="0" smtClean="0"/>
              <a:t>можете легко улучшить </a:t>
            </a:r>
            <a:r>
              <a:rPr lang="ru-RU" sz="2800" dirty="0" err="1" smtClean="0"/>
              <a:t>визуал</a:t>
            </a:r>
            <a:r>
              <a:rPr lang="ru-RU" sz="2800" dirty="0" smtClean="0"/>
              <a:t> данных своего опроса с помощью конструктора графиков </a:t>
            </a:r>
            <a:r>
              <a:rPr lang="ru-RU" sz="2800" dirty="0" err="1" smtClean="0"/>
              <a:t>Visme</a:t>
            </a:r>
            <a:r>
              <a:rPr lang="ru-RU" sz="2800" dirty="0" smtClean="0"/>
              <a:t>, </a:t>
            </a:r>
            <a:r>
              <a:rPr lang="ru-RU" sz="2800" dirty="0" err="1" smtClean="0"/>
              <a:t>виджетов</a:t>
            </a:r>
            <a:r>
              <a:rPr lang="ru-RU" sz="2800" dirty="0" smtClean="0"/>
              <a:t> данных и эффективных средств интеграции.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14951247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B47B2305-E772-4399-8A78-F4F4DE6CC7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487214" y="405906"/>
            <a:ext cx="3472138" cy="108876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743578" y="1022341"/>
            <a:ext cx="9184193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                                                    </a:t>
            </a:r>
            <a:r>
              <a:rPr lang="ru-RU" sz="2400" b="1" dirty="0" smtClean="0"/>
              <a:t>С</a:t>
            </a:r>
            <a:r>
              <a:rPr lang="ru-RU" sz="2400" b="1" dirty="0" smtClean="0"/>
              <a:t>пособы презентации </a:t>
            </a:r>
            <a:r>
              <a:rPr lang="ru-RU" sz="2400" b="1" dirty="0" smtClean="0"/>
              <a:t>результатов </a:t>
            </a:r>
            <a:r>
              <a:rPr lang="ru-RU" sz="2400" b="1" dirty="0" smtClean="0"/>
              <a:t>проекта </a:t>
            </a:r>
            <a:endParaRPr lang="ru-RU" sz="2400" b="1" dirty="0" smtClean="0"/>
          </a:p>
          <a:p>
            <a:r>
              <a:rPr lang="ru-RU" sz="2400" dirty="0" smtClean="0"/>
              <a:t> </a:t>
            </a:r>
          </a:p>
          <a:p>
            <a:r>
              <a:rPr lang="ru-RU" sz="2400" b="1" dirty="0" smtClean="0"/>
              <a:t>1. Создать презентацию</a:t>
            </a:r>
          </a:p>
          <a:p>
            <a:r>
              <a:rPr lang="ru-RU" sz="2400" dirty="0" smtClean="0"/>
              <a:t>Часто для </a:t>
            </a:r>
            <a:r>
              <a:rPr lang="ru-RU" sz="2400" dirty="0" err="1" smtClean="0"/>
              <a:t>для</a:t>
            </a:r>
            <a:r>
              <a:rPr lang="ru-RU" sz="2400" dirty="0" smtClean="0"/>
              <a:t> визуализации </a:t>
            </a:r>
            <a:r>
              <a:rPr lang="ru-RU" sz="2400" dirty="0" smtClean="0"/>
              <a:t>результатов </a:t>
            </a:r>
            <a:r>
              <a:rPr lang="ru-RU" sz="2400" dirty="0" smtClean="0"/>
              <a:t>составляют </a:t>
            </a:r>
            <a:r>
              <a:rPr lang="ru-RU" sz="2400" dirty="0" err="1" smtClean="0"/>
              <a:t>документ-одностраничник</a:t>
            </a:r>
            <a:r>
              <a:rPr lang="ru-RU" sz="2400" dirty="0" smtClean="0"/>
              <a:t> или применяют </a:t>
            </a:r>
            <a:r>
              <a:rPr lang="ru-RU" sz="2400" dirty="0" err="1" smtClean="0"/>
              <a:t>инфографику</a:t>
            </a:r>
            <a:r>
              <a:rPr lang="ru-RU" sz="2400" dirty="0" smtClean="0"/>
              <a:t>. Иногда презентация является идеальным форматом.</a:t>
            </a:r>
          </a:p>
          <a:p>
            <a:r>
              <a:rPr lang="ru-RU" sz="2400" dirty="0" smtClean="0"/>
              <a:t>Презентация </a:t>
            </a:r>
            <a:r>
              <a:rPr lang="ru-RU" sz="2400" dirty="0" smtClean="0"/>
              <a:t>поможет </a:t>
            </a:r>
            <a:r>
              <a:rPr lang="ru-RU" sz="2400" dirty="0" smtClean="0"/>
              <a:t>поделиться своими выводами с командой</a:t>
            </a:r>
            <a:r>
              <a:rPr lang="ru-RU" sz="2400" dirty="0" smtClean="0"/>
              <a:t>.</a:t>
            </a:r>
          </a:p>
          <a:p>
            <a:endParaRPr lang="ru-RU" sz="2400" dirty="0" smtClean="0"/>
          </a:p>
          <a:p>
            <a:r>
              <a:rPr lang="ru-RU" sz="2400" b="1" dirty="0" smtClean="0"/>
              <a:t>2. Создать отчет</a:t>
            </a:r>
          </a:p>
          <a:p>
            <a:r>
              <a:rPr lang="ru-RU" sz="2400" dirty="0" smtClean="0"/>
              <a:t>Многостраничный отчет - это по сути бумажная </a:t>
            </a:r>
            <a:r>
              <a:rPr lang="ru-RU" sz="2400" dirty="0" smtClean="0"/>
              <a:t>копия </a:t>
            </a:r>
            <a:r>
              <a:rPr lang="ru-RU" sz="2400" dirty="0" smtClean="0"/>
              <a:t>результатов вашего </a:t>
            </a:r>
            <a:r>
              <a:rPr lang="ru-RU" sz="2400" dirty="0" smtClean="0"/>
              <a:t>проекта </a:t>
            </a:r>
            <a:r>
              <a:rPr lang="ru-RU" sz="2400" dirty="0" smtClean="0"/>
              <a:t>и ею можно официально поделиться с вашей командой, руководством заинтересованными людьми.</a:t>
            </a:r>
          </a:p>
          <a:p>
            <a:r>
              <a:rPr lang="ru-RU" sz="2400" dirty="0" smtClean="0"/>
              <a:t>Вот шаблон отчета о результатах опроса в </a:t>
            </a:r>
            <a:r>
              <a:rPr lang="ru-RU" sz="2400" dirty="0" err="1" smtClean="0"/>
              <a:t>Visme</a:t>
            </a:r>
            <a:r>
              <a:rPr lang="ru-RU" sz="2400" dirty="0" smtClean="0"/>
              <a:t>, который вы можете настроить.</a:t>
            </a:r>
          </a:p>
          <a:p>
            <a:endParaRPr lang="ru-RU" dirty="0"/>
          </a:p>
        </p:txBody>
      </p:sp>
      <p:sp>
        <p:nvSpPr>
          <p:cNvPr id="6146" name="AutoShape 2" descr="report examples - scientific finding report templat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983749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210" y="211015"/>
            <a:ext cx="10299560" cy="6997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4320" y="-282812"/>
            <a:ext cx="1096162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solidFill>
                <a:srgbClr val="007366"/>
              </a:solidFill>
            </a:endParaRPr>
          </a:p>
          <a:p>
            <a:endParaRPr lang="ru-RU" b="1" dirty="0">
              <a:solidFill>
                <a:srgbClr val="007366"/>
              </a:solidFill>
            </a:endParaRPr>
          </a:p>
          <a:p>
            <a:endParaRPr lang="ru-RU" b="1" dirty="0" smtClean="0">
              <a:solidFill>
                <a:srgbClr val="007366"/>
              </a:solidFill>
            </a:endParaRPr>
          </a:p>
          <a:p>
            <a:endParaRPr lang="ru-RU" b="1" dirty="0">
              <a:solidFill>
                <a:srgbClr val="007366"/>
              </a:solidFill>
            </a:endParaRPr>
          </a:p>
          <a:p>
            <a:endParaRPr lang="ru-RU" b="1" dirty="0" smtClean="0">
              <a:solidFill>
                <a:srgbClr val="007366"/>
              </a:solidFill>
            </a:endParaRPr>
          </a:p>
          <a:p>
            <a:endParaRPr lang="ru-RU" b="1" dirty="0">
              <a:solidFill>
                <a:srgbClr val="007366"/>
              </a:solidFill>
            </a:endParaRPr>
          </a:p>
          <a:p>
            <a:endParaRPr lang="ru-RU" b="1" dirty="0" smtClean="0">
              <a:solidFill>
                <a:srgbClr val="007366"/>
              </a:solidFill>
            </a:endParaRPr>
          </a:p>
          <a:p>
            <a:endParaRPr lang="ru-RU" b="1" dirty="0" smtClean="0">
              <a:solidFill>
                <a:srgbClr val="007366"/>
              </a:solidFill>
            </a:endParaRPr>
          </a:p>
          <a:p>
            <a:endParaRPr lang="ru-RU" b="1" dirty="0">
              <a:solidFill>
                <a:srgbClr val="007366"/>
              </a:solidFill>
            </a:endParaRPr>
          </a:p>
          <a:p>
            <a:endParaRPr lang="ru-RU" b="1" dirty="0">
              <a:solidFill>
                <a:srgbClr val="007366"/>
              </a:solidFill>
            </a:endParaRPr>
          </a:p>
          <a:p>
            <a:endParaRPr lang="ru-RU" b="1" dirty="0" smtClean="0">
              <a:solidFill>
                <a:srgbClr val="007366"/>
              </a:solidFill>
            </a:endParaRPr>
          </a:p>
          <a:p>
            <a:endParaRPr lang="ru-RU" b="1" dirty="0">
              <a:solidFill>
                <a:srgbClr val="007366"/>
              </a:solidFill>
            </a:endParaRPr>
          </a:p>
          <a:p>
            <a:r>
              <a:rPr lang="ru-RU" b="1" dirty="0" smtClean="0">
                <a:solidFill>
                  <a:srgbClr val="007366"/>
                </a:solidFill>
              </a:rPr>
              <a:t>            </a:t>
            </a:r>
          </a:p>
          <a:p>
            <a:r>
              <a:rPr lang="ru-RU" b="1" dirty="0">
                <a:solidFill>
                  <a:srgbClr val="007366"/>
                </a:solidFill>
              </a:rPr>
              <a:t> </a:t>
            </a:r>
            <a:r>
              <a:rPr lang="ru-RU" b="1" dirty="0" smtClean="0">
                <a:solidFill>
                  <a:srgbClr val="007366"/>
                </a:solidFill>
              </a:rPr>
              <a:t>              </a:t>
            </a:r>
            <a:endParaRPr lang="ru-RU" dirty="0"/>
          </a:p>
        </p:txBody>
      </p:sp>
      <p:pic>
        <p:nvPicPr>
          <p:cNvPr id="14338" name="Picture 2" descr="https://new.ibs-vrn.ru/images/monitoring-software_jw9re33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575" y="173736"/>
            <a:ext cx="10341737" cy="3072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Критериальный ряд оценки результатов проектной деятельност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2662813"/>
            <a:ext cx="10691812" cy="48968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9401134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media.istockphoto.com/photos/social-networking-service-concept-global-communication-network-picture-id864483320?k=6&amp;m=864483320&amp;s=612x612&amp;w=0&amp;h=rBK_GvvPpu2WTrqnhR-svoHf9eefAW7kBnqbaEg84OY=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3015" y="5697415"/>
            <a:ext cx="5556739" cy="1734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Кто именно входит в круг лиц, участвующих в оценке результата проекта?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575" y="170822"/>
            <a:ext cx="10375098" cy="5466303"/>
          </a:xfrm>
          <a:prstGeom prst="rect">
            <a:avLst/>
          </a:prstGeom>
          <a:noFill/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B47B2305-E772-4399-8A78-F4F4DE6CC7E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570917" y="6069258"/>
            <a:ext cx="2863759" cy="1088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922796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Оценка продуктного результат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574" y="241160"/>
            <a:ext cx="10194227" cy="6873073"/>
          </a:xfrm>
          <a:prstGeom prst="rect">
            <a:avLst/>
          </a:prstGeom>
          <a:noFill/>
        </p:spPr>
      </p:pic>
      <p:pic>
        <p:nvPicPr>
          <p:cNvPr id="6" name="Picture 2" descr="https://i.pinimg.com/originals/1a/cd/c1/1acdc14308af16a4e835960b0e81a18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9446" y="5657222"/>
            <a:ext cx="4342295" cy="1902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060178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Собственно педагогический (человеческий) результат проектной деятельност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10691813" cy="7559675"/>
          </a:xfrm>
          <a:prstGeom prst="rect">
            <a:avLst/>
          </a:prstGeom>
          <a:noFill/>
        </p:spPr>
      </p:pic>
      <p:pic>
        <p:nvPicPr>
          <p:cNvPr id="4" name="Picture 4" descr="https://autogear.ru/misc/i/gallery/45861/228801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48740" y="6049108"/>
            <a:ext cx="4450207" cy="1380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ОЦЕНКА КАЧЕСТВА ПРОЕКТ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6252" y="0"/>
            <a:ext cx="9753600" cy="73056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Критерии экспертного оценивания педагогического проект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6977" y="0"/>
            <a:ext cx="9753600" cy="7305675"/>
          </a:xfrm>
          <a:prstGeom prst="rect">
            <a:avLst/>
          </a:prstGeom>
          <a:noFill/>
        </p:spPr>
      </p:pic>
      <p:pic>
        <p:nvPicPr>
          <p:cNvPr id="4" name="Picture 16" descr="https://img3.akspic.ru/attachments/crops/0/3/3/0/30330/30330-elektronnaya_tehnika-tovarooborot-kommunikaciya-multimedijnye_sredstva-mir-2560x144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76088" y="4451420"/>
            <a:ext cx="5202936" cy="2675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s://cf.ppt-online.org/files1/slide/q/QJ0Wrz9bGlmHVR2SCLZxTaFtusck3KIfhYU785dvw/slide-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065" y="434871"/>
            <a:ext cx="10158882" cy="73056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03386" y="643095"/>
            <a:ext cx="9113854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/>
              <a:t>Результаты вашего </a:t>
            </a:r>
            <a:r>
              <a:rPr lang="ru-RU" sz="3200" dirty="0" smtClean="0"/>
              <a:t>проекта </a:t>
            </a:r>
            <a:r>
              <a:rPr lang="ru-RU" sz="3200" dirty="0" smtClean="0"/>
              <a:t>хранятся в файле на </a:t>
            </a:r>
            <a:r>
              <a:rPr lang="ru-RU" sz="3200" dirty="0" smtClean="0"/>
              <a:t>компьютере </a:t>
            </a:r>
            <a:r>
              <a:rPr lang="ru-RU" sz="3200" dirty="0" smtClean="0"/>
              <a:t>и ждут чтобы их поскорее проанализировали? </a:t>
            </a:r>
            <a:endParaRPr lang="ru-RU" sz="3200" dirty="0" smtClean="0"/>
          </a:p>
          <a:p>
            <a:pPr algn="ctr"/>
            <a:r>
              <a:rPr lang="ru-RU" sz="3200" dirty="0" smtClean="0"/>
              <a:t>Или </a:t>
            </a:r>
            <a:r>
              <a:rPr lang="ru-RU" sz="3200" dirty="0" smtClean="0"/>
              <a:t>где-то  в офисе лежит стопка готовых заполненных бланков</a:t>
            </a:r>
            <a:r>
              <a:rPr lang="ru-RU" sz="3200" dirty="0" smtClean="0"/>
              <a:t>?</a:t>
            </a:r>
          </a:p>
          <a:p>
            <a:pPr algn="ctr"/>
            <a:endParaRPr lang="ru-RU" sz="3200" dirty="0" smtClean="0"/>
          </a:p>
          <a:p>
            <a:pPr algn="ctr"/>
            <a:r>
              <a:rPr lang="ru-RU" sz="3200" dirty="0" smtClean="0"/>
              <a:t>Пришло время подготовить данные опроса и огласить результаты всем заинтересованным</a:t>
            </a:r>
            <a:r>
              <a:rPr lang="ru-RU" sz="3200" dirty="0" smtClean="0"/>
              <a:t>.</a:t>
            </a:r>
          </a:p>
          <a:p>
            <a:pPr algn="ctr"/>
            <a:endParaRPr lang="ru-RU" sz="3200" dirty="0" smtClean="0"/>
          </a:p>
          <a:p>
            <a:pPr algn="ctr"/>
            <a:r>
              <a:rPr lang="ru-RU" sz="3200" dirty="0" smtClean="0"/>
              <a:t>Необходимо проанализировать </a:t>
            </a:r>
            <a:r>
              <a:rPr lang="ru-RU" sz="3200" dirty="0" smtClean="0"/>
              <a:t>данные </a:t>
            </a:r>
            <a:r>
              <a:rPr lang="ru-RU" sz="3200" dirty="0" smtClean="0"/>
              <a:t>проекта </a:t>
            </a:r>
          </a:p>
          <a:p>
            <a:pPr algn="ctr"/>
            <a:r>
              <a:rPr lang="ru-RU" sz="3200" dirty="0" smtClean="0"/>
              <a:t>и представить </a:t>
            </a:r>
            <a:r>
              <a:rPr lang="ru-RU" sz="3200" dirty="0" smtClean="0"/>
              <a:t>их в наглядном виде</a:t>
            </a:r>
            <a:r>
              <a:rPr lang="ru-RU" sz="3200" dirty="0" smtClean="0"/>
              <a:t>.</a:t>
            </a:r>
          </a:p>
          <a:p>
            <a:pPr algn="ctr"/>
            <a:endParaRPr lang="ru-RU" sz="3200" dirty="0" smtClean="0"/>
          </a:p>
          <a:p>
            <a:pPr algn="ctr"/>
            <a:r>
              <a:rPr lang="ru-RU" sz="3200" dirty="0" smtClean="0"/>
              <a:t>Приступим!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xmlns="" val="1814785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s://cf.ppt-online.org/files1/slide/q/QJ0Wrz9bGlmHVR2SCLZxTaFtusck3KIfhYU785dvw/slide-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1451" y="0"/>
            <a:ext cx="10140287" cy="73056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s://cf.ppt-online.org/files1/slide/q/QJ0Wrz9bGlmHVR2SCLZxTaFtusck3KIfhYU785dvw/slide-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60" y="254000"/>
            <a:ext cx="10059901" cy="73056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s://cf.ppt-online.org/files1/slide/q/QJ0Wrz9bGlmHVR2SCLZxTaFtusck3KIfhYU785dvw/slide-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774" y="254000"/>
            <a:ext cx="10249318" cy="73056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s://cf.ppt-online.org/files1/slide/q/QJ0Wrz9bGlmHVR2SCLZxTaFtusck3KIfhYU785dvw/slide-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5913" y="254000"/>
            <a:ext cx="10214323" cy="73056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s://cf.ppt-online.org/files1/slide/q/QJ0Wrz9bGlmHVR2SCLZxTaFtusck3KIfhYU785dvw/slide-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68" y="122255"/>
            <a:ext cx="9753600" cy="73056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54607"/>
            <a:ext cx="1060704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ctr"/>
            <a:r>
              <a:rPr lang="ru-RU" sz="4000" b="1" i="1" dirty="0" smtClean="0"/>
              <a:t>Проектный продукт</a:t>
            </a:r>
            <a:r>
              <a:rPr lang="ru-RU" sz="4000" dirty="0" smtClean="0"/>
              <a:t> – результат работы, найденный автором способ решения проблемы, который должен быть значимым для автора проекта и интересным для окружающих.</a:t>
            </a:r>
            <a:endParaRPr lang="ru-RU" sz="4000" dirty="0">
              <a:solidFill>
                <a:srgbClr val="C00000"/>
              </a:solidFill>
            </a:endParaRPr>
          </a:p>
        </p:txBody>
      </p:sp>
      <p:pic>
        <p:nvPicPr>
          <p:cNvPr id="12290" name="Picture 2" descr="https://www.ekosnegocios.com/image/posts/October2021/GMbq9Ez1n9hbnZFLFW9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56751" y="4223592"/>
            <a:ext cx="4297807" cy="2883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293538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s://fs.znanio.ru/d5af0e/e5/6a/8f2e46d1234977986707f607a7f4a416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953750" cy="8229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s://fs.znanio.ru/d5af0e/09/f5/3a14cb2f38b24a9808dbdd821d1e40078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39167"/>
            <a:ext cx="10953750" cy="8229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s://fs.znanio.ru/d5af0e/70/96/5cc45e99eb59de99f359d19db6d8b17e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61937" y="-669925"/>
            <a:ext cx="10953750" cy="8229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s://fs.znanio.ru/d5af0e/1e/90/4807644522bb637fbd16349310d9e657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61937" y="-669925"/>
            <a:ext cx="10953750" cy="8229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48056" y="1108653"/>
            <a:ext cx="10126143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/>
              <a:t>                          Спектр </a:t>
            </a:r>
            <a:r>
              <a:rPr lang="ru-RU" sz="3200" b="1" dirty="0"/>
              <a:t>исследовательских методических </a:t>
            </a:r>
            <a:endParaRPr lang="ru-RU" sz="3200" b="1" dirty="0" smtClean="0"/>
          </a:p>
          <a:p>
            <a:r>
              <a:rPr lang="ru-RU" sz="3200" b="1" dirty="0" smtClean="0"/>
              <a:t>и </a:t>
            </a:r>
            <a:r>
              <a:rPr lang="ru-RU" sz="3200" b="1" dirty="0"/>
              <a:t>технологических средств и </a:t>
            </a:r>
            <a:r>
              <a:rPr lang="ru-RU" sz="3200" b="1" dirty="0" smtClean="0"/>
              <a:t>приемов:</a:t>
            </a:r>
          </a:p>
          <a:p>
            <a:r>
              <a:rPr lang="ru-RU" sz="3200" dirty="0" smtClean="0"/>
              <a:t>наблюдения</a:t>
            </a:r>
            <a:r>
              <a:rPr lang="ru-RU" sz="3200" dirty="0"/>
              <a:t>, опросы, тесты, экспертные оценки, </a:t>
            </a:r>
            <a:endParaRPr lang="ru-RU" sz="3200" dirty="0" smtClean="0"/>
          </a:p>
          <a:p>
            <a:r>
              <a:rPr lang="ru-RU" sz="3200" dirty="0" smtClean="0"/>
              <a:t>эксперименты</a:t>
            </a:r>
            <a:r>
              <a:rPr lang="ru-RU" sz="3200" dirty="0"/>
              <a:t>, моделирование, </a:t>
            </a:r>
            <a:endParaRPr lang="ru-RU" sz="3200" i="1" dirty="0" smtClean="0"/>
          </a:p>
          <a:p>
            <a:r>
              <a:rPr lang="ru-RU" sz="3200" i="1" dirty="0" smtClean="0"/>
              <a:t>прогнозирование</a:t>
            </a:r>
            <a:r>
              <a:rPr lang="ru-RU" sz="3200" i="1" dirty="0"/>
              <a:t>, контент-анализ и</a:t>
            </a:r>
            <a:r>
              <a:rPr lang="ru-RU" sz="3200" dirty="0"/>
              <a:t> др. </a:t>
            </a:r>
            <a:endParaRPr lang="ru-RU" sz="3200" dirty="0" smtClean="0"/>
          </a:p>
          <a:p>
            <a:endParaRPr lang="ru-RU" sz="3200" dirty="0"/>
          </a:p>
          <a:p>
            <a:endParaRPr lang="ru-RU" sz="3200" dirty="0" smtClean="0"/>
          </a:p>
          <a:p>
            <a:endParaRPr lang="ru-RU" sz="3200" dirty="0" smtClean="0"/>
          </a:p>
          <a:p>
            <a:r>
              <a:rPr lang="ru-RU" sz="3200" b="1" dirty="0" smtClean="0"/>
              <a:t>Виды мониторинга: </a:t>
            </a:r>
          </a:p>
          <a:p>
            <a:r>
              <a:rPr lang="ru-RU" sz="3200" dirty="0" smtClean="0"/>
              <a:t>прямой </a:t>
            </a:r>
            <a:r>
              <a:rPr lang="ru-RU" sz="3200" dirty="0"/>
              <a:t>и косвенный</a:t>
            </a:r>
            <a:r>
              <a:rPr lang="ru-RU" sz="3200" dirty="0" smtClean="0"/>
              <a:t>,</a:t>
            </a:r>
          </a:p>
          <a:p>
            <a:r>
              <a:rPr lang="ru-RU" sz="3200" dirty="0" smtClean="0"/>
              <a:t>толерантный</a:t>
            </a:r>
            <a:r>
              <a:rPr lang="ru-RU" sz="3200" dirty="0"/>
              <a:t>, глобальный, </a:t>
            </a:r>
            <a:endParaRPr lang="ru-RU" sz="3200" dirty="0" smtClean="0"/>
          </a:p>
          <a:p>
            <a:r>
              <a:rPr lang="ru-RU" sz="3200" dirty="0" smtClean="0"/>
              <a:t>массовый </a:t>
            </a:r>
            <a:r>
              <a:rPr lang="ru-RU" sz="3200" dirty="0"/>
              <a:t>и </a:t>
            </a:r>
            <a:r>
              <a:rPr lang="ru-RU" sz="3200" dirty="0" smtClean="0"/>
              <a:t>единичный </a:t>
            </a:r>
            <a:r>
              <a:rPr lang="ru-RU" sz="3200" dirty="0"/>
              <a:t>и т. </a:t>
            </a:r>
            <a:r>
              <a:rPr lang="ru-RU" sz="3200" dirty="0" smtClean="0"/>
              <a:t>д.</a:t>
            </a:r>
            <a:endParaRPr lang="ru-RU" sz="3183" dirty="0">
              <a:solidFill>
                <a:schemeClr val="accent6">
                  <a:lumMod val="75000"/>
                </a:schemeClr>
              </a:solidFill>
              <a:latin typeface="Austin Cyr Bold" panose="02020803070702030403" pitchFamily="18" charset="-52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B47B2305-E772-4399-8A78-F4F4DE6CC7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94022" y="113298"/>
            <a:ext cx="2863759" cy="1088762"/>
          </a:xfrm>
          <a:prstGeom prst="rect">
            <a:avLst/>
          </a:prstGeom>
        </p:spPr>
      </p:pic>
      <p:pic>
        <p:nvPicPr>
          <p:cNvPr id="7" name="Picture 4" descr="https://static.tildacdn.com/tild6436-6366-4839-b233-306131373130/Shiny_Happy_Stats_a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89987" y="3630167"/>
            <a:ext cx="5111376" cy="2907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5706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s://fs.znanio.ru/d5af0e/6b/e6/4d78be8e9bf246bd022ff21746260fa19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669925"/>
            <a:ext cx="10953750" cy="8229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s://fs.znanio.ru/d5af0e/ed/7e/0b30b6509a3a992fd98787f64d2907901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402" y="120580"/>
            <a:ext cx="10220220" cy="72280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6D54874D-7ADF-4C50-88AE-A7580EE152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149" y="2148"/>
            <a:ext cx="10691513" cy="7555377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5F27E39-0C9D-4D60-9656-813E856544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72583" y="3107155"/>
            <a:ext cx="5921527" cy="1658811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ru-RU" sz="5400" dirty="0">
                <a:solidFill>
                  <a:schemeClr val="bg1"/>
                </a:solidFill>
                <a:latin typeface="Austin Cyr Bold" panose="02020803070702030403" pitchFamily="18" charset="-52"/>
              </a:rPr>
              <a:t>БЛАГОДАРЮ </a:t>
            </a:r>
            <a:br>
              <a:rPr lang="ru-RU" sz="5400" dirty="0">
                <a:solidFill>
                  <a:schemeClr val="bg1"/>
                </a:solidFill>
                <a:latin typeface="Austin Cyr Bold" panose="02020803070702030403" pitchFamily="18" charset="-52"/>
              </a:rPr>
            </a:br>
            <a:r>
              <a:rPr lang="ru-RU" sz="5400" dirty="0">
                <a:solidFill>
                  <a:schemeClr val="bg1"/>
                </a:solidFill>
                <a:latin typeface="Austin Cyr Bold" panose="02020803070702030403" pitchFamily="18" charset="-52"/>
              </a:rPr>
              <a:t>ЗА ВНИМАНИЕ!</a:t>
            </a:r>
          </a:p>
        </p:txBody>
      </p:sp>
      <p:sp>
        <p:nvSpPr>
          <p:cNvPr id="9" name="Подзаголовок 2">
            <a:extLst>
              <a:ext uri="{FF2B5EF4-FFF2-40B4-BE49-F238E27FC236}">
                <a16:creationId xmlns:a16="http://schemas.microsoft.com/office/drawing/2014/main" xmlns="" id="{5C73DAE1-4080-4B39-9E7F-DA8C5B93AF1E}"/>
              </a:ext>
            </a:extLst>
          </p:cNvPr>
          <p:cNvSpPr txBox="1">
            <a:spLocks/>
          </p:cNvSpPr>
          <p:nvPr/>
        </p:nvSpPr>
        <p:spPr>
          <a:xfrm>
            <a:off x="9816578" y="7014676"/>
            <a:ext cx="777532" cy="6291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9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943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915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886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9858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3829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7801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17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800" dirty="0" smtClean="0">
                <a:solidFill>
                  <a:srgbClr val="E5C78C"/>
                </a:solidFill>
                <a:latin typeface="Alegreya Sans" panose="00000500000000000000" pitchFamily="2" charset="0"/>
              </a:rPr>
              <a:t>2022 </a:t>
            </a:r>
            <a:endParaRPr lang="ru-RU" sz="1800" dirty="0">
              <a:solidFill>
                <a:srgbClr val="E5C78C"/>
              </a:solidFill>
              <a:latin typeface="Alegreya Sans" panose="00000500000000000000" pitchFamily="2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B47B2305-E772-4399-8A78-F4F4DE6CC7E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6732603" y="651213"/>
            <a:ext cx="3599695" cy="1368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96516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B47B2305-E772-4399-8A78-F4F4DE6CC7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84878" y="106766"/>
            <a:ext cx="2863759" cy="1088762"/>
          </a:xfrm>
          <a:prstGeom prst="rect">
            <a:avLst/>
          </a:prstGeom>
        </p:spPr>
      </p:pic>
      <p:pic>
        <p:nvPicPr>
          <p:cNvPr id="7" name="Picture 6" descr="https://duts3.ru/uploads/posts/2019-11/1574969439_7f5d2bee74b1e618dc5ba2bd16f64b7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2273" y="5426110"/>
            <a:ext cx="9933599" cy="1953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290" name="AutoShape 2" descr="https://visme.co/blog/wp-content/uploads/2020/11/11-1-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292" name="AutoShape 4" descr="https://visme.co/blog/wp-content/uploads/2020/11/11-1-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294" name="AutoShape 6" descr="https://visme.co/blog/wp-content/uploads/2020/11/11-1-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2804" y="1181751"/>
            <a:ext cx="9455499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Д</a:t>
            </a:r>
            <a:r>
              <a:rPr lang="ru-RU" sz="2400" dirty="0" smtClean="0"/>
              <a:t>анные </a:t>
            </a:r>
            <a:r>
              <a:rPr lang="ru-RU" sz="2400" dirty="0" smtClean="0"/>
              <a:t>могут быть как качественными, так и количественными.</a:t>
            </a:r>
          </a:p>
          <a:p>
            <a:endParaRPr lang="ru-RU" sz="2400" b="1" dirty="0" smtClean="0"/>
          </a:p>
          <a:p>
            <a:r>
              <a:rPr lang="ru-RU" sz="2400" b="1" dirty="0" smtClean="0"/>
              <a:t>Количественный </a:t>
            </a:r>
            <a:r>
              <a:rPr lang="ru-RU" sz="2400" b="1" dirty="0" smtClean="0"/>
              <a:t>опрос</a:t>
            </a:r>
            <a:r>
              <a:rPr lang="ru-RU" sz="2400" dirty="0" smtClean="0"/>
              <a:t>. В этом случае данные собирают из закрытых вопросов. На такие вопросы можно ответить кратко “да” или “нет”, или выбрать числовой ответ. Количественные опросы легче анализировать и составлять диаграммы и статистику.</a:t>
            </a:r>
          </a:p>
          <a:p>
            <a:endParaRPr lang="ru-RU" sz="2400" b="1" dirty="0" smtClean="0"/>
          </a:p>
          <a:p>
            <a:r>
              <a:rPr lang="ru-RU" sz="2400" b="1" dirty="0" smtClean="0"/>
              <a:t>Качественный </a:t>
            </a:r>
            <a:r>
              <a:rPr lang="ru-RU" sz="2400" b="1" dirty="0" smtClean="0"/>
              <a:t>опрос.</a:t>
            </a:r>
            <a:r>
              <a:rPr lang="ru-RU" sz="2400" dirty="0" smtClean="0"/>
              <a:t> Эти опросы анализируют данные из открытых вопросов Участников обычно спрашивают их мнение по определенной теме. Ответы сложнее проанализировать и составить график, поскольку их сначала нужно упростить и сгруппировать.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1197036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48056" y="271185"/>
            <a:ext cx="986637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«Мониторинг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англ. </a:t>
            </a:r>
            <a:r>
              <a:rPr lang="ru-RU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monitor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«предостережение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»!!!????</a:t>
            </a:r>
          </a:p>
          <a:p>
            <a:r>
              <a:rPr lang="ru-RU" dirty="0"/>
              <a:t>варианты-синонимов перевода : предостерегающий, </a:t>
            </a:r>
            <a:endParaRPr lang="ru-RU" dirty="0" smtClean="0"/>
          </a:p>
          <a:p>
            <a:r>
              <a:rPr lang="ru-RU" dirty="0" smtClean="0"/>
              <a:t>напоминающий</a:t>
            </a:r>
            <a:r>
              <a:rPr lang="ru-RU" dirty="0"/>
              <a:t>, наставляющий, контролирующий, </a:t>
            </a:r>
            <a:endParaRPr lang="ru-RU" dirty="0" smtClean="0"/>
          </a:p>
          <a:p>
            <a:r>
              <a:rPr lang="ru-RU" dirty="0" smtClean="0"/>
              <a:t>советующий </a:t>
            </a:r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B47B2305-E772-4399-8A78-F4F4DE6CC7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103166" y="58434"/>
            <a:ext cx="2863759" cy="1088762"/>
          </a:xfrm>
          <a:prstGeom prst="rect">
            <a:avLst/>
          </a:prstGeom>
        </p:spPr>
      </p:pic>
      <p:pic>
        <p:nvPicPr>
          <p:cNvPr id="5" name="Picture 8" descr="https://upravlenie-gkh.ru/upload/iblock/1aa/%D0%BD%D0%BE1100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17921" y="135550"/>
            <a:ext cx="4352544" cy="3101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37397" y="2883022"/>
            <a:ext cx="7851111" cy="441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2410286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B47B2305-E772-4399-8A78-F4F4DE6CC7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103166" y="49290"/>
            <a:ext cx="2863759" cy="1088762"/>
          </a:xfrm>
          <a:prstGeom prst="rect">
            <a:avLst/>
          </a:prstGeom>
        </p:spPr>
      </p:pic>
      <p:pic>
        <p:nvPicPr>
          <p:cNvPr id="4" name="Picture 10" descr="https://www.asfridman.com/userfiles/images/zametki-fridman-5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29984" y="4526280"/>
            <a:ext cx="3961829" cy="3033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32564" y="1029402"/>
            <a:ext cx="9766996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Чтобы </a:t>
            </a:r>
            <a:r>
              <a:rPr lang="ru-RU" sz="2800" dirty="0" smtClean="0"/>
              <a:t>провести успешный опрос, вам понадобятся правильные инструменты. </a:t>
            </a:r>
            <a:endParaRPr lang="ru-RU" sz="2800" dirty="0" smtClean="0"/>
          </a:p>
          <a:p>
            <a:r>
              <a:rPr lang="ru-RU" sz="2800" dirty="0" smtClean="0"/>
              <a:t>Для </a:t>
            </a:r>
            <a:r>
              <a:rPr lang="ru-RU" sz="2800" dirty="0" smtClean="0"/>
              <a:t>личных </a:t>
            </a:r>
            <a:r>
              <a:rPr lang="ru-RU" sz="2800" dirty="0" smtClean="0"/>
              <a:t>опросов: группа </a:t>
            </a:r>
            <a:r>
              <a:rPr lang="ru-RU" sz="2800" dirty="0" smtClean="0"/>
              <a:t>людей, которые будут посещать участников, достаточное количество распечатанных бланков опроса или способ записывать устные ответы</a:t>
            </a:r>
            <a:r>
              <a:rPr lang="ru-RU" sz="2800" dirty="0" smtClean="0"/>
              <a:t>.</a:t>
            </a:r>
          </a:p>
          <a:p>
            <a:endParaRPr lang="ru-RU" sz="2800" dirty="0" smtClean="0"/>
          </a:p>
          <a:p>
            <a:r>
              <a:rPr lang="ru-RU" sz="2800" dirty="0" smtClean="0"/>
              <a:t>Для телефонных </a:t>
            </a:r>
            <a:r>
              <a:rPr lang="ru-RU" sz="2800" dirty="0" smtClean="0"/>
              <a:t>опросов: группа </a:t>
            </a:r>
            <a:r>
              <a:rPr lang="ru-RU" sz="2800" dirty="0" smtClean="0"/>
              <a:t>людей, которые могут звонить участникам по телефону. </a:t>
            </a:r>
            <a:endParaRPr lang="ru-RU" sz="2800" dirty="0" smtClean="0"/>
          </a:p>
          <a:p>
            <a:endParaRPr lang="ru-RU" sz="2800" dirty="0" smtClean="0"/>
          </a:p>
          <a:p>
            <a:r>
              <a:rPr lang="ru-RU" sz="2800" dirty="0" smtClean="0"/>
              <a:t>Вам </a:t>
            </a:r>
            <a:r>
              <a:rPr lang="ru-RU" sz="2800" dirty="0" smtClean="0"/>
              <a:t>также понадобится компьютерная программа или распечатанные формы </a:t>
            </a:r>
            <a:r>
              <a:rPr lang="ru-RU" sz="2800" dirty="0" smtClean="0">
                <a:hlinkClick r:id="rId4"/>
              </a:rPr>
              <a:t>вопросов для опроса</a:t>
            </a:r>
            <a:r>
              <a:rPr lang="ru-RU" sz="2800" dirty="0" smtClean="0"/>
              <a:t>, в которые опрашивающий сможет записывать данные.</a:t>
            </a:r>
          </a:p>
          <a:p>
            <a:r>
              <a:rPr lang="ru-RU" dirty="0" smtClean="0"/>
              <a:t>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274197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B47B2305-E772-4399-8A78-F4F4DE6CC7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103166" y="131586"/>
            <a:ext cx="2863759" cy="1088762"/>
          </a:xfrm>
          <a:prstGeom prst="rect">
            <a:avLst/>
          </a:prstGeom>
        </p:spPr>
      </p:pic>
      <p:pic>
        <p:nvPicPr>
          <p:cNvPr id="5" name="Picture 12" descr="https://c1528.c.3072.ru/pluginfile.php/114/course/overviewfiles/project_management_be_quick_and_nimble_mai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35040" y="4256912"/>
            <a:ext cx="4656773" cy="3195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12466" y="1019083"/>
            <a:ext cx="9726804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Для </a:t>
            </a:r>
            <a:r>
              <a:rPr lang="ru-RU" dirty="0" err="1" smtClean="0"/>
              <a:t>онлайн-опросов</a:t>
            </a:r>
            <a:r>
              <a:rPr lang="ru-RU" dirty="0" smtClean="0"/>
              <a:t>: различные инструменты, например …</a:t>
            </a:r>
          </a:p>
          <a:p>
            <a:endParaRPr lang="ru-RU" dirty="0" smtClean="0"/>
          </a:p>
          <a:p>
            <a:r>
              <a:rPr lang="ru-RU" b="1" dirty="0" err="1" smtClean="0"/>
              <a:t>Typeform</a:t>
            </a:r>
            <a:r>
              <a:rPr lang="ru-RU" dirty="0" smtClean="0"/>
              <a:t>. Создайте </a:t>
            </a:r>
            <a:r>
              <a:rPr lang="ru-RU" dirty="0" smtClean="0">
                <a:hlinkClick r:id="rId4"/>
              </a:rPr>
              <a:t>форму</a:t>
            </a:r>
            <a:r>
              <a:rPr lang="ru-RU" dirty="0" smtClean="0"/>
              <a:t> прямо на </a:t>
            </a:r>
            <a:r>
              <a:rPr lang="ru-RU" dirty="0" err="1" smtClean="0"/>
              <a:t>веб-сайте</a:t>
            </a:r>
            <a:r>
              <a:rPr lang="ru-RU" dirty="0" smtClean="0"/>
              <a:t> или в панели управления </a:t>
            </a:r>
            <a:r>
              <a:rPr lang="ru-RU" dirty="0" err="1" smtClean="0"/>
              <a:t>Visme</a:t>
            </a:r>
            <a:r>
              <a:rPr lang="ru-RU" dirty="0" smtClean="0"/>
              <a:t>. Чтобы собрать и проанализировать данные опроса из </a:t>
            </a:r>
            <a:r>
              <a:rPr lang="ru-RU" dirty="0" err="1" smtClean="0"/>
              <a:t>Typeform</a:t>
            </a:r>
            <a:r>
              <a:rPr lang="ru-RU" dirty="0" smtClean="0"/>
              <a:t>, загрузите их в виде файла </a:t>
            </a:r>
            <a:r>
              <a:rPr lang="ru-RU" dirty="0" err="1" smtClean="0"/>
              <a:t>Excel</a:t>
            </a:r>
            <a:r>
              <a:rPr lang="ru-RU" dirty="0" smtClean="0"/>
              <a:t> или CSV. Чтобы собрать более 20 ответов, подключите </a:t>
            </a:r>
            <a:r>
              <a:rPr lang="ru-RU" dirty="0" smtClean="0"/>
              <a:t>интеграцию </a:t>
            </a:r>
            <a:r>
              <a:rPr lang="ru-RU" dirty="0" err="1" smtClean="0"/>
              <a:t>Google</a:t>
            </a:r>
            <a:r>
              <a:rPr lang="ru-RU" dirty="0" smtClean="0"/>
              <a:t> Таблиц к своей форме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r>
              <a:rPr lang="ru-RU" b="1" dirty="0" err="1" smtClean="0"/>
              <a:t>Google</a:t>
            </a:r>
            <a:r>
              <a:rPr lang="ru-RU" b="1" dirty="0" smtClean="0"/>
              <a:t> Формы</a:t>
            </a:r>
            <a:r>
              <a:rPr lang="ru-RU" dirty="0" smtClean="0"/>
              <a:t>. Собирать данные опроса в </a:t>
            </a:r>
            <a:r>
              <a:rPr lang="ru-RU" dirty="0" err="1" smtClean="0"/>
              <a:t>Google</a:t>
            </a:r>
            <a:r>
              <a:rPr lang="ru-RU" dirty="0" smtClean="0"/>
              <a:t> </a:t>
            </a:r>
            <a:r>
              <a:rPr lang="ru-RU" dirty="0" err="1" smtClean="0"/>
              <a:t>Form</a:t>
            </a:r>
            <a:r>
              <a:rPr lang="ru-RU" dirty="0" smtClean="0"/>
              <a:t> очень просто. Ответы мгновенно добавляются в электронную таблицу, которую </a:t>
            </a:r>
            <a:r>
              <a:rPr lang="ru-RU" dirty="0" smtClean="0">
                <a:hlinkClick r:id="rId5"/>
              </a:rPr>
              <a:t>вы затем можете проанализировать</a:t>
            </a:r>
            <a:r>
              <a:rPr lang="ru-RU" dirty="0" smtClean="0"/>
              <a:t> и представить с помощью </a:t>
            </a:r>
            <a:r>
              <a:rPr lang="ru-RU" dirty="0" err="1" smtClean="0"/>
              <a:t>Visme</a:t>
            </a:r>
            <a:r>
              <a:rPr lang="ru-RU" dirty="0" smtClean="0"/>
              <a:t> позже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r>
              <a:rPr lang="ru-RU" b="1" dirty="0" err="1" smtClean="0"/>
              <a:t>SurveyMonkey</a:t>
            </a:r>
            <a:r>
              <a:rPr lang="ru-RU" dirty="0" smtClean="0"/>
              <a:t>. Создать опрос в </a:t>
            </a:r>
            <a:r>
              <a:rPr lang="ru-RU" dirty="0" err="1" smtClean="0"/>
              <a:t>SurveyMonkey</a:t>
            </a:r>
            <a:r>
              <a:rPr lang="ru-RU" dirty="0" smtClean="0"/>
              <a:t> не только легко, они </a:t>
            </a:r>
            <a:r>
              <a:rPr lang="ru-RU" dirty="0" smtClean="0">
                <a:hlinkClick r:id="rId6"/>
              </a:rPr>
              <a:t>также предлагают инструменты анализа</a:t>
            </a:r>
            <a:r>
              <a:rPr lang="ru-RU" dirty="0" smtClean="0"/>
              <a:t> данных для ваших результатов, такие как фильтрация и </a:t>
            </a:r>
            <a:r>
              <a:rPr lang="ru-RU" dirty="0" err="1" smtClean="0"/>
              <a:t>группировка.Кроме</a:t>
            </a:r>
            <a:r>
              <a:rPr lang="ru-RU" dirty="0" smtClean="0"/>
              <a:t> того, </a:t>
            </a:r>
            <a:r>
              <a:rPr lang="ru-RU" dirty="0" err="1" smtClean="0"/>
              <a:t>Survey</a:t>
            </a:r>
            <a:r>
              <a:rPr lang="ru-RU" dirty="0" smtClean="0"/>
              <a:t> </a:t>
            </a:r>
            <a:r>
              <a:rPr lang="ru-RU" dirty="0" err="1" smtClean="0"/>
              <a:t>Monkey</a:t>
            </a:r>
            <a:r>
              <a:rPr lang="ru-RU" dirty="0" smtClean="0"/>
              <a:t> предлагает простые инструменты для представления ваших данных. Вы также можете загрузить результаты в виде файла CSV или </a:t>
            </a:r>
            <a:r>
              <a:rPr lang="ru-RU" dirty="0" err="1" smtClean="0"/>
              <a:t>Excel</a:t>
            </a:r>
            <a:r>
              <a:rPr lang="ru-RU" dirty="0" smtClean="0"/>
              <a:t>, а затем представить их визуально с помощью </a:t>
            </a:r>
            <a:r>
              <a:rPr lang="ru-RU" dirty="0" err="1" smtClean="0"/>
              <a:t>Visme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r>
              <a:rPr lang="ru-RU" b="1" dirty="0" err="1" smtClean="0"/>
              <a:t>Stripo</a:t>
            </a:r>
            <a:r>
              <a:rPr lang="ru-RU" b="1" dirty="0" smtClean="0"/>
              <a:t>.</a:t>
            </a:r>
            <a:r>
              <a:rPr lang="ru-RU" dirty="0" smtClean="0"/>
              <a:t> С помощью этого инструмента вы можете создать опрос прямо в электронном письме и сохранить все свои результаты для анализа. Посмотрите, как может выглядеть ваше </a:t>
            </a:r>
            <a:r>
              <a:rPr lang="ru-RU" dirty="0" smtClean="0">
                <a:hlinkClick r:id="rId7"/>
              </a:rPr>
              <a:t>электронное письмо с опросом</a:t>
            </a:r>
            <a:r>
              <a:rPr lang="ru-RU" dirty="0" smtClean="0"/>
              <a:t>.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xmlns="" val="32956338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190940" y="335746"/>
            <a:ext cx="10088524" cy="685950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0" rIns="91440" bIns="209484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lato"/>
                <a:cs typeface="Arial" pitchFamily="34" charset="0"/>
              </a:rPr>
              <a:t>Как создать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lato"/>
                <a:cs typeface="Arial" pitchFamily="34" charset="0"/>
              </a:rPr>
              <a:t>Typeform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lato"/>
                <a:cs typeface="Arial" pitchFamily="34" charset="0"/>
              </a:rPr>
              <a:t> с помощью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lato"/>
                <a:cs typeface="Arial" pitchFamily="34" charset="0"/>
              </a:rPr>
              <a:t>Visme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lato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lato"/>
                <a:cs typeface="Arial" pitchFamily="34" charset="0"/>
              </a:rPr>
              <a:t>С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555555"/>
                </a:solidFill>
                <a:effectLst/>
                <a:latin typeface="lato"/>
                <a:cs typeface="Arial" pitchFamily="34" charset="0"/>
              </a:rPr>
              <a:t>Visme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lato"/>
                <a:cs typeface="Arial" pitchFamily="34" charset="0"/>
              </a:rPr>
              <a:t> вы можете не только презентовать результаты своего опроса, но и создать опрос! С интеграцией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555555"/>
                </a:solidFill>
                <a:effectLst/>
                <a:latin typeface="lato"/>
                <a:cs typeface="Arial" pitchFamily="34" charset="0"/>
              </a:rPr>
              <a:t>Typeform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lato"/>
                <a:cs typeface="Arial" pitchFamily="34" charset="0"/>
              </a:rPr>
              <a:t> создать опрос в проекте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555555"/>
                </a:solidFill>
                <a:effectLst/>
                <a:latin typeface="lato"/>
                <a:cs typeface="Arial" pitchFamily="34" charset="0"/>
              </a:rPr>
              <a:t>Visme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lato"/>
                <a:cs typeface="Arial" pitchFamily="34" charset="0"/>
              </a:rPr>
              <a:t> так же просто, как вставить новую диаграмму.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lato"/>
                <a:cs typeface="Arial" pitchFamily="34" charset="0"/>
              </a:rPr>
              <a:t> 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lato"/>
                <a:cs typeface="Arial" pitchFamily="34" charset="0"/>
              </a:rPr>
              <a:t>Первый шаг: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lato"/>
                <a:cs typeface="Arial" pitchFamily="34" charset="0"/>
              </a:rPr>
              <a:t> Создайте область для вашей формы ввода - новый блок, слайд или секцию - и нажмите кнопку «Приложения» на панели инструментов слева.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lato"/>
                <a:cs typeface="Arial" pitchFamily="34" charset="0"/>
              </a:rPr>
              <a:t>Второй шаг: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lato"/>
                <a:cs typeface="Arial" pitchFamily="34" charset="0"/>
              </a:rPr>
              <a:t> Нажмите кнопку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lato"/>
                <a:cs typeface="Arial" pitchFamily="34" charset="0"/>
              </a:rPr>
              <a:t>"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555555"/>
                </a:solidFill>
                <a:effectLst/>
                <a:latin typeface="lato"/>
                <a:cs typeface="Arial" pitchFamily="34" charset="0"/>
              </a:rPr>
              <a:t>Typeform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lato"/>
                <a:cs typeface="Arial" pitchFamily="34" charset="0"/>
              </a:rPr>
              <a:t>", чтобы подключить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lato"/>
                <a:cs typeface="Arial" pitchFamily="34" charset="0"/>
              </a:rPr>
              <a:t>свою учетную запись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555555"/>
                </a:solidFill>
                <a:effectLst/>
                <a:latin typeface="lato"/>
                <a:cs typeface="Arial" pitchFamily="34" charset="0"/>
              </a:rPr>
              <a:t>Typeform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lato"/>
                <a:cs typeface="Arial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lato"/>
                <a:cs typeface="Arial" pitchFamily="34" charset="0"/>
              </a:rPr>
              <a:t>Третий шаг: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lato"/>
                <a:cs typeface="Arial" pitchFamily="34" charset="0"/>
              </a:rPr>
              <a:t> После входа в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lato"/>
                <a:cs typeface="Arial" pitchFamily="34" charset="0"/>
              </a:rPr>
              <a:t>учетную запись вы можете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lato"/>
                <a:cs typeface="Arial" pitchFamily="34" charset="0"/>
              </a:rPr>
              <a:t>импортировать любую ранее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lato"/>
                <a:cs typeface="Arial" pitchFamily="34" charset="0"/>
              </a:rPr>
              <a:t>созданную форму, если она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lato"/>
                <a:cs typeface="Arial" pitchFamily="34" charset="0"/>
              </a:rPr>
              <a:t>не является частной или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lato"/>
                <a:cs typeface="Arial" pitchFamily="34" charset="0"/>
              </a:rPr>
              <a:t>неопубликованной.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lato"/>
                <a:cs typeface="Arial" pitchFamily="34" charset="0"/>
              </a:rPr>
              <a:t> </a:t>
            </a:r>
          </a:p>
        </p:txBody>
      </p:sp>
      <p:pic>
        <p:nvPicPr>
          <p:cNvPr id="8194" name="Picture 2" descr="A screenshot of how you can access the Typeform integration in Visme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23210" y="3195376"/>
            <a:ext cx="5546690" cy="407963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8609646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 descr="https://phonoteka.org/uploads/posts/2021-05/1621705566_3-phonoteka_org-p-monitoring-fon-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1" y="3853040"/>
            <a:ext cx="10691814" cy="3730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31596" y="275259"/>
            <a:ext cx="9927771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Как анализировать результаты опроса</a:t>
            </a:r>
          </a:p>
          <a:p>
            <a:r>
              <a:rPr lang="ru-RU" sz="2800" dirty="0" smtClean="0"/>
              <a:t>Когда вы визуализируете результаты опроса, зрителю легче понять предоставленную информацию и сделать выводы.</a:t>
            </a:r>
          </a:p>
          <a:p>
            <a:r>
              <a:rPr lang="ru-RU" sz="2800" dirty="0" smtClean="0"/>
              <a:t>Но прежде чем это сделать, вам нужно сначала самостоятельно проанализировать свои результаты. Процесс анализа зависит от типа проведенного опроса и от того, как были собраны данные.</a:t>
            </a:r>
          </a:p>
          <a:p>
            <a:r>
              <a:rPr lang="ru-RU" sz="2800" dirty="0" smtClean="0"/>
              <a:t>Например, простые количественные </a:t>
            </a:r>
            <a:r>
              <a:rPr lang="ru-RU" sz="2800" dirty="0" err="1" smtClean="0"/>
              <a:t>онлайн-опросы</a:t>
            </a:r>
            <a:r>
              <a:rPr lang="ru-RU" sz="2800" dirty="0" smtClean="0"/>
              <a:t> можно вводить непосредственно в электронную таблицу, в то время как качественные опросы, потребуют значительно более тщательной работы по вводу данных.</a:t>
            </a:r>
            <a:endParaRPr lang="ru-RU" sz="2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1736</TotalTime>
  <Words>414</Words>
  <Application>Microsoft Office PowerPoint</Application>
  <PresentationFormat>Произвольный</PresentationFormat>
  <Paragraphs>117</Paragraphs>
  <Slides>32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Тема Office</vt:lpstr>
      <vt:lpstr>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БЛАГОДАРЮ 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Обзор рейтингов вузов</dc:title>
  <dc:creator>user</dc:creator>
  <cp:lastModifiedBy>user</cp:lastModifiedBy>
  <cp:revision>152</cp:revision>
  <dcterms:created xsi:type="dcterms:W3CDTF">2020-07-13T07:57:52Z</dcterms:created>
  <dcterms:modified xsi:type="dcterms:W3CDTF">2022-11-30T18:53:09Z</dcterms:modified>
</cp:coreProperties>
</file>