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86" r:id="rId4"/>
    <p:sldId id="258" r:id="rId5"/>
    <p:sldId id="260" r:id="rId6"/>
    <p:sldId id="287" r:id="rId7"/>
    <p:sldId id="261" r:id="rId8"/>
    <p:sldId id="262" r:id="rId9"/>
    <p:sldId id="263" r:id="rId10"/>
    <p:sldId id="288" r:id="rId11"/>
    <p:sldId id="281" r:id="rId12"/>
    <p:sldId id="264" r:id="rId13"/>
    <p:sldId id="289" r:id="rId14"/>
    <p:sldId id="266" r:id="rId15"/>
    <p:sldId id="280" r:id="rId16"/>
    <p:sldId id="290" r:id="rId17"/>
    <p:sldId id="267" r:id="rId18"/>
    <p:sldId id="282" r:id="rId19"/>
    <p:sldId id="268" r:id="rId20"/>
    <p:sldId id="283" r:id="rId21"/>
    <p:sldId id="269" r:id="rId22"/>
    <p:sldId id="270" r:id="rId23"/>
    <p:sldId id="271" r:id="rId24"/>
    <p:sldId id="272" r:id="rId25"/>
    <p:sldId id="273" r:id="rId26"/>
    <p:sldId id="284" r:id="rId27"/>
    <p:sldId id="274" r:id="rId28"/>
    <p:sldId id="291" r:id="rId29"/>
    <p:sldId id="275" r:id="rId30"/>
    <p:sldId id="292" r:id="rId31"/>
    <p:sldId id="276" r:id="rId32"/>
    <p:sldId id="285" r:id="rId33"/>
    <p:sldId id="278" r:id="rId34"/>
    <p:sldId id="27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3" d="100"/>
          <a:sy n="63" d="100"/>
        </p:scale>
        <p:origin x="13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33321-68C0-404D-AA14-EF5CF20ACAF5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F851-375E-47C9-BC9D-07BAAB237E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>
            <a:off x="251520" y="188640"/>
            <a:ext cx="8695944" cy="6336704"/>
          </a:xfrm>
          <a:prstGeom prst="roundRect">
            <a:avLst>
              <a:gd name="adj" fmla="val 8553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Куликов В.С.</a:t>
            </a:r>
          </a:p>
          <a:p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D133321-68C0-404D-AA14-EF5CF20ACAF5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4D5F851-375E-47C9-BC9D-07BAAB237E6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5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60648"/>
            <a:ext cx="8856984" cy="6597352"/>
          </a:xfrm>
        </p:spPr>
        <p:txBody>
          <a:bodyPr>
            <a:normAutofit/>
          </a:bodyPr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Тема 7. Принятие решения и управляющие действия в деятельности оператора</a:t>
            </a:r>
          </a:p>
          <a:p>
            <a:pPr marL="457200" lvl="1" indent="0" algn="l">
              <a:buFont typeface="Arial" panose="020B0604020202020204" pitchFamily="34" charset="0"/>
              <a:buNone/>
            </a:pPr>
            <a:endParaRPr lang="ru-RU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7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424935" cy="633670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ru-RU" sz="4800" b="1" i="1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ru-RU" sz="4800" b="1" i="1" dirty="0" smtClean="0">
                <a:solidFill>
                  <a:schemeClr val="bg1"/>
                </a:solidFill>
              </a:rPr>
              <a:t>Личностный </a:t>
            </a:r>
            <a:r>
              <a:rPr lang="ru-RU" sz="4800" b="1" i="1" dirty="0" smtClean="0">
                <a:solidFill>
                  <a:schemeClr val="bg1"/>
                </a:solidFill>
              </a:rPr>
              <a:t>аспект </a:t>
            </a:r>
            <a:r>
              <a:rPr lang="ru-RU" sz="4800" dirty="0" smtClean="0">
                <a:solidFill>
                  <a:schemeClr val="bg1"/>
                </a:solidFill>
              </a:rPr>
              <a:t>связан с влиянием </a:t>
            </a:r>
            <a:r>
              <a:rPr lang="ru-RU" sz="4800" b="1" i="1" dirty="0" smtClean="0">
                <a:solidFill>
                  <a:srgbClr val="FF0000"/>
                </a:solidFill>
              </a:rPr>
              <a:t>мотивационно-установочной</a:t>
            </a:r>
            <a:r>
              <a:rPr lang="ru-RU" sz="4800" b="1" i="1" dirty="0" smtClean="0">
                <a:solidFill>
                  <a:schemeClr val="bg1"/>
                </a:solidFill>
              </a:rPr>
              <a:t> </a:t>
            </a:r>
            <a:r>
              <a:rPr lang="ru-RU" sz="4800" dirty="0" smtClean="0">
                <a:solidFill>
                  <a:schemeClr val="bg1"/>
                </a:solidFill>
              </a:rPr>
              <a:t>и </a:t>
            </a:r>
            <a:r>
              <a:rPr lang="ru-RU" sz="4800" b="1" i="1" dirty="0" smtClean="0">
                <a:solidFill>
                  <a:srgbClr val="FF0000"/>
                </a:solidFill>
              </a:rPr>
              <a:t>эмоционально-волевой сфер</a:t>
            </a:r>
            <a:r>
              <a:rPr lang="ru-RU" sz="4800" b="1" i="1" dirty="0" smtClean="0">
                <a:solidFill>
                  <a:schemeClr val="bg1"/>
                </a:solidFill>
              </a:rPr>
              <a:t> </a:t>
            </a:r>
            <a:r>
              <a:rPr lang="ru-RU" sz="4800" dirty="0" smtClean="0">
                <a:solidFill>
                  <a:schemeClr val="bg1"/>
                </a:solidFill>
              </a:rPr>
              <a:t>на протекание информационных процессов.</a:t>
            </a:r>
          </a:p>
        </p:txBody>
      </p:sp>
    </p:spTree>
    <p:extLst>
      <p:ext uri="{BB962C8B-B14F-4D97-AF65-F5344CB8AC3E}">
        <p14:creationId xmlns:p14="http://schemas.microsoft.com/office/powerpoint/2010/main" val="42057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496943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Классификация типов решений </a:t>
            </a:r>
          </a:p>
          <a:p>
            <a:pPr marL="0" indent="0" algn="l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С учетом соотношения процессов построения </a:t>
            </a:r>
            <a:r>
              <a:rPr lang="ru-RU" sz="3200" b="1" dirty="0" smtClean="0">
                <a:solidFill>
                  <a:schemeClr val="bg1"/>
                </a:solidFill>
              </a:rPr>
              <a:t>(П)</a:t>
            </a:r>
            <a:r>
              <a:rPr lang="ru-RU" sz="3200" dirty="0" smtClean="0">
                <a:solidFill>
                  <a:schemeClr val="bg1"/>
                </a:solidFill>
              </a:rPr>
              <a:t> и контроля выдвигаемых гипотез </a:t>
            </a:r>
            <a:r>
              <a:rPr lang="ru-RU" sz="3200" b="1" dirty="0" smtClean="0">
                <a:solidFill>
                  <a:schemeClr val="bg1"/>
                </a:solidFill>
              </a:rPr>
              <a:t>(К).</a:t>
            </a:r>
            <a:r>
              <a:rPr lang="ru-RU" sz="3200" dirty="0" smtClean="0">
                <a:solidFill>
                  <a:schemeClr val="bg1"/>
                </a:solidFill>
              </a:rPr>
              <a:t> В зависимости от этого различают следующие типы решений:</a:t>
            </a:r>
          </a:p>
          <a:p>
            <a:pPr marL="252000" indent="0" algn="l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П&gt;&gt;К </a:t>
            </a:r>
            <a:r>
              <a:rPr lang="ru-RU" sz="3200" dirty="0" smtClean="0">
                <a:solidFill>
                  <a:schemeClr val="bg1"/>
                </a:solidFill>
              </a:rPr>
              <a:t>– импульсивные решения (процессы построения гипотез резко преобладают над контрольными процессами);</a:t>
            </a:r>
          </a:p>
          <a:p>
            <a:pPr marL="252000" lvl="5" indent="0">
              <a:spcBef>
                <a:spcPct val="20000"/>
              </a:spcBef>
              <a:buSzPct val="100000"/>
              <a:buNone/>
            </a:pPr>
            <a:r>
              <a:rPr lang="ru-RU" sz="3200" b="1" dirty="0">
                <a:solidFill>
                  <a:srgbClr val="FF0000"/>
                </a:solidFill>
              </a:rPr>
              <a:t>П&gt;К</a:t>
            </a:r>
            <a:r>
              <a:rPr lang="ru-RU" sz="3200" dirty="0">
                <a:solidFill>
                  <a:schemeClr val="bg1"/>
                </a:solidFill>
              </a:rPr>
              <a:t> – решения с риском;</a:t>
            </a:r>
          </a:p>
          <a:p>
            <a:pPr marL="252000" lvl="5" indent="0">
              <a:spcBef>
                <a:spcPct val="20000"/>
              </a:spcBef>
              <a:buSzPct val="100000"/>
              <a:buNone/>
            </a:pPr>
            <a:r>
              <a:rPr lang="ru-RU" sz="3200" b="1" dirty="0">
                <a:solidFill>
                  <a:srgbClr val="FF0000"/>
                </a:solidFill>
              </a:rPr>
              <a:t>П=К</a:t>
            </a:r>
            <a:r>
              <a:rPr lang="ru-RU" sz="3200" dirty="0">
                <a:solidFill>
                  <a:schemeClr val="bg1"/>
                </a:solidFill>
              </a:rPr>
              <a:t> – уравновешенные решения;</a:t>
            </a:r>
          </a:p>
          <a:p>
            <a:pPr marL="1554480" lvl="5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05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496943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Классификация </a:t>
            </a:r>
            <a:r>
              <a:rPr lang="ru-RU" sz="4000" b="1" dirty="0" smtClean="0">
                <a:solidFill>
                  <a:schemeClr val="bg1"/>
                </a:solidFill>
              </a:rPr>
              <a:t>типов решений </a:t>
            </a:r>
          </a:p>
          <a:p>
            <a:pPr marL="252000" lvl="5" indent="0">
              <a:spcBef>
                <a:spcPct val="20000"/>
              </a:spcBef>
              <a:buSzPct val="100000"/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П&lt;К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– осторожные решения;</a:t>
            </a:r>
          </a:p>
          <a:p>
            <a:pPr marL="25200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П&lt;&lt;К </a:t>
            </a:r>
            <a:r>
              <a:rPr lang="ru-RU" sz="3600" dirty="0">
                <a:solidFill>
                  <a:schemeClr val="bg1"/>
                </a:solidFill>
              </a:rPr>
              <a:t>– инертные решения (контрольные процессы резко преобладают над процессами построения гипотез, протекающими медленно и неуверенно).</a:t>
            </a:r>
          </a:p>
          <a:p>
            <a:pPr marL="1554480" lvl="5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44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496943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Наиболее </a:t>
            </a:r>
            <a:r>
              <a:rPr lang="ru-RU" sz="4800" dirty="0">
                <a:solidFill>
                  <a:schemeClr val="bg1"/>
                </a:solidFill>
              </a:rPr>
              <a:t>эффективными при наличии необходимых знаний оказываются операторы, склонные к принятию решений </a:t>
            </a:r>
            <a:r>
              <a:rPr lang="ru-RU" sz="4800" b="1" dirty="0">
                <a:solidFill>
                  <a:srgbClr val="FF0000"/>
                </a:solidFill>
              </a:rPr>
              <a:t>с риском, но обладающие осмотрительностью.</a:t>
            </a:r>
          </a:p>
          <a:p>
            <a:pPr marL="1554480" lvl="5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27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332656"/>
            <a:ext cx="8568951" cy="6264696"/>
          </a:xfrm>
        </p:spPr>
        <p:txBody>
          <a:bodyPr>
            <a:noAutofit/>
          </a:bodyPr>
          <a:lstStyle/>
          <a:p>
            <a:pPr marL="1874520" lvl="6" indent="0" algn="l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М</a:t>
            </a:r>
            <a:r>
              <a:rPr lang="ru-RU" sz="5400" b="1" i="1" dirty="0" smtClean="0">
                <a:solidFill>
                  <a:srgbClr val="FF0000"/>
                </a:solidFill>
              </a:rPr>
              <a:t>отивационные особенности </a:t>
            </a:r>
            <a:r>
              <a:rPr lang="ru-RU" sz="5400" dirty="0" smtClean="0">
                <a:solidFill>
                  <a:srgbClr val="FF0000"/>
                </a:solidFill>
              </a:rPr>
              <a:t>ПР. </a:t>
            </a:r>
          </a:p>
          <a:p>
            <a:pPr marL="0" lvl="6" indent="0">
              <a:spcBef>
                <a:spcPct val="20000"/>
              </a:spcBef>
              <a:buSzPct val="100000"/>
              <a:buNone/>
            </a:pPr>
            <a:r>
              <a:rPr lang="ru-RU" sz="4000" dirty="0">
                <a:solidFill>
                  <a:schemeClr val="bg1"/>
                </a:solidFill>
              </a:rPr>
              <a:t>Эффективность решений с установкой «как можно лучше» в 1,5 раза выше, чем с установкой «не хуже других» и в 2 раза выше, чем с установкой «лишь бы сделать</a:t>
            </a:r>
            <a:r>
              <a:rPr lang="ru-RU" sz="4000" dirty="0" smtClean="0">
                <a:solidFill>
                  <a:schemeClr val="bg1"/>
                </a:solidFill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09000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332656"/>
            <a:ext cx="8568951" cy="6264696"/>
          </a:xfrm>
        </p:spPr>
        <p:txBody>
          <a:bodyPr>
            <a:noAutofit/>
          </a:bodyPr>
          <a:lstStyle/>
          <a:p>
            <a:pPr marL="0" lvl="8" indent="0" algn="l">
              <a:spcBef>
                <a:spcPts val="60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7.2. Управляющие действия оператора</a:t>
            </a:r>
            <a:endParaRPr lang="ru-RU" sz="4000" dirty="0" smtClean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Реализация решения осуществляется путем ввода необходимой информации в машину. Для этого используются «выходные» каналы человека: двигательный (моторный) и речевой. Подавляющее число управляющих действий - посредством движений. </a:t>
            </a:r>
          </a:p>
        </p:txBody>
      </p:sp>
    </p:spTree>
    <p:extLst>
      <p:ext uri="{BB962C8B-B14F-4D97-AF65-F5344CB8AC3E}">
        <p14:creationId xmlns:p14="http://schemas.microsoft.com/office/powerpoint/2010/main" val="365190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332656"/>
            <a:ext cx="8568951" cy="626469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endParaRPr lang="ru-RU" sz="4800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Любое </a:t>
            </a:r>
            <a:r>
              <a:rPr lang="ru-RU" sz="4800" dirty="0" smtClean="0">
                <a:solidFill>
                  <a:schemeClr val="bg1"/>
                </a:solidFill>
              </a:rPr>
              <a:t>управляющее движение состоит из множества элементарных движений, объединенных в целостную структуру.</a:t>
            </a:r>
          </a:p>
        </p:txBody>
      </p:sp>
    </p:spTree>
    <p:extLst>
      <p:ext uri="{BB962C8B-B14F-4D97-AF65-F5344CB8AC3E}">
        <p14:creationId xmlns:p14="http://schemas.microsoft.com/office/powerpoint/2010/main" val="102444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496943" cy="626469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Три группы управляющих движений:</a:t>
            </a:r>
          </a:p>
          <a:p>
            <a:pPr marL="0" indent="0">
              <a:buNone/>
            </a:pPr>
            <a:r>
              <a:rPr lang="ru-RU" sz="3400" dirty="0" smtClean="0">
                <a:solidFill>
                  <a:srgbClr val="FF0000"/>
                </a:solidFill>
              </a:rPr>
              <a:t>– </a:t>
            </a:r>
            <a:r>
              <a:rPr lang="ru-RU" sz="3400" b="1" i="1" dirty="0" smtClean="0">
                <a:solidFill>
                  <a:srgbClr val="FF0000"/>
                </a:solidFill>
              </a:rPr>
              <a:t>рабочие </a:t>
            </a:r>
            <a:r>
              <a:rPr lang="ru-RU" sz="3400" dirty="0" smtClean="0">
                <a:solidFill>
                  <a:schemeClr val="bg1"/>
                </a:solidFill>
              </a:rPr>
              <a:t>или исполнительные движения, посредством которых осуществляется воздействие на орган управления;</a:t>
            </a:r>
          </a:p>
          <a:p>
            <a:pPr marL="0" indent="0">
              <a:buNone/>
            </a:pPr>
            <a:r>
              <a:rPr lang="ru-RU" sz="3400" b="1" i="1" dirty="0">
                <a:solidFill>
                  <a:srgbClr val="FF0000"/>
                </a:solidFill>
              </a:rPr>
              <a:t>– гностические </a:t>
            </a:r>
            <a:r>
              <a:rPr lang="ru-RU" sz="3400" dirty="0" smtClean="0">
                <a:solidFill>
                  <a:schemeClr val="bg1"/>
                </a:solidFill>
              </a:rPr>
              <a:t>(познавательные) движения, направленные на познавание объекта или условий труда (осязательные, ощупывающие, измерительные и др.);</a:t>
            </a:r>
          </a:p>
          <a:p>
            <a:pPr marL="0" lvl="5" indent="0">
              <a:spcBef>
                <a:spcPct val="20000"/>
              </a:spcBef>
              <a:buSzPct val="100000"/>
              <a:buNone/>
            </a:pPr>
            <a:r>
              <a:rPr lang="ru-RU" sz="3400" b="1" i="1" dirty="0" smtClean="0">
                <a:solidFill>
                  <a:srgbClr val="FF0000"/>
                </a:solidFill>
              </a:rPr>
              <a:t>– приспособительные  </a:t>
            </a:r>
            <a:r>
              <a:rPr lang="ru-RU" sz="3400" dirty="0" smtClean="0">
                <a:solidFill>
                  <a:schemeClr val="bg1"/>
                </a:solidFill>
              </a:rPr>
              <a:t>движения (установочные</a:t>
            </a:r>
            <a:r>
              <a:rPr lang="ru-RU" sz="3400" dirty="0">
                <a:solidFill>
                  <a:schemeClr val="bg1"/>
                </a:solidFill>
              </a:rPr>
              <a:t>, уравновешивающие и др.).</a:t>
            </a: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3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496943" cy="6264696"/>
          </a:xfrm>
        </p:spPr>
        <p:txBody>
          <a:bodyPr>
            <a:normAutofit/>
          </a:bodyPr>
          <a:lstStyle/>
          <a:p>
            <a:pPr marL="0" indent="0" algn="l">
              <a:spcBef>
                <a:spcPts val="1200"/>
              </a:spcBef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Управляющие движения оператора характеризуются </a:t>
            </a:r>
            <a:r>
              <a:rPr lang="ru-RU" sz="3600" dirty="0" smtClean="0">
                <a:solidFill>
                  <a:srgbClr val="FF0000"/>
                </a:solidFill>
              </a:rPr>
              <a:t>четырьмя группами характеристик</a:t>
            </a:r>
            <a:r>
              <a:rPr lang="ru-RU" sz="3600" dirty="0" smtClean="0">
                <a:solidFill>
                  <a:schemeClr val="bg1"/>
                </a:solidFill>
              </a:rPr>
              <a:t>: </a:t>
            </a:r>
          </a:p>
          <a:p>
            <a:pPr marL="742950" indent="-742950">
              <a:spcBef>
                <a:spcPts val="1200"/>
              </a:spcBef>
              <a:buClr>
                <a:schemeClr val="bg1"/>
              </a:buClr>
              <a:buFont typeface="+mj-lt"/>
              <a:buAutoNum type="arabicPeriod"/>
            </a:pPr>
            <a:r>
              <a:rPr lang="ru-RU" sz="4800" b="1" i="1" dirty="0" smtClean="0">
                <a:solidFill>
                  <a:schemeClr val="bg1"/>
                </a:solidFill>
              </a:rPr>
              <a:t>скоростными </a:t>
            </a:r>
            <a:r>
              <a:rPr lang="ru-RU" sz="4800" dirty="0" smtClean="0">
                <a:solidFill>
                  <a:schemeClr val="bg1"/>
                </a:solidFill>
              </a:rPr>
              <a:t>(временными), </a:t>
            </a:r>
            <a:r>
              <a:rPr lang="ru-RU" sz="4800" b="1" i="1" dirty="0" smtClean="0">
                <a:solidFill>
                  <a:schemeClr val="bg1"/>
                </a:solidFill>
              </a:rPr>
              <a:t>пространственными</a:t>
            </a:r>
            <a:r>
              <a:rPr lang="ru-RU" sz="4800" dirty="0" smtClean="0">
                <a:solidFill>
                  <a:schemeClr val="bg1"/>
                </a:solidFill>
              </a:rPr>
              <a:t>, </a:t>
            </a:r>
          </a:p>
          <a:p>
            <a:pPr marL="742950" indent="-742950">
              <a:spcBef>
                <a:spcPts val="1200"/>
              </a:spcBef>
              <a:buClr>
                <a:schemeClr val="bg1"/>
              </a:buClr>
              <a:buFont typeface="+mj-lt"/>
              <a:buAutoNum type="arabicPeriod"/>
            </a:pPr>
            <a:r>
              <a:rPr lang="ru-RU" sz="4800" b="1" i="1" dirty="0" smtClean="0">
                <a:solidFill>
                  <a:schemeClr val="bg1"/>
                </a:solidFill>
              </a:rPr>
              <a:t>силовыми </a:t>
            </a:r>
          </a:p>
          <a:p>
            <a:pPr marL="742950" indent="-742950">
              <a:spcBef>
                <a:spcPts val="1200"/>
              </a:spcBef>
              <a:buClr>
                <a:schemeClr val="bg1"/>
              </a:buClr>
              <a:buFont typeface="+mj-lt"/>
              <a:buAutoNum type="arabicPeriod"/>
            </a:pPr>
            <a:r>
              <a:rPr lang="ru-RU" sz="4800" b="1" i="1" dirty="0" err="1" smtClean="0">
                <a:solidFill>
                  <a:schemeClr val="bg1"/>
                </a:solidFill>
              </a:rPr>
              <a:t>точностными</a:t>
            </a:r>
            <a:r>
              <a:rPr lang="ru-RU" sz="4800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7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332656"/>
            <a:ext cx="8568951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600" dirty="0">
                <a:solidFill>
                  <a:schemeClr val="bg1"/>
                </a:solidFill>
              </a:rPr>
              <a:t>Основной </a:t>
            </a:r>
            <a:r>
              <a:rPr lang="ru-RU" sz="3600" b="1" i="1" dirty="0">
                <a:solidFill>
                  <a:schemeClr val="bg1"/>
                </a:solidFill>
              </a:rPr>
              <a:t>скоростной характеристикой </a:t>
            </a:r>
            <a:r>
              <a:rPr lang="ru-RU" sz="3600" dirty="0">
                <a:solidFill>
                  <a:schemeClr val="bg1"/>
                </a:solidFill>
              </a:rPr>
              <a:t>является </a:t>
            </a:r>
            <a:r>
              <a:rPr lang="ru-RU" sz="3600" b="1" i="1" dirty="0">
                <a:solidFill>
                  <a:schemeClr val="bg1"/>
                </a:solidFill>
              </a:rPr>
              <a:t>время двигательной реакции</a:t>
            </a:r>
            <a:r>
              <a:rPr lang="ru-RU" sz="3600" i="1" dirty="0">
                <a:solidFill>
                  <a:schemeClr val="bg1"/>
                </a:solidFill>
              </a:rPr>
              <a:t>. </a:t>
            </a:r>
            <a:r>
              <a:rPr lang="ru-RU" sz="3600" dirty="0">
                <a:solidFill>
                  <a:schemeClr val="bg1"/>
                </a:solidFill>
              </a:rPr>
              <a:t>Это время зависит от амплитуды движения и размера органа управления:</a:t>
            </a:r>
          </a:p>
          <a:p>
            <a:pPr marL="0" indent="0">
              <a:buNone/>
            </a:pPr>
            <a:endParaRPr lang="ru-RU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3600" dirty="0">
                <a:solidFill>
                  <a:schemeClr val="bg1"/>
                </a:solidFill>
              </a:rPr>
              <a:t>где </a:t>
            </a:r>
            <a:r>
              <a:rPr lang="ru-RU" sz="3600" i="1" dirty="0">
                <a:solidFill>
                  <a:schemeClr val="bg1"/>
                </a:solidFill>
              </a:rPr>
              <a:t>а </a:t>
            </a:r>
            <a:r>
              <a:rPr lang="ru-RU" sz="3600" dirty="0">
                <a:solidFill>
                  <a:schemeClr val="bg1"/>
                </a:solidFill>
              </a:rPr>
              <a:t>и </a:t>
            </a:r>
            <a:r>
              <a:rPr lang="en-US" sz="3600" b="1" i="1" dirty="0">
                <a:solidFill>
                  <a:schemeClr val="bg1"/>
                </a:solidFill>
              </a:rPr>
              <a:t>b</a:t>
            </a:r>
            <a:r>
              <a:rPr lang="ru-RU" sz="3600" b="1" i="1" dirty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константы (</a:t>
            </a:r>
            <a:r>
              <a:rPr lang="ru-RU" sz="3600" i="1" dirty="0">
                <a:solidFill>
                  <a:schemeClr val="bg1"/>
                </a:solidFill>
              </a:rPr>
              <a:t>а</a:t>
            </a:r>
            <a:r>
              <a:rPr lang="ru-RU" sz="3600" dirty="0">
                <a:solidFill>
                  <a:schemeClr val="bg1"/>
                </a:solidFill>
              </a:rPr>
              <a:t>≈0,07 с, </a:t>
            </a:r>
            <a:r>
              <a:rPr lang="en-US" sz="3600" dirty="0">
                <a:solidFill>
                  <a:schemeClr val="bg1"/>
                </a:solidFill>
              </a:rPr>
              <a:t>b</a:t>
            </a:r>
            <a:r>
              <a:rPr lang="ru-RU" sz="3600" dirty="0">
                <a:solidFill>
                  <a:schemeClr val="bg1"/>
                </a:solidFill>
              </a:rPr>
              <a:t>≈0,074 с); </a:t>
            </a:r>
            <a:r>
              <a:rPr lang="ru-RU" sz="3600" i="1" dirty="0">
                <a:solidFill>
                  <a:schemeClr val="bg1"/>
                </a:solidFill>
              </a:rPr>
              <a:t>А- </a:t>
            </a:r>
            <a:r>
              <a:rPr lang="ru-RU" sz="3600" dirty="0">
                <a:solidFill>
                  <a:schemeClr val="bg1"/>
                </a:solidFill>
              </a:rPr>
              <a:t>амплитуда движения; </a:t>
            </a:r>
            <a:r>
              <a:rPr lang="en-US" sz="3600" i="1" dirty="0">
                <a:solidFill>
                  <a:schemeClr val="bg1"/>
                </a:solidFill>
              </a:rPr>
              <a:t>W</a:t>
            </a:r>
            <a:r>
              <a:rPr lang="ru-RU" sz="3600" i="1" dirty="0">
                <a:solidFill>
                  <a:schemeClr val="bg1"/>
                </a:solidFill>
              </a:rPr>
              <a:t>- </a:t>
            </a:r>
            <a:r>
              <a:rPr lang="ru-RU" sz="3600" dirty="0">
                <a:solidFill>
                  <a:schemeClr val="bg1"/>
                </a:solidFill>
              </a:rPr>
              <a:t>размер органа управления; </a:t>
            </a:r>
            <a:r>
              <a:rPr lang="ru-RU" sz="3600" i="1" dirty="0">
                <a:solidFill>
                  <a:schemeClr val="bg1"/>
                </a:solidFill>
              </a:rPr>
              <a:t>Т- </a:t>
            </a:r>
            <a:r>
              <a:rPr lang="ru-RU" sz="3600" dirty="0">
                <a:solidFill>
                  <a:schemeClr val="bg1"/>
                </a:solidFill>
              </a:rPr>
              <a:t>комплексный показатель трудности.</a:t>
            </a: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91680" y="2668399"/>
            <a:ext cx="5688632" cy="155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06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1124744"/>
            <a:ext cx="8496943" cy="554461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На основании принятой информации оператор принимает необходимое решение по управлению. Процедура принятия решения является </a:t>
            </a:r>
            <a:r>
              <a:rPr lang="ru-RU" sz="3200" b="1" dirty="0" smtClean="0">
                <a:solidFill>
                  <a:srgbClr val="FF0000"/>
                </a:solidFill>
              </a:rPr>
              <a:t>центральной и организующей </a:t>
            </a:r>
            <a:r>
              <a:rPr lang="ru-RU" sz="3200" dirty="0" smtClean="0">
                <a:solidFill>
                  <a:schemeClr val="bg1"/>
                </a:solidFill>
              </a:rPr>
              <a:t>на всех уровнях приема и переработки информации.</a:t>
            </a:r>
          </a:p>
          <a:p>
            <a:pPr marL="0" indent="0" algn="l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В самом общем виде процедура ПР включает </a:t>
            </a:r>
            <a:r>
              <a:rPr lang="ru-RU" sz="3200" b="1" i="1" dirty="0" smtClean="0">
                <a:solidFill>
                  <a:srgbClr val="FF0000"/>
                </a:solidFill>
              </a:rPr>
              <a:t>формирование последовательности действий для достижения цели на основе преобразования исходной информации.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338328"/>
            <a:ext cx="8229600" cy="714408"/>
          </a:xfrm>
        </p:spPr>
        <p:txBody>
          <a:bodyPr>
            <a:noAutofit/>
          </a:bodyPr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7.1. Принятие решения (ПР) оператором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90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332656"/>
            <a:ext cx="8568951" cy="626469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Для повторяющихся движений основной характеристикой скорости является </a:t>
            </a:r>
            <a:r>
              <a:rPr lang="ru-RU" sz="4400" i="1" dirty="0" smtClean="0">
                <a:solidFill>
                  <a:srgbClr val="FF0000"/>
                </a:solidFill>
              </a:rPr>
              <a:t>частота повторения </a:t>
            </a:r>
            <a:r>
              <a:rPr lang="ru-RU" sz="4400" dirty="0" smtClean="0">
                <a:solidFill>
                  <a:srgbClr val="FF0000"/>
                </a:solidFill>
              </a:rPr>
              <a:t>или </a:t>
            </a:r>
            <a:r>
              <a:rPr lang="ru-RU" sz="4400" i="1" dirty="0" smtClean="0">
                <a:solidFill>
                  <a:srgbClr val="FF0000"/>
                </a:solidFill>
              </a:rPr>
              <a:t>темп. </a:t>
            </a:r>
          </a:p>
          <a:p>
            <a:pPr marL="0" indent="0" algn="l">
              <a:buNone/>
            </a:pPr>
            <a:r>
              <a:rPr lang="ru-RU" sz="4400" b="1" i="1" dirty="0" smtClean="0">
                <a:solidFill>
                  <a:schemeClr val="bg1"/>
                </a:solidFill>
              </a:rPr>
              <a:t>Темп вращения зависит от размеров органов управления и величины их сопротивления движению.</a:t>
            </a: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3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338328"/>
            <a:ext cx="8229600" cy="6259024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К </a:t>
            </a:r>
            <a:r>
              <a:rPr lang="ru-RU" sz="3600" b="1" i="1" dirty="0" smtClean="0">
                <a:solidFill>
                  <a:srgbClr val="FF0000"/>
                </a:solidFill>
              </a:rPr>
              <a:t>пространственным характеристикам </a:t>
            </a:r>
            <a:r>
              <a:rPr lang="ru-RU" sz="3600" dirty="0" smtClean="0">
                <a:solidFill>
                  <a:schemeClr val="bg1"/>
                </a:solidFill>
              </a:rPr>
              <a:t>движений оператора относятся </a:t>
            </a:r>
            <a:r>
              <a:rPr lang="ru-RU" sz="3600" b="1" i="1" dirty="0" smtClean="0">
                <a:solidFill>
                  <a:schemeClr val="bg1"/>
                </a:solidFill>
              </a:rPr>
              <a:t>размеры моторного поля </a:t>
            </a:r>
            <a:r>
              <a:rPr lang="ru-RU" sz="3600" dirty="0" smtClean="0">
                <a:solidFill>
                  <a:schemeClr val="bg1"/>
                </a:solidFill>
              </a:rPr>
              <a:t>(и </a:t>
            </a:r>
            <a:r>
              <a:rPr lang="ru-RU" sz="3600" b="1" i="1" dirty="0" smtClean="0">
                <a:solidFill>
                  <a:schemeClr val="bg1"/>
                </a:solidFill>
              </a:rPr>
              <a:t>траектория движения</a:t>
            </a:r>
            <a:r>
              <a:rPr lang="ru-RU" sz="3600" i="1" dirty="0" smtClean="0">
                <a:solidFill>
                  <a:schemeClr val="bg1"/>
                </a:solidFill>
              </a:rPr>
              <a:t>. </a:t>
            </a:r>
            <a:r>
              <a:rPr lang="ru-RU" sz="3600" dirty="0" smtClean="0">
                <a:solidFill>
                  <a:schemeClr val="bg1"/>
                </a:solidFill>
              </a:rPr>
              <a:t>Размеры моторного поля (при неподвижном положении туловища) определяются длиной вытянутой руки. 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Различают </a:t>
            </a:r>
            <a:r>
              <a:rPr lang="ru-RU" sz="3600" b="1" i="1" dirty="0" smtClean="0">
                <a:solidFill>
                  <a:srgbClr val="FF0000"/>
                </a:solidFill>
              </a:rPr>
              <a:t>максимальную</a:t>
            </a:r>
            <a:r>
              <a:rPr lang="ru-RU" sz="3600" i="1" dirty="0" smtClean="0">
                <a:solidFill>
                  <a:srgbClr val="FF0000"/>
                </a:solidFill>
              </a:rPr>
              <a:t>, </a:t>
            </a:r>
            <a:r>
              <a:rPr lang="ru-RU" sz="3600" b="1" i="1" dirty="0" smtClean="0">
                <a:solidFill>
                  <a:srgbClr val="FF0000"/>
                </a:solidFill>
              </a:rPr>
              <a:t>допустимую </a:t>
            </a:r>
            <a:r>
              <a:rPr lang="ru-RU" sz="3600" dirty="0" smtClean="0">
                <a:solidFill>
                  <a:srgbClr val="FF0000"/>
                </a:solidFill>
              </a:rPr>
              <a:t>и </a:t>
            </a:r>
            <a:r>
              <a:rPr lang="ru-RU" sz="3600" b="1" i="1" dirty="0" smtClean="0">
                <a:solidFill>
                  <a:srgbClr val="FF0000"/>
                </a:solidFill>
              </a:rPr>
              <a:t>оптимальную </a:t>
            </a:r>
            <a:r>
              <a:rPr lang="ru-RU" sz="3600" dirty="0" smtClean="0">
                <a:solidFill>
                  <a:schemeClr val="bg1"/>
                </a:solidFill>
              </a:rPr>
              <a:t>зоны досягаемости.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9084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332656"/>
            <a:ext cx="8568951" cy="6336704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ru-RU" b="1" dirty="0" smtClean="0">
                <a:solidFill>
                  <a:schemeClr val="bg1"/>
                </a:solidFill>
              </a:rPr>
              <a:t>Зоны досягаемости рук в горизонтальной плоскости: А– максимальная; В– допустимая; С– оптимальная зона</a:t>
            </a:r>
            <a:endParaRPr lang="ru-RU" dirty="0" smtClean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7344816" cy="54005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414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424935" cy="6264696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lvl="8" indent="0" algn="ctr">
              <a:buNone/>
            </a:pPr>
            <a:endParaRPr lang="ru-RU" sz="2200" b="1" dirty="0" smtClean="0">
              <a:solidFill>
                <a:schemeClr val="bg1"/>
              </a:solidFill>
            </a:endParaRPr>
          </a:p>
          <a:p>
            <a:pPr marL="0" lvl="8" indent="0" algn="ctr">
              <a:buNone/>
            </a:pPr>
            <a:r>
              <a:rPr lang="ru-RU" sz="2200" b="1" dirty="0" smtClean="0">
                <a:solidFill>
                  <a:schemeClr val="bg1"/>
                </a:solidFill>
              </a:rPr>
              <a:t>Зоны досягаемости рук в вертикальной плоскости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280920" cy="5544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05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352927" cy="619268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В оптимальной и допустимой зонах движения производятся более </a:t>
            </a:r>
            <a:r>
              <a:rPr lang="ru-RU" sz="4000" b="1" dirty="0" smtClean="0">
                <a:solidFill>
                  <a:srgbClr val="FF0000"/>
                </a:solidFill>
              </a:rPr>
              <a:t>быстро и точно при минимальной утомляемости оператора. 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Здесь </a:t>
            </a:r>
            <a:r>
              <a:rPr lang="ru-RU" sz="4000" dirty="0" smtClean="0">
                <a:solidFill>
                  <a:schemeClr val="bg1"/>
                </a:solidFill>
              </a:rPr>
              <a:t>- наиболее </a:t>
            </a:r>
            <a:r>
              <a:rPr lang="ru-RU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важные и часто используемые органы управления</a:t>
            </a:r>
            <a:r>
              <a:rPr lang="ru-RU" sz="4000" dirty="0" smtClean="0">
                <a:solidFill>
                  <a:schemeClr val="bg1"/>
                </a:solidFill>
              </a:rPr>
              <a:t>. В зоне максимальной деятельности - лишь непродолжительная работа.</a:t>
            </a:r>
          </a:p>
        </p:txBody>
      </p:sp>
    </p:spTree>
    <p:extLst>
      <p:ext uri="{BB962C8B-B14F-4D97-AF65-F5344CB8AC3E}">
        <p14:creationId xmlns:p14="http://schemas.microsoft.com/office/powerpoint/2010/main" val="196864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568951" cy="640871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4400" b="1" i="1" dirty="0" smtClean="0">
                <a:solidFill>
                  <a:schemeClr val="bg1"/>
                </a:solidFill>
              </a:rPr>
              <a:t>Силовые характеристики </a:t>
            </a:r>
          </a:p>
          <a:p>
            <a:pPr marL="0" indent="0" algn="l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движений оператора должны учитываться при выборе органов управления с </a:t>
            </a:r>
            <a:r>
              <a:rPr lang="ru-RU" sz="4000" b="1" dirty="0" smtClean="0">
                <a:solidFill>
                  <a:srgbClr val="FF0000"/>
                </a:solidFill>
              </a:rPr>
              <a:t>точки зрения их сопротивлений перемещению. </a:t>
            </a:r>
            <a:r>
              <a:rPr lang="ru-RU" sz="4000" dirty="0" smtClean="0">
                <a:solidFill>
                  <a:schemeClr val="bg1"/>
                </a:solidFill>
              </a:rPr>
              <a:t>Размеры приводных элементов органов управления могут быть определены по формулам:</a:t>
            </a:r>
          </a:p>
        </p:txBody>
      </p:sp>
    </p:spTree>
    <p:extLst>
      <p:ext uri="{BB962C8B-B14F-4D97-AF65-F5344CB8AC3E}">
        <p14:creationId xmlns:p14="http://schemas.microsoft.com/office/powerpoint/2010/main" val="427763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568951" cy="6408712"/>
          </a:xfrm>
        </p:spPr>
        <p:txBody>
          <a:bodyPr>
            <a:noAutofit/>
          </a:bodyPr>
          <a:lstStyle/>
          <a:p>
            <a:pPr marL="631825" lvl="8" indent="0" algn="l">
              <a:buNone/>
            </a:pPr>
            <a:r>
              <a:rPr lang="ru-RU" sz="4400" b="1" dirty="0" smtClean="0">
                <a:solidFill>
                  <a:schemeClr val="bg1"/>
                </a:solidFill>
              </a:rPr>
              <a:t>- для ручек управления</a:t>
            </a:r>
          </a:p>
          <a:p>
            <a:pPr marL="2514600" lvl="8" indent="0" algn="l">
              <a:buNone/>
            </a:pPr>
            <a:endParaRPr lang="ru-RU" sz="2800" b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sz="2800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sz="2800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sz="2800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где </a:t>
            </a:r>
            <a:r>
              <a:rPr lang="en-US" sz="3600" i="1" dirty="0" smtClean="0">
                <a:solidFill>
                  <a:schemeClr val="bg1"/>
                </a:solidFill>
              </a:rPr>
              <a:t>D</a:t>
            </a:r>
            <a:r>
              <a:rPr lang="ru-RU" sz="3600" i="1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- диаметр (траектории поворота) ручки управления; </a:t>
            </a:r>
            <a:r>
              <a:rPr lang="en-US" sz="3600" i="1" dirty="0" smtClean="0">
                <a:solidFill>
                  <a:schemeClr val="bg1"/>
                </a:solidFill>
              </a:rPr>
              <a:t>d</a:t>
            </a:r>
            <a:r>
              <a:rPr lang="ru-RU" sz="3600" i="1" baseline="-25000" dirty="0" smtClean="0">
                <a:solidFill>
                  <a:schemeClr val="bg1"/>
                </a:solidFill>
              </a:rPr>
              <a:t>о</a:t>
            </a:r>
            <a:r>
              <a:rPr lang="ru-RU" sz="3600" i="1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-диаметр оси органа управления; </a:t>
            </a:r>
            <a:r>
              <a:rPr lang="en-US" sz="3600" i="1" dirty="0" smtClean="0">
                <a:solidFill>
                  <a:schemeClr val="bg1"/>
                </a:solidFill>
              </a:rPr>
              <a:t>F</a:t>
            </a:r>
            <a:r>
              <a:rPr lang="ru-RU" sz="3600" i="1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- усилие переключения на оси органа управления; </a:t>
            </a:r>
            <a:r>
              <a:rPr lang="en-US" sz="3600" i="1" dirty="0" smtClean="0">
                <a:solidFill>
                  <a:schemeClr val="bg1"/>
                </a:solidFill>
              </a:rPr>
              <a:t>F</a:t>
            </a:r>
            <a:r>
              <a:rPr lang="ru-RU" sz="3600" i="1" baseline="-25000" dirty="0" err="1" smtClean="0">
                <a:solidFill>
                  <a:schemeClr val="bg1"/>
                </a:solidFill>
              </a:rPr>
              <a:t>доп</a:t>
            </a:r>
            <a:r>
              <a:rPr lang="ru-RU" sz="3600" i="1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- допустимое усилие для переключения органа управления; </a:t>
            </a:r>
            <a:r>
              <a:rPr lang="ru-RU" sz="3600" i="1" dirty="0" smtClean="0">
                <a:solidFill>
                  <a:schemeClr val="bg1"/>
                </a:solidFill>
              </a:rPr>
              <a:t>М - </a:t>
            </a:r>
            <a:r>
              <a:rPr lang="ru-RU" sz="3600" dirty="0" smtClean="0">
                <a:solidFill>
                  <a:schemeClr val="bg1"/>
                </a:solidFill>
              </a:rPr>
              <a:t>момент силы на оси;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980728"/>
            <a:ext cx="5112568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6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496943" cy="6264696"/>
          </a:xfrm>
        </p:spPr>
        <p:txBody>
          <a:bodyPr>
            <a:noAutofit/>
          </a:bodyPr>
          <a:lstStyle/>
          <a:p>
            <a:pPr marL="0" lvl="8" indent="0" algn="ctr">
              <a:buNone/>
            </a:pPr>
            <a:endParaRPr lang="ru-RU" sz="3600" b="1" dirty="0" smtClean="0">
              <a:solidFill>
                <a:schemeClr val="bg1"/>
              </a:solidFill>
            </a:endParaRPr>
          </a:p>
          <a:p>
            <a:pPr marL="0" lvl="8" indent="0"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- </a:t>
            </a:r>
            <a:r>
              <a:rPr lang="ru-RU" sz="3600" b="1" dirty="0" smtClean="0">
                <a:solidFill>
                  <a:schemeClr val="bg1"/>
                </a:solidFill>
              </a:rPr>
              <a:t>для кнопок переключения нажимного действия</a:t>
            </a:r>
          </a:p>
          <a:p>
            <a:pPr marL="2514600" lvl="8" indent="0" algn="l">
              <a:buNone/>
            </a:pPr>
            <a:endParaRPr lang="ru-RU" sz="3200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sz="3200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sz="3200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sz="3200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где </a:t>
            </a:r>
            <a:r>
              <a:rPr lang="en-US" sz="3200" i="1" dirty="0" smtClean="0">
                <a:solidFill>
                  <a:schemeClr val="bg1"/>
                </a:solidFill>
              </a:rPr>
              <a:t>S</a:t>
            </a:r>
            <a:r>
              <a:rPr lang="ru-RU" sz="3200" i="1" dirty="0" smtClean="0">
                <a:solidFill>
                  <a:schemeClr val="bg1"/>
                </a:solidFill>
              </a:rPr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- площадь кнопки управления; </a:t>
            </a:r>
            <a:r>
              <a:rPr lang="en-US" sz="3200" i="1" dirty="0" smtClean="0">
                <a:solidFill>
                  <a:schemeClr val="bg1"/>
                </a:solidFill>
              </a:rPr>
              <a:t>S</a:t>
            </a:r>
            <a:r>
              <a:rPr lang="ru-RU" sz="3200" i="1" baseline="-25000" dirty="0" smtClean="0">
                <a:solidFill>
                  <a:schemeClr val="bg1"/>
                </a:solidFill>
              </a:rPr>
              <a:t>о</a:t>
            </a:r>
            <a:r>
              <a:rPr lang="ru-RU" sz="3200" i="1" dirty="0" smtClean="0">
                <a:solidFill>
                  <a:schemeClr val="bg1"/>
                </a:solidFill>
              </a:rPr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- площадь оси органа управления</a:t>
            </a:r>
            <a:r>
              <a:rPr lang="ru-RU" sz="3200" dirty="0" smtClean="0">
                <a:solidFill>
                  <a:schemeClr val="bg1"/>
                </a:solidFill>
              </a:rPr>
              <a:t>.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411760" y="2132856"/>
            <a:ext cx="3816424" cy="205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34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496943" cy="6264696"/>
          </a:xfrm>
        </p:spPr>
        <p:txBody>
          <a:bodyPr>
            <a:noAutofit/>
          </a:bodyPr>
          <a:lstStyle/>
          <a:p>
            <a:pPr marL="0" lvl="8" indent="0" algn="ctr">
              <a:buNone/>
            </a:pPr>
            <a:endParaRPr lang="ru-RU" sz="3600" b="1" dirty="0" smtClean="0">
              <a:solidFill>
                <a:schemeClr val="bg1"/>
              </a:solidFill>
            </a:endParaRPr>
          </a:p>
          <a:p>
            <a:pPr marL="0" lvl="8" indent="0"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- </a:t>
            </a:r>
            <a:r>
              <a:rPr lang="ru-RU" sz="4800" dirty="0" smtClean="0">
                <a:solidFill>
                  <a:schemeClr val="bg1"/>
                </a:solidFill>
              </a:rPr>
              <a:t>Рекомендуемые </a:t>
            </a:r>
            <a:r>
              <a:rPr lang="ru-RU" sz="4800" dirty="0" smtClean="0">
                <a:solidFill>
                  <a:schemeClr val="bg1"/>
                </a:solidFill>
              </a:rPr>
              <a:t>(допустимые) усилия для кнопок, тумблеров, переключателей </a:t>
            </a:r>
            <a:r>
              <a:rPr lang="ru-RU" sz="4800" b="1" dirty="0" smtClean="0">
                <a:solidFill>
                  <a:srgbClr val="FF0000"/>
                </a:solidFill>
              </a:rPr>
              <a:t>«легкого типа» </a:t>
            </a:r>
            <a:r>
              <a:rPr lang="ru-RU" sz="4800" dirty="0" smtClean="0">
                <a:solidFill>
                  <a:schemeClr val="bg1"/>
                </a:solidFill>
              </a:rPr>
              <a:t>должны лежать в пределах </a:t>
            </a:r>
            <a:r>
              <a:rPr lang="ru-RU" sz="4800" b="1" dirty="0" smtClean="0">
                <a:solidFill>
                  <a:srgbClr val="FF0000"/>
                </a:solidFill>
              </a:rPr>
              <a:t>0,14 - 0,16 кг, </a:t>
            </a:r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«тяжелого типа» </a:t>
            </a:r>
            <a:r>
              <a:rPr lang="ru-RU" sz="4800" dirty="0" smtClean="0">
                <a:solidFill>
                  <a:schemeClr val="bg1"/>
                </a:solidFill>
              </a:rPr>
              <a:t>- в пределах </a:t>
            </a:r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0,6-1,2 кг.</a:t>
            </a:r>
          </a:p>
        </p:txBody>
      </p:sp>
    </p:spTree>
    <p:extLst>
      <p:ext uri="{BB962C8B-B14F-4D97-AF65-F5344CB8AC3E}">
        <p14:creationId xmlns:p14="http://schemas.microsoft.com/office/powerpoint/2010/main" val="33044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496943" cy="633670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ru-RU" sz="4400" b="1" i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ru-RU" sz="4400" b="1" i="1" dirty="0" err="1" smtClean="0">
                <a:solidFill>
                  <a:schemeClr val="bg1"/>
                </a:solidFill>
              </a:rPr>
              <a:t>Точностные</a:t>
            </a:r>
            <a:r>
              <a:rPr lang="ru-RU" sz="4400" b="1" i="1" dirty="0" smtClean="0">
                <a:solidFill>
                  <a:schemeClr val="bg1"/>
                </a:solidFill>
              </a:rPr>
              <a:t> </a:t>
            </a:r>
            <a:r>
              <a:rPr lang="ru-RU" sz="4400" b="1" i="1" dirty="0" smtClean="0">
                <a:solidFill>
                  <a:schemeClr val="bg1"/>
                </a:solidFill>
              </a:rPr>
              <a:t>характеристики </a:t>
            </a:r>
            <a:r>
              <a:rPr lang="ru-RU" sz="4400" dirty="0" smtClean="0">
                <a:solidFill>
                  <a:schemeClr val="bg1"/>
                </a:solidFill>
              </a:rPr>
              <a:t>имеют значение, когда </a:t>
            </a:r>
            <a:r>
              <a:rPr lang="ru-RU" sz="4400" dirty="0" smtClean="0">
                <a:solidFill>
                  <a:srgbClr val="FF0000"/>
                </a:solidFill>
              </a:rPr>
              <a:t>отсутствует возможность осуществлять зрительный контроль </a:t>
            </a:r>
            <a:r>
              <a:rPr lang="ru-RU" sz="4400" dirty="0" smtClean="0">
                <a:solidFill>
                  <a:schemeClr val="bg1"/>
                </a:solidFill>
              </a:rPr>
              <a:t>в процессе двигательного действия. К ним относятся </a:t>
            </a:r>
            <a:r>
              <a:rPr lang="ru-RU" sz="4400" b="1" i="1" dirty="0" smtClean="0">
                <a:solidFill>
                  <a:srgbClr val="FF0000"/>
                </a:solidFill>
              </a:rPr>
              <a:t>направление</a:t>
            </a:r>
            <a:r>
              <a:rPr lang="ru-RU" sz="4400" i="1" dirty="0" smtClean="0">
                <a:solidFill>
                  <a:srgbClr val="FF0000"/>
                </a:solidFill>
              </a:rPr>
              <a:t>, </a:t>
            </a:r>
            <a:r>
              <a:rPr lang="ru-RU" sz="4400" b="1" i="1" dirty="0" smtClean="0">
                <a:solidFill>
                  <a:srgbClr val="FF0000"/>
                </a:solidFill>
              </a:rPr>
              <a:t>размах</a:t>
            </a:r>
            <a:r>
              <a:rPr lang="ru-RU" sz="4400" i="1" dirty="0" smtClean="0">
                <a:solidFill>
                  <a:srgbClr val="FF0000"/>
                </a:solidFill>
              </a:rPr>
              <a:t>, </a:t>
            </a:r>
            <a:r>
              <a:rPr lang="ru-RU" sz="4400" b="1" i="1" dirty="0" smtClean="0">
                <a:solidFill>
                  <a:srgbClr val="FF0000"/>
                </a:solidFill>
              </a:rPr>
              <a:t>длительность </a:t>
            </a:r>
            <a:r>
              <a:rPr lang="ru-RU" sz="4400" dirty="0" smtClean="0">
                <a:solidFill>
                  <a:srgbClr val="FF0000"/>
                </a:solidFill>
              </a:rPr>
              <a:t>и </a:t>
            </a:r>
            <a:r>
              <a:rPr lang="ru-RU" sz="4400" b="1" i="1" dirty="0" smtClean="0">
                <a:solidFill>
                  <a:srgbClr val="FF0000"/>
                </a:solidFill>
              </a:rPr>
              <a:t>сила движения</a:t>
            </a:r>
            <a:r>
              <a:rPr lang="ru-RU" sz="4400" i="1" dirty="0" smtClean="0">
                <a:solidFill>
                  <a:srgbClr val="FF0000"/>
                </a:solidFill>
              </a:rPr>
              <a:t>.</a:t>
            </a:r>
            <a:endParaRPr lang="ru-RU" sz="4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93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352927" cy="6264696"/>
          </a:xfrm>
        </p:spPr>
        <p:txBody>
          <a:bodyPr>
            <a:normAutofit/>
          </a:bodyPr>
          <a:lstStyle/>
          <a:p>
            <a:pPr marL="301943" lvl="1" indent="0" algn="l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Основные условия ПР в операторской деятельности:</a:t>
            </a:r>
          </a:p>
          <a:p>
            <a:pPr marL="0" lvl="2" indent="0">
              <a:buNone/>
            </a:pPr>
            <a:r>
              <a:rPr lang="ru-RU" sz="4000" dirty="0">
                <a:solidFill>
                  <a:schemeClr val="bg1"/>
                </a:solidFill>
              </a:rPr>
              <a:t>– </a:t>
            </a:r>
            <a:r>
              <a:rPr lang="ru-RU" sz="4000" dirty="0" smtClean="0">
                <a:solidFill>
                  <a:schemeClr val="bg1"/>
                </a:solidFill>
              </a:rPr>
              <a:t>возможность </a:t>
            </a:r>
            <a:r>
              <a:rPr lang="ru-RU" sz="4000" b="1" dirty="0" smtClean="0">
                <a:solidFill>
                  <a:srgbClr val="FF0000"/>
                </a:solidFill>
              </a:rPr>
              <a:t>неопределенности</a:t>
            </a:r>
            <a:r>
              <a:rPr lang="ru-RU" sz="4000" dirty="0" smtClean="0">
                <a:solidFill>
                  <a:schemeClr val="bg1"/>
                </a:solidFill>
              </a:rPr>
              <a:t>, обусловливающей «борьбу</a:t>
            </a:r>
            <a:r>
              <a:rPr lang="ru-RU" sz="4000" dirty="0">
                <a:solidFill>
                  <a:schemeClr val="bg1"/>
                </a:solidFill>
              </a:rPr>
              <a:t>» мотивов;</a:t>
            </a:r>
          </a:p>
          <a:p>
            <a:pPr marL="0" lvl="2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- наличие </a:t>
            </a:r>
            <a:r>
              <a:rPr lang="ru-RU" sz="4000" dirty="0">
                <a:solidFill>
                  <a:schemeClr val="bg1"/>
                </a:solidFill>
              </a:rPr>
              <a:t>а) </a:t>
            </a:r>
            <a:r>
              <a:rPr lang="ru-RU" sz="4000" b="1" dirty="0">
                <a:solidFill>
                  <a:srgbClr val="FF0000"/>
                </a:solidFill>
              </a:rPr>
              <a:t>дефицита информации </a:t>
            </a:r>
            <a:r>
              <a:rPr lang="ru-RU" sz="4000" dirty="0">
                <a:solidFill>
                  <a:schemeClr val="bg1"/>
                </a:solidFill>
              </a:rPr>
              <a:t>и б) </a:t>
            </a:r>
            <a:r>
              <a:rPr lang="ru-RU" sz="4000" b="1" dirty="0">
                <a:solidFill>
                  <a:srgbClr val="FF0000"/>
                </a:solidFill>
              </a:rPr>
              <a:t>времени, </a:t>
            </a:r>
            <a:r>
              <a:rPr lang="ru-RU" sz="4000" dirty="0">
                <a:solidFill>
                  <a:schemeClr val="bg1"/>
                </a:solidFill>
              </a:rPr>
              <a:t>стимулирующих «борьбу» гипотез.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– наличие  </a:t>
            </a:r>
            <a:r>
              <a:rPr lang="ru-RU" sz="4000" b="1" dirty="0" smtClean="0">
                <a:solidFill>
                  <a:srgbClr val="FF0000"/>
                </a:solidFill>
              </a:rPr>
              <a:t>ответственности</a:t>
            </a:r>
            <a:r>
              <a:rPr lang="ru-RU" sz="4000" b="1" dirty="0" smtClean="0">
                <a:solidFill>
                  <a:srgbClr val="FF0000"/>
                </a:solidFill>
              </a:rPr>
              <a:t>.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5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496943" cy="633670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ru-RU" sz="5400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Наиболее </a:t>
            </a:r>
            <a:r>
              <a:rPr lang="ru-RU" sz="5400" dirty="0" smtClean="0">
                <a:solidFill>
                  <a:schemeClr val="bg1"/>
                </a:solidFill>
              </a:rPr>
              <a:t>точные ощущения - на расстоянии </a:t>
            </a:r>
            <a:r>
              <a:rPr lang="ru-RU" sz="5400" b="1" dirty="0" smtClean="0">
                <a:solidFill>
                  <a:srgbClr val="FF0000"/>
                </a:solidFill>
              </a:rPr>
              <a:t>15-35 см </a:t>
            </a:r>
            <a:r>
              <a:rPr lang="ru-RU" sz="5400" dirty="0" smtClean="0">
                <a:solidFill>
                  <a:schemeClr val="bg1"/>
                </a:solidFill>
              </a:rPr>
              <a:t>от средней точки тела. На расстоянии </a:t>
            </a:r>
            <a:r>
              <a:rPr lang="ru-RU" sz="5400" b="1" dirty="0">
                <a:solidFill>
                  <a:srgbClr val="FF0000"/>
                </a:solidFill>
              </a:rPr>
              <a:t>40-50 см </a:t>
            </a:r>
            <a:r>
              <a:rPr lang="ru-RU" sz="5400" dirty="0" smtClean="0">
                <a:solidFill>
                  <a:schemeClr val="bg1"/>
                </a:solidFill>
              </a:rPr>
              <a:t>точность существенно снижается. </a:t>
            </a:r>
          </a:p>
        </p:txBody>
      </p:sp>
    </p:spTree>
    <p:extLst>
      <p:ext uri="{BB962C8B-B14F-4D97-AF65-F5344CB8AC3E}">
        <p14:creationId xmlns:p14="http://schemas.microsoft.com/office/powerpoint/2010/main" val="206052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352927" cy="626469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Амплитуда</a:t>
            </a:r>
            <a:r>
              <a:rPr lang="ru-RU" sz="4000" dirty="0" smtClean="0">
                <a:solidFill>
                  <a:schemeClr val="bg1"/>
                </a:solidFill>
              </a:rPr>
              <a:t> движений наиболее точно оценивается в пределах </a:t>
            </a:r>
            <a:r>
              <a:rPr lang="ru-RU" sz="4000" b="1" dirty="0">
                <a:solidFill>
                  <a:srgbClr val="FF0000"/>
                </a:solidFill>
              </a:rPr>
              <a:t>8-12 см. </a:t>
            </a:r>
            <a:r>
              <a:rPr lang="ru-RU" sz="4000" dirty="0" smtClean="0">
                <a:solidFill>
                  <a:schemeClr val="bg1"/>
                </a:solidFill>
              </a:rPr>
              <a:t>Более </a:t>
            </a:r>
            <a:r>
              <a:rPr lang="ru-RU" sz="4000" dirty="0" smtClean="0">
                <a:solidFill>
                  <a:srgbClr val="FF0000"/>
                </a:solidFill>
              </a:rPr>
              <a:t>короткие амплитуды переоцениваются</a:t>
            </a:r>
            <a:r>
              <a:rPr lang="ru-RU" sz="4000" dirty="0" smtClean="0">
                <a:solidFill>
                  <a:schemeClr val="bg1"/>
                </a:solidFill>
              </a:rPr>
              <a:t>, более </a:t>
            </a:r>
            <a:r>
              <a:rPr lang="ru-RU" sz="4000" dirty="0" smtClean="0">
                <a:solidFill>
                  <a:srgbClr val="FF0000"/>
                </a:solidFill>
              </a:rPr>
              <a:t>длинные недооцениваются</a:t>
            </a:r>
            <a:r>
              <a:rPr lang="ru-RU" sz="4000" dirty="0" smtClean="0">
                <a:solidFill>
                  <a:schemeClr val="bg1"/>
                </a:solidFill>
              </a:rPr>
              <a:t>. </a:t>
            </a:r>
          </a:p>
          <a:p>
            <a:pPr marL="0" indent="0" algn="l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Движения сверху вниз обычно переоценивается. Длительность движения может оцениваться с </a:t>
            </a:r>
            <a:r>
              <a:rPr lang="ru-RU" sz="4000" b="1" dirty="0" smtClean="0">
                <a:solidFill>
                  <a:srgbClr val="FF0000"/>
                </a:solidFill>
              </a:rPr>
              <a:t>точностью 0,1-0,2 с.</a:t>
            </a: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60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352927" cy="6264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В </a:t>
            </a:r>
            <a:r>
              <a:rPr lang="ru-RU" sz="4000" dirty="0">
                <a:solidFill>
                  <a:schemeClr val="bg1"/>
                </a:solidFill>
              </a:rPr>
              <a:t>процессе формирования навыков изменяются взаимоотношения между видами   движений. </a:t>
            </a:r>
            <a:r>
              <a:rPr lang="ru-RU" sz="4000" dirty="0">
                <a:solidFill>
                  <a:srgbClr val="FF0000"/>
                </a:solidFill>
              </a:rPr>
              <a:t>На первом этапе преобладают гностические движения. </a:t>
            </a:r>
            <a:endParaRPr lang="ru-RU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Позднее </a:t>
            </a:r>
            <a:r>
              <a:rPr lang="ru-RU" sz="4000" dirty="0">
                <a:solidFill>
                  <a:schemeClr val="bg1"/>
                </a:solidFill>
              </a:rPr>
              <a:t>они редуцируются и тесно </a:t>
            </a:r>
            <a:r>
              <a:rPr lang="ru-RU" sz="4000" b="1" dirty="0">
                <a:solidFill>
                  <a:srgbClr val="FF0000"/>
                </a:solidFill>
              </a:rPr>
              <a:t>сливаются с рабочими движениями. </a:t>
            </a:r>
            <a:r>
              <a:rPr lang="ru-RU" sz="4000" dirty="0">
                <a:solidFill>
                  <a:schemeClr val="bg1"/>
                </a:solidFill>
              </a:rPr>
              <a:t>В результате движения становятся </a:t>
            </a:r>
            <a:r>
              <a:rPr lang="ru-RU" sz="4000" b="1" i="1" dirty="0">
                <a:solidFill>
                  <a:schemeClr val="bg1"/>
                </a:solidFill>
              </a:rPr>
              <a:t>более плавными и стабильными. </a:t>
            </a: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58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260648"/>
            <a:ext cx="8496943" cy="633670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На </a:t>
            </a:r>
            <a:r>
              <a:rPr lang="ru-RU" sz="4000" dirty="0" smtClean="0">
                <a:solidFill>
                  <a:srgbClr val="FF0000"/>
                </a:solidFill>
              </a:rPr>
              <a:t>начальных этапах </a:t>
            </a:r>
            <a:r>
              <a:rPr lang="ru-RU" sz="4000" dirty="0" smtClean="0">
                <a:solidFill>
                  <a:schemeClr val="bg1"/>
                </a:solidFill>
              </a:rPr>
              <a:t>образование двигательного навыка происходит </a:t>
            </a:r>
            <a:r>
              <a:rPr lang="ru-RU" sz="4000" dirty="0" smtClean="0">
                <a:solidFill>
                  <a:srgbClr val="FF0000"/>
                </a:solidFill>
              </a:rPr>
              <a:t>под контролем зрения. </a:t>
            </a:r>
            <a:r>
              <a:rPr lang="ru-RU" sz="4000" dirty="0" smtClean="0">
                <a:solidFill>
                  <a:schemeClr val="bg1"/>
                </a:solidFill>
              </a:rPr>
              <a:t>Впоследствии же этот контроль все более переходит к тактильному и кинестетическому анализаторам. </a:t>
            </a:r>
          </a:p>
          <a:p>
            <a:pPr marL="0" indent="0" algn="l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При этом образуется внутренний контур регулирования, </a:t>
            </a:r>
            <a:r>
              <a:rPr lang="ru-RU" sz="4000" dirty="0" smtClean="0">
                <a:solidFill>
                  <a:schemeClr val="bg1"/>
                </a:solidFill>
              </a:rPr>
              <a:t>определяемый действием этих анализаторов.</a:t>
            </a:r>
          </a:p>
        </p:txBody>
      </p:sp>
    </p:spTree>
    <p:extLst>
      <p:ext uri="{BB962C8B-B14F-4D97-AF65-F5344CB8AC3E}">
        <p14:creationId xmlns:p14="http://schemas.microsoft.com/office/powerpoint/2010/main" val="101314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568951" cy="6336704"/>
          </a:xfrm>
        </p:spPr>
        <p:txBody>
          <a:bodyPr/>
          <a:lstStyle/>
          <a:p>
            <a:pPr marL="0" indent="0" algn="l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Через внутренний контур сигналы проходят </a:t>
            </a:r>
            <a:r>
              <a:rPr lang="ru-RU" sz="4000" b="1" dirty="0" smtClean="0">
                <a:solidFill>
                  <a:srgbClr val="FF0000"/>
                </a:solidFill>
              </a:rPr>
              <a:t>значительно быстрее (0,4с), </a:t>
            </a:r>
            <a:r>
              <a:rPr lang="ru-RU" sz="4000" dirty="0" smtClean="0">
                <a:solidFill>
                  <a:schemeClr val="bg1"/>
                </a:solidFill>
              </a:rPr>
              <a:t>чем по внешнему контуру регулирования, включающему зрительный контроль </a:t>
            </a:r>
            <a:r>
              <a:rPr lang="ru-RU" sz="4000" dirty="0" smtClean="0">
                <a:solidFill>
                  <a:srgbClr val="FF0000"/>
                </a:solidFill>
              </a:rPr>
              <a:t>(1–2 с). </a:t>
            </a:r>
          </a:p>
          <a:p>
            <a:pPr marL="0" indent="0" algn="l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Это свойство используется путем </a:t>
            </a:r>
            <a:r>
              <a:rPr lang="ru-RU" sz="4000" b="1" dirty="0" smtClean="0">
                <a:solidFill>
                  <a:srgbClr val="FF0000"/>
                </a:solidFill>
              </a:rPr>
              <a:t>подачи сигнала обратной связи непосредственно на </a:t>
            </a:r>
            <a:r>
              <a:rPr lang="ru-RU" sz="4000" b="1" dirty="0" smtClean="0">
                <a:solidFill>
                  <a:srgbClr val="FF0000"/>
                </a:solidFill>
              </a:rPr>
              <a:t>тактильный </a:t>
            </a:r>
            <a:r>
              <a:rPr lang="ru-RU" sz="4000" b="1" smtClean="0">
                <a:solidFill>
                  <a:srgbClr val="FF0000"/>
                </a:solidFill>
              </a:rPr>
              <a:t>и кинестетический анализаторы.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 marL="0" indent="0" algn="l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6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352927" cy="6264696"/>
          </a:xfrm>
        </p:spPr>
        <p:txBody>
          <a:bodyPr>
            <a:normAutofit lnSpcReduction="10000"/>
          </a:bodyPr>
          <a:lstStyle/>
          <a:p>
            <a:pPr marL="627063" lvl="2" indent="0" algn="l">
              <a:buNone/>
            </a:pPr>
            <a:endParaRPr lang="ru-RU" sz="2800" dirty="0" smtClean="0">
              <a:solidFill>
                <a:schemeClr val="bg1"/>
              </a:solidFill>
            </a:endParaRPr>
          </a:p>
          <a:p>
            <a:pPr marL="1234440" lvl="4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Время принятия решения в зависимости от числа проверяемых оператором логических условий </a:t>
            </a:r>
            <a:r>
              <a:rPr lang="en-US" b="1" dirty="0" smtClean="0">
                <a:solidFill>
                  <a:schemeClr val="bg1"/>
                </a:solidFill>
              </a:rPr>
              <a:t>N</a:t>
            </a:r>
            <a:r>
              <a:rPr lang="ru-RU" b="1" dirty="0" smtClean="0">
                <a:solidFill>
                  <a:schemeClr val="bg1"/>
                </a:solidFill>
              </a:rPr>
              <a:t>: 1– при дефиците информации; 2– в стандартных условиях</a:t>
            </a:r>
          </a:p>
          <a:p>
            <a:pPr marL="0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627063" lvl="2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627063" lvl="2" indent="0" algn="l">
              <a:buNone/>
            </a:pPr>
            <a:endParaRPr lang="ru-RU" dirty="0">
              <a:solidFill>
                <a:schemeClr val="bg1"/>
              </a:solidFill>
            </a:endParaRPr>
          </a:p>
          <a:p>
            <a:pPr marL="0" lvl="2" indent="0" algn="l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lvl="2" indent="0" algn="l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416824" cy="5022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364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496943" cy="6192688"/>
          </a:xfrm>
        </p:spPr>
        <p:txBody>
          <a:bodyPr>
            <a:noAutofit/>
          </a:bodyPr>
          <a:lstStyle/>
          <a:p>
            <a:pPr marL="1554480" lvl="5" indent="0">
              <a:buNone/>
            </a:pPr>
            <a:endParaRPr lang="ru-RU" sz="4800" b="1" dirty="0" smtClean="0">
              <a:solidFill>
                <a:schemeClr val="bg1"/>
              </a:solidFill>
            </a:endParaRPr>
          </a:p>
          <a:p>
            <a:pPr marL="1554480" lvl="5" indent="0">
              <a:buNone/>
            </a:pPr>
            <a:r>
              <a:rPr lang="ru-RU" sz="4800" b="1" dirty="0" smtClean="0">
                <a:solidFill>
                  <a:schemeClr val="bg1"/>
                </a:solidFill>
              </a:rPr>
              <a:t>Три </a:t>
            </a:r>
            <a:r>
              <a:rPr lang="ru-RU" sz="4800" b="1" dirty="0">
                <a:solidFill>
                  <a:schemeClr val="bg1"/>
                </a:solidFill>
              </a:rPr>
              <a:t>вида </a:t>
            </a:r>
            <a:r>
              <a:rPr lang="ru-RU" sz="4800" b="1" dirty="0" smtClean="0">
                <a:solidFill>
                  <a:schemeClr val="bg1"/>
                </a:solidFill>
              </a:rPr>
              <a:t>решений:</a:t>
            </a:r>
            <a:endParaRPr lang="ru-RU" sz="4800" dirty="0" smtClean="0">
              <a:solidFill>
                <a:schemeClr val="bg1"/>
              </a:solidFill>
            </a:endParaRPr>
          </a:p>
          <a:p>
            <a:pPr marL="355600" lvl="5" indent="0" algn="l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– детерминированное;</a:t>
            </a:r>
          </a:p>
          <a:p>
            <a:pPr marL="355600" lvl="5" indent="0" algn="l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– вероятностное (крайне редко у операторов)</a:t>
            </a:r>
          </a:p>
          <a:p>
            <a:pPr marL="355600" lvl="5" indent="0" algn="l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– предельное (обусловлено ограничениями системы</a:t>
            </a:r>
            <a:r>
              <a:rPr lang="ru-RU" sz="4800" dirty="0" smtClean="0">
                <a:solidFill>
                  <a:schemeClr val="bg1"/>
                </a:solidFill>
              </a:rPr>
              <a:t>).</a:t>
            </a:r>
            <a:endParaRPr lang="ru-RU" sz="4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2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-108520" y="332656"/>
            <a:ext cx="9289032" cy="6192688"/>
          </a:xfrm>
        </p:spPr>
        <p:txBody>
          <a:bodyPr>
            <a:noAutofit/>
          </a:bodyPr>
          <a:lstStyle/>
          <a:p>
            <a:pPr marL="1234440" lvl="4" indent="0" algn="l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Аспекты </a:t>
            </a:r>
            <a:r>
              <a:rPr lang="ru-RU" sz="6600" b="1" dirty="0" smtClean="0">
                <a:solidFill>
                  <a:srgbClr val="FF0000"/>
                </a:solidFill>
              </a:rPr>
              <a:t>ПР</a:t>
            </a:r>
          </a:p>
          <a:p>
            <a:pPr marL="1554480" lvl="5" indent="0" algn="l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– формально-логический;</a:t>
            </a:r>
          </a:p>
          <a:p>
            <a:pPr marL="1554480" lvl="5" indent="0" algn="l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– </a:t>
            </a:r>
            <a:r>
              <a:rPr lang="ru-RU" sz="5400" dirty="0" err="1" smtClean="0">
                <a:solidFill>
                  <a:schemeClr val="bg1"/>
                </a:solidFill>
              </a:rPr>
              <a:t>операциональный</a:t>
            </a:r>
            <a:r>
              <a:rPr lang="ru-RU" sz="5400" dirty="0" smtClean="0">
                <a:solidFill>
                  <a:schemeClr val="bg1"/>
                </a:solidFill>
              </a:rPr>
              <a:t>;</a:t>
            </a:r>
          </a:p>
          <a:p>
            <a:pPr marL="1554480" lvl="5" indent="0" algn="l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– личностный.</a:t>
            </a:r>
          </a:p>
        </p:txBody>
      </p:sp>
    </p:spTree>
    <p:extLst>
      <p:ext uri="{BB962C8B-B14F-4D97-AF65-F5344CB8AC3E}">
        <p14:creationId xmlns:p14="http://schemas.microsoft.com/office/powerpoint/2010/main" val="390177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332656"/>
            <a:ext cx="8496943" cy="604867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С </a:t>
            </a:r>
            <a:r>
              <a:rPr lang="ru-RU" sz="4000" b="1" i="1" dirty="0" smtClean="0">
                <a:solidFill>
                  <a:schemeClr val="bg1"/>
                </a:solidFill>
              </a:rPr>
              <a:t>формально-логической точки зрения </a:t>
            </a:r>
            <a:r>
              <a:rPr lang="ru-RU" sz="4000" dirty="0" smtClean="0">
                <a:solidFill>
                  <a:schemeClr val="bg1"/>
                </a:solidFill>
              </a:rPr>
              <a:t>ПР связано: </a:t>
            </a:r>
          </a:p>
          <a:p>
            <a:pPr marL="0" indent="0" algn="l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- </a:t>
            </a:r>
            <a:r>
              <a:rPr lang="ru-RU" sz="4000" i="1" dirty="0" smtClean="0">
                <a:solidFill>
                  <a:srgbClr val="FF0000"/>
                </a:solidFill>
              </a:rPr>
              <a:t>с формулированием задачи; </a:t>
            </a:r>
          </a:p>
          <a:p>
            <a:pPr marL="0" indent="0" algn="l">
              <a:buNone/>
            </a:pPr>
            <a:r>
              <a:rPr lang="ru-RU" sz="4000" i="1" dirty="0" smtClean="0">
                <a:solidFill>
                  <a:srgbClr val="FF0000"/>
                </a:solidFill>
              </a:rPr>
              <a:t>- поиском и анализом информации; </a:t>
            </a:r>
          </a:p>
          <a:p>
            <a:pPr marL="0" indent="0" algn="l">
              <a:buNone/>
            </a:pPr>
            <a:r>
              <a:rPr lang="ru-RU" sz="4000" i="1" dirty="0" smtClean="0">
                <a:solidFill>
                  <a:srgbClr val="FF0000"/>
                </a:solidFill>
              </a:rPr>
              <a:t>- оценкой проблемной ситуации; </a:t>
            </a:r>
          </a:p>
          <a:p>
            <a:pPr marL="0" indent="0" algn="l">
              <a:buNone/>
            </a:pPr>
            <a:r>
              <a:rPr lang="ru-RU" sz="4000" i="1" dirty="0" smtClean="0">
                <a:solidFill>
                  <a:srgbClr val="FF0000"/>
                </a:solidFill>
              </a:rPr>
              <a:t>- построением системы гипотез; </a:t>
            </a:r>
          </a:p>
          <a:p>
            <a:pPr marL="0" indent="0" algn="l">
              <a:buNone/>
            </a:pPr>
            <a:r>
              <a:rPr lang="ru-RU" sz="4000" i="1" dirty="0" smtClean="0">
                <a:solidFill>
                  <a:srgbClr val="FF0000"/>
                </a:solidFill>
              </a:rPr>
              <a:t>- оценкой выдвинутой программы действий.</a:t>
            </a:r>
          </a:p>
        </p:txBody>
      </p:sp>
    </p:spTree>
    <p:extLst>
      <p:ext uri="{BB962C8B-B14F-4D97-AF65-F5344CB8AC3E}">
        <p14:creationId xmlns:p14="http://schemas.microsoft.com/office/powerpoint/2010/main" val="336744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332656"/>
            <a:ext cx="8568951" cy="652534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С </a:t>
            </a:r>
            <a:r>
              <a:rPr lang="ru-RU" sz="4400" b="1" i="1" dirty="0" err="1" smtClean="0">
                <a:solidFill>
                  <a:schemeClr val="bg1"/>
                </a:solidFill>
              </a:rPr>
              <a:t>операциональной</a:t>
            </a:r>
            <a:r>
              <a:rPr lang="ru-RU" sz="4400" b="1" i="1" dirty="0" smtClean="0">
                <a:solidFill>
                  <a:schemeClr val="bg1"/>
                </a:solidFill>
              </a:rPr>
              <a:t> точки зрения </a:t>
            </a:r>
            <a:r>
              <a:rPr lang="ru-RU" sz="4000" dirty="0" smtClean="0">
                <a:solidFill>
                  <a:schemeClr val="bg1"/>
                </a:solidFill>
              </a:rPr>
              <a:t>процедура принятия решения складывается из </a:t>
            </a:r>
            <a:r>
              <a:rPr lang="ru-RU" sz="4000" b="1" i="1" dirty="0" smtClean="0">
                <a:solidFill>
                  <a:srgbClr val="FF0000"/>
                </a:solidFill>
              </a:rPr>
              <a:t>информационной подготовки </a:t>
            </a:r>
            <a:r>
              <a:rPr lang="ru-RU" sz="4000" dirty="0" smtClean="0">
                <a:solidFill>
                  <a:srgbClr val="FF0000"/>
                </a:solidFill>
              </a:rPr>
              <a:t>и </a:t>
            </a:r>
            <a:r>
              <a:rPr lang="ru-RU" sz="4000" b="1" i="1" dirty="0" smtClean="0">
                <a:solidFill>
                  <a:srgbClr val="FF0000"/>
                </a:solidFill>
              </a:rPr>
              <a:t>собственно принятия решения</a:t>
            </a:r>
            <a:r>
              <a:rPr lang="ru-RU" sz="4000" dirty="0" smtClean="0">
                <a:solidFill>
                  <a:srgbClr val="FF0000"/>
                </a:solidFill>
              </a:rPr>
              <a:t>.</a:t>
            </a:r>
            <a:r>
              <a:rPr lang="ru-RU" sz="4000" dirty="0" smtClean="0">
                <a:solidFill>
                  <a:schemeClr val="bg1"/>
                </a:solidFill>
              </a:rPr>
              <a:t> </a:t>
            </a:r>
          </a:p>
          <a:p>
            <a:pPr marL="0" indent="0" algn="l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При этом информационная подготовка использует </a:t>
            </a:r>
            <a:r>
              <a:rPr lang="ru-RU" sz="4000" b="1" i="1" dirty="0" smtClean="0">
                <a:solidFill>
                  <a:srgbClr val="FF0000"/>
                </a:solidFill>
              </a:rPr>
              <a:t>внешнее </a:t>
            </a:r>
            <a:r>
              <a:rPr lang="ru-RU" sz="4000" dirty="0" smtClean="0">
                <a:solidFill>
                  <a:srgbClr val="FF0000"/>
                </a:solidFill>
              </a:rPr>
              <a:t>и </a:t>
            </a:r>
            <a:r>
              <a:rPr lang="ru-RU" sz="4000" b="1" i="1" dirty="0" smtClean="0">
                <a:solidFill>
                  <a:srgbClr val="FF0000"/>
                </a:solidFill>
              </a:rPr>
              <a:t>внутреннее информационное обеспечение</a:t>
            </a:r>
            <a:endParaRPr lang="ru-RU" sz="4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69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95536" y="332656"/>
            <a:ext cx="8424935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i="1" dirty="0">
                <a:solidFill>
                  <a:schemeClr val="bg1"/>
                </a:solidFill>
              </a:rPr>
              <a:t>Внутреннее информационное обеспечение </a:t>
            </a:r>
            <a:r>
              <a:rPr lang="ru-RU" sz="4800" dirty="0">
                <a:solidFill>
                  <a:schemeClr val="bg1"/>
                </a:solidFill>
              </a:rPr>
              <a:t>сводится к </a:t>
            </a:r>
            <a:r>
              <a:rPr lang="ru-RU" sz="4800" dirty="0" smtClean="0">
                <a:solidFill>
                  <a:schemeClr val="bg1"/>
                </a:solidFill>
              </a:rPr>
              <a:t>двум </a:t>
            </a:r>
            <a:r>
              <a:rPr lang="ru-RU" sz="4800" dirty="0">
                <a:solidFill>
                  <a:schemeClr val="bg1"/>
                </a:solidFill>
              </a:rPr>
              <a:t>процедурам: </a:t>
            </a:r>
            <a:endParaRPr lang="ru-RU" sz="4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1</a:t>
            </a:r>
            <a:r>
              <a:rPr lang="ru-RU" sz="4800" dirty="0">
                <a:solidFill>
                  <a:schemeClr val="bg1"/>
                </a:solidFill>
              </a:rPr>
              <a:t>) </a:t>
            </a:r>
            <a:r>
              <a:rPr lang="ru-RU" sz="4800" b="1" dirty="0">
                <a:solidFill>
                  <a:srgbClr val="FF0000"/>
                </a:solidFill>
              </a:rPr>
              <a:t>поиск и обобщение информации; 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2</a:t>
            </a:r>
            <a:r>
              <a:rPr lang="ru-RU" sz="4800" dirty="0">
                <a:solidFill>
                  <a:schemeClr val="bg1"/>
                </a:solidFill>
              </a:rPr>
              <a:t>) </a:t>
            </a:r>
            <a:r>
              <a:rPr lang="ru-RU" sz="4800" b="1" dirty="0">
                <a:solidFill>
                  <a:srgbClr val="FF0000"/>
                </a:solidFill>
              </a:rPr>
              <a:t>построение </a:t>
            </a:r>
            <a:r>
              <a:rPr lang="ru-RU" sz="4800" b="1" dirty="0" smtClean="0">
                <a:solidFill>
                  <a:srgbClr val="FF0000"/>
                </a:solidFill>
              </a:rPr>
              <a:t>текущего образа </a:t>
            </a:r>
            <a:r>
              <a:rPr lang="ru-RU" sz="4800" b="1" dirty="0">
                <a:solidFill>
                  <a:srgbClr val="FF0000"/>
                </a:solidFill>
              </a:rPr>
              <a:t>ситуации</a:t>
            </a:r>
            <a:r>
              <a:rPr lang="ru-RU" sz="4800" dirty="0" smtClean="0">
                <a:solidFill>
                  <a:schemeClr val="bg1"/>
                </a:solidFill>
              </a:rPr>
              <a:t>.</a:t>
            </a:r>
            <a:endParaRPr lang="ru-RU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12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рг_пси">
  <a:themeElements>
    <a:clrScheme name="Другая 2">
      <a:dk1>
        <a:sysClr val="windowText" lastClr="000000"/>
      </a:dk1>
      <a:lt1>
        <a:srgbClr val="000000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Орг_пси</Template>
  <TotalTime>212</TotalTime>
  <Words>1009</Words>
  <Application>Microsoft Office PowerPoint</Application>
  <PresentationFormat>Экран (4:3)</PresentationFormat>
  <Paragraphs>143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8" baseType="lpstr">
      <vt:lpstr>Arial</vt:lpstr>
      <vt:lpstr>Symbol</vt:lpstr>
      <vt:lpstr>Times New Roman</vt:lpstr>
      <vt:lpstr>Орг_пси</vt:lpstr>
      <vt:lpstr>Презентация PowerPoint</vt:lpstr>
      <vt:lpstr>7.1. Принятие решения (ПР) оператором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 пространственным характеристикам движений оператора относятся размеры моторного поля (и траектория движения. Размеры моторного поля (при неподвижном положении туловища) определяются длиной вытянутой руки.  Различают максимальную, допустимую и оптимальную зоны досягаемости.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DNS</dc:creator>
  <cp:lastModifiedBy>Владимир Куликов</cp:lastModifiedBy>
  <cp:revision>17</cp:revision>
  <dcterms:created xsi:type="dcterms:W3CDTF">2014-04-10T13:35:29Z</dcterms:created>
  <dcterms:modified xsi:type="dcterms:W3CDTF">2016-04-09T08:55:45Z</dcterms:modified>
</cp:coreProperties>
</file>