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8" r:id="rId3"/>
    <p:sldId id="289" r:id="rId4"/>
    <p:sldId id="290" r:id="rId5"/>
    <p:sldId id="291" r:id="rId6"/>
    <p:sldId id="292" r:id="rId7"/>
    <p:sldId id="294" r:id="rId8"/>
    <p:sldId id="295" r:id="rId9"/>
    <p:sldId id="302" r:id="rId10"/>
    <p:sldId id="303" r:id="rId11"/>
    <p:sldId id="304" r:id="rId12"/>
    <p:sldId id="305" r:id="rId13"/>
    <p:sldId id="297" r:id="rId14"/>
    <p:sldId id="309" r:id="rId15"/>
    <p:sldId id="306" r:id="rId16"/>
    <p:sldId id="308" r:id="rId17"/>
    <p:sldId id="310" r:id="rId18"/>
    <p:sldId id="311" r:id="rId19"/>
    <p:sldId id="307" r:id="rId20"/>
    <p:sldId id="277" r:id="rId21"/>
    <p:sldId id="312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2" r:id="rId30"/>
    <p:sldId id="323" r:id="rId31"/>
    <p:sldId id="324" r:id="rId32"/>
    <p:sldId id="325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68F2F-A196-408E-A5F9-46925D445A01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BC106-84D1-4005-84F1-FCDC6E8DB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365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BC106-84D1-4005-84F1-FCDC6E8DB45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162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BC106-84D1-4005-84F1-FCDC6E8DB45D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25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BC106-84D1-4005-84F1-FCDC6E8DB45D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696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BC106-84D1-4005-84F1-FCDC6E8DB45D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470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BC106-84D1-4005-84F1-FCDC6E8DB45D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24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BC106-84D1-4005-84F1-FCDC6E8DB45D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2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BC106-84D1-4005-84F1-FCDC6E8DB45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76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BC106-84D1-4005-84F1-FCDC6E8DB45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450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BC106-84D1-4005-84F1-FCDC6E8DB45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BC106-84D1-4005-84F1-FCDC6E8DB45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19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BC106-84D1-4005-84F1-FCDC6E8DB45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109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BC106-84D1-4005-84F1-FCDC6E8DB45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817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BC106-84D1-4005-84F1-FCDC6E8DB45D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617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BC106-84D1-4005-84F1-FCDC6E8DB45D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601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622B3-85E3-4564-B645-54DB9F5C3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CCCBC6-2D92-41C1-8D25-FB1BF55F0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D89222-C727-4FC4-A3B6-BEBF129AD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87F49B-F17F-4097-9926-8AB0CF11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1938ED-D0E0-487E-875E-B2F03E3F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121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CE5F9-2E19-403C-8E36-498B5C596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27FEAC-32FB-4043-A235-2F925FA5D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26BDA0-6F80-4748-8198-0C9ABFE42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02C6F-3FAC-4249-81F9-7B57BB894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BF89B1-017B-4444-91B2-69E76C9E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497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FAFC31-17A1-40B2-BF45-F14B8E7C5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2BDBA2-61DC-4AE4-9AD2-4DB869F02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4288B8-9314-4569-A5E3-2C171821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D4DDD-64BD-4E6D-910F-70CEED41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DA3016-893F-4194-AFA6-5CE1F5ED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02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FCAD6-3922-4E68-BDBE-35826B5E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8CC9B3-A9B8-414C-AFD8-B08E139C5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545CA1-EB11-4C98-BE08-79D920F32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DD1531-A194-4025-B44C-8C1D84B6E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4F0EBD-879C-4F59-BD26-64A459D96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41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E67B3-101D-4C4F-85F9-8CADDE29E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78676A-E16F-4CA6-B298-7886512D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953187-D00A-4C9C-8AF6-F2E8E401F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B4DFF5-4639-4B2E-9A7F-1ACDEAC30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8521F-A1A5-4495-89F6-815F3ED9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719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0D6E7-D2B8-43FB-8FAB-B86CC761B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A10189-68E7-499F-8DDD-F742892CD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002101-8DA6-4DF3-A9E9-D02B24798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94E30C-8F98-4C26-A053-3902632A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CC1953-EB08-410A-8044-29739804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6494F1-90DC-4086-BEEC-57DC9A9D5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1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02AF6-9AD1-45A2-B31E-2DABC8D30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4F8300-5AC4-4274-B2FC-37DBAE081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327EAC-CF54-4FFF-8E96-AEA1284F8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D856CB-5FFA-425E-A366-B13F35DF8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999DD8-0180-4AA7-A1CA-4DE15ECB6D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D777D1-F8D4-46A4-9509-8B3CB1BB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DCEA722-3572-42EF-A733-0649203D5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5A4F7E-60B6-4417-82E6-C9B5BD960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94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83A0F-0D92-4B17-9AE1-36DF48F9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38D7F3-D848-44C3-A26B-A2F98ECFE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E28FF7-254D-4835-8568-1CA9B8A2C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C26E93-3D1C-4F61-B378-9E1C089C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224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37EFAC-160B-4556-9CF0-CAFE433C9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A9ED0B-596A-4C64-9432-1F60BDA4F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80AC5-CD22-4937-A383-BC84DC6B7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138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4562B-E6AF-45CE-9B6C-9BE80B6B5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169920-6C53-454F-8329-CF25F1291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FDD7D0-E48F-4379-B9D2-5FB4AADEB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16541F-E859-4BD5-90B3-B0DA992A7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567427-C2C2-47D8-80D9-FAB6A6F2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43018F-55D2-49F3-A298-BE6D577DC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0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10137-B267-4143-882D-5D5288554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3C1FA9-B30B-49AC-A508-3DDD10CF5A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69092C-7C15-4DA3-8743-3F61160AC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F1F298-776D-4D31-A5C2-B470DE7E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4E6399-546B-4265-8714-4B98521A3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1F2945-5FE3-4F3E-8711-4136B1B56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9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FF9A3-4973-4912-A110-9A24B358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7971D-2C7A-4D08-956F-DC2A76866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A59254-811D-4314-AC83-10E33BEF8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1FFD2-73E5-43E3-82B1-8F80BD6561F5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AC39C2-5A51-4601-AD73-0EEC81875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2BDF25-B07A-4CEA-8203-FEDA1071E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41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kadrof.ru/articles/32670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kadrof.ru/articles/32670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kadrof.ru/articles/32670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kadrof.ru/articles/32670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adrof.ru/articles/32670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kadrof.ru/articles/32670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kadrof.ru/articles/32670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kadrof.ru/articles/32670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kadrof.ru/articles/32670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олгГМУ_Обложка_Презентации_3.jpg"/>
          <p:cNvPicPr>
            <a:picLocks noChangeAspect="1"/>
          </p:cNvPicPr>
          <p:nvPr/>
        </p:nvPicPr>
        <p:blipFill>
          <a:blip r:embed="rId2" cstate="print"/>
          <a:srcRect t="15923" b="4459"/>
          <a:stretch>
            <a:fillRect/>
          </a:stretch>
        </p:blipFill>
        <p:spPr>
          <a:xfrm>
            <a:off x="-8096" y="0"/>
            <a:ext cx="12200095" cy="68597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9873" y="2973204"/>
            <a:ext cx="10363200" cy="88152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ОБРАЗОВАТЕЛЬНЫЙ ПРОЕКТ - ШКОЛА ПРОФЕССИОНАЛЬНОГО МАСТЕРСТВА</a:t>
            </a:r>
            <a:br>
              <a:rPr lang="ru-RU" sz="3600" b="1" dirty="0"/>
            </a:br>
            <a:endParaRPr lang="ru-RU" sz="3600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84033" y="3779848"/>
            <a:ext cx="5572863" cy="2131291"/>
          </a:xfrm>
        </p:spPr>
        <p:txBody>
          <a:bodyPr>
            <a:noAutofit/>
          </a:bodyPr>
          <a:lstStyle/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en-US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д-р мед. наук, профессор</a:t>
            </a:r>
            <a:endParaRPr lang="en-US" sz="1867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ИВАНОВА ОЛЬГА ПАВЛОВНА</a:t>
            </a:r>
          </a:p>
        </p:txBody>
      </p:sp>
      <p:pic>
        <p:nvPicPr>
          <p:cNvPr id="5" name="Рисунок 4" descr="ВолгГМУ_Эмблема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52" y="477483"/>
            <a:ext cx="1395384" cy="139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329" y="6023446"/>
            <a:ext cx="2237279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nomusvolgmed.ru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D8FE022-CB4E-42F3-8A6F-BEEAABEC9B25}"/>
              </a:ext>
            </a:extLst>
          </p:cNvPr>
          <p:cNvSpPr/>
          <p:nvPr/>
        </p:nvSpPr>
        <p:spPr>
          <a:xfrm>
            <a:off x="5004394" y="6098243"/>
            <a:ext cx="217726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 2024 г.</a:t>
            </a:r>
          </a:p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Волгоград, Россия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1535526-167A-4382-9F83-3CA7F134AD60}"/>
              </a:ext>
            </a:extLst>
          </p:cNvPr>
          <p:cNvSpPr txBox="1">
            <a:spLocks/>
          </p:cNvSpPr>
          <p:nvPr/>
        </p:nvSpPr>
        <p:spPr>
          <a:xfrm>
            <a:off x="1114624" y="2333402"/>
            <a:ext cx="10363200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333"/>
              </a:lnSpc>
            </a:pPr>
            <a:endParaRPr lang="ru-RU" sz="5333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3DD4CC2-B557-49CB-BA6B-140355FED53E}"/>
              </a:ext>
            </a:extLst>
          </p:cNvPr>
          <p:cNvSpPr txBox="1">
            <a:spLocks/>
          </p:cNvSpPr>
          <p:nvPr/>
        </p:nvSpPr>
        <p:spPr>
          <a:xfrm>
            <a:off x="7348928" y="371734"/>
            <a:ext cx="4893568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57AE9E9-5E73-4902-906B-B9A4861CEFB8}"/>
              </a:ext>
            </a:extLst>
          </p:cNvPr>
          <p:cNvSpPr txBox="1">
            <a:spLocks/>
          </p:cNvSpPr>
          <p:nvPr/>
        </p:nvSpPr>
        <p:spPr>
          <a:xfrm>
            <a:off x="4306995" y="1771844"/>
            <a:ext cx="3572059" cy="59874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F40958B-5A65-4539-B0B8-A705CD28DFDC}"/>
              </a:ext>
            </a:extLst>
          </p:cNvPr>
          <p:cNvSpPr txBox="1">
            <a:spLocks/>
          </p:cNvSpPr>
          <p:nvPr/>
        </p:nvSpPr>
        <p:spPr>
          <a:xfrm>
            <a:off x="1577636" y="151173"/>
            <a:ext cx="10422941" cy="208419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ФГБОУ ВО «ВОЛГОГРАДСКИЙ ГОСУДАРСТВЕННЫЙ</a:t>
            </a:r>
          </a:p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МЕДИЦИНСКИЙ УНИВЕРСИТЕТ» МИНИСТЕРСТВА ЗДРАВООХРАНЕНИЯ РОССИЙСКОЙ ФЕДЕРАЦИИ</a:t>
            </a:r>
            <a:endParaRPr lang="ru-RU" sz="2500" dirty="0"/>
          </a:p>
          <a:p>
            <a:r>
              <a:rPr lang="ru-RU" sz="1800" dirty="0"/>
              <a:t>Институт общественного здоровья имени Н.П. Григоренко</a:t>
            </a:r>
          </a:p>
          <a:p>
            <a:r>
              <a:rPr lang="ru-RU" sz="1800" dirty="0"/>
              <a:t>Центр дополнительного образования</a:t>
            </a:r>
          </a:p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ИНТЕРАКТИВНОЕ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Источник: </a:t>
            </a:r>
            <a:r>
              <a:rPr lang="ru-RU" sz="900" u="sng" dirty="0">
                <a:solidFill>
                  <a:srgbClr val="173E71"/>
                </a:solidFill>
                <a:latin typeface="PT Sans" panose="020B0503020203020204"/>
                <a:hlinkClick r:id="rId2"/>
              </a:rPr>
              <a:t>https://www.kadrof.ru/articles/32670</a:t>
            </a:r>
            <a:endParaRPr lang="ru-RU" sz="9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9A4C4AE-57C7-41C3-A0C2-E2F7A80936AE}"/>
              </a:ext>
            </a:extLst>
          </p:cNvPr>
          <p:cNvSpPr/>
          <p:nvPr/>
        </p:nvSpPr>
        <p:spPr>
          <a:xfrm>
            <a:off x="272955" y="1576080"/>
            <a:ext cx="58230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обсуждая какой-либо открытый вопрос или проблему, участники приводят аргументы в защиту своей позиции и ищут ошибки в рассуждениях друг друга, учатся конструктивно критиковать и воспринимать критику, находить компромисс.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43AC27-536F-484B-8482-490227B038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2"/>
          <a:stretch/>
        </p:blipFill>
        <p:spPr>
          <a:xfrm>
            <a:off x="7498080" y="1020496"/>
            <a:ext cx="3451860" cy="556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7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ИНТЕРАКТИВНОЕ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Источник: </a:t>
            </a:r>
            <a:r>
              <a:rPr lang="ru-RU" sz="900" u="sng" dirty="0">
                <a:solidFill>
                  <a:srgbClr val="173E71"/>
                </a:solidFill>
                <a:latin typeface="PT Sans" panose="020B0503020203020204"/>
                <a:hlinkClick r:id="rId2"/>
              </a:rPr>
              <a:t>https://www.kadrof.ru/articles/32670</a:t>
            </a:r>
            <a:endParaRPr lang="ru-RU" sz="9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9A4C4AE-57C7-41C3-A0C2-E2F7A80936AE}"/>
              </a:ext>
            </a:extLst>
          </p:cNvPr>
          <p:cNvSpPr/>
          <p:nvPr/>
        </p:nvSpPr>
        <p:spPr>
          <a:xfrm>
            <a:off x="272955" y="1576080"/>
            <a:ext cx="55334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Мозговой штурм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группа генерирует идеи для решения проблемы или задачи, анализирует их и отбирает самые эффективные.</a:t>
            </a:r>
          </a:p>
          <a:p>
            <a:pPr fontAlgn="base"/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9B8360-F1EE-4938-BD63-F1AC4EFEC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0" y="1576080"/>
            <a:ext cx="6032381" cy="46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33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ИНТЕРАКТИВНОЕ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Источник: </a:t>
            </a:r>
            <a:r>
              <a:rPr lang="ru-RU" sz="900" u="sng" dirty="0">
                <a:solidFill>
                  <a:srgbClr val="173E71"/>
                </a:solidFill>
                <a:latin typeface="PT Sans" panose="020B0503020203020204"/>
                <a:hlinkClick r:id="rId2"/>
              </a:rPr>
              <a:t>https://www.kadrof.ru/articles/32670</a:t>
            </a:r>
            <a:endParaRPr lang="ru-RU" sz="9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9A4C4AE-57C7-41C3-A0C2-E2F7A80936AE}"/>
              </a:ext>
            </a:extLst>
          </p:cNvPr>
          <p:cNvSpPr/>
          <p:nvPr/>
        </p:nvSpPr>
        <p:spPr>
          <a:xfrm>
            <a:off x="272955" y="1576080"/>
            <a:ext cx="55792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кейсов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анализ конкретной ситуации, как правило, неоднозначной и не подразумевающей единственного верного решения. Учащимся нужно рассмотреть ситуацию с разных сторон, применяя теоретические знания, прийти к какому-либо решению и аргументировать его. Анализ кейса может быть индивидуальным, но по-настоящему интерактивной будет считаться групповая работа.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F252F9-BF8B-4093-8C86-A5BE1B6C4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565" y="1470278"/>
            <a:ext cx="3745230" cy="499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49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ИНТЕРАКТИВНОЕ ОБУЧЕНИЕ В ШКОЛЕ МАСТЕРСТВА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631308-5293-442B-988E-B97682F407A6}"/>
              </a:ext>
            </a:extLst>
          </p:cNvPr>
          <p:cNvSpPr/>
          <p:nvPr/>
        </p:nvSpPr>
        <p:spPr>
          <a:xfrm>
            <a:off x="573204" y="1960434"/>
            <a:ext cx="750627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PT Sans" panose="020B0503020203020204"/>
              </a:rPr>
              <a:t>Кейс (от англ. </a:t>
            </a:r>
            <a:r>
              <a:rPr lang="ru-RU" dirty="0" err="1">
                <a:solidFill>
                  <a:srgbClr val="000000"/>
                </a:solidFill>
                <a:latin typeface="PT Sans" panose="020B0503020203020204"/>
              </a:rPr>
              <a:t>case</a:t>
            </a:r>
            <a:r>
              <a:rPr lang="ru-RU" dirty="0">
                <a:solidFill>
                  <a:srgbClr val="000000"/>
                </a:solidFill>
                <a:latin typeface="PT Sans" panose="020B0503020203020204"/>
              </a:rPr>
              <a:t> – случай, ситуация, дело) – это описание конкретной проблемной ситуации из жизни. Также кейс может содержать описание решение этой проблемы.</a:t>
            </a:r>
          </a:p>
          <a:p>
            <a:endParaRPr lang="ru-RU" dirty="0">
              <a:solidFill>
                <a:srgbClr val="000000"/>
              </a:solidFill>
              <a:latin typeface="PT Sans" panose="020B0503020203020204"/>
            </a:endParaRPr>
          </a:p>
          <a:p>
            <a:r>
              <a:rPr lang="ru-RU" dirty="0">
                <a:solidFill>
                  <a:srgbClr val="000000"/>
                </a:solidFill>
                <a:latin typeface="PT Sans" panose="020B0503020203020204"/>
              </a:rPr>
              <a:t>Кейс-метод – или то способ решения сложных проблем, не имеющих очевидного и однозначного ответа. Такая технология помогает действовать в ситуациях, на которые нет готовых инструкций и нужно принимать решение на свое усмотрение. </a:t>
            </a:r>
          </a:p>
          <a:p>
            <a:endParaRPr lang="ru-RU" dirty="0">
              <a:solidFill>
                <a:srgbClr val="000000"/>
              </a:solidFill>
              <a:latin typeface="PT Sans" panose="020B0503020203020204"/>
            </a:endParaRPr>
          </a:p>
          <a:p>
            <a:r>
              <a:rPr lang="ru-RU" dirty="0">
                <a:solidFill>
                  <a:srgbClr val="000000"/>
                </a:solidFill>
                <a:latin typeface="PT Sans" panose="020B0503020203020204"/>
              </a:rPr>
              <a:t>Метод кейсов сегодня часто используется как способ решения сложных рабочих вопросов, а также как обучающая технология.</a:t>
            </a:r>
          </a:p>
          <a:p>
            <a:endParaRPr lang="ru-RU" dirty="0">
              <a:solidFill>
                <a:srgbClr val="000000"/>
              </a:solidFill>
              <a:latin typeface="PT Sans" panose="020B0503020203020204"/>
            </a:endParaRPr>
          </a:p>
          <a:p>
            <a:r>
              <a:rPr lang="ru-RU" dirty="0">
                <a:solidFill>
                  <a:srgbClr val="000000"/>
                </a:solidFill>
                <a:latin typeface="PT Sans" panose="020B0503020203020204"/>
              </a:rPr>
              <a:t>Сущность кейс-технологии заключается в изучении конкретной проблемной ситуации и поиске оптимального решения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Источник: </a:t>
            </a:r>
            <a:r>
              <a:rPr lang="ru-RU" sz="900" u="sng" dirty="0">
                <a:solidFill>
                  <a:srgbClr val="173E71"/>
                </a:solidFill>
                <a:latin typeface="PT Sans" panose="020B0503020203020204"/>
                <a:hlinkClick r:id="rId2"/>
              </a:rPr>
              <a:t>https://www.kadrof.ru/articles/32670</a:t>
            </a:r>
            <a:endParaRPr lang="ru-RU" sz="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4B3692-9CD5-40E2-863D-0EFC1FE0EB92}"/>
              </a:ext>
            </a:extLst>
          </p:cNvPr>
          <p:cNvSpPr txBox="1"/>
          <p:nvPr/>
        </p:nvSpPr>
        <p:spPr>
          <a:xfrm>
            <a:off x="668739" y="1262082"/>
            <a:ext cx="3548417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Что такое Кейс?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83E158-C029-455C-815A-B98610FE8C23}"/>
              </a:ext>
            </a:extLst>
          </p:cNvPr>
          <p:cNvPicPr/>
          <p:nvPr/>
        </p:nvPicPr>
        <p:blipFill rotWithShape="1">
          <a:blip r:embed="rId3"/>
          <a:srcRect l="13790" r="12453"/>
          <a:stretch/>
        </p:blipFill>
        <p:spPr bwMode="auto">
          <a:xfrm>
            <a:off x="7810500" y="1961824"/>
            <a:ext cx="4381500" cy="3340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857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ИНТЕРАКТИВНОЕ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Источник: </a:t>
            </a:r>
            <a:r>
              <a:rPr lang="ru-RU" sz="900" u="sng" dirty="0">
                <a:solidFill>
                  <a:srgbClr val="173E71"/>
                </a:solidFill>
                <a:latin typeface="PT Sans" panose="020B0503020203020204"/>
                <a:hlinkClick r:id="rId2"/>
              </a:rPr>
              <a:t>https://www.kadrof.ru/articles/32670</a:t>
            </a:r>
            <a:endParaRPr lang="ru-RU" sz="9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9C4553-5518-4A85-AE80-FA9D2D0D6D3D}"/>
              </a:ext>
            </a:extLst>
          </p:cNvPr>
          <p:cNvSpPr/>
          <p:nvPr/>
        </p:nvSpPr>
        <p:spPr>
          <a:xfrm>
            <a:off x="750627" y="770052"/>
            <a:ext cx="11109277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CBL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метод активного проблемно-ситуационного анализирования основан на обучении посредством решения определенных задач – ситуаций (решение кейсов) поставленных преподавателем студентам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Team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TBL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это активное обучение, основанный на использовании малых групп, который предоставляет студентам возможность сначала студенту изучить учебный материал, а на занятии применить полученные знания, умения и навыки при помощи последовательности действий, включающей индивидуальную работу, командную работу, а также мгновенную обратную связь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 основе решения реальных проблем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Проблемно-ориентированное обучение — это обучение, которое является результатом процесса работы над пониманием решения проблемы. Проблема — первый элемент обучающего процесса.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RBL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(RBL)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обучение, ориентированное на исследование.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одна из форм в современной педагогике, в основе которой используется исследование как инструмент образовательного процесса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309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ИНТЕРАКТИВНОЕ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Источник: </a:t>
            </a:r>
            <a:r>
              <a:rPr lang="ru-RU" sz="900" u="sng" dirty="0">
                <a:solidFill>
                  <a:srgbClr val="173E71"/>
                </a:solidFill>
                <a:latin typeface="PT Sans" panose="020B0503020203020204"/>
                <a:hlinkClick r:id="rId2"/>
              </a:rPr>
              <a:t>https://www.kadrof.ru/articles/32670</a:t>
            </a:r>
            <a:endParaRPr lang="ru-RU" sz="9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06E337E-A3E5-4F2C-BA20-F2ABD87B176C}"/>
              </a:ext>
            </a:extLst>
          </p:cNvPr>
          <p:cNvSpPr/>
          <p:nvPr/>
        </p:nvSpPr>
        <p:spPr>
          <a:xfrm>
            <a:off x="521970" y="905233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Кейс-анализ ситуации – это алгоритм из следующих шагов: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ситуации (проблемы).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дополнительной информации.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Разбор разных решений.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оптимального решения.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062C715-5F8E-496F-A771-636F82451141}"/>
              </a:ext>
            </a:extLst>
          </p:cNvPr>
          <p:cNvSpPr/>
          <p:nvPr/>
        </p:nvSpPr>
        <p:spPr>
          <a:xfrm>
            <a:off x="521970" y="5012478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Кейс-задача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вопрос, не имеющий единственно правильного варианта ответа. Студенту необходимо взвесить все плюсы и минусы и принять решение на свое усмотрение.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0BF6C3-EC10-4D88-A82A-78333874E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270" y="1097703"/>
            <a:ext cx="6162675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59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ИНТЕРАКТИВНОЕ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Источник: </a:t>
            </a:r>
            <a:r>
              <a:rPr lang="ru-RU" sz="900" u="sng" dirty="0">
                <a:solidFill>
                  <a:srgbClr val="173E71"/>
                </a:solidFill>
                <a:latin typeface="PT Sans" panose="020B0503020203020204"/>
                <a:hlinkClick r:id="rId2"/>
              </a:rPr>
              <a:t>https://www.kadrof.ru/articles/32670</a:t>
            </a:r>
            <a:endParaRPr lang="ru-RU" sz="9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062C715-5F8E-496F-A771-636F82451141}"/>
              </a:ext>
            </a:extLst>
          </p:cNvPr>
          <p:cNvSpPr/>
          <p:nvPr/>
        </p:nvSpPr>
        <p:spPr>
          <a:xfrm>
            <a:off x="521970" y="501247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0BF6C3-EC10-4D88-A82A-78333874E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270" y="1097703"/>
            <a:ext cx="6162675" cy="39147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E600A2-B15B-4059-8B46-02BE153B9034}"/>
              </a:ext>
            </a:extLst>
          </p:cNvPr>
          <p:cNvSpPr/>
          <p:nvPr/>
        </p:nvSpPr>
        <p:spPr>
          <a:xfrm>
            <a:off x="326055" y="888273"/>
            <a:ext cx="537721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Кейс-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анализ случая) — это разновидность монографического научного исследования, объектом которого выступает один или несколько случаев.</a:t>
            </a:r>
          </a:p>
          <a:p>
            <a:endParaRPr lang="ru-RU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исследования ориентированы на их детальное описание, изучение и интерпретацию с целью понимания и анализа  клинических процессов, протекающих заболеваний.</a:t>
            </a:r>
          </a:p>
          <a:p>
            <a:endParaRPr lang="ru-RU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метода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case-study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совместными усилиями группы студентов проанализировать ситуацию (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возникающую при конкретном положении дел, и выработать практическое решение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8899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11111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КЛАССИФИКАЦИЯ КЕЙСОВ ПО УЧЕБНЫМ СИТУАЦИЯМ</a:t>
            </a:r>
            <a:endParaRPr lang="ru-RU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062C715-5F8E-496F-A771-636F82451141}"/>
              </a:ext>
            </a:extLst>
          </p:cNvPr>
          <p:cNvSpPr/>
          <p:nvPr/>
        </p:nvSpPr>
        <p:spPr>
          <a:xfrm>
            <a:off x="521970" y="501247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7C1F71EC-5FD5-4D2B-84D6-A898E9133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510240"/>
              </p:ext>
            </p:extLst>
          </p:nvPr>
        </p:nvGraphicFramePr>
        <p:xfrm>
          <a:off x="782472" y="646405"/>
          <a:ext cx="10887558" cy="60021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4041">
                  <a:extLst>
                    <a:ext uri="{9D8B030D-6E8A-4147-A177-3AD203B41FA5}">
                      <a16:colId xmlns:a16="http://schemas.microsoft.com/office/drawing/2014/main" val="2085824057"/>
                    </a:ext>
                  </a:extLst>
                </a:gridCol>
                <a:gridCol w="4327006">
                  <a:extLst>
                    <a:ext uri="{9D8B030D-6E8A-4147-A177-3AD203B41FA5}">
                      <a16:colId xmlns:a16="http://schemas.microsoft.com/office/drawing/2014/main" val="2405293826"/>
                    </a:ext>
                  </a:extLst>
                </a:gridCol>
                <a:gridCol w="3556511">
                  <a:extLst>
                    <a:ext uri="{9D8B030D-6E8A-4147-A177-3AD203B41FA5}">
                      <a16:colId xmlns:a16="http://schemas.microsoft.com/office/drawing/2014/main" val="2748854259"/>
                    </a:ext>
                  </a:extLst>
                </a:gridCol>
              </a:tblGrid>
              <a:tr h="5595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Тип кейса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Специфика кейса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Цель кейса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2477770"/>
                  </a:ext>
                </a:extLst>
              </a:tr>
              <a:tr h="14748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Иллюстративные учебные ситуации – кейсы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Описывается ситуация реально приближенная к будущей профессиональной деятельности студентов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На определенном практическом при­мере обучить студентов алгоритму принятия правильного решения в оп­ределенной ситуации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10326787"/>
                  </a:ext>
                </a:extLst>
              </a:tr>
              <a:tr h="1227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Учебные ситуации – кейсы с формирова­нием проблемы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Описывается ситуация в конкретный период времени, выявляются и четко формулируются проблемы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Диагностирование ситуации и само­стоятельное принятие решения по указанной проблеме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8005524"/>
                  </a:ext>
                </a:extLst>
              </a:tr>
              <a:tr h="17615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Учебные ситуации – кейсы без формиро­вания проблемы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Описывается более сложная, чем в предыду­щем варианте ситуация, где проблема четко не выявлена, а представлена в статистических данных, оценках общественного мнения, орга­нов власти и т.д.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Самостоятельно выявить проблему, указать альтернативные пути ее реше­ния с анализом наличных ресурсов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9180685"/>
                  </a:ext>
                </a:extLst>
              </a:tr>
              <a:tr h="9791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Прикладные упраж­нения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Описывается конкретная сложившаяся ситуа­ция, предлагается найти пути выхода из нее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Поиск путей решения проблемы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83141689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6323592-4256-4118-A939-355944A9AC47}"/>
              </a:ext>
            </a:extLst>
          </p:cNvPr>
          <p:cNvSpPr/>
          <p:nvPr/>
        </p:nvSpPr>
        <p:spPr>
          <a:xfrm>
            <a:off x="1172513" y="6624025"/>
            <a:ext cx="10890913" cy="233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900" dirty="0"/>
              <a:t>Источник: Юлдашев З.Ю., </a:t>
            </a:r>
            <a:r>
              <a:rPr lang="ru-RU" sz="900" dirty="0" err="1"/>
              <a:t>Бобоххужаев</a:t>
            </a:r>
            <a:r>
              <a:rPr lang="ru-RU" sz="900" dirty="0"/>
              <a:t> Ш.И. Инновационные методы обучения: особенности кейс-</a:t>
            </a:r>
            <a:r>
              <a:rPr lang="ru-RU" sz="900" dirty="0" err="1"/>
              <a:t>стади</a:t>
            </a:r>
            <a:r>
              <a:rPr lang="ru-RU" sz="900" dirty="0"/>
              <a:t> метода обучения и пути его практического использования. – Т.: IQTISOD-MOLIYA, 2016. – 92 с. [9]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052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ИНТЕРАКТИВНОЕ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Источник: </a:t>
            </a:r>
            <a:r>
              <a:rPr lang="ru-RU" sz="900" u="sng" dirty="0">
                <a:solidFill>
                  <a:srgbClr val="173E71"/>
                </a:solidFill>
                <a:latin typeface="PT Sans" panose="020B0503020203020204"/>
                <a:hlinkClick r:id="rId2"/>
              </a:rPr>
              <a:t>https://www.kadrof.ru/articles/32670</a:t>
            </a:r>
            <a:endParaRPr lang="ru-RU" sz="9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062C715-5F8E-496F-A771-636F82451141}"/>
              </a:ext>
            </a:extLst>
          </p:cNvPr>
          <p:cNvSpPr/>
          <p:nvPr/>
        </p:nvSpPr>
        <p:spPr>
          <a:xfrm>
            <a:off x="521970" y="501247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0BF6C3-EC10-4D88-A82A-78333874E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270" y="1097703"/>
            <a:ext cx="6162675" cy="39147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E600A2-B15B-4059-8B46-02BE153B9034}"/>
              </a:ext>
            </a:extLst>
          </p:cNvPr>
          <p:cNvSpPr/>
          <p:nvPr/>
        </p:nvSpPr>
        <p:spPr>
          <a:xfrm>
            <a:off x="-1807245" y="632499"/>
            <a:ext cx="5377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420F4DE-A49F-4D99-9FE0-7AC453E51D76}"/>
              </a:ext>
            </a:extLst>
          </p:cNvPr>
          <p:cNvSpPr/>
          <p:nvPr/>
        </p:nvSpPr>
        <p:spPr>
          <a:xfrm>
            <a:off x="521970" y="1001831"/>
            <a:ext cx="499172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solidFill>
                  <a:srgbClr val="11111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Case-based-learning</a:t>
            </a:r>
            <a:r>
              <a:rPr lang="ru-RU" dirty="0">
                <a:solidFill>
                  <a:srgbClr val="11111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(</a:t>
            </a:r>
            <a:r>
              <a:rPr lang="ru-RU" b="1" dirty="0">
                <a:solidFill>
                  <a:srgbClr val="11111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СВ</a:t>
            </a:r>
            <a:r>
              <a:rPr lang="en-US" b="1" dirty="0">
                <a:solidFill>
                  <a:srgbClr val="11111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L</a:t>
            </a:r>
            <a:r>
              <a:rPr lang="en-US" dirty="0">
                <a:solidFill>
                  <a:srgbClr val="11111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)</a:t>
            </a:r>
            <a:r>
              <a:rPr lang="ru-RU" dirty="0">
                <a:solidFill>
                  <a:srgbClr val="11111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– это использование реальной жизни, реальных ситуаций в качестве обучающих инструментов для студентов, чтобы активно участвовать в решении проблем и индуктивного исследования.</a:t>
            </a:r>
            <a:br>
              <a:rPr lang="ru-RU" dirty="0">
                <a:solidFill>
                  <a:srgbClr val="11111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11111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Данный метод помогает студентам направлять самообучение путем задавания вопросов и выделения основ ситуации поставленной преподавателем, что в результате приводит к разрешению ситуации и получению необходимых знаний.</a:t>
            </a:r>
            <a:br>
              <a:rPr lang="ru-RU" dirty="0">
                <a:solidFill>
                  <a:srgbClr val="11111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11111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Используется данный метод, чтобы научить студентов реальным ситуациям в принятии решений. Это помогает преподавателям реагировать на актуальные проблемы, с которыми они будут сталкиваться в своей будущей деятельности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872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ИНТЕРАКТИВНОЕ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\</a:t>
            </a:r>
            <a:endParaRPr lang="ru-RU" sz="9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F6CFF2-0A17-47D4-AC91-12248176C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970" y="928049"/>
            <a:ext cx="4290402" cy="572053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1136D0-45FA-42E5-9060-35841E15F0D4}"/>
              </a:ext>
            </a:extLst>
          </p:cNvPr>
          <p:cNvSpPr/>
          <p:nvPr/>
        </p:nvSpPr>
        <p:spPr>
          <a:xfrm>
            <a:off x="796119" y="1077654"/>
            <a:ext cx="6096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Командно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ориентированное обучение (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Team-Based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TBL), как один из инновационных методов обучения в медицинском вузе позволяет студентам выработать навыки работы в команде, коммуникативные навыки, навыки лидерства. Принципиально отрицается наличие единственно правильного решения. При данном методе обучения студент самостоятельно вынужден принимать решения и обосновать его. 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Метод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командно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ориентированное обучение позволяет: принимать верные решения в условиях неопределенности, разрабатывать алгоритм принятия решения.</a:t>
            </a: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899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1257300" y="209416"/>
            <a:ext cx="9966960" cy="5693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sz="11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r>
              <a:rPr lang="ru-RU" sz="2000" b="1" dirty="0">
                <a:latin typeface="Palatino Linotype" panose="02040502050505030304" pitchFamily="18" charset="0"/>
              </a:rPr>
              <a:t>ПОЛОЖЕНИЕ О ШКОЛАХ МАСТЕРСТВА ВОЛГГМУ ОТ 08.02.2023 № 154-КО</a:t>
            </a: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B07EDB-EC63-42E0-BFB4-6D9E35599028}"/>
              </a:ext>
            </a:extLst>
          </p:cNvPr>
          <p:cNvSpPr/>
          <p:nvPr/>
        </p:nvSpPr>
        <p:spPr>
          <a:xfrm>
            <a:off x="521970" y="748025"/>
            <a:ext cx="6096000" cy="609397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4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r>
              <a:rPr lang="ru-RU" sz="2400" b="1" dirty="0">
                <a:latin typeface="Palatino Linotype" panose="02040502050505030304" pitchFamily="18" charset="0"/>
              </a:rPr>
              <a:t>Положение регламентирует:</a:t>
            </a:r>
            <a:endParaRPr lang="ru-RU" sz="2400" dirty="0">
              <a:latin typeface="Palatino Linotype" panose="02040502050505030304" pitchFamily="18" charset="0"/>
            </a:endParaRPr>
          </a:p>
          <a:p>
            <a:endParaRPr lang="ru-RU" dirty="0"/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мастерства это образовательный проект ВолгГМУ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реализуемый в структуре внеучебной работы,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направленный на совершенствование профильной подготовки обучающихся в системе персонифицированного обучения,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 обеспечивающий формирование индивидуальных образовательных траекторий на основе предоставления расширенных возможностей получения обучающимися дополнительных умений, уникальных навыков и опыта деятельности с целью их применения в перспективных областях знаний и сферах профессиональной деятельности</a:t>
            </a:r>
          </a:p>
          <a:p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76122B-41D1-4BC2-B7BB-64E25575F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964" y="858559"/>
            <a:ext cx="3614302" cy="543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4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F0C42A1-3894-41ED-A3AC-EE96D2D4476F}"/>
              </a:ext>
            </a:extLst>
          </p:cNvPr>
          <p:cNvSpPr/>
          <p:nvPr/>
        </p:nvSpPr>
        <p:spPr>
          <a:xfrm>
            <a:off x="662940" y="685800"/>
            <a:ext cx="115290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0000"/>
              </a:solidFill>
              <a:latin typeface="PT Sans" panose="020B0503020203020204"/>
            </a:endParaRP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8BD0EF-9B82-4D98-B262-34C726DD2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64" y="58182"/>
            <a:ext cx="4085230" cy="674163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F0EA712-1FF9-4A98-8E23-3C047C04C059}"/>
              </a:ext>
            </a:extLst>
          </p:cNvPr>
          <p:cNvSpPr/>
          <p:nvPr/>
        </p:nvSpPr>
        <p:spPr>
          <a:xfrm>
            <a:off x="564106" y="327289"/>
            <a:ext cx="6096000" cy="54697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Целью выбора командно-ориентированного метода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Team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Based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TBL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заключался в повышении активности студентов. По ходу практического занятия решаются следующие задачи: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Прежде всего – это обучение с удовольствием;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Развить у студентов способность к клиническому мышлению и  использовать полученные знаний, практические умения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Развить навыки межличностных и командных взаимодействий.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06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ИНТЕРАКТИВНОЕ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\</a:t>
            </a:r>
            <a:endParaRPr lang="ru-RU" sz="9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1136D0-45FA-42E5-9060-35841E15F0D4}"/>
              </a:ext>
            </a:extLst>
          </p:cNvPr>
          <p:cNvSpPr/>
          <p:nvPr/>
        </p:nvSpPr>
        <p:spPr>
          <a:xfrm>
            <a:off x="796119" y="107765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7A23A0-2C6F-4BCA-819A-50969BD19165}"/>
              </a:ext>
            </a:extLst>
          </p:cNvPr>
          <p:cNvSpPr/>
          <p:nvPr/>
        </p:nvSpPr>
        <p:spPr>
          <a:xfrm>
            <a:off x="521970" y="858229"/>
            <a:ext cx="6096000" cy="49221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стоматологов Проблемно-ориентированное обучение  особенно важно, ведь им приходится продолжать обучение на протяжении всей жизни, — и, вероятно, этот фактор в дальнейшем и стал одной из причин популярности PBL во всем мире.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 связи с этим большую роль в обучении по PBL играет сам процесс: он должен быть построен таким образом, чтобы в итоге учащиеся получили комплексное представление об изучаемом предмете. Обычно в вузах, где обучение строится на основе проблемы, информацию по тому или иному кейсу студентам выдают порционно, чтобы они могли самостоятельно исследовать проблему, найти информацию и представить финальное решение. Когда очередной этап работы выполнен и ответы на поставленные вопросы найдены — открывается следующий блок материалов.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BE3C28-DAB2-4DA5-9CE7-157B159CC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52" y="946424"/>
            <a:ext cx="4049977" cy="51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31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ИНТЕРАКТИВНОЕ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\</a:t>
            </a:r>
            <a:endParaRPr lang="ru-RU" sz="9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1136D0-45FA-42E5-9060-35841E15F0D4}"/>
              </a:ext>
            </a:extLst>
          </p:cNvPr>
          <p:cNvSpPr/>
          <p:nvPr/>
        </p:nvSpPr>
        <p:spPr>
          <a:xfrm>
            <a:off x="300252" y="1077654"/>
            <a:ext cx="674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(RBL) — обучение, ориентированное на исследование.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29FD0FF-5FF4-473B-A594-1F5E978D3FC0}"/>
              </a:ext>
            </a:extLst>
          </p:cNvPr>
          <p:cNvSpPr/>
          <p:nvPr/>
        </p:nvSpPr>
        <p:spPr>
          <a:xfrm>
            <a:off x="413982" y="1855215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Это одна из форм в современной педагогике, в основе которой используется исследование как инструмент образовательного процесса.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основе метода лежит стремление научить обучающегося определять проблемы и вопросы, требующие решения, оценивать и анализировать ресурсы, которыми он располагает, выбирать оптимальные пути решения.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RBL развивает творческий потенциал специалиста, формирует у него системный подход к решению проблем, умение использовать современные методы исследований, внедрять и оценивать эффективность новых технологий, анализировать результаты исследований и собственной практики, а также навыки самообразования и самосовершенствования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2A842D-7733-4A62-AAE3-840F71E7D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70" y="1400819"/>
            <a:ext cx="5366153" cy="402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92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ИНТЕРАКТИВНОЕ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\</a:t>
            </a:r>
            <a:endParaRPr lang="ru-RU" sz="9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7DE0DA-5676-477D-A858-DB737C53E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925" y="1173707"/>
            <a:ext cx="5701734" cy="320722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CAE794-DEF3-470D-B5A5-1F3EE46B3675}"/>
              </a:ext>
            </a:extLst>
          </p:cNvPr>
          <p:cNvSpPr/>
          <p:nvPr/>
        </p:nvSpPr>
        <p:spPr>
          <a:xfrm>
            <a:off x="228341" y="1045032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500"/>
              </a:spcAft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традиционной форме обучения преподаватель выступает в качестве источника знаний обучающегося. При этом наблюдается более пассивное низкого уровня восприятие информации обучающимися и их слабое участие в образовательном процессе, отсутствие или низкую мотивацию к усвоению знаний, безынициативность. Как следствие этого, у обучающихся формируется низкий уровень личной ответственности и неумение использовать полученные знания на практике: неумение провести поиск нужной информации, методов решения, отсутствие творческого подхода к решению поставленных задач.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028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ИНТЕРАКТИВНОЕ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\</a:t>
            </a:r>
            <a:endParaRPr lang="ru-RU" sz="9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F88944-951C-44DA-9A65-880E4E232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279" y="773196"/>
            <a:ext cx="3090981" cy="587538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1D5CC3-42D3-4A94-9279-D199E299EA53}"/>
              </a:ext>
            </a:extLst>
          </p:cNvPr>
          <p:cNvSpPr/>
          <p:nvPr/>
        </p:nvSpPr>
        <p:spPr>
          <a:xfrm>
            <a:off x="521970" y="1020115"/>
            <a:ext cx="6096000" cy="45935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1500"/>
              </a:spcAft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же практических занятий методом RBL, ориентированным на исследование, позволяет максимально вовлечь всех обучающихся группы не только в процесс обучения, но и освоить основы научно-исследовательской работы под руководством преподавателя во время проведения аудиторных и внеаудиторных занятий путем выполнения исследовательской деятельности.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этом виде обучения преподаватель не является источником знаний и исполняет роль наставника. Эта форма обучения позволяет получать новые знания и навыки не только обучающимся, но и преподавателям, с ценной возможностью их внедрения и использования на практике.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8BCC79-928B-4C63-BFB9-DBF5D48A839F}"/>
              </a:ext>
            </a:extLst>
          </p:cNvPr>
          <p:cNvSpPr/>
          <p:nvPr/>
        </p:nvSpPr>
        <p:spPr>
          <a:xfrm>
            <a:off x="521969" y="5837885"/>
            <a:ext cx="6274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Цель проведения RBL для обучающихся – научить выполнять научную работу в команде.</a:t>
            </a:r>
            <a:endParaRPr lang="ru-RU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189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ИНТЕРАКТИВНОЕ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\</a:t>
            </a:r>
            <a:endParaRPr lang="ru-RU" sz="9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46C03C-152B-409E-9832-BC5388BFC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853" y="938456"/>
            <a:ext cx="5095473" cy="27977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70F6860-D002-41EE-A5A8-7B5B03D17738}"/>
              </a:ext>
            </a:extLst>
          </p:cNvPr>
          <p:cNvSpPr/>
          <p:nvPr/>
        </p:nvSpPr>
        <p:spPr>
          <a:xfrm>
            <a:off x="209264" y="823913"/>
            <a:ext cx="6628263" cy="5824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Ответственность за обучение лежит на самих обучающихся. Они учатся скрупулёзному сбору информации. Обучающиеся используют информационные ресурсы: интернет, учебную и научную литературу из библиотеки. В команде проводят анализ этих ресурсов и учатся выбирать среди всей предложенной информации наиболее достоверную.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Обучающиеся ставят перед собой задачи, решение которых ориентировано на достижение результата в научно-исследовательской работе. Особая роль в этом принадлежит преподавателю-наставнику, особенно на начальном этапе, когда у обучающихся нет навыков формулирования целей и задач научно-исследовательской работы. У обучающихся вырабатываются настойчивость, решительность, новаторство, коллективизм и доброжелательное отношение между собой. Они учатся совместному принятию решений, навыков выполнения тех или иных действий с пониманием механизмов изучаемых процессов, как результат становления профессионального мышления.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045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ИНТЕРАКТИВНОЕ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\</a:t>
            </a:r>
            <a:endParaRPr lang="ru-RU" sz="9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71C4469-0215-494C-BE20-DAB18F97375E}"/>
              </a:ext>
            </a:extLst>
          </p:cNvPr>
          <p:cNvSpPr/>
          <p:nvPr/>
        </p:nvSpPr>
        <p:spPr>
          <a:xfrm>
            <a:off x="521970" y="987230"/>
            <a:ext cx="6096000" cy="48167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Проектное обучение — это метод обучения, который направлен на приобретение знаний и навыков через реальные проекты и практическое применение полученных знаний.</a:t>
            </a:r>
          </a:p>
          <a:p>
            <a:pPr algn="just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рамках проектного обучения студенты работают над конкретными задачами, выполняют проекты, решают проблемы и применяют свои знания на практике.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Проектное обучение позволяет студентам развивать не только теоретические знания, но и умения работать в команде, принимать решения, искать информацию, анализировать данные и решать реальные проблемы.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Этот метод обучения способствует развитию критического мышления, творческого подхода к решению задач, умению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коллективе, коммуникативным навыкам и самостоятельности</a:t>
            </a:r>
            <a:r>
              <a:rPr lang="ru-RU" dirty="0"/>
              <a:t>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F4AA90-8233-4B77-923D-D0DFE6A83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85" y="987230"/>
            <a:ext cx="5069209" cy="380190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6E236BF-6B43-4202-9D6D-F2A8A0DB5789}"/>
              </a:ext>
            </a:extLst>
          </p:cNvPr>
          <p:cNvSpPr/>
          <p:nvPr/>
        </p:nvSpPr>
        <p:spPr>
          <a:xfrm>
            <a:off x="5936194" y="6180107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Носова, В. И. Проектное обучение: плюсы и минусы / В. И. Носова. — Текст : непосредственный // Молодой ученый. — 2023. — № 49 (496). — С. 192-193. — URL: https://moluch.ru/archive/496/108737/ (дата обращения: 10.08.2024).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930847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ИНТЕРАКТИВНОЕ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\</a:t>
            </a:r>
            <a:endParaRPr lang="ru-RU" sz="9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6E236BF-6B43-4202-9D6D-F2A8A0DB5789}"/>
              </a:ext>
            </a:extLst>
          </p:cNvPr>
          <p:cNvSpPr/>
          <p:nvPr/>
        </p:nvSpPr>
        <p:spPr>
          <a:xfrm>
            <a:off x="5936194" y="6180107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Носова, В. И. Проектное обучение: плюсы и минусы / В. И. Носова. — Текст : непосредственный // Молодой ученый. — 2023. — № 49 (496). — С. 192-193. — URL: https://moluch.ru/archive/496/108737/ (дата обращения: 10.08.2024).</a:t>
            </a:r>
            <a:endParaRPr lang="ru-RU" sz="9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611566-1B2E-4F11-B4C2-BE7E82F3E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28" y="1217788"/>
            <a:ext cx="5181966" cy="38864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7E2F45-B1B8-4A49-9BB6-00DD963A37F0}"/>
              </a:ext>
            </a:extLst>
          </p:cNvPr>
          <p:cNvSpPr/>
          <p:nvPr/>
        </p:nvSpPr>
        <p:spPr>
          <a:xfrm>
            <a:off x="358809" y="1108606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Этапы проектного обучения обычно включают в себя следующие шаги: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Планирование проекта: определение целей, задач и ожидаемых результатов проекта.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Реализация проекта: этот этап включает в себя выполнение задач, разработку продукта или реализацию концепции пошагово, в соответствии с планом, который был разработан на предыдущих этапах.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Тестирование и оценка: по завершении реализации проекта проводится тестирование для выявления ошибок или недочетов. Также производится оценка выполнения проекта и его соответствия поставленным целям.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Презентация результатов: студенты представляют результаты своей работы, объясняют и обсуждают полученные данные и выводы с преподавателями или широкой аудиторией.</a:t>
            </a:r>
            <a:b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339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ИНТЕРАКТИВНОЕ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\</a:t>
            </a:r>
            <a:endParaRPr lang="ru-RU" sz="9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7E2F45-B1B8-4A49-9BB6-00DD963A37F0}"/>
              </a:ext>
            </a:extLst>
          </p:cNvPr>
          <p:cNvSpPr/>
          <p:nvPr/>
        </p:nvSpPr>
        <p:spPr>
          <a:xfrm>
            <a:off x="358809" y="11086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b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6A50B4-757D-49A8-ACA2-C72501CF6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8"/>
          <a:stretch/>
        </p:blipFill>
        <p:spPr>
          <a:xfrm>
            <a:off x="6617970" y="1108606"/>
            <a:ext cx="5143500" cy="463341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DA9B8AD-E31E-4BF1-B6FC-A1D5E27D0C9E}"/>
              </a:ext>
            </a:extLst>
          </p:cNvPr>
          <p:cNvSpPr/>
          <p:nvPr/>
        </p:nvSpPr>
        <p:spPr>
          <a:xfrm>
            <a:off x="430530" y="579093"/>
            <a:ext cx="6096000" cy="45935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1500"/>
              </a:spcAf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Веб-квест (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Web-quest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— это сайт или задание в сети Интернет, с которым работают учащиеся, выполняя ту или иную учебную задачу.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формат урока с ориентацией на развитие познавательной, исследовательской деятельности учащихся, на котором основная часть информации добывается через ресурсы Интернет.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Веб-квест состоит из набора заданий, выполняя которые участник продвигается к определенной цели (выполнению главного задания). Только при правильном выполнении одного задания участник может получить «ключик», открывающий следующую дверь, к новому этапу.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500"/>
              </a:spcAft>
            </a:pPr>
            <a:r>
              <a:rPr lang="ru-RU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Таким образом, прохождение квеста чем-то напоминает решение своеобразной головоломки.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0A9FDC-6456-4188-AEA6-12604D85E1E8}"/>
              </a:ext>
            </a:extLst>
          </p:cNvPr>
          <p:cNvSpPr/>
          <p:nvPr/>
        </p:nvSpPr>
        <p:spPr>
          <a:xfrm>
            <a:off x="533400" y="535557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ea typeface="Calibri" panose="020F0502020204030204" pitchFamily="34" charset="0"/>
              </a:rPr>
              <a:t>Цель веб-квеста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— синтез теоретических знаний, полученных при обучении, для достижения необходимого практического результата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702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ИНТЕРАКТИВНОЕ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\</a:t>
            </a:r>
            <a:endParaRPr lang="ru-RU" sz="9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7E2F45-B1B8-4A49-9BB6-00DD963A37F0}"/>
              </a:ext>
            </a:extLst>
          </p:cNvPr>
          <p:cNvSpPr/>
          <p:nvPr/>
        </p:nvSpPr>
        <p:spPr>
          <a:xfrm>
            <a:off x="358809" y="11086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b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6A50B4-757D-49A8-ACA2-C72501CF6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8"/>
          <a:stretch/>
        </p:blipFill>
        <p:spPr>
          <a:xfrm>
            <a:off x="6617970" y="1108606"/>
            <a:ext cx="5143500" cy="463341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DA9B8AD-E31E-4BF1-B6FC-A1D5E27D0C9E}"/>
              </a:ext>
            </a:extLst>
          </p:cNvPr>
          <p:cNvSpPr/>
          <p:nvPr/>
        </p:nvSpPr>
        <p:spPr>
          <a:xfrm>
            <a:off x="430530" y="57909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1500"/>
              </a:spcAf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D86003-E3AC-4CEC-8F36-7BA1B4941229}"/>
              </a:ext>
            </a:extLst>
          </p:cNvPr>
          <p:cNvSpPr/>
          <p:nvPr/>
        </p:nvSpPr>
        <p:spPr>
          <a:xfrm>
            <a:off x="521970" y="1055802"/>
            <a:ext cx="6096000" cy="54322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sz="19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Примерные сценарии веб-квестов по стоматологии</a:t>
            </a:r>
            <a:r>
              <a:rPr lang="ru-RU" sz="19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9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9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«Заполнение и ведение медицинской документации»;  </a:t>
            </a:r>
            <a:endParaRPr lang="ru-RU" sz="19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9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«Клиническая коммуникация, обследование и лечение пациента стоматологического профиля».  </a:t>
            </a:r>
            <a:endParaRPr lang="ru-RU" sz="19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над веб-квестом делится на несколько этапов</a:t>
            </a:r>
            <a:r>
              <a:rPr lang="ru-RU" sz="19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endParaRPr lang="ru-RU" sz="19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r>
              <a:rPr lang="ru-RU" sz="19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Начальный (командный)</a:t>
            </a:r>
            <a:r>
              <a:rPr lang="ru-RU" sz="19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Студенты знакомятся с основными понятиями по выбранной теме, материалами аналогичных проектов. Распределяются роли в команде.  </a:t>
            </a:r>
            <a:endParaRPr lang="ru-RU" sz="19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r>
              <a:rPr lang="ru-RU" sz="19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Ролевой этап</a:t>
            </a:r>
            <a:r>
              <a:rPr lang="ru-RU" sz="19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Индивидуальная работа в команде на общий результат. Участники одновременно, в соответствии с выбранными ролями, выполняют задания.  </a:t>
            </a:r>
            <a:endParaRPr lang="ru-RU" sz="19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Заключительный этап</a:t>
            </a:r>
            <a:r>
              <a:rPr lang="ru-RU" sz="19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Команда работает совместно, под руководством преподавателя. По результатам исследования проблемы формулируются выводы и предложения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187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ШКОЛА МАСТЕРСТВА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67AEF9-4A4D-47E9-A05C-2F8691637F5D}"/>
              </a:ext>
            </a:extLst>
          </p:cNvPr>
          <p:cNvSpPr/>
          <p:nvPr/>
        </p:nvSpPr>
        <p:spPr>
          <a:xfrm>
            <a:off x="521970" y="1200299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21199D-13E8-42C7-A0D7-BB9F786FF5E7}"/>
              </a:ext>
            </a:extLst>
          </p:cNvPr>
          <p:cNvSpPr/>
          <p:nvPr/>
        </p:nvSpPr>
        <p:spPr>
          <a:xfrm>
            <a:off x="521970" y="962632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октября 2023 года свои двери открыли школы мастерства на профильных кафедрах стоматологии.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процессе образовательной деятельности школ  используются различные методы, приемы и формы внеаудиторной работы со студентами для формирования компетенций, реализации всех задач и целей, предусмотренных стандартами и учебными планами, в том числе и для формирования исследовательских компетенций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69AA9F-5E5D-48D9-A0E5-8EF452852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69"/>
          <a:stretch/>
        </p:blipFill>
        <p:spPr>
          <a:xfrm>
            <a:off x="7064990" y="1104818"/>
            <a:ext cx="4805020" cy="25779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6AC9C6-9D05-4050-A443-CB490A5666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7"/>
          <a:stretch/>
        </p:blipFill>
        <p:spPr>
          <a:xfrm>
            <a:off x="7064990" y="3775566"/>
            <a:ext cx="4805020" cy="303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35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КРИТЕРИИ ОЦЕНКИ СТУДЕНТА,ПРОШЕДШЕГО 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\</a:t>
            </a:r>
            <a:endParaRPr lang="ru-RU" sz="9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7E2F45-B1B8-4A49-9BB6-00DD963A37F0}"/>
              </a:ext>
            </a:extLst>
          </p:cNvPr>
          <p:cNvSpPr/>
          <p:nvPr/>
        </p:nvSpPr>
        <p:spPr>
          <a:xfrm>
            <a:off x="358809" y="11086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b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DA9B8AD-E31E-4BF1-B6FC-A1D5E27D0C9E}"/>
              </a:ext>
            </a:extLst>
          </p:cNvPr>
          <p:cNvSpPr/>
          <p:nvPr/>
        </p:nvSpPr>
        <p:spPr>
          <a:xfrm>
            <a:off x="430530" y="57909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1500"/>
              </a:spcAf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EDED02-D7F0-43BA-8A1A-87036374FB5B}"/>
              </a:ext>
            </a:extLst>
          </p:cNvPr>
          <p:cNvSpPr/>
          <p:nvPr/>
        </p:nvSpPr>
        <p:spPr>
          <a:xfrm>
            <a:off x="113532" y="1225079"/>
            <a:ext cx="67299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Подготовка к занятиям</a:t>
            </a:r>
            <a:r>
              <a:rPr lang="ru-RU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изучает информацию, сфокусированную на случае и проблемных вопросах, подкрепляет утверждения соответствующими ссылками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Групповые навыки и профессиональное отношение: </a:t>
            </a:r>
            <a:r>
              <a:rPr lang="ru-RU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демонстрирует превосходную посещаемость, ответственность, надежность. Берет на себя инициативу, активно учувствует в обсуждении, помогает товарищам по команде, охотно берет задания.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Коммуникативные навыки: </a:t>
            </a:r>
            <a:r>
              <a:rPr lang="ru-RU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активно слушает, проявляет эмоции соответственно ситуации, восприимчив к невербальным и эмоциональным сигналам, проявляет уважение и корректность в отношении   других, помогает разрешит недоразумения и конфликты.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оценивает информацию, делает заключения, объясняет и обосновывает утверждения. Демонстрирует постоянный интерес к изучаемому материалу.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F92920-C070-41E4-A59D-7AC4660D6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29" y="1431771"/>
            <a:ext cx="4950262" cy="371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74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КРИТЕРИИ ОЦЕНКИ СТУДЕНТА,ПРОШЕДШЕГО 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\</a:t>
            </a:r>
            <a:endParaRPr lang="ru-RU" sz="9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7E2F45-B1B8-4A49-9BB6-00DD963A37F0}"/>
              </a:ext>
            </a:extLst>
          </p:cNvPr>
          <p:cNvSpPr/>
          <p:nvPr/>
        </p:nvSpPr>
        <p:spPr>
          <a:xfrm>
            <a:off x="358809" y="11086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b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DA9B8AD-E31E-4BF1-B6FC-A1D5E27D0C9E}"/>
              </a:ext>
            </a:extLst>
          </p:cNvPr>
          <p:cNvSpPr/>
          <p:nvPr/>
        </p:nvSpPr>
        <p:spPr>
          <a:xfrm>
            <a:off x="430530" y="57909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1500"/>
              </a:spcAf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EDED02-D7F0-43BA-8A1A-87036374FB5B}"/>
              </a:ext>
            </a:extLst>
          </p:cNvPr>
          <p:cNvSpPr/>
          <p:nvPr/>
        </p:nvSpPr>
        <p:spPr>
          <a:xfrm>
            <a:off x="-1116" y="1517446"/>
            <a:ext cx="67299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Навыки предоставления обратной связи: </a:t>
            </a:r>
            <a:r>
              <a:rPr lang="ru-RU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демонстрирует высокий уровень самоанализа, критично оценивает себя и коллег, предоставляет конструктивную и объективную обратную связь без оппозиции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Навыки критического мышления и эффективного обучения:</a:t>
            </a:r>
            <a:r>
              <a:rPr lang="ru-RU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эффективно учувствует в генерировании гипотез и формулировании проблемных вопросов. Приводит уместные примеры из жизни, умело применяет знания к случаю из проблемно ориентированного образования. Критически оценивает информацию, делает заключения, объясняет и обосновывает утверждения. Демонстрирует постоянный интерес к изучаемому материалу.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441401-F009-492E-82CA-8ECA16415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734" y="1529998"/>
            <a:ext cx="5108812" cy="383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82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олгГМУ_Обложка_Презентации_3.jpg"/>
          <p:cNvPicPr>
            <a:picLocks noChangeAspect="1"/>
          </p:cNvPicPr>
          <p:nvPr/>
        </p:nvPicPr>
        <p:blipFill>
          <a:blip r:embed="rId2" cstate="print"/>
          <a:srcRect t="15923" b="4459"/>
          <a:stretch>
            <a:fillRect/>
          </a:stretch>
        </p:blipFill>
        <p:spPr>
          <a:xfrm>
            <a:off x="-8096" y="0"/>
            <a:ext cx="12200095" cy="68597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9873" y="2973204"/>
            <a:ext cx="10363200" cy="88152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ОБРАЗОВАТЕЛЬНЫЙ ПРОЕКТ - ШКОЛА ПРОФЕССИОНАЛЬНОГО МАСТЕРСТВА</a:t>
            </a:r>
            <a:br>
              <a:rPr lang="ru-RU" sz="3600" b="1" dirty="0"/>
            </a:br>
            <a:endParaRPr lang="ru-RU" sz="3600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84033" y="3779848"/>
            <a:ext cx="5572863" cy="2131291"/>
          </a:xfrm>
        </p:spPr>
        <p:txBody>
          <a:bodyPr>
            <a:noAutofit/>
          </a:bodyPr>
          <a:lstStyle/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en-US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д-р мед. наук, профессор</a:t>
            </a:r>
            <a:endParaRPr lang="en-US" sz="1867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ИВАНОВА ОЛЬГА ПАВЛОВНА</a:t>
            </a:r>
          </a:p>
        </p:txBody>
      </p:sp>
      <p:pic>
        <p:nvPicPr>
          <p:cNvPr id="5" name="Рисунок 4" descr="ВолгГМУ_Эмблема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52" y="477483"/>
            <a:ext cx="1395384" cy="139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329" y="6023446"/>
            <a:ext cx="2237279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nomusvolgmed.ru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D8FE022-CB4E-42F3-8A6F-BEEAABEC9B25}"/>
              </a:ext>
            </a:extLst>
          </p:cNvPr>
          <p:cNvSpPr/>
          <p:nvPr/>
        </p:nvSpPr>
        <p:spPr>
          <a:xfrm>
            <a:off x="5004394" y="6098243"/>
            <a:ext cx="217726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 2024 г.</a:t>
            </a:r>
          </a:p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Волгоград, Россия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1535526-167A-4382-9F83-3CA7F134AD60}"/>
              </a:ext>
            </a:extLst>
          </p:cNvPr>
          <p:cNvSpPr txBox="1">
            <a:spLocks/>
          </p:cNvSpPr>
          <p:nvPr/>
        </p:nvSpPr>
        <p:spPr>
          <a:xfrm>
            <a:off x="1114624" y="2333402"/>
            <a:ext cx="10363200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333"/>
              </a:lnSpc>
            </a:pPr>
            <a:endParaRPr lang="ru-RU" sz="5333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3DD4CC2-B557-49CB-BA6B-140355FED53E}"/>
              </a:ext>
            </a:extLst>
          </p:cNvPr>
          <p:cNvSpPr txBox="1">
            <a:spLocks/>
          </p:cNvSpPr>
          <p:nvPr/>
        </p:nvSpPr>
        <p:spPr>
          <a:xfrm>
            <a:off x="7348928" y="371734"/>
            <a:ext cx="4893568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57AE9E9-5E73-4902-906B-B9A4861CEFB8}"/>
              </a:ext>
            </a:extLst>
          </p:cNvPr>
          <p:cNvSpPr txBox="1">
            <a:spLocks/>
          </p:cNvSpPr>
          <p:nvPr/>
        </p:nvSpPr>
        <p:spPr>
          <a:xfrm>
            <a:off x="4306995" y="1771844"/>
            <a:ext cx="3572059" cy="59874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F40958B-5A65-4539-B0B8-A705CD28DFDC}"/>
              </a:ext>
            </a:extLst>
          </p:cNvPr>
          <p:cNvSpPr txBox="1">
            <a:spLocks/>
          </p:cNvSpPr>
          <p:nvPr/>
        </p:nvSpPr>
        <p:spPr>
          <a:xfrm>
            <a:off x="1577636" y="151173"/>
            <a:ext cx="10422941" cy="208419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ФГБОУ ВО «ВОЛГОГРАДСКИЙ ГОСУДАРСТВЕННЫЙ</a:t>
            </a:r>
          </a:p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МЕДИЦИНСКИЙ УНИВЕРСИТЕТ» МИНИСТЕРСТВА ЗДРАВООХРАНЕНИЯ РОССИЙСКОЙ ФЕДЕРАЦИИ</a:t>
            </a:r>
            <a:endParaRPr lang="ru-RU" sz="2500" dirty="0"/>
          </a:p>
          <a:p>
            <a:r>
              <a:rPr lang="ru-RU" sz="1800" dirty="0"/>
              <a:t>Институт общественного здоровья имени Н.П. Григоренко</a:t>
            </a:r>
          </a:p>
          <a:p>
            <a:r>
              <a:rPr lang="ru-RU" sz="1800" dirty="0"/>
              <a:t>Центр дополнительного образования</a:t>
            </a:r>
          </a:p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54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53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ПРОФЕССИОНАЛЬНЫЕ КОМПЕТЕНЦИИ ВЫПУСКНИКА</a:t>
            </a:r>
            <a:endParaRPr lang="ru-RU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67AEF9-4A4D-47E9-A05C-2F8691637F5D}"/>
              </a:ext>
            </a:extLst>
          </p:cNvPr>
          <p:cNvSpPr/>
          <p:nvPr/>
        </p:nvSpPr>
        <p:spPr>
          <a:xfrm>
            <a:off x="521970" y="1200299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DE5A837-7288-42FC-BB3B-6EB53154A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329846"/>
              </p:ext>
            </p:extLst>
          </p:nvPr>
        </p:nvGraphicFramePr>
        <p:xfrm>
          <a:off x="723331" y="791569"/>
          <a:ext cx="11218461" cy="5963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8758">
                  <a:extLst>
                    <a:ext uri="{9D8B030D-6E8A-4147-A177-3AD203B41FA5}">
                      <a16:colId xmlns:a16="http://schemas.microsoft.com/office/drawing/2014/main" val="755827692"/>
                    </a:ext>
                  </a:extLst>
                </a:gridCol>
                <a:gridCol w="7090933">
                  <a:extLst>
                    <a:ext uri="{9D8B030D-6E8A-4147-A177-3AD203B41FA5}">
                      <a16:colId xmlns:a16="http://schemas.microsoft.com/office/drawing/2014/main" val="29654390"/>
                    </a:ext>
                  </a:extLst>
                </a:gridCol>
                <a:gridCol w="3098770">
                  <a:extLst>
                    <a:ext uri="{9D8B030D-6E8A-4147-A177-3AD203B41FA5}">
                      <a16:colId xmlns:a16="http://schemas.microsoft.com/office/drawing/2014/main" val="3312977428"/>
                    </a:ext>
                  </a:extLst>
                </a:gridCol>
              </a:tblGrid>
              <a:tr h="9187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</a:rPr>
                        <a:t>Код ПК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                       Наименование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                 профессиональной компетенции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КРАТКОЕ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ОПИСАНИЕ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912613"/>
                  </a:ext>
                </a:extLst>
              </a:tr>
              <a:tr h="23761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</a:rPr>
                        <a:t>ПРОФИЛАКТИЧЕСКАЯ ДЕЯТЕЛЬНОСТЬ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070195"/>
                  </a:ext>
                </a:extLst>
              </a:tr>
              <a:tr h="18800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ПК-1</a:t>
                      </a:r>
                      <a:endParaRPr lang="ru-RU" sz="16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Способностью и готовностью к осуществлению комплекса мероприятий, направленных на сохранение и укрепление здоровья и включающих в себя формирование здорового образа жизни, предупреждение возникновения и (или) распространения стоматологических заболеваний, их раннюю диагностику, выявление причин и условий их возникновения и развития, а также направленных на устранение вредного влияния на здоровье человека факторов среды его обитания.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мероприятий по сохранению здоровья, ЗОЖ, профилактика стоматологических заболеваний.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367476"/>
                  </a:ext>
                </a:extLst>
              </a:tr>
              <a:tr h="934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ПК-2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Способностью и готовностью к проведению профилактических медицинских осмотров, диспансеризации и осуществлению диспансерного наблюдения за пациентами со стоматологической патологией.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профилактических медосмотров, диспансерное наблюдение.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874637"/>
                  </a:ext>
                </a:extLst>
              </a:tr>
              <a:tr h="11706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ПК-3</a:t>
                      </a:r>
                      <a:endParaRPr lang="ru-RU" sz="16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Способностью и готовностью к проведению противоэпидемических мероприятий, организации защиты населения в очагах особо опасных инфекций, при ухудшении радиационной обстановки, стихийных бедствиях и иных чрезвычайных ситуациях.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Противоэпидемические мероприятия (в т.ч. при ЧС)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563213"/>
                  </a:ext>
                </a:extLst>
              </a:tr>
              <a:tr h="7293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ПК-4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Способностью и готовностью к применению социально-гигиенических методик сбора и медико-статистического анализа информации о стоматологической заболеваемости.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Медико-статистический анализ стоматологической заболеваемости.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168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00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53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ПРОФЕССИОНАЛЬНЫЕ КОМПЕТЕНЦИИ ВЫПУСКНИКА</a:t>
            </a:r>
            <a:endParaRPr lang="ru-RU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67AEF9-4A4D-47E9-A05C-2F8691637F5D}"/>
              </a:ext>
            </a:extLst>
          </p:cNvPr>
          <p:cNvSpPr/>
          <p:nvPr/>
        </p:nvSpPr>
        <p:spPr>
          <a:xfrm>
            <a:off x="521970" y="1200299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DE5A837-7288-42FC-BB3B-6EB53154A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955595"/>
              </p:ext>
            </p:extLst>
          </p:nvPr>
        </p:nvGraphicFramePr>
        <p:xfrm>
          <a:off x="723331" y="791569"/>
          <a:ext cx="11218461" cy="59143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8758">
                  <a:extLst>
                    <a:ext uri="{9D8B030D-6E8A-4147-A177-3AD203B41FA5}">
                      <a16:colId xmlns:a16="http://schemas.microsoft.com/office/drawing/2014/main" val="755827692"/>
                    </a:ext>
                  </a:extLst>
                </a:gridCol>
                <a:gridCol w="7090933">
                  <a:extLst>
                    <a:ext uri="{9D8B030D-6E8A-4147-A177-3AD203B41FA5}">
                      <a16:colId xmlns:a16="http://schemas.microsoft.com/office/drawing/2014/main" val="29654390"/>
                    </a:ext>
                  </a:extLst>
                </a:gridCol>
                <a:gridCol w="3098770">
                  <a:extLst>
                    <a:ext uri="{9D8B030D-6E8A-4147-A177-3AD203B41FA5}">
                      <a16:colId xmlns:a16="http://schemas.microsoft.com/office/drawing/2014/main" val="3312977428"/>
                    </a:ext>
                  </a:extLst>
                </a:gridCol>
              </a:tblGrid>
              <a:tr h="9187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</a:rPr>
                        <a:t>Код ПК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                       Наименование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                 профессиональной компетенции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КРАТКОЕ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ОПИСАНИЕ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912613"/>
                  </a:ext>
                </a:extLst>
              </a:tr>
              <a:tr h="23761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ДИАГНОСТИЧЕСКАЯ ДЕЯТЕЛЬНОСТЬ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070195"/>
                  </a:ext>
                </a:extLst>
              </a:tr>
              <a:tr h="18800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ПК-5</a:t>
                      </a:r>
                      <a:endParaRPr lang="ru-RU" sz="16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Готовностью к сбору и анализу жалоб пациента, данных его анамнеза, результатов осмотра, лабораторных, инструментальных, патологоанатомических и иных исследований в целях распознавания состояния или установления факта наличия или отсутствия стоматологического заболевания.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Сбор жалоб, анамнеза, применение основных и дополнительных методов обследования.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367476"/>
                  </a:ext>
                </a:extLst>
              </a:tr>
              <a:tr h="934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ПК-6</a:t>
                      </a:r>
                      <a:endParaRPr lang="ru-RU" sz="16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Способностью к определению у пациентов основных патологических состояний, симптомов, синдромов стоматологических заболеваний, нозологических форм в соответствии с Международной статистической классификацией болезней и проблем, связанных со здоровьем, X пересмотра.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Анализ симптомов, синдромов стоматологических заболеваний, использование МКБ-10.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874637"/>
                  </a:ext>
                </a:extLst>
              </a:tr>
              <a:tr h="11706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ПК-7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Готовностью к проведению экспертизы временной нетрудоспособности, участию в проведении медико-социальной экспертизы, констатации биологической смерти человека.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медико-социальной экспертизы.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563213"/>
                  </a:ext>
                </a:extLst>
              </a:tr>
              <a:tr h="6208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168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670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53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ПРОФЕССИОНАЛЬНЫЕ КОМПЕТЕНЦИИ ВЫПУСКНИКА</a:t>
            </a:r>
            <a:endParaRPr lang="ru-RU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67AEF9-4A4D-47E9-A05C-2F8691637F5D}"/>
              </a:ext>
            </a:extLst>
          </p:cNvPr>
          <p:cNvSpPr/>
          <p:nvPr/>
        </p:nvSpPr>
        <p:spPr>
          <a:xfrm>
            <a:off x="521970" y="1200299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DE5A837-7288-42FC-BB3B-6EB53154A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922679"/>
              </p:ext>
            </p:extLst>
          </p:nvPr>
        </p:nvGraphicFramePr>
        <p:xfrm>
          <a:off x="723331" y="791569"/>
          <a:ext cx="11218461" cy="60240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8758">
                  <a:extLst>
                    <a:ext uri="{9D8B030D-6E8A-4147-A177-3AD203B41FA5}">
                      <a16:colId xmlns:a16="http://schemas.microsoft.com/office/drawing/2014/main" val="755827692"/>
                    </a:ext>
                  </a:extLst>
                </a:gridCol>
                <a:gridCol w="7090933">
                  <a:extLst>
                    <a:ext uri="{9D8B030D-6E8A-4147-A177-3AD203B41FA5}">
                      <a16:colId xmlns:a16="http://schemas.microsoft.com/office/drawing/2014/main" val="29654390"/>
                    </a:ext>
                  </a:extLst>
                </a:gridCol>
                <a:gridCol w="3098770">
                  <a:extLst>
                    <a:ext uri="{9D8B030D-6E8A-4147-A177-3AD203B41FA5}">
                      <a16:colId xmlns:a16="http://schemas.microsoft.com/office/drawing/2014/main" val="3312977428"/>
                    </a:ext>
                  </a:extLst>
                </a:gridCol>
              </a:tblGrid>
              <a:tr h="9187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</a:rPr>
                        <a:t>Код ПК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                       Наименование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                 профессиональной компетенции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КРАТКОЕ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ОПИСАНИЕ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24" marR="6712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912613"/>
                  </a:ext>
                </a:extLst>
              </a:tr>
              <a:tr h="23761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ЛЕЧЕБНАЯ ДЕЯТЕЛЬНОСТЬ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070195"/>
                  </a:ext>
                </a:extLst>
              </a:tr>
              <a:tr h="6987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ПК-8</a:t>
                      </a:r>
                      <a:endParaRPr lang="ru-RU" sz="16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Способностью к определению тактики ведения больных с различными стоматологическими заболеваниями.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Определение тактики ведения больных.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367476"/>
                  </a:ext>
                </a:extLst>
              </a:tr>
              <a:tr h="8734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ПК-9</a:t>
                      </a:r>
                      <a:endParaRPr lang="ru-RU" sz="16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Готовностью к ведению и лечению пациентов со стоматологическими заболеваниями в амбулаторных условиях и условиях дневного стационара.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Лечение пациентов в амбулаторных условиях и в дневном стационаре.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874637"/>
                  </a:ext>
                </a:extLst>
              </a:tr>
              <a:tr h="9007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ПК-10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Готовностью к участию в оказании медицинской помощи при чрезвычайных ситуациях, в том числе участие в медицинской эвакуации.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Оказание медицинской помощи при ЧС, медицинская эвакуация.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563213"/>
                  </a:ext>
                </a:extLst>
              </a:tr>
              <a:tr h="32754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ОРГАНИЗАЦИОННО-УПРАВЛЕНЧЕСКАЯ ДЕЯТЕЛЬНОСТЬ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168849"/>
                  </a:ext>
                </a:extLst>
              </a:tr>
              <a:tr h="6208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ПК-14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Способностью к применению основных принципов организации и управления в сфере охраны здоровья граждан, в медицинских организациях и их структурных подразделениях.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и управление в сфере здравоохранения.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476862"/>
                  </a:ext>
                </a:extLst>
              </a:tr>
              <a:tr h="6208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ПК-15</a:t>
                      </a:r>
                      <a:endParaRPr lang="ru-RU" sz="16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Готовностью к участию в оценке качества оказания стоматологической помощи с использованием основных медико-статистических показателей.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Оценка качества оказания стоматологической помощи.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660547"/>
                  </a:ext>
                </a:extLst>
              </a:tr>
              <a:tr h="6208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ПК-16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Способностью к организации медицинской помощи при чрезвычайных ситуациях, в том числе медицинской эвакуации.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медпомощи при ЧС.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57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1165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ШКОЛА МАСТЕРСТВА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67AEF9-4A4D-47E9-A05C-2F8691637F5D}"/>
              </a:ext>
            </a:extLst>
          </p:cNvPr>
          <p:cNvSpPr/>
          <p:nvPr/>
        </p:nvSpPr>
        <p:spPr>
          <a:xfrm>
            <a:off x="521970" y="1200299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FE4B-0D22-469B-A161-77FA4410F859}"/>
              </a:ext>
            </a:extLst>
          </p:cNvPr>
          <p:cNvSpPr/>
          <p:nvPr/>
        </p:nvSpPr>
        <p:spPr>
          <a:xfrm>
            <a:off x="521970" y="769112"/>
            <a:ext cx="74697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 школы мастерства имеют право принимать участие во всех видах научно-исследовательских работ, конференциях, представлять свои научные работы для публикаций, что дает основание преподавателям инициировать данный вид работы в процессе обучения и способствовать развитию творческой и познавательной активности учащихся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0442D9-D46E-413E-89E7-C081DF4E1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6" y="3220105"/>
            <a:ext cx="4268395" cy="24966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C093BC-A938-44D8-86B7-7CE859FE0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8"/>
          <a:stretch/>
        </p:blipFill>
        <p:spPr>
          <a:xfrm>
            <a:off x="8338782" y="769112"/>
            <a:ext cx="3226672" cy="57149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8FFAF2-8293-4924-8703-28BB5B630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149" y="3220105"/>
            <a:ext cx="2749642" cy="335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11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ШКОЛА МАСТЕРСТВА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67AEF9-4A4D-47E9-A05C-2F8691637F5D}"/>
              </a:ext>
            </a:extLst>
          </p:cNvPr>
          <p:cNvSpPr/>
          <p:nvPr/>
        </p:nvSpPr>
        <p:spPr>
          <a:xfrm>
            <a:off x="521970" y="766732"/>
            <a:ext cx="6096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современных педагогических технологий- современное образование должно соответствовать реальным потребностям и международным стандартам.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методы обучения включают: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-проблемные лекции,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-презентации,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дискуссии,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-кейс-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в группах,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мозгового штурма,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мини-исследования,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деловые игры,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ролевые игры,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блицопроса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 анкетирования и др.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6ACA40-AB35-480B-A11D-54ACB12AF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320" y="766732"/>
            <a:ext cx="3106901" cy="588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37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B47E8-0CE0-4E7F-A7C2-6386A4583452}"/>
              </a:ext>
            </a:extLst>
          </p:cNvPr>
          <p:cNvSpPr/>
          <p:nvPr/>
        </p:nvSpPr>
        <p:spPr>
          <a:xfrm>
            <a:off x="2011680" y="209416"/>
            <a:ext cx="92125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ИНТЕРАКТИВНОЕ ОБУЧЕНИЕ В ШКОЛЕ МАСТЕРСТВА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69603E-7374-4AB1-8096-B0A42C2FFE3D}"/>
              </a:ext>
            </a:extLst>
          </p:cNvPr>
          <p:cNvSpPr/>
          <p:nvPr/>
        </p:nvSpPr>
        <p:spPr>
          <a:xfrm>
            <a:off x="9497590" y="6463918"/>
            <a:ext cx="269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900" dirty="0"/>
            </a:br>
            <a:r>
              <a:rPr lang="ru-RU" sz="900" dirty="0">
                <a:solidFill>
                  <a:srgbClr val="000000"/>
                </a:solidFill>
                <a:latin typeface="PT Sans" panose="020B0503020203020204"/>
              </a:rPr>
              <a:t>Источник: </a:t>
            </a:r>
            <a:r>
              <a:rPr lang="ru-RU" sz="900" u="sng" dirty="0">
                <a:solidFill>
                  <a:srgbClr val="173E71"/>
                </a:solidFill>
                <a:latin typeface="PT Sans" panose="020B0503020203020204"/>
                <a:hlinkClick r:id="rId2"/>
              </a:rPr>
              <a:t>https://www.kadrof.ru/articles/32670</a:t>
            </a:r>
            <a:endParaRPr lang="ru-RU" sz="9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7D2448-B74F-4E78-AA15-80AEECEBC764}"/>
              </a:ext>
            </a:extLst>
          </p:cNvPr>
          <p:cNvSpPr/>
          <p:nvPr/>
        </p:nvSpPr>
        <p:spPr>
          <a:xfrm>
            <a:off x="272955" y="778766"/>
            <a:ext cx="112151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Методы, основанные на взаимодействии между учащимися, в котором преподаватель играет роль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фасилитатора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куратора или наставника: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9A4C4AE-57C7-41C3-A0C2-E2F7A80936AE}"/>
              </a:ext>
            </a:extLst>
          </p:cNvPr>
          <p:cNvSpPr/>
          <p:nvPr/>
        </p:nvSpPr>
        <p:spPr>
          <a:xfrm>
            <a:off x="272955" y="1655892"/>
            <a:ext cx="64826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Деловая или ролевая игра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имитация конкретной ситуации (в случае деловой игры — из профессионального контекста), в которой учащиеся занимают определённые роли с разными целями, полномочиями, интересами и решают задачи, приближенные к реальной жизни.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2BDD28-5F30-4F2C-9EFE-AEEAF8F618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1"/>
          <a:stretch/>
        </p:blipFill>
        <p:spPr>
          <a:xfrm>
            <a:off x="8428483" y="1324012"/>
            <a:ext cx="2953750" cy="53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843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3280</Words>
  <Application>Microsoft Office PowerPoint</Application>
  <PresentationFormat>Широкоэкранный</PresentationFormat>
  <Paragraphs>300</Paragraphs>
  <Slides>32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Georgia</vt:lpstr>
      <vt:lpstr>Palatino Linotype</vt:lpstr>
      <vt:lpstr>Pt sans</vt:lpstr>
      <vt:lpstr>Pt sans</vt:lpstr>
      <vt:lpstr>Symbol</vt:lpstr>
      <vt:lpstr>Times New Roman</vt:lpstr>
      <vt:lpstr>Тема Office</vt:lpstr>
      <vt:lpstr>ОБРАЗОВАТЕЛЬНЫЙ ПРОЕКТ - ШКОЛА ПРОФЕССИОНАЛЬНОГО МАСТЕРСТВА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ОБРАЗОВАТЕЛЬНЫЙ ПРОЕКТ - ШКОЛА ПРОФЕССИОНАЛЬНОГО МАСТЕРСТВА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olgaa-75@mail.ru</dc:creator>
  <cp:lastModifiedBy>olgaa-75@mail.ru</cp:lastModifiedBy>
  <cp:revision>50</cp:revision>
  <dcterms:created xsi:type="dcterms:W3CDTF">2024-07-17T12:27:06Z</dcterms:created>
  <dcterms:modified xsi:type="dcterms:W3CDTF">2024-08-24T15:22:37Z</dcterms:modified>
</cp:coreProperties>
</file>