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56" r:id="rId2"/>
    <p:sldId id="742" r:id="rId3"/>
    <p:sldId id="761" r:id="rId4"/>
    <p:sldId id="743" r:id="rId5"/>
    <p:sldId id="744" r:id="rId6"/>
    <p:sldId id="745" r:id="rId7"/>
    <p:sldId id="746" r:id="rId8"/>
    <p:sldId id="771" r:id="rId9"/>
    <p:sldId id="758" r:id="rId10"/>
    <p:sldId id="772" r:id="rId11"/>
    <p:sldId id="773" r:id="rId12"/>
    <p:sldId id="747" r:id="rId13"/>
    <p:sldId id="759" r:id="rId14"/>
    <p:sldId id="740" r:id="rId15"/>
    <p:sldId id="774" r:id="rId16"/>
    <p:sldId id="775" r:id="rId17"/>
    <p:sldId id="661" r:id="rId18"/>
    <p:sldId id="776" r:id="rId19"/>
    <p:sldId id="777" r:id="rId20"/>
    <p:sldId id="760" r:id="rId21"/>
    <p:sldId id="706" r:id="rId22"/>
    <p:sldId id="778" r:id="rId23"/>
    <p:sldId id="724" r:id="rId24"/>
    <p:sldId id="779" r:id="rId25"/>
    <p:sldId id="711" r:id="rId26"/>
    <p:sldId id="723" r:id="rId27"/>
    <p:sldId id="762" r:id="rId28"/>
    <p:sldId id="763" r:id="rId29"/>
    <p:sldId id="765" r:id="rId30"/>
    <p:sldId id="756" r:id="rId31"/>
    <p:sldId id="767" r:id="rId32"/>
    <p:sldId id="780" r:id="rId33"/>
    <p:sldId id="766" r:id="rId34"/>
    <p:sldId id="768" r:id="rId35"/>
    <p:sldId id="764" r:id="rId36"/>
    <p:sldId id="769" r:id="rId37"/>
    <p:sldId id="719" r:id="rId38"/>
    <p:sldId id="720" r:id="rId39"/>
    <p:sldId id="693" r:id="rId40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 varScale="1">
        <p:scale>
          <a:sx n="70" d="100"/>
          <a:sy n="70" d="100"/>
        </p:scale>
        <p:origin x="-108" y="-11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/>
          </p:cNvPr>
          <p:cNvCxnSpPr/>
          <p:nvPr/>
        </p:nvCxnSpPr>
        <p:spPr>
          <a:xfrm flipH="1">
            <a:off x="6171010" y="5954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/>
          </p:cNvPr>
          <p:cNvCxnSpPr/>
          <p:nvPr/>
        </p:nvCxnSpPr>
        <p:spPr>
          <a:xfrm flipH="1">
            <a:off x="4581525" y="69057"/>
            <a:ext cx="4560094" cy="45600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/>
          </p:cNvPr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/>
          </p:cNvPr>
          <p:cNvCxnSpPr/>
          <p:nvPr/>
        </p:nvCxnSpPr>
        <p:spPr>
          <a:xfrm flipH="1">
            <a:off x="5501879" y="23813"/>
            <a:ext cx="3639740" cy="3639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/>
          </p:cNvPr>
          <p:cNvCxnSpPr/>
          <p:nvPr/>
        </p:nvCxnSpPr>
        <p:spPr>
          <a:xfrm flipH="1">
            <a:off x="5884069" y="457200"/>
            <a:ext cx="3257550" cy="3257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/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/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/>
          </p:cNvPr>
          <p:cNvSpPr txBox="1">
            <a:spLocks noChangeArrowheads="1"/>
          </p:cNvSpPr>
          <p:nvPr/>
        </p:nvSpPr>
        <p:spPr bwMode="auto">
          <a:xfrm>
            <a:off x="398860" y="60960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/>
          </p:cNvPr>
          <p:cNvSpPr txBox="1">
            <a:spLocks noChangeArrowheads="1"/>
          </p:cNvSpPr>
          <p:nvPr/>
        </p:nvSpPr>
        <p:spPr bwMode="auto">
          <a:xfrm>
            <a:off x="7714060" y="2076450"/>
            <a:ext cx="457200" cy="438150"/>
          </a:xfrm>
          <a:prstGeom prst="rect">
            <a:avLst/>
          </a:prstGeom>
          <a:noFill/>
          <a:ln>
            <a:noFill/>
          </a:ln>
          <a:extLst/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6000" dirty="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/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/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10739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485900"/>
            <a:ext cx="36957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6957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73AD-24E3-4BCD-BB02-9BD9DE36E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/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14312" y="225029"/>
            <a:ext cx="909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5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905625" y="2222898"/>
            <a:ext cx="2235994" cy="2406253"/>
            <a:chOff x="9206969" y="2963333"/>
            <a:chExt cx="2981858" cy="3208867"/>
          </a:xfrm>
        </p:grpSpPr>
        <p:cxnSp>
          <p:nvCxnSpPr>
            <p:cNvPr id="8" name="Straight Connector 7">
              <a:extLst/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/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/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/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/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13160" y="3365898"/>
            <a:ext cx="6400800" cy="112990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3160" y="514350"/>
            <a:ext cx="6400800" cy="27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7428310" y="4629150"/>
            <a:ext cx="12001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513160" y="4629150"/>
            <a:ext cx="5657850" cy="27384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7250" cy="502444"/>
          </a:xfrm>
          <a:prstGeom prst="rect">
            <a:avLst/>
          </a:prstGeom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  <p:sldLayoutId id="2147483703" r:id="rId19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500" kern="1200">
          <a:solidFill>
            <a:srgbClr val="0F496F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200" kern="1200">
          <a:solidFill>
            <a:srgbClr val="0F496F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itchFamily="18" charset="2"/>
        <a:buChar char=""/>
        <a:defRPr sz="1100" kern="1200">
          <a:solidFill>
            <a:srgbClr val="0F496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2551510" y="1268017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91" y="155972"/>
            <a:ext cx="27574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557837" y="3979069"/>
            <a:ext cx="3506391" cy="238527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r"/>
            <a:endParaRPr lang="ru-RU" altLang="ru-RU" sz="1100" dirty="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167063" y="204788"/>
            <a:ext cx="7976937" cy="30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«Биология»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30.05.01 Медицинская биохимия, направленность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Медицинская 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/>
            <a:endParaRPr lang="ru-RU" altLang="ru-RU" sz="21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Лекция </a:t>
            </a:r>
            <a:r>
              <a:rPr lang="ru-RU" b="1" dirty="0" smtClean="0">
                <a:solidFill>
                  <a:srgbClr val="E5C78C"/>
                </a:solidFill>
              </a:rPr>
              <a:t>№ 2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3985146" y="4210050"/>
            <a:ext cx="4983833" cy="900246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/>
            <a:r>
              <a:rPr lang="ru-RU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b="1" dirty="0" smtClean="0">
              <a:solidFill>
                <a:srgbClr val="E5C78C"/>
              </a:solidFill>
            </a:endParaRPr>
          </a:p>
          <a:p>
            <a:pPr algn="r"/>
            <a:r>
              <a:rPr lang="en-US" b="1" dirty="0" smtClean="0">
                <a:solidFill>
                  <a:srgbClr val="E5C78C"/>
                </a:solidFill>
              </a:rPr>
              <a:t>e-mail</a:t>
            </a:r>
            <a:r>
              <a:rPr lang="ru-RU" b="1" dirty="0" smtClean="0">
                <a:solidFill>
                  <a:srgbClr val="E5C78C"/>
                </a:solidFill>
              </a:rPr>
              <a:t>:</a:t>
            </a:r>
            <a:r>
              <a:rPr lang="en-US" b="1" dirty="0" smtClean="0">
                <a:solidFill>
                  <a:srgbClr val="E5C78C"/>
                </a:solidFill>
              </a:rPr>
              <a:t>margarita.postnova@volgmed.ru</a:t>
            </a:r>
            <a:endParaRPr lang="ru-RU" b="1" dirty="0" smtClean="0">
              <a:solidFill>
                <a:srgbClr val="E5C78C"/>
              </a:solidFill>
            </a:endParaRPr>
          </a:p>
          <a:p>
            <a:pPr algn="r"/>
            <a:endParaRPr lang="ru-RU" b="1" dirty="0">
              <a:solidFill>
                <a:srgbClr val="E5C7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6748" y="2485786"/>
            <a:ext cx="7495673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b="1" dirty="0" smtClean="0">
              <a:solidFill>
                <a:srgbClr val="E5C78C"/>
              </a:solidFill>
            </a:endParaRPr>
          </a:p>
          <a:p>
            <a:pPr algn="ctr"/>
            <a:endParaRPr lang="ru-RU" b="1" dirty="0" smtClean="0">
              <a:solidFill>
                <a:srgbClr val="E5C78C"/>
              </a:solidFill>
            </a:endParaRPr>
          </a:p>
          <a:p>
            <a:pPr algn="ctr"/>
            <a:r>
              <a:rPr lang="ru-RU" sz="2800" dirty="0" err="1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Эукариотическая</a:t>
            </a:r>
            <a:r>
              <a:rPr lang="ru-RU" sz="2800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клетка </a:t>
            </a:r>
            <a:r>
              <a:rPr lang="ru-RU" sz="2800" b="1" dirty="0" smtClean="0">
                <a:solidFill>
                  <a:srgbClr val="E5C7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E5C7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15654" cy="69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64319" y="1598526"/>
            <a:ext cx="564356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01003" y="199501"/>
            <a:ext cx="7697337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Обменно-транспортная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поверхностного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клетки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54" y="1289208"/>
            <a:ext cx="4387809" cy="2536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286" y="3777659"/>
            <a:ext cx="435117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Схема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пассивного транспорта веществ через мембрану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7715" y="1339103"/>
            <a:ext cx="4018629" cy="22178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48685" y="3754930"/>
            <a:ext cx="4295315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Схема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активного </a:t>
            </a:r>
            <a:r>
              <a:rPr lang="ru-RU" sz="2400" dirty="0">
                <a:solidFill>
                  <a:schemeClr val="bg1"/>
                </a:solidFill>
              </a:rPr>
              <a:t>транспорта веществ через мембрану</a:t>
            </a:r>
          </a:p>
        </p:txBody>
      </p:sp>
    </p:spTree>
    <p:extLst>
      <p:ext uri="{BB962C8B-B14F-4D97-AF65-F5344CB8AC3E}">
        <p14:creationId xmlns="" xmlns:p14="http://schemas.microsoft.com/office/powerpoint/2010/main" val="17857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0" y="44054"/>
            <a:ext cx="965089" cy="9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64319" y="1598526"/>
            <a:ext cx="564356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65841" y="74818"/>
            <a:ext cx="169421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Эукариоты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9991" y="612909"/>
            <a:ext cx="60319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рецепторная функция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поверхностного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клетки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087" y="4103412"/>
            <a:ext cx="4351176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dirty="0" smtClean="0"/>
              <a:t>Схема </a:t>
            </a:r>
          </a:p>
          <a:p>
            <a:r>
              <a:rPr lang="ru-RU" dirty="0" smtClean="0"/>
              <a:t>белкового рецептора, регулирующего ионный канал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1325" y="1878412"/>
            <a:ext cx="3543246" cy="1748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67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86" y="0"/>
            <a:ext cx="7543800" cy="54591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Классификация органоидов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650" y="526064"/>
            <a:ext cx="7124132" cy="441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4379"/>
            <a:ext cx="7543800" cy="44540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Двумембранные</a:t>
            </a:r>
            <a:r>
              <a:rPr lang="ru-RU" sz="2400" b="1" dirty="0" smtClean="0">
                <a:solidFill>
                  <a:schemeClr val="bg1"/>
                </a:solidFill>
              </a:rPr>
              <a:t> органоиды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86754" y="59539"/>
            <a:ext cx="484861" cy="4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878" y="707021"/>
            <a:ext cx="6496334" cy="425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522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071" y="181191"/>
            <a:ext cx="7355006" cy="596731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ядро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507490" cy="48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7420" y="846162"/>
            <a:ext cx="8966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Основная функция: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хранение и реализация наследственной информации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286" y="1665027"/>
            <a:ext cx="4672604" cy="330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0" y="44053"/>
            <a:ext cx="875110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3014" name="Прямоугольник 7"/>
          <p:cNvSpPr>
            <a:spLocks noChangeArrowheads="1"/>
          </p:cNvSpPr>
          <p:nvPr/>
        </p:nvSpPr>
        <p:spPr bwMode="auto">
          <a:xfrm>
            <a:off x="2057401" y="1949053"/>
            <a:ext cx="6232922" cy="111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indent="1191"/>
            <a:endParaRPr lang="ru-RU" sz="1500" dirty="0">
              <a:solidFill>
                <a:srgbClr val="FFFFFF"/>
              </a:solidFill>
              <a:cs typeface="Tahoma" pitchFamily="34" charset="0"/>
            </a:endParaRPr>
          </a:p>
          <a:p>
            <a:pPr indent="1191"/>
            <a:endParaRPr lang="ru-RU" sz="1500" b="1" dirty="0">
              <a:solidFill>
                <a:srgbClr val="FFFFFF"/>
              </a:solidFill>
              <a:cs typeface="Tahoma" pitchFamily="34" charset="0"/>
            </a:endParaRPr>
          </a:p>
          <a:p>
            <a:pPr indent="1191"/>
            <a:endParaRPr lang="ru-RU" sz="1500" b="1" dirty="0">
              <a:solidFill>
                <a:srgbClr val="FFFFFF"/>
              </a:solidFill>
              <a:cs typeface="Tahoma" pitchFamily="34" charset="0"/>
            </a:endParaRPr>
          </a:p>
          <a:p>
            <a:pPr indent="1191"/>
            <a:endParaRPr lang="ru-RU" sz="1500" b="1" dirty="0">
              <a:solidFill>
                <a:srgbClr val="FFFFFF"/>
              </a:solidFill>
              <a:cs typeface="Tahoma" pitchFamily="34" charset="0"/>
            </a:endParaRPr>
          </a:p>
          <a:p>
            <a:pPr indent="1191"/>
            <a:endParaRPr lang="ru-RU" sz="600" dirty="0">
              <a:solidFill>
                <a:srgbClr val="FFFFFF"/>
              </a:solidFill>
            </a:endParaRPr>
          </a:p>
        </p:txBody>
      </p:sp>
      <p:sp>
        <p:nvSpPr>
          <p:cNvPr id="43015" name="AutoShape 2" descr="ВолГМУ кафедра биологии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81" y="1051483"/>
            <a:ext cx="4686804" cy="29396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6707" y="144497"/>
            <a:ext cx="169421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Эукариоты</a:t>
            </a:r>
            <a:endParaRPr lang="ru-RU" sz="2400" dirty="0"/>
          </a:p>
        </p:txBody>
      </p:sp>
      <p:pic>
        <p:nvPicPr>
          <p:cNvPr id="9" name="Picture 12" descr="http://www.gceadvancelevel.com/wp-content/uploads/2015/01/Animal-c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58" y="1121575"/>
            <a:ext cx="2106216" cy="19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s://upload.wikimedia.org/wikipedia/commons/5/5e/0318_Nucle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36" y="3217001"/>
            <a:ext cx="2188292" cy="16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micro.magnet.fsu.edu/cells/endoplasmicreticulum/images/endoplasmicreticulumfigur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82" y="1121575"/>
            <a:ext cx="1851423" cy="191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micro.magnet.fsu.edu/cells/nucleus/images/nuclearenvelopefigure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16" y="3217001"/>
            <a:ext cx="1804988" cy="168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982" y="4168533"/>
            <a:ext cx="4507706" cy="65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490788" y="2091028"/>
            <a:ext cx="5594747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eaLnBrk="0" hangingPunct="0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84267" y="284128"/>
            <a:ext cx="1703894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Эукариоты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1" y="1742494"/>
            <a:ext cx="4800599" cy="2711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536" y="2439617"/>
            <a:ext cx="3131420" cy="1317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936082" y="207169"/>
            <a:ext cx="2525243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bg1"/>
                </a:solidFill>
              </a:rPr>
              <a:t>митохондрии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60561" y="832514"/>
            <a:ext cx="468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Основная функция: синтез АТФ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52" y="1347850"/>
            <a:ext cx="6224588" cy="349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914" y="254106"/>
            <a:ext cx="3719423" cy="21007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Митохондрии</a:t>
            </a:r>
          </a:p>
        </p:txBody>
      </p:sp>
      <p:pic>
        <p:nvPicPr>
          <p:cNvPr id="14340" name="Picture 5" descr="Mitochondr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195" y="652144"/>
            <a:ext cx="2997192" cy="179080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791570" y="2894294"/>
            <a:ext cx="8352430" cy="2072879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Синтез АТФ (дыхательный и энергетический центр)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Регуляция </a:t>
            </a:r>
            <a:r>
              <a:rPr lang="ru-RU" sz="2400" dirty="0" err="1">
                <a:solidFill>
                  <a:schemeClr val="bg1"/>
                </a:solidFill>
              </a:rPr>
              <a:t>апоптоза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Регуляция экспрессии ядерного генома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Передача наследственной информации</a:t>
            </a:r>
          </a:p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Участие в метаболизме</a:t>
            </a:r>
          </a:p>
        </p:txBody>
      </p:sp>
      <p:pic>
        <p:nvPicPr>
          <p:cNvPr id="15366" name="Picture 6" descr="http://biology4isc.weebly.com/uploads/9/0/8/0/9080078/645589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4" y="232206"/>
            <a:ext cx="2412626" cy="24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 r="60941"/>
          <a:stretch>
            <a:fillRect/>
          </a:stretch>
        </p:blipFill>
        <p:spPr bwMode="auto">
          <a:xfrm>
            <a:off x="171451" y="44055"/>
            <a:ext cx="656285" cy="63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07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914" y="254106"/>
            <a:ext cx="3719423" cy="2100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Митохондрия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5"/>
            <a:ext cx="656285" cy="63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343" y="906983"/>
            <a:ext cx="5912585" cy="39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07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План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2263" y="1225506"/>
            <a:ext cx="69740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1.Основные свойства эукариот.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2.Компоненты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эукариотической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клетки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8" y="2359428"/>
            <a:ext cx="2918678" cy="25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813" y="2551208"/>
            <a:ext cx="2713169" cy="23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8347" y="2614379"/>
            <a:ext cx="2171155" cy="23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890742" y="258927"/>
            <a:ext cx="1661352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пластиды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50119" y="1884453"/>
            <a:ext cx="806870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endParaRPr lang="ru-RU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14650" y="696036"/>
            <a:ext cx="7350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функции: синтезирующая, запасающая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8" y="1433016"/>
            <a:ext cx="4592558" cy="30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55743" y="42138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Схема. Хлоропласт в растительной клетке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7642" y="1328050"/>
            <a:ext cx="35544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709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4776" y="225655"/>
            <a:ext cx="7101257" cy="50827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err="1" smtClean="0">
                <a:solidFill>
                  <a:schemeClr val="bg1"/>
                </a:solidFill>
              </a:rPr>
              <a:t>Одномембранные</a:t>
            </a:r>
            <a:r>
              <a:rPr lang="ru-RU" sz="2400" dirty="0" smtClean="0">
                <a:solidFill>
                  <a:schemeClr val="bg1"/>
                </a:solidFill>
              </a:rPr>
              <a:t> органоиды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7" y="192505"/>
            <a:ext cx="629944" cy="6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9103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/>
            <a:endParaRPr lang="ru-RU" altLang="ru-RU" sz="1400" dirty="0" smtClean="0">
              <a:latin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682388"/>
            <a:ext cx="6620231" cy="424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603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Эндоплазматический </a:t>
            </a:r>
            <a:r>
              <a:rPr lang="ru-RU" sz="2400" dirty="0" err="1" smtClean="0">
                <a:solidFill>
                  <a:schemeClr val="bg1"/>
                </a:solidFill>
              </a:rPr>
              <a:t>ретикулум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8970" y="198970"/>
            <a:ext cx="435853" cy="41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6602" y="821140"/>
            <a:ext cx="8857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Шероховатый и гладкий эндоплазматический </a:t>
            </a:r>
            <a:r>
              <a:rPr lang="ru-RU" sz="2400" b="1" dirty="0" err="1" smtClean="0">
                <a:solidFill>
                  <a:schemeClr val="bg1"/>
                </a:solidFill>
              </a:rPr>
              <a:t>ретикулум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252" y="1528549"/>
            <a:ext cx="5327414" cy="342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44056"/>
            <a:ext cx="586125" cy="57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59493" y="3076700"/>
          <a:ext cx="6024562" cy="584200"/>
        </p:xfrm>
        <a:graphic>
          <a:graphicData uri="http://schemas.openxmlformats.org/drawingml/2006/table">
            <a:tbl>
              <a:tblPr/>
              <a:tblGrid>
                <a:gridCol w="13275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2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0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1905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2275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19050" marR="0" lvl="0" indent="0" algn="ct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0" marR="0" lvl="0" indent="0" algn="ct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22275" marR="0" lvl="0" indent="0" algn="ct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0" algn="r" defTabSz="914400" rtl="0" eaLnBrk="1" fontAlgn="base" latinLnBrk="0" hangingPunct="1">
                        <a:lnSpc>
                          <a:spcPts val="2313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48" name="Rectangle 1"/>
          <p:cNvSpPr>
            <a:spLocks noChangeArrowheads="1"/>
          </p:cNvSpPr>
          <p:nvPr/>
        </p:nvSpPr>
        <p:spPr bwMode="auto">
          <a:xfrm>
            <a:off x="1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60561" y="280534"/>
            <a:ext cx="6851176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ЭНДОПЛАЗМАТИЧЕСКИЙ РЕТИКУЛУМ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03" y="1809631"/>
            <a:ext cx="3081356" cy="154657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функции: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синтезирующая,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запасающая,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транспортная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457" y="846162"/>
            <a:ext cx="5458864" cy="409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7430" y="486118"/>
            <a:ext cx="3719423" cy="2100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>лизосомы</a:t>
            </a:r>
            <a:endParaRPr lang="ru-RU" sz="2400" dirty="0"/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93094" y="138115"/>
            <a:ext cx="3186377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Эукариоты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7" descr="Лизосом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51" y="1257390"/>
            <a:ext cx="4333816" cy="28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http://nauka.bg/pic/himiq/citologiq/lysos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6" y="924700"/>
            <a:ext cx="4306087" cy="34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59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7176" y="213625"/>
            <a:ext cx="6705696" cy="5116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Аппарат </a:t>
            </a:r>
            <a:r>
              <a:rPr lang="ru-RU" sz="2400" b="1" dirty="0" err="1" smtClean="0">
                <a:solidFill>
                  <a:schemeClr val="bg1"/>
                </a:solidFill>
              </a:rPr>
              <a:t>гольджи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6" y="192505"/>
            <a:ext cx="356135" cy="34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6728" y="736979"/>
            <a:ext cx="7901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функции: транспортная, модифицирующая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569" y="1461637"/>
            <a:ext cx="44608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566" y="1392073"/>
            <a:ext cx="4137422" cy="302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6650" y="246069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ВАКУОЛИ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287" y="709684"/>
            <a:ext cx="726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функции: регуляторная, запасающая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463" y="1530776"/>
            <a:ext cx="529907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ЖГУТИКИ, РЕСНИЧКИ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2382" y="518614"/>
            <a:ext cx="447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Основная функция: движение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2722" y="1091821"/>
            <a:ext cx="4906354" cy="37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94" y="726206"/>
            <a:ext cx="1942828" cy="423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7421" y="194179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НЕМЕМБРАННЫЕ ОРГАНОИДЫ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196" y="604900"/>
            <a:ext cx="6353247" cy="43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РИБОСОМЫ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4585" y="559559"/>
            <a:ext cx="4918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Основная функция: синтез белка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42" y="1112576"/>
            <a:ext cx="4245439" cy="28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3762" y="1787793"/>
            <a:ext cx="4476465" cy="318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52202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Понятие эукариот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538009" cy="5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9016" y="909692"/>
            <a:ext cx="893498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Эукариоты – живые организмы, клетки которых имеют оформленное ядро.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4770" y="1486930"/>
            <a:ext cx="5371319" cy="354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44054"/>
            <a:ext cx="375654" cy="3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2490788" y="2091028"/>
            <a:ext cx="5594747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algn="ctr" eaLnBrk="0" hangingPunct="0"/>
            <a:endParaRPr lang="ru-RU" sz="2100" dirty="0">
              <a:cs typeface="Tahoma" pitchFamily="34" charset="0"/>
            </a:endParaRPr>
          </a:p>
          <a:p>
            <a:pPr eaLnBrk="0" hangingPunct="0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7725006"/>
              </p:ext>
            </p:extLst>
          </p:nvPr>
        </p:nvGraphicFramePr>
        <p:xfrm>
          <a:off x="313900" y="488222"/>
          <a:ext cx="8707270" cy="4057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5639">
                  <a:extLst>
                    <a:ext uri="{9D8B030D-6E8A-4147-A177-3AD203B41FA5}">
                      <a16:colId xmlns="" xmlns:a16="http://schemas.microsoft.com/office/drawing/2014/main" val="3336878328"/>
                    </a:ext>
                  </a:extLst>
                </a:gridCol>
                <a:gridCol w="2125639">
                  <a:extLst>
                    <a:ext uri="{9D8B030D-6E8A-4147-A177-3AD203B41FA5}">
                      <a16:colId xmlns="" xmlns:a16="http://schemas.microsoft.com/office/drawing/2014/main" val="2360138823"/>
                    </a:ext>
                  </a:extLst>
                </a:gridCol>
                <a:gridCol w="2125639">
                  <a:extLst>
                    <a:ext uri="{9D8B030D-6E8A-4147-A177-3AD203B41FA5}">
                      <a16:colId xmlns="" xmlns:a16="http://schemas.microsoft.com/office/drawing/2014/main" val="2327021242"/>
                    </a:ext>
                  </a:extLst>
                </a:gridCol>
                <a:gridCol w="2330353">
                  <a:extLst>
                    <a:ext uri="{9D8B030D-6E8A-4147-A177-3AD203B41FA5}">
                      <a16:colId xmlns="" xmlns:a16="http://schemas.microsoft.com/office/drawing/2014/main" val="1278889719"/>
                    </a:ext>
                  </a:extLst>
                </a:gridCol>
              </a:tblGrid>
              <a:tr h="994266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Рибосома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Малая субъединица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Большая субъединица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Локализация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69799"/>
                  </a:ext>
                </a:extLst>
              </a:tr>
              <a:tr h="1420378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70</a:t>
                      </a:r>
                      <a:r>
                        <a:rPr 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r>
                        <a:rPr 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Митохондрии, хлоропласты, прокариоты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9558053"/>
                  </a:ext>
                </a:extLst>
              </a:tr>
              <a:tr h="1420378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80S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40</a:t>
                      </a:r>
                      <a:r>
                        <a:rPr 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en-US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Гиалоплазма</a:t>
                      </a:r>
                      <a:r>
                        <a:rPr lang="ru-RU" sz="24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, гранулярная ЭПС</a:t>
                      </a:r>
                      <a:endParaRPr lang="ru-RU" sz="24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23907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61152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4426" y="0"/>
            <a:ext cx="2036776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РИБОСОМЫ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4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ЦИТОСКЕЛЕТ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060" y="600501"/>
            <a:ext cx="6990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функции: поддержание и адаптация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формы клетки, транспорт веществ в клетку 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внутри клетки, клеточное деление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84" y="1495520"/>
            <a:ext cx="789622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ЦИТОСКЕЛЕТ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060" y="600501"/>
            <a:ext cx="7385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Клетка фибробласта с окрашенным </a:t>
            </a:r>
            <a:r>
              <a:rPr lang="ru-RU" sz="2400" dirty="0" err="1" smtClean="0">
                <a:solidFill>
                  <a:schemeClr val="bg1"/>
                </a:solidFill>
              </a:rPr>
              <a:t>цитоскелетом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860" y="1104168"/>
            <a:ext cx="4033933" cy="394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КОМПОНЕНТЫ ЦИТОСКЕЛЕТА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115" y="516044"/>
            <a:ext cx="7315201" cy="455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47917" y="0"/>
            <a:ext cx="323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КЛЕТОЧНЫЙ ЦЕНТР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380" y="436728"/>
            <a:ext cx="587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функции: клеточное деление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947" y="849171"/>
            <a:ext cx="2879677" cy="19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706" y="2895379"/>
            <a:ext cx="3154601" cy="224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4716" y="1907391"/>
            <a:ext cx="2524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Клеточный центр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 отходящие от него микротрубочки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(4)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1313" y="887691"/>
            <a:ext cx="2855368" cy="408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726443" cy="7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63729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421" y="941696"/>
            <a:ext cx="86760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Трофические включения: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Липидные (источник энергетических субстратов,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реже – источник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веществ для последующего синтеза других веществ)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Углеводные (имеют вид плотных гранул, расположены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вблизи </a:t>
            </a:r>
            <a:r>
              <a:rPr lang="ru-RU" sz="2400" dirty="0" err="1" smtClean="0">
                <a:solidFill>
                  <a:schemeClr val="bg1"/>
                </a:solidFill>
              </a:rPr>
              <a:t>аЭПС</a:t>
            </a:r>
            <a:r>
              <a:rPr lang="ru-RU" sz="2400" dirty="0" smtClean="0">
                <a:solidFill>
                  <a:schemeClr val="bg1"/>
                </a:solidFill>
              </a:rPr>
              <a:t>, используются в качестве источника энергии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2" y="44054"/>
            <a:ext cx="347590" cy="3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5390" y="82296"/>
            <a:ext cx="5354401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ВКЛЮЧЕНИЯ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59" y="423080"/>
            <a:ext cx="908306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Секреторные включения </a:t>
            </a:r>
            <a:r>
              <a:rPr lang="ru-RU" sz="2400" dirty="0" smtClean="0">
                <a:solidFill>
                  <a:schemeClr val="bg1"/>
                </a:solidFill>
              </a:rPr>
              <a:t>(имеют вид мембранных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пузырьков, содержащих секретируемой клеткой продукт;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в их мембране могут находиться ферменты,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осуществляющие конечный </a:t>
            </a:r>
            <a:r>
              <a:rPr lang="ru-RU" sz="2400" dirty="0" err="1" smtClean="0">
                <a:solidFill>
                  <a:schemeClr val="bg1"/>
                </a:solidFill>
              </a:rPr>
              <a:t>процессинг</a:t>
            </a:r>
            <a:r>
              <a:rPr lang="ru-RU" sz="2400" dirty="0" smtClean="0">
                <a:solidFill>
                  <a:schemeClr val="bg1"/>
                </a:solidFill>
              </a:rPr>
              <a:t> продукта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 мере перемещения пузырька к плазмолемме)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Экскреторные включения </a:t>
            </a:r>
            <a:r>
              <a:rPr lang="ru-RU" sz="2400" dirty="0" smtClean="0">
                <a:solidFill>
                  <a:schemeClr val="bg1"/>
                </a:solidFill>
              </a:rPr>
              <a:t>(сходны с секреторными,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однако содержат вредные продукты метаболизма,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подлежащие удалению из клетки)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Пигментные включения </a:t>
            </a:r>
            <a:r>
              <a:rPr lang="ru-RU" sz="2400" dirty="0" smtClean="0">
                <a:solidFill>
                  <a:schemeClr val="bg1"/>
                </a:solidFill>
              </a:rPr>
              <a:t>(скопления эндогенных или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экзогенных пигментов, которые могут окружаться мембраной)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833777" y="292886"/>
            <a:ext cx="3794927" cy="19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algn="ctr"/>
            <a:endParaRPr lang="ru-RU" dirty="0">
              <a:cs typeface="Tahoma" pitchFamily="34" charset="0"/>
            </a:endParaRPr>
          </a:p>
          <a:p>
            <a:pPr algn="ctr"/>
            <a:endParaRPr lang="ru-RU" dirty="0">
              <a:cs typeface="Tahoma" pitchFamily="34" charset="0"/>
            </a:endParaRPr>
          </a:p>
          <a:p>
            <a:pPr algn="ctr" eaLnBrk="0" hangingPunct="0"/>
            <a:endParaRPr lang="ru-RU" sz="1500" b="1" dirty="0">
              <a:cs typeface="Tahoma" pitchFamily="34" charset="0"/>
            </a:endParaRPr>
          </a:p>
          <a:p>
            <a:pPr algn="ctr" eaLnBrk="0" hangingPunct="0"/>
            <a:endParaRPr lang="ru-RU" sz="1500" b="1" dirty="0">
              <a:cs typeface="Tahoma" pitchFamily="34" charset="0"/>
            </a:endParaRPr>
          </a:p>
          <a:p>
            <a:pPr algn="ctr" eaLnBrk="0" hangingPunct="0"/>
            <a:endParaRPr lang="ru-RU" sz="1500" b="1" dirty="0">
              <a:cs typeface="Tahoma" pitchFamily="34" charset="0"/>
            </a:endParaRPr>
          </a:p>
          <a:p>
            <a:pPr algn="ctr" eaLnBrk="0" hangingPunct="0"/>
            <a:endParaRPr lang="ru-RU" sz="1500" b="1" dirty="0">
              <a:cs typeface="Tahoma" pitchFamily="34" charset="0"/>
            </a:endParaRPr>
          </a:p>
          <a:p>
            <a:pPr algn="ctr" eaLnBrk="0" hangingPunct="0"/>
            <a:endParaRPr lang="ru-RU" sz="600" dirty="0"/>
          </a:p>
          <a:p>
            <a:pPr eaLnBrk="0" hangingPunct="0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48073" y="292581"/>
            <a:ext cx="169421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Эукариоты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1005" y="781482"/>
            <a:ext cx="6445105" cy="403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-1674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987029" y="2688528"/>
            <a:ext cx="5161359" cy="11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algn="ctr"/>
            <a:endParaRPr lang="ru-RU" sz="1500" b="1" dirty="0">
              <a:cs typeface="Tahoma" pitchFamily="34" charset="0"/>
            </a:endParaRPr>
          </a:p>
          <a:p>
            <a:pPr algn="ctr"/>
            <a:endParaRPr lang="ru-RU" sz="1500" b="1" dirty="0">
              <a:cs typeface="Tahoma" pitchFamily="34" charset="0"/>
            </a:endParaRPr>
          </a:p>
          <a:p>
            <a:pPr algn="ctr"/>
            <a:endParaRPr lang="ru-RU" sz="1500" b="1" dirty="0">
              <a:cs typeface="Tahoma" pitchFamily="34" charset="0"/>
            </a:endParaRPr>
          </a:p>
          <a:p>
            <a:pPr algn="ctr"/>
            <a:endParaRPr lang="ru-RU" sz="600" dirty="0"/>
          </a:p>
          <a:p>
            <a:pPr eaLnBrk="0" hangingPunct="0"/>
            <a:endParaRPr lang="ru-RU" dirty="0"/>
          </a:p>
        </p:txBody>
      </p:sp>
      <p:pic>
        <p:nvPicPr>
          <p:cNvPr id="5" name="Рисунок 4" descr="https://biomed.szgmu.ru/SZGMU_SITE/Abstracts_of_lectures/1-0008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775" y="745792"/>
            <a:ext cx="5641676" cy="356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61013" y="307211"/>
            <a:ext cx="169421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Эукариоты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1732" y="4391503"/>
            <a:ext cx="11206850" cy="145424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t"/>
            <a:r>
              <a:rPr lang="ru-RU" b="1" dirty="0" smtClean="0"/>
              <a:t>Схематическое </a:t>
            </a:r>
            <a:r>
              <a:rPr lang="ru-RU" b="1" dirty="0"/>
              <a:t>изображение литической системы клетки (пример мембранного конвейера).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 – фагоцитоз; 2 - </a:t>
            </a:r>
            <a:r>
              <a:rPr lang="ru-RU" dirty="0" err="1"/>
              <a:t>пиноцитоз</a:t>
            </a:r>
            <a:r>
              <a:rPr lang="ru-RU" dirty="0"/>
              <a:t>; 3 - </a:t>
            </a:r>
            <a:r>
              <a:rPr lang="ru-RU" dirty="0" err="1"/>
              <a:t>фагосома</a:t>
            </a:r>
            <a:r>
              <a:rPr lang="ru-RU" dirty="0"/>
              <a:t>; 4 - первичные лизосомы; 5-6 – образование </a:t>
            </a:r>
            <a:r>
              <a:rPr lang="ru-RU" dirty="0" err="1"/>
              <a:t>фаголизосом</a:t>
            </a:r>
            <a:r>
              <a:rPr lang="ru-RU" dirty="0"/>
              <a:t>; </a:t>
            </a:r>
            <a:endParaRPr lang="ru-RU" dirty="0" smtClean="0"/>
          </a:p>
          <a:p>
            <a:pPr fontAlgn="t"/>
            <a:r>
              <a:rPr lang="ru-RU" dirty="0" smtClean="0"/>
              <a:t>7 </a:t>
            </a:r>
            <a:r>
              <a:rPr lang="ru-RU" dirty="0"/>
              <a:t>– гидролиз; 8 - остаточное тельце; 9 - </a:t>
            </a:r>
            <a:r>
              <a:rPr lang="ru-RU" dirty="0" err="1"/>
              <a:t>экзоцитоз</a:t>
            </a:r>
            <a:r>
              <a:rPr lang="ru-RU" dirty="0"/>
              <a:t>; 10 - комплекс </a:t>
            </a:r>
            <a:r>
              <a:rPr lang="ru-RU" dirty="0" err="1"/>
              <a:t>Гольджи</a:t>
            </a:r>
            <a:r>
              <a:rPr lang="ru-RU" dirty="0"/>
              <a:t>; 11 – </a:t>
            </a:r>
            <a:r>
              <a:rPr lang="ru-RU" dirty="0" err="1"/>
              <a:t>аутофагосома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1088231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2572942" y="271463"/>
            <a:ext cx="4136231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2400" dirty="0">
              <a:ea typeface="Microsoft Sans Serif" pitchFamily="34" charset="0"/>
            </a:endParaRPr>
          </a:p>
        </p:txBody>
      </p:sp>
      <p:pic>
        <p:nvPicPr>
          <p:cNvPr id="50179" name="Picture 4" descr="Новосибирск | Лабораторная мышь из Новосибирска стала участницей необычного  конкурса - БезФорма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854" y="1010841"/>
            <a:ext cx="6268640" cy="38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Основные свойства эукариот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643792" y="1211559"/>
            <a:ext cx="7340148" cy="26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ru-RU" altLang="ru-RU" sz="2400" b="0" dirty="0" smtClean="0">
                <a:solidFill>
                  <a:schemeClr val="bg1"/>
                </a:solidFill>
              </a:rPr>
              <a:t> относительно крупные размеры (10-100 мкм);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altLang="ru-RU" sz="2400" dirty="0" smtClean="0">
                <a:solidFill>
                  <a:schemeClr val="bg1"/>
                </a:solidFill>
              </a:rPr>
              <a:t> имеется оформленное ядро;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altLang="ru-RU" sz="2400" b="0" dirty="0" smtClean="0">
                <a:solidFill>
                  <a:schemeClr val="bg1"/>
                </a:solidFill>
              </a:rPr>
              <a:t> есть мембранные органоиды;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altLang="ru-RU" sz="2400" dirty="0" smtClean="0">
                <a:solidFill>
                  <a:schemeClr val="bg1"/>
                </a:solidFill>
              </a:rPr>
              <a:t> бывают одно- и многоклеточными;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altLang="ru-RU" sz="2400" b="0" dirty="0" smtClean="0">
                <a:solidFill>
                  <a:schemeClr val="bg1"/>
                </a:solidFill>
              </a:rPr>
              <a:t> делятся посредством митоза и мейоза.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ru-RU" altLang="ru-RU" b="0" dirty="0"/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57661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Строение </a:t>
            </a:r>
            <a:r>
              <a:rPr lang="ru-RU" sz="2400" dirty="0" err="1" smtClean="0">
                <a:solidFill>
                  <a:schemeClr val="bg1"/>
                </a:solidFill>
              </a:rPr>
              <a:t>эукариотической</a:t>
            </a:r>
            <a:r>
              <a:rPr lang="ru-RU" sz="2400" dirty="0" smtClean="0">
                <a:solidFill>
                  <a:schemeClr val="bg1"/>
                </a:solidFill>
              </a:rPr>
              <a:t> клетки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650" y="764275"/>
            <a:ext cx="7448774" cy="415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228601"/>
            <a:ext cx="8502555" cy="10739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Ключевые компоненты </a:t>
            </a:r>
            <a:r>
              <a:rPr lang="ru-RU" sz="2400" dirty="0" err="1" smtClean="0">
                <a:solidFill>
                  <a:schemeClr val="bg1"/>
                </a:solidFill>
              </a:rPr>
              <a:t>эукариотической</a:t>
            </a:r>
            <a:r>
              <a:rPr lang="ru-RU" sz="2400" dirty="0" smtClean="0">
                <a:solidFill>
                  <a:schemeClr val="bg1"/>
                </a:solidFill>
              </a:rPr>
              <a:t> клетки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507490" cy="48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612" y="1144301"/>
            <a:ext cx="5049671" cy="382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2"/>
          <p:cNvGrpSpPr>
            <a:grpSpLocks/>
          </p:cNvGrpSpPr>
          <p:nvPr/>
        </p:nvGrpSpPr>
        <p:grpSpPr>
          <a:xfrm>
            <a:off x="177420" y="1351342"/>
            <a:ext cx="4490113" cy="3479965"/>
            <a:chOff x="0" y="0"/>
            <a:chExt cx="8876030" cy="5271770"/>
          </a:xfrm>
        </p:grpSpPr>
        <p:pic>
          <p:nvPicPr>
            <p:cNvPr id="10" name="Image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339058" cy="4608830"/>
            </a:xfrm>
            <a:prstGeom prst="rect">
              <a:avLst/>
            </a:prstGeom>
          </p:spPr>
        </p:pic>
        <p:pic>
          <p:nvPicPr>
            <p:cNvPr id="11" name="Image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38090" y="2655570"/>
              <a:ext cx="3817619" cy="2350770"/>
            </a:xfrm>
            <a:prstGeom prst="rect">
              <a:avLst/>
            </a:prstGeom>
          </p:spPr>
        </p:pic>
        <p:sp>
          <p:nvSpPr>
            <p:cNvPr id="12" name="Graphic 15"/>
            <p:cNvSpPr/>
            <p:nvPr/>
          </p:nvSpPr>
          <p:spPr>
            <a:xfrm>
              <a:off x="2680970" y="2636520"/>
              <a:ext cx="6195060" cy="2635250"/>
            </a:xfrm>
            <a:custGeom>
              <a:avLst/>
              <a:gdLst/>
              <a:ahLst/>
              <a:cxnLst/>
              <a:rect l="l" t="t" r="r" b="b"/>
              <a:pathLst>
                <a:path w="6195060" h="2635250">
                  <a:moveTo>
                    <a:pt x="2338070" y="0"/>
                  </a:moveTo>
                  <a:lnTo>
                    <a:pt x="6195059" y="0"/>
                  </a:lnTo>
                  <a:lnTo>
                    <a:pt x="6195059" y="2388870"/>
                  </a:lnTo>
                  <a:lnTo>
                    <a:pt x="2338070" y="2388870"/>
                  </a:lnTo>
                  <a:lnTo>
                    <a:pt x="2338070" y="0"/>
                  </a:lnTo>
                  <a:close/>
                </a:path>
                <a:path w="6195060" h="2635250">
                  <a:moveTo>
                    <a:pt x="0" y="1972310"/>
                  </a:moveTo>
                  <a:lnTo>
                    <a:pt x="0" y="2635250"/>
                  </a:lnTo>
                  <a:lnTo>
                    <a:pt x="4267200" y="2635250"/>
                  </a:lnTo>
                  <a:lnTo>
                    <a:pt x="4267200" y="2476500"/>
                  </a:lnTo>
                </a:path>
              </a:pathLst>
            </a:custGeom>
            <a:ln w="38097">
              <a:solidFill>
                <a:srgbClr val="7F7F7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16"/>
            <p:cNvSpPr/>
            <p:nvPr/>
          </p:nvSpPr>
          <p:spPr>
            <a:xfrm>
              <a:off x="6891019" y="500634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50" y="0"/>
                  </a:moveTo>
                  <a:lnTo>
                    <a:pt x="0" y="114299"/>
                  </a:lnTo>
                  <a:lnTo>
                    <a:pt x="114300" y="11429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7543800" cy="603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Плазматическая мембрана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811615" y="642268"/>
            <a:ext cx="3929063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0" dirty="0" smtClean="0">
                <a:solidFill>
                  <a:schemeClr val="bg1"/>
                </a:solidFill>
              </a:rPr>
              <a:t>Химическое строение:</a:t>
            </a:r>
          </a:p>
          <a:p>
            <a:pPr>
              <a:lnSpc>
                <a:spcPct val="120000"/>
              </a:lnSpc>
            </a:pPr>
            <a:r>
              <a:rPr lang="ru-RU" altLang="ru-RU" sz="2400" dirty="0" smtClean="0">
                <a:solidFill>
                  <a:schemeClr val="bg1"/>
                </a:solidFill>
              </a:rPr>
              <a:t>Двойной слой </a:t>
            </a:r>
            <a:r>
              <a:rPr lang="ru-RU" altLang="ru-RU" sz="2400" dirty="0" err="1" smtClean="0">
                <a:solidFill>
                  <a:schemeClr val="bg1"/>
                </a:solidFill>
              </a:rPr>
              <a:t>фосфолипидов</a:t>
            </a:r>
            <a:r>
              <a:rPr lang="ru-RU" altLang="ru-RU" sz="2400" dirty="0" smtClean="0">
                <a:solidFill>
                  <a:schemeClr val="bg1"/>
                </a:solidFill>
              </a:rPr>
              <a:t> + белки нескольких типов</a:t>
            </a:r>
          </a:p>
          <a:p>
            <a:pPr>
              <a:lnSpc>
                <a:spcPct val="120000"/>
              </a:lnSpc>
            </a:pPr>
            <a:endParaRPr lang="ru-RU" altLang="ru-RU" sz="2400" b="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altLang="ru-RU" sz="2400" dirty="0" smtClean="0">
                <a:solidFill>
                  <a:schemeClr val="bg1"/>
                </a:solidFill>
              </a:rPr>
              <a:t>ФУНКЦИИ: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b="0" dirty="0" smtClean="0">
                <a:solidFill>
                  <a:schemeClr val="bg1"/>
                </a:solidFill>
              </a:rPr>
              <a:t>барьерная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bg1"/>
                </a:solidFill>
              </a:rPr>
              <a:t>транспортная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b="0" dirty="0" smtClean="0">
                <a:solidFill>
                  <a:schemeClr val="bg1"/>
                </a:solidFill>
              </a:rPr>
              <a:t>ферментативная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altLang="ru-RU" sz="2400" dirty="0" smtClean="0">
                <a:solidFill>
                  <a:schemeClr val="bg1"/>
                </a:solidFill>
              </a:rPr>
              <a:t>рецепторная</a:t>
            </a:r>
            <a:endParaRPr lang="ru-RU" altLang="ru-RU" sz="2400" b="0" dirty="0">
              <a:solidFill>
                <a:schemeClr val="bg1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79" y="144379"/>
            <a:ext cx="795735" cy="75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899" y="1473958"/>
            <a:ext cx="4539056" cy="343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71451" y="44054"/>
            <a:ext cx="374460" cy="36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64319" y="1598526"/>
            <a:ext cx="564356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10419" y="149893"/>
            <a:ext cx="169421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Эукариоты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190" y="778027"/>
            <a:ext cx="4107667" cy="3002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756" y="3821373"/>
            <a:ext cx="4278959" cy="1105469"/>
          </a:xfrm>
          <a:prstGeom prst="rect">
            <a:avLst/>
          </a:prstGeom>
        </p:spPr>
      </p:pic>
      <p:pic>
        <p:nvPicPr>
          <p:cNvPr id="7" name="Содержимое 5" descr="Membrane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92251" y="760006"/>
            <a:ext cx="3938588" cy="267890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howsyourrobot.com/wp-content/uploads/2012/02/cell_membra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38" y="3589139"/>
            <a:ext cx="160734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blogs.periodistadigital.com/imgs/20080117/si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5" y="3580050"/>
            <a:ext cx="1668772" cy="146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5335" y="236400"/>
            <a:ext cx="4039696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Плазматическая мембрана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7757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448" y="0"/>
            <a:ext cx="7543800" cy="498347"/>
          </a:xfrm>
        </p:spPr>
        <p:txBody>
          <a:bodyPr>
            <a:normAutofit fontScale="90000"/>
          </a:bodyPr>
          <a:lstStyle/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ru-RU" b="1" dirty="0" smtClean="0">
                <a:solidFill>
                  <a:schemeClr val="bg1"/>
                </a:solidFill>
              </a:rPr>
              <a:t>цитоплазма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 smtClean="0"/>
              <a:t/>
            </a:r>
            <a:br>
              <a:rPr lang="en-US" sz="1500" b="1" dirty="0" smtClean="0"/>
            </a:br>
            <a:r>
              <a:rPr lang="en-US" sz="1500" b="1" dirty="0"/>
              <a:t/>
            </a:r>
            <a:br>
              <a:rPr lang="en-US" sz="1500" b="1" dirty="0"/>
            </a:br>
            <a:endPara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44380" y="144379"/>
            <a:ext cx="510714" cy="4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7421" y="497197"/>
            <a:ext cx="89665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err="1" smtClean="0">
                <a:solidFill>
                  <a:schemeClr val="bg1"/>
                </a:solidFill>
              </a:rPr>
              <a:t>Гиалоплазма</a:t>
            </a:r>
            <a:r>
              <a:rPr lang="ru-RU" sz="2400" dirty="0" smtClean="0">
                <a:solidFill>
                  <a:schemeClr val="bg1"/>
                </a:solidFill>
              </a:rPr>
              <a:t> – полужидкая среда (вода, соли, белки, полисахариды),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</a:rPr>
              <a:t>Органоиды</a:t>
            </a:r>
            <a:r>
              <a:rPr lang="ru-RU" sz="2400" dirty="0" smtClean="0">
                <a:solidFill>
                  <a:schemeClr val="bg1"/>
                </a:solidFill>
              </a:rPr>
              <a:t> – постоянные компоненты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bg1"/>
                </a:solidFill>
              </a:rPr>
              <a:t>Включения</a:t>
            </a:r>
            <a:r>
              <a:rPr lang="ru-RU" sz="2400" dirty="0" smtClean="0">
                <a:solidFill>
                  <a:schemeClr val="bg1"/>
                </a:solidFill>
              </a:rPr>
              <a:t> – непостоянные компоненты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В цитоплазме выделяют два слоя: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</a:rPr>
              <a:t>эндоплазма</a:t>
            </a:r>
            <a:r>
              <a:rPr lang="ru-RU" sz="2400" dirty="0" smtClean="0">
                <a:solidFill>
                  <a:schemeClr val="bg1"/>
                </a:solidFill>
              </a:rPr>
              <a:t> (в центре клетки, более текучая, в ней расположены основные органоиды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bg1"/>
                </a:solidFill>
              </a:rPr>
              <a:t>экзоплазма</a:t>
            </a:r>
            <a:r>
              <a:rPr lang="ru-RU" sz="2400" dirty="0" smtClean="0">
                <a:solidFill>
                  <a:schemeClr val="bg1"/>
                </a:solidFill>
              </a:rPr>
              <a:t> ( по периметру клетки, более вязкая и плотная,  связывает клетку с окружающей средой)</a:t>
            </a:r>
          </a:p>
          <a:p>
            <a:pPr marL="342900" indent="-342900"/>
            <a:endParaRPr lang="ru-RU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Цитоплазма эукариот подвижна (</a:t>
            </a:r>
            <a:r>
              <a:rPr lang="ru-RU" sz="2400" dirty="0" err="1" smtClean="0">
                <a:solidFill>
                  <a:schemeClr val="bg1"/>
                </a:solidFill>
              </a:rPr>
              <a:t>циклоз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</a:rPr>
              <a:t>Функции: коммуникативная, гомеостатическая, транспортная</a:t>
            </a:r>
          </a:p>
          <a:p>
            <a:pPr marL="342900" indent="-342900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437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12907</TotalTime>
  <Words>491</Words>
  <Application>Microsoft Office PowerPoint</Application>
  <PresentationFormat>Экран (16:9)</PresentationFormat>
  <Paragraphs>178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Сектор</vt:lpstr>
      <vt:lpstr>Слайд 1</vt:lpstr>
      <vt:lpstr>План</vt:lpstr>
      <vt:lpstr>Понятие эукариот</vt:lpstr>
      <vt:lpstr>Основные свойства эукариот</vt:lpstr>
      <vt:lpstr>Строение эукариотической клетки</vt:lpstr>
      <vt:lpstr>Ключевые компоненты эукариотической клетки</vt:lpstr>
      <vt:lpstr>Плазматическая мембрана</vt:lpstr>
      <vt:lpstr>Слайд 8</vt:lpstr>
      <vt:lpstr>            цитоплазма           </vt:lpstr>
      <vt:lpstr>Слайд 10</vt:lpstr>
      <vt:lpstr>Слайд 11</vt:lpstr>
      <vt:lpstr>Классификация органоидов</vt:lpstr>
      <vt:lpstr>Двумембранные органоиды</vt:lpstr>
      <vt:lpstr>ядро</vt:lpstr>
      <vt:lpstr>Слайд 15</vt:lpstr>
      <vt:lpstr>Слайд 16</vt:lpstr>
      <vt:lpstr>Слайд 17</vt:lpstr>
      <vt:lpstr>Митохондрии</vt:lpstr>
      <vt:lpstr>Митохондрия</vt:lpstr>
      <vt:lpstr>Слайд 20</vt:lpstr>
      <vt:lpstr>Одномембранные органоиды</vt:lpstr>
      <vt:lpstr>Эндоплазматический ретикулум</vt:lpstr>
      <vt:lpstr>Слайд 23</vt:lpstr>
      <vt:lpstr>лизосомы</vt:lpstr>
      <vt:lpstr>Аппарат гольджи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1283</cp:revision>
  <cp:lastPrinted>2020-09-04T10:43:02Z</cp:lastPrinted>
  <dcterms:created xsi:type="dcterms:W3CDTF">2020-06-19T12:20:54Z</dcterms:created>
  <dcterms:modified xsi:type="dcterms:W3CDTF">2025-05-13T10:28:39Z</dcterms:modified>
</cp:coreProperties>
</file>