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260" r:id="rId3"/>
    <p:sldId id="486" r:id="rId4"/>
    <p:sldId id="462" r:id="rId5"/>
    <p:sldId id="484" r:id="rId6"/>
    <p:sldId id="485" r:id="rId7"/>
    <p:sldId id="482" r:id="rId8"/>
    <p:sldId id="483" r:id="rId9"/>
    <p:sldId id="487" r:id="rId10"/>
    <p:sldId id="488" r:id="rId11"/>
    <p:sldId id="259" r:id="rId12"/>
    <p:sldId id="264" r:id="rId13"/>
    <p:sldId id="265" r:id="rId14"/>
    <p:sldId id="266" r:id="rId15"/>
    <p:sldId id="447" r:id="rId16"/>
    <p:sldId id="267" r:id="rId17"/>
    <p:sldId id="448" r:id="rId18"/>
    <p:sldId id="449" r:id="rId19"/>
    <p:sldId id="280" r:id="rId20"/>
    <p:sldId id="450" r:id="rId21"/>
    <p:sldId id="451" r:id="rId22"/>
    <p:sldId id="452" r:id="rId23"/>
    <p:sldId id="453" r:id="rId24"/>
    <p:sldId id="454" r:id="rId25"/>
    <p:sldId id="455" r:id="rId26"/>
    <p:sldId id="456" r:id="rId27"/>
    <p:sldId id="457" r:id="rId28"/>
    <p:sldId id="458" r:id="rId29"/>
    <p:sldId id="459" r:id="rId30"/>
    <p:sldId id="460" r:id="rId31"/>
    <p:sldId id="461" r:id="rId32"/>
    <p:sldId id="464" r:id="rId33"/>
    <p:sldId id="465" r:id="rId34"/>
    <p:sldId id="466" r:id="rId35"/>
    <p:sldId id="470" r:id="rId36"/>
    <p:sldId id="469" r:id="rId37"/>
    <p:sldId id="471" r:id="rId38"/>
    <p:sldId id="472" r:id="rId39"/>
    <p:sldId id="473" r:id="rId40"/>
    <p:sldId id="478" r:id="rId41"/>
    <p:sldId id="479" r:id="rId42"/>
    <p:sldId id="480" r:id="rId43"/>
    <p:sldId id="275" r:id="rId44"/>
    <p:sldId id="276" r:id="rId45"/>
    <p:sldId id="481" r:id="rId46"/>
    <p:sldId id="286" r:id="rId47"/>
    <p:sldId id="476" r:id="rId48"/>
    <p:sldId id="474" r:id="rId49"/>
    <p:sldId id="475" r:id="rId50"/>
    <p:sldId id="468" r:id="rId51"/>
    <p:sldId id="477" r:id="rId52"/>
    <p:sldId id="262" r:id="rId53"/>
    <p:sldId id="331" r:id="rId5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8776"/>
    <a:srgbClr val="E4C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6"/>
    <p:restoredTop sz="94656"/>
  </p:normalViewPr>
  <p:slideViewPr>
    <p:cSldViewPr snapToGrid="0" snapToObjects="1">
      <p:cViewPr varScale="1">
        <p:scale>
          <a:sx n="108" d="100"/>
          <a:sy n="108" d="100"/>
        </p:scale>
        <p:origin x="67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29B48-5A82-4AA2-86FD-F63177E16764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0E297-BE7C-4FC1-9B08-BA6640FB7D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376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9BE84-F762-2143-B26C-207C1ABD565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37BC3-F928-6342-A850-9F15884956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429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9BE84-F762-2143-B26C-207C1ABD565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37BC3-F928-6342-A850-9F15884956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210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9BE84-F762-2143-B26C-207C1ABD565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37BC3-F928-6342-A850-9F15884956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632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9BE84-F762-2143-B26C-207C1ABD565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37BC3-F928-6342-A850-9F15884956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08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9BE84-F762-2143-B26C-207C1ABD565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37BC3-F928-6342-A850-9F15884956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390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9BE84-F762-2143-B26C-207C1ABD565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37BC3-F928-6342-A850-9F15884956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678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9BE84-F762-2143-B26C-207C1ABD565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37BC3-F928-6342-A850-9F15884956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485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9BE84-F762-2143-B26C-207C1ABD565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37BC3-F928-6342-A850-9F15884956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623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9BE84-F762-2143-B26C-207C1ABD565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37BC3-F928-6342-A850-9F15884956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76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9BE84-F762-2143-B26C-207C1ABD565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37BC3-F928-6342-A850-9F15884956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613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9BE84-F762-2143-B26C-207C1ABD565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37BC3-F928-6342-A850-9F15884956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67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9BE84-F762-2143-B26C-207C1ABD565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37BC3-F928-6342-A850-9F15884956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15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&#1094;&#1077;&#1085;&#1090;&#1088;-&#1087;&#1077;&#1095;&#1077;&#1088;&#1089;&#1082;&#1086;&#1075;&#1086;.&#1088;&#1092;/attachments/article/215/pamatka.pdf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base.garant.ru/12151804/" TargetMode="External"/><Relationship Id="rId2" Type="http://schemas.openxmlformats.org/officeDocument/2006/relationships/hyperlink" Target="http://base.garant.ru/12151804/#block_1000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base.garant.ru/12137974/#block_1000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83" y="-186431"/>
            <a:ext cx="1219192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9607" y="2235200"/>
            <a:ext cx="9330432" cy="2387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1" dirty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Медико-социальная работа с </a:t>
            </a:r>
            <a:r>
              <a:rPr lang="ru-RU" sz="3600" b="1" dirty="0" err="1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мьей</a:t>
            </a:r>
            <a:r>
              <a:rPr lang="ru-RU" sz="3600" b="1" dirty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с ребенком-инвалидом</a:t>
            </a:r>
            <a:br>
              <a:rPr lang="ru-RU" sz="3600" b="1" dirty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br>
              <a:rPr lang="ru-RU" sz="3600" b="1" dirty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br>
              <a:rPr lang="ru-RU" sz="3600" b="1" dirty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лекция для студентов направления «социальная работа» по дисциплине </a:t>
            </a:r>
            <a:b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«Опыт медико-социальной работы с семьей»</a:t>
            </a:r>
            <a:endParaRPr lang="ru-RU" sz="36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65216" y="4778914"/>
            <a:ext cx="5715856" cy="1655762"/>
          </a:xfrm>
        </p:spPr>
        <p:txBody>
          <a:bodyPr/>
          <a:lstStyle/>
          <a:p>
            <a:pPr algn="r"/>
            <a:r>
              <a:rPr lang="ru-RU" b="1" dirty="0">
                <a:solidFill>
                  <a:srgbClr val="E4C88A"/>
                </a:solidFill>
                <a:latin typeface="Garamond" panose="02020404030301010803" pitchFamily="18" charset="0"/>
              </a:rPr>
              <a:t>Чумаков Вячеслав Игоревич</a:t>
            </a:r>
            <a:r>
              <a:rPr lang="ru-RU" dirty="0">
                <a:solidFill>
                  <a:srgbClr val="E4C88A"/>
                </a:solidFill>
                <a:latin typeface="Garamond" panose="02020404030301010803" pitchFamily="18" charset="0"/>
              </a:rPr>
              <a:t>, </a:t>
            </a:r>
          </a:p>
          <a:p>
            <a:pPr algn="r"/>
            <a:r>
              <a:rPr lang="ru-RU" dirty="0" err="1">
                <a:solidFill>
                  <a:srgbClr val="E4C88A"/>
                </a:solidFill>
                <a:latin typeface="Garamond" panose="02020404030301010803" pitchFamily="18" charset="0"/>
              </a:rPr>
              <a:t>к.п.н</a:t>
            </a:r>
            <a:r>
              <a:rPr lang="ru-RU" dirty="0">
                <a:solidFill>
                  <a:srgbClr val="E4C88A"/>
                </a:solidFill>
                <a:latin typeface="Garamond" panose="02020404030301010803" pitchFamily="18" charset="0"/>
              </a:rPr>
              <a:t>., доцент</a:t>
            </a:r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971950A9-174F-44E4-87BE-A8030A0723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92305" y="40796"/>
            <a:ext cx="3599695" cy="136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28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FDADCB-3962-4A7E-9B47-83492539B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915A3E-BF25-434D-8AA5-F93CCEDAC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BAEC38-FBCB-4E91-A0B7-5A1C36250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" y="2368550"/>
            <a:ext cx="12068175" cy="39433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B97C02-B99E-449D-89F7-EB08D4052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33" y="1527794"/>
            <a:ext cx="11849054" cy="84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62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ru-RU" sz="4000" dirty="0"/>
              <a:t>Понятия реабилитация и </a:t>
            </a:r>
            <a:r>
              <a:rPr lang="ru-RU" sz="4000" dirty="0" err="1"/>
              <a:t>абилитация</a:t>
            </a:r>
            <a:endParaRPr lang="ru-RU" sz="4000" dirty="0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84261D71-A268-4F78-992A-D0A910FF4ECF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77505" y="2228003"/>
          <a:ext cx="5626420" cy="306545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812916">
                  <a:extLst>
                    <a:ext uri="{9D8B030D-6E8A-4147-A177-3AD203B41FA5}">
                      <a16:colId xmlns:a16="http://schemas.microsoft.com/office/drawing/2014/main" val="4178464619"/>
                    </a:ext>
                  </a:extLst>
                </a:gridCol>
                <a:gridCol w="2813504">
                  <a:extLst>
                    <a:ext uri="{9D8B030D-6E8A-4147-A177-3AD203B41FA5}">
                      <a16:colId xmlns:a16="http://schemas.microsoft.com/office/drawing/2014/main" val="1531495846"/>
                    </a:ext>
                  </a:extLst>
                </a:gridCol>
              </a:tblGrid>
              <a:tr h="5187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Реабилитация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192" marR="61192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Абилитация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192" marR="61192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954641"/>
                  </a:ext>
                </a:extLst>
              </a:tr>
              <a:tr h="25466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Система и процесс полного или частичного </a:t>
                      </a:r>
                      <a:r>
                        <a:rPr lang="ru-RU" sz="1800" u="sng" dirty="0">
                          <a:effectLst/>
                        </a:rPr>
                        <a:t>восстановления</a:t>
                      </a:r>
                      <a:r>
                        <a:rPr lang="ru-RU" sz="1800" dirty="0">
                          <a:effectLst/>
                        </a:rPr>
                        <a:t> способности инвалидов к бытовой, общественной и профессиональной деятельности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192" marR="61192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Система и процесс </a:t>
                      </a:r>
                      <a:r>
                        <a:rPr lang="ru-RU" sz="1800" u="sng" dirty="0">
                          <a:effectLst/>
                        </a:rPr>
                        <a:t>формирования </a:t>
                      </a:r>
                      <a:r>
                        <a:rPr lang="ru-RU" sz="1800" dirty="0">
                          <a:effectLst/>
                        </a:rPr>
                        <a:t>отсутствовавших у инвалидов способностей к бытовой, общественной, профессиональной и иной деятельности.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192" marR="61192" marT="0" marB="0"/>
                </a:tc>
                <a:extLst>
                  <a:ext uri="{0D108BD9-81ED-4DB2-BD59-A6C34878D82A}">
                    <a16:rowId xmlns:a16="http://schemas.microsoft.com/office/drawing/2014/main" val="2358823224"/>
                  </a:ext>
                </a:extLst>
              </a:tr>
            </a:tbl>
          </a:graphicData>
        </a:graphic>
      </p:graphicFrame>
      <p:sp>
        <p:nvSpPr>
          <p:cNvPr id="6" name="Объект 5">
            <a:extLst>
              <a:ext uri="{FF2B5EF4-FFF2-40B4-BE49-F238E27FC236}">
                <a16:creationId xmlns:a16="http://schemas.microsoft.com/office/drawing/2014/main" id="{36AB2CD1-E87D-4B1C-88B7-CED861A40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626078" cy="4307021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2000" dirty="0"/>
              <a:t>Термин </a:t>
            </a:r>
            <a:r>
              <a:rPr lang="ru-RU" sz="2000" b="1" dirty="0">
                <a:solidFill>
                  <a:srgbClr val="0070C0"/>
                </a:solidFill>
              </a:rPr>
              <a:t>«</a:t>
            </a:r>
            <a:r>
              <a:rPr lang="ru-RU" sz="2000" b="1" dirty="0" err="1">
                <a:solidFill>
                  <a:srgbClr val="0070C0"/>
                </a:solidFill>
              </a:rPr>
              <a:t>абилитация</a:t>
            </a:r>
            <a:r>
              <a:rPr lang="ru-RU" sz="2000" b="1" dirty="0">
                <a:solidFill>
                  <a:srgbClr val="0070C0"/>
                </a:solidFill>
              </a:rPr>
              <a:t>» </a:t>
            </a:r>
            <a:r>
              <a:rPr lang="ru-RU" sz="2000" dirty="0"/>
              <a:t>применим преимущественно в отношении детей-инвалидов с врожденными заболеваниями и последствиями травм, полученных  во время родов, нуждающихся как можно в ранние сроки в восстановительном лечении, психическом и физическом развитии, социализации, социальной адаптации и интеграции в общество. В отношении детей-инвалидов с приобретенными заболеваниями и последствиями травм  в большинстве случаев следует, как и для взрослых инвалидов, применять термин «реабилитация».</a:t>
            </a:r>
          </a:p>
          <a:p>
            <a:endParaRPr lang="ru-RU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5207DF0-2B54-4022-8506-1B61A5A27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3EEDE74-C30D-448C-8706-2B210CCD3E1B}"/>
              </a:ext>
            </a:extLst>
          </p:cNvPr>
          <p:cNvSpPr/>
          <p:nvPr/>
        </p:nvSpPr>
        <p:spPr>
          <a:xfrm>
            <a:off x="86090" y="5800611"/>
            <a:ext cx="5917494" cy="95410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Коррекция, коррекционный  – эти слова забудем!</a:t>
            </a:r>
          </a:p>
        </p:txBody>
      </p:sp>
    </p:spTree>
    <p:extLst>
      <p:ext uri="{BB962C8B-B14F-4D97-AF65-F5344CB8AC3E}">
        <p14:creationId xmlns:p14="http://schemas.microsoft.com/office/powerpoint/2010/main" val="317317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8103AA3-55FE-4BA5-9A7E-09122686D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Этапы процесса реабилитации  (</a:t>
            </a:r>
            <a:r>
              <a:rPr lang="ru-RU" sz="3600" dirty="0" err="1"/>
              <a:t>абилитации</a:t>
            </a:r>
            <a:r>
              <a:rPr lang="ru-RU" sz="3600" dirty="0"/>
              <a:t>) ребенка-инвалида</a:t>
            </a:r>
            <a:endParaRPr lang="ru-RU" dirty="0"/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29F32BF5-C35D-4E08-8A88-DBF9DF9697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0429747"/>
              </p:ext>
            </p:extLst>
          </p:nvPr>
        </p:nvGraphicFramePr>
        <p:xfrm>
          <a:off x="479823" y="2122753"/>
          <a:ext cx="11231208" cy="4576153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741125">
                  <a:extLst>
                    <a:ext uri="{9D8B030D-6E8A-4147-A177-3AD203B41FA5}">
                      <a16:colId xmlns:a16="http://schemas.microsoft.com/office/drawing/2014/main" val="1276720721"/>
                    </a:ext>
                  </a:extLst>
                </a:gridCol>
                <a:gridCol w="4783360">
                  <a:extLst>
                    <a:ext uri="{9D8B030D-6E8A-4147-A177-3AD203B41FA5}">
                      <a16:colId xmlns:a16="http://schemas.microsoft.com/office/drawing/2014/main" val="4262759407"/>
                    </a:ext>
                  </a:extLst>
                </a:gridCol>
                <a:gridCol w="3706723">
                  <a:extLst>
                    <a:ext uri="{9D8B030D-6E8A-4147-A177-3AD203B41FA5}">
                      <a16:colId xmlns:a16="http://schemas.microsoft.com/office/drawing/2014/main" val="2319002951"/>
                    </a:ext>
                  </a:extLst>
                </a:gridCol>
              </a:tblGrid>
              <a:tr h="25304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Название этапа 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Цель этапа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Приоритетные мероприятия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6363121"/>
                  </a:ext>
                </a:extLst>
              </a:tr>
              <a:tr h="101219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Этап восстановительного лечения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Восстановление биомедицинского статуса:  восстановление нарушенных функций и здоровья больных и инвалидов.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Медицинская реабилитация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9973339"/>
                  </a:ext>
                </a:extLst>
              </a:tr>
              <a:tr h="1771343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Этап социализации или ресоциализации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Восстановление индивидуально-личностного статуса: развитие, формирование, восстановление или компенсацию социальных навыков и функций, обычных видов жизнедеятельности и социально-ролевых установок ребенка-инвалида.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Педагогические, психологические, технические, профессиональные   социальные мероприятия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4018468"/>
                  </a:ext>
                </a:extLst>
              </a:tr>
              <a:tr h="1518294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Этап социальной интеграции или реинтеграции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Восстановление </a:t>
                      </a:r>
                      <a:r>
                        <a:rPr lang="ru-RU" sz="1800" b="1" dirty="0">
                          <a:solidFill>
                            <a:srgbClr val="088776"/>
                          </a:solidFill>
                          <a:effectLst/>
                        </a:rPr>
                        <a:t>социального статуса:  </a:t>
                      </a:r>
                      <a:r>
                        <a:rPr lang="ru-RU" sz="1800" dirty="0">
                          <a:effectLst/>
                        </a:rPr>
                        <a:t>оказание содействия и создание инвалидам условий для включения или возвращения в обычные условия жизни вместе и наравне с другими членами общества.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Меры социальной интеграции (социальная инклюзия).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Индивидуальные меры  социальной интеграции.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2171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833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7B51D4-1734-487C-BA72-2092C16B4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Принципы реабилитации  (</a:t>
            </a:r>
            <a:r>
              <a:rPr lang="ru-RU" dirty="0" err="1"/>
              <a:t>абилитации</a:t>
            </a:r>
            <a:r>
              <a:rPr lang="ru-RU" dirty="0"/>
              <a:t>) ребенка-инвалида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6D6C77-BA9B-4AA6-8CD8-C12DB07D02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215600" cy="4516746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ru-RU" sz="2600" dirty="0"/>
              <a:t>– наиболее </a:t>
            </a:r>
            <a:r>
              <a:rPr lang="ru-RU" sz="2600" b="1" dirty="0">
                <a:solidFill>
                  <a:srgbClr val="FF0000"/>
                </a:solidFill>
              </a:rPr>
              <a:t>раннего начала</a:t>
            </a:r>
            <a:r>
              <a:rPr lang="ru-RU" sz="2600" dirty="0">
                <a:solidFill>
                  <a:srgbClr val="FF0000"/>
                </a:solidFill>
              </a:rPr>
              <a:t> </a:t>
            </a:r>
            <a:r>
              <a:rPr lang="ru-RU" sz="2600" dirty="0"/>
              <a:t>в проведении реабилитационных мероприятий;</a:t>
            </a:r>
          </a:p>
          <a:p>
            <a:r>
              <a:rPr lang="ru-RU" sz="2600" dirty="0"/>
              <a:t>– комплексного подхода в проведении реабилитационных мероприятий;</a:t>
            </a:r>
          </a:p>
          <a:p>
            <a:r>
              <a:rPr lang="ru-RU" sz="2600" dirty="0"/>
              <a:t>– преемственности в проведении реабилитационных мероприятий;</a:t>
            </a:r>
          </a:p>
          <a:p>
            <a:r>
              <a:rPr lang="ru-RU" sz="2600" dirty="0"/>
              <a:t> – </a:t>
            </a:r>
            <a:r>
              <a:rPr lang="ru-RU" sz="2600" b="1" dirty="0">
                <a:solidFill>
                  <a:srgbClr val="FF0000"/>
                </a:solidFill>
              </a:rPr>
              <a:t>непрерывности</a:t>
            </a:r>
            <a:r>
              <a:rPr lang="ru-RU" sz="2600" dirty="0"/>
              <a:t> в проведении реабилитационных мероприятий;</a:t>
            </a:r>
          </a:p>
          <a:p>
            <a:r>
              <a:rPr lang="ru-RU" sz="2600" dirty="0"/>
              <a:t>– соблюдения </a:t>
            </a:r>
            <a:r>
              <a:rPr lang="ru-RU" sz="2600" b="1" dirty="0">
                <a:solidFill>
                  <a:srgbClr val="FF0000"/>
                </a:solidFill>
              </a:rPr>
              <a:t>этапности</a:t>
            </a:r>
            <a:r>
              <a:rPr lang="ru-RU" sz="2600" dirty="0">
                <a:solidFill>
                  <a:srgbClr val="FF0000"/>
                </a:solidFill>
              </a:rPr>
              <a:t> </a:t>
            </a:r>
            <a:r>
              <a:rPr lang="ru-RU" sz="2600" dirty="0"/>
              <a:t>в проведении реабилитационных мероприятий;</a:t>
            </a:r>
          </a:p>
          <a:p>
            <a:r>
              <a:rPr lang="ru-RU" sz="2600" dirty="0"/>
              <a:t>–  учет возрастных особенностей и стадии развития ребенка в проведении реабилитационных мероприятий;</a:t>
            </a:r>
          </a:p>
          <a:p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5E423EFA-4E5B-4FC8-8021-7CCF2B18D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606504" cy="4407689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000" dirty="0"/>
              <a:t>– разумной </a:t>
            </a:r>
            <a:r>
              <a:rPr lang="ru-RU" sz="2000" dirty="0" err="1"/>
              <a:t>экстенсификации</a:t>
            </a:r>
            <a:r>
              <a:rPr lang="ru-RU" sz="2000" dirty="0"/>
              <a:t> и интенсификации (адекватности) реабилитационных мероприятий в процессе реабилитации;</a:t>
            </a:r>
          </a:p>
          <a:p>
            <a:r>
              <a:rPr lang="ru-RU" sz="2000" dirty="0"/>
              <a:t>– апелляции к </a:t>
            </a:r>
            <a:r>
              <a:rPr lang="ru-RU" sz="2000" b="1" dirty="0">
                <a:solidFill>
                  <a:srgbClr val="FF0000"/>
                </a:solidFill>
              </a:rPr>
              <a:t>личности</a:t>
            </a:r>
            <a:r>
              <a:rPr lang="ru-RU" sz="2000" dirty="0"/>
              <a:t> инвалида;</a:t>
            </a:r>
          </a:p>
          <a:p>
            <a:r>
              <a:rPr lang="ru-RU" sz="2000" dirty="0"/>
              <a:t> –</a:t>
            </a:r>
            <a:r>
              <a:rPr lang="ru-RU" sz="2000" b="1" dirty="0">
                <a:solidFill>
                  <a:srgbClr val="FF0000"/>
                </a:solidFill>
              </a:rPr>
              <a:t>активизации инвалида</a:t>
            </a:r>
            <a:r>
              <a:rPr lang="ru-RU" sz="2000" dirty="0"/>
              <a:t>;</a:t>
            </a:r>
          </a:p>
          <a:p>
            <a:r>
              <a:rPr lang="ru-RU" sz="2000" dirty="0"/>
              <a:t>– индивидуального подхода в проведении реабилитационных мероприятий;</a:t>
            </a:r>
          </a:p>
          <a:p>
            <a:r>
              <a:rPr lang="ru-RU" sz="2000" dirty="0"/>
              <a:t>– </a:t>
            </a:r>
            <a:r>
              <a:rPr lang="ru-RU" sz="2000" b="1" dirty="0">
                <a:solidFill>
                  <a:srgbClr val="FF0000"/>
                </a:solidFill>
              </a:rPr>
              <a:t>динамического наблюдения </a:t>
            </a:r>
            <a:r>
              <a:rPr lang="ru-RU" sz="2000" dirty="0"/>
              <a:t>и контроля за реализацией и эффективностью проведенных реабилитационных мероприятий и др.;</a:t>
            </a:r>
          </a:p>
          <a:p>
            <a:r>
              <a:rPr lang="ru-RU" sz="2000" dirty="0"/>
              <a:t>– активное участие родителей в реабилитационном процессе</a:t>
            </a:r>
          </a:p>
        </p:txBody>
      </p:sp>
    </p:spTree>
    <p:extLst>
      <p:ext uri="{BB962C8B-B14F-4D97-AF65-F5344CB8AC3E}">
        <p14:creationId xmlns:p14="http://schemas.microsoft.com/office/powerpoint/2010/main" val="3777421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35DA3D-CA42-4C58-978F-FF0055083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Нормативные основы детской медико-социальной экспертизы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507AF50-674B-4E1A-BF95-36C66C765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7036012" cy="4589420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/>
              <a:t>Основными нормативными правовыми актами, регламентирующими реабилитационное направление  деятельности</a:t>
            </a:r>
            <a:r>
              <a:rPr lang="ru-RU" dirty="0"/>
              <a:t>  учреждения  МСЭ,  являются:</a:t>
            </a:r>
          </a:p>
          <a:p>
            <a:pPr lvl="0"/>
            <a:r>
              <a:rPr lang="ru-RU" dirty="0"/>
              <a:t>Федеральный закон «О социальной защите инвалидов в Российской Федерации» от 24.11.1995 №181-ФЗ;</a:t>
            </a:r>
          </a:p>
          <a:p>
            <a:pPr lvl="0"/>
            <a:r>
              <a:rPr lang="ru-RU" dirty="0"/>
              <a:t>постановление Правительства РФ «Правила признания лица инвалидом» 20.02.2006 № 95;</a:t>
            </a:r>
          </a:p>
          <a:p>
            <a:pPr lvl="0"/>
            <a:r>
              <a:rPr lang="ru-RU" dirty="0"/>
              <a:t>приказ Минтруда России «О порядке организации и деятельности федеральных государственных учреждений медико-социальной экспертизы» 11.10.2012 N 310н;</a:t>
            </a:r>
          </a:p>
          <a:p>
            <a:pPr lvl="0"/>
            <a:r>
              <a:rPr lang="ru-RU" dirty="0"/>
              <a:t>приказ Минтруда России «Об утверждении административного регламента по предоставлению государственной услуги по проведению медико-социальной экспертизы» от 29.01. 2014  № 59н;</a:t>
            </a:r>
          </a:p>
          <a:p>
            <a:pPr lvl="0"/>
            <a:r>
              <a:rPr lang="ru-RU" dirty="0"/>
              <a:t>приказ Минздравсоцразвития России «Об утверждении форм индивидуальной программы реабилитации инвалида, индивидуальной программы реабилитации ребенка-инвалида, выдаваемых федеральными государственными учреждениями медико-социальной экспертизы, порядка их разработки и реализации» 04.08.2008 N 379н.</a:t>
            </a:r>
          </a:p>
          <a:p>
            <a:endParaRPr lang="ru-RU" dirty="0"/>
          </a:p>
        </p:txBody>
      </p:sp>
      <p:pic>
        <p:nvPicPr>
          <p:cNvPr id="5124" name="Picture 4" descr="Новое в законодательстве РФ по медико-социальной экспертизе | Администрация  города Радужный">
            <a:extLst>
              <a:ext uri="{FF2B5EF4-FFF2-40B4-BE49-F238E27FC236}">
                <a16:creationId xmlns:a16="http://schemas.microsoft.com/office/drawing/2014/main" id="{EA4C471D-8EFC-4D5D-9553-CEB1F02A1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355" y="2180496"/>
            <a:ext cx="3938536" cy="193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29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39487" y="3987707"/>
            <a:ext cx="3874212" cy="28229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– учет, обобщение и анализ выданных детям-инвалидам ИПР и рекомендаций по реабилитации, а также результатов их реализации </a:t>
            </a:r>
            <a:endParaRPr lang="ru-RU" sz="1600" b="1" dirty="0"/>
          </a:p>
        </p:txBody>
      </p:sp>
      <p:sp>
        <p:nvSpPr>
          <p:cNvPr id="5" name="Овал 4"/>
          <p:cNvSpPr/>
          <p:nvPr/>
        </p:nvSpPr>
        <p:spPr>
          <a:xfrm>
            <a:off x="4883476" y="1729089"/>
            <a:ext cx="6601052" cy="341295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– разработка индивидуальных программ реабилитации ребенка-инвалида ;</a:t>
            </a:r>
          </a:p>
          <a:p>
            <a:r>
              <a:rPr lang="ru-RU" dirty="0"/>
              <a:t>– вручение индивидуальной программы реабилитации  ребенку-инвалиду  и доведение до сведения инвалида в доступной для него форме ее содержания;</a:t>
            </a:r>
          </a:p>
          <a:p>
            <a:r>
              <a:rPr lang="ru-RU" dirty="0"/>
              <a:t>– оценка результатов проведенных реабилитационных мероприятий №379н</a:t>
            </a:r>
          </a:p>
        </p:txBody>
      </p:sp>
      <p:sp>
        <p:nvSpPr>
          <p:cNvPr id="9" name="Овал 8"/>
          <p:cNvSpPr/>
          <p:nvPr/>
        </p:nvSpPr>
        <p:spPr>
          <a:xfrm>
            <a:off x="-142613" y="1752623"/>
            <a:ext cx="4438413" cy="252576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/>
              <a:t>– установление потребности инвалидов в различных видах социальной защиты, включая реабилитацию на основе реабилитационно-экспертной диагностики (определения структуры и степени нарушения функций, ограничений жизнедеятельности, социальной недостаточности, реабилитационного потенциала);</a:t>
            </a:r>
          </a:p>
          <a:p>
            <a:r>
              <a:rPr lang="ru-RU" sz="1050" dirty="0"/>
              <a:t>– объяснение инвалиду цели, задач, прогнозируемых результатов и социально-правовых последствий реабилитационных мероприятий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FF86074B-F384-4C99-9589-283B1E8A7B4A}"/>
              </a:ext>
            </a:extLst>
          </p:cNvPr>
          <p:cNvSpPr/>
          <p:nvPr/>
        </p:nvSpPr>
        <p:spPr>
          <a:xfrm>
            <a:off x="3636118" y="4714613"/>
            <a:ext cx="3874212" cy="209608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rgbClr val="FF0000"/>
                </a:solidFill>
              </a:rPr>
              <a:t>– участие в разработке комплексных программ реабилитации инвалидов, профилактики инвалидности и социальной защиты инвалидов, в т.ч. внесение предложений в законодательные и исполнительные органы власти по улучшению реабилитационного обслуживания инвалидов и детей-</a:t>
            </a:r>
            <a:r>
              <a:rPr lang="ru-RU" sz="1000" b="1" dirty="0" err="1">
                <a:solidFill>
                  <a:srgbClr val="FF0000"/>
                </a:solidFill>
              </a:rPr>
              <a:t>инвалидо</a:t>
            </a:r>
            <a:r>
              <a:rPr lang="ru-RU" sz="1000" b="1" dirty="0">
                <a:solidFill>
                  <a:srgbClr val="FF0000"/>
                </a:solidFill>
              </a:rPr>
              <a:t> Статья 8 Федерального закона  «О социальной защите инвалидов в Российской Федерации» от 24.11.1995 №181-ФЗ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CB9CC005-A71B-45D5-B84C-1D783BD14878}"/>
              </a:ext>
            </a:extLst>
          </p:cNvPr>
          <p:cNvSpPr/>
          <p:nvPr/>
        </p:nvSpPr>
        <p:spPr>
          <a:xfrm>
            <a:off x="7636609" y="4639014"/>
            <a:ext cx="4628095" cy="221898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/>
              <a:t>– взаимодействие в работе по решению вопросов реабилитации инвалидов с медицинскими организациями, образовательными учреждениями, региональными отделения ФСС РФ, службами занятости населения, учреждениями социальной защиты населения, общественными организациями инвалидов и др.;</a:t>
            </a:r>
          </a:p>
          <a:p>
            <a:r>
              <a:rPr lang="ru-RU" sz="1000" dirty="0"/>
              <a:t> –оказание содействия инвалидам, родителям детей-инвалидов в реализации индивидуальных программ реабилитации при их обращении за помощью в учреждение МСЭ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85A2C27-54F1-47F2-A653-951C3172F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Функции </a:t>
            </a:r>
            <a:r>
              <a:rPr lang="ru-RU" dirty="0" err="1"/>
              <a:t>мсэ</a:t>
            </a:r>
            <a:r>
              <a:rPr lang="ru-RU" dirty="0"/>
              <a:t> в реабилитации детей инвалидов</a:t>
            </a:r>
          </a:p>
        </p:txBody>
      </p:sp>
    </p:spTree>
    <p:extLst>
      <p:ext uri="{BB962C8B-B14F-4D97-AF65-F5344CB8AC3E}">
        <p14:creationId xmlns:p14="http://schemas.microsoft.com/office/powerpoint/2010/main" val="2711174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E1E5309-A773-412B-AD6D-050A0F1839A5}"/>
              </a:ext>
            </a:extLst>
          </p:cNvPr>
          <p:cNvSpPr/>
          <p:nvPr/>
        </p:nvSpPr>
        <p:spPr>
          <a:xfrm>
            <a:off x="1386979" y="2988389"/>
            <a:ext cx="88811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Порядок разработки индивидуальной программы  реабилитации  ребенка инвалида</a:t>
            </a:r>
          </a:p>
        </p:txBody>
      </p:sp>
    </p:spTree>
    <p:extLst>
      <p:ext uri="{BB962C8B-B14F-4D97-AF65-F5344CB8AC3E}">
        <p14:creationId xmlns:p14="http://schemas.microsoft.com/office/powerpoint/2010/main" val="3206334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4C6C7C1-276B-4FAD-AFA4-3666301AD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Индивидуальная программа реабилитации </a:t>
            </a:r>
            <a:br>
              <a:rPr lang="ru-RU" dirty="0"/>
            </a:br>
            <a:r>
              <a:rPr lang="ru-RU" dirty="0"/>
              <a:t>ребенка-инвалида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676B76-120D-4074-9406-2A79C4186C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0059" y="2038525"/>
            <a:ext cx="5662569" cy="458877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ru-RU" dirty="0"/>
              <a:t>Индивидуальная программа реабилитации ребенка-инвалида – разработанный учреждениями медико-социальной экспертизы документ, который содержит комплекс </a:t>
            </a:r>
            <a:r>
              <a:rPr lang="ru-RU" b="1" u="sng" dirty="0">
                <a:solidFill>
                  <a:srgbClr val="C00000"/>
                </a:solidFill>
              </a:rPr>
              <a:t>оптимальных для инвалида реабилитационных мероприятий, включающий в себя отдельные виды, формы, объемы, сроки и порядок реализации медицинских, профессиональных и других реабилитационных мер</a:t>
            </a:r>
            <a:r>
              <a:rPr lang="ru-RU" u="sng" dirty="0"/>
              <a:t>,</a:t>
            </a:r>
            <a:r>
              <a:rPr lang="ru-RU" dirty="0"/>
              <a:t> направленных на восстановление, компенсацию нарушенных или утраченных функций организма, восстановление, компенсацию способностей инвалида к выполнению определенных видов деятельности.</a:t>
            </a:r>
          </a:p>
          <a:p>
            <a:r>
              <a:rPr lang="ru-RU" sz="1600" dirty="0"/>
              <a:t>Статья 11 Федерального закона «О социальной защите инвалидов в Российской Федерации» от 24.11.1995 №181-ФЗ</a:t>
            </a:r>
          </a:p>
          <a:p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5BC47BD3-DB34-4C3C-9335-4A6E77379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038525"/>
            <a:ext cx="5743524" cy="4496499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ru-RU" dirty="0"/>
              <a:t>Специалисты бюро (Федерального бюро, главного бюро) обязаны объяснить ребенку-инвалиду или его законному представителю цели, задачи, прогнозируемые результаты и социально-правовые последствия реабилитационных мероприятий и </a:t>
            </a:r>
            <a:r>
              <a:rPr lang="ru-RU" b="1" dirty="0">
                <a:solidFill>
                  <a:srgbClr val="C00000"/>
                </a:solidFill>
              </a:rPr>
              <a:t>сделать соответствующую запись в  экспертной документации о дате проведения собеседования. </a:t>
            </a:r>
          </a:p>
          <a:p>
            <a:r>
              <a:rPr lang="ru-RU" dirty="0"/>
              <a:t>Информация о порядке и условиях проведения медико-социальной экспертизы, а также о целях, задачах, прогнозируемых результатах и социально-правовых последствиях реабилитационных мероприятий доводится  до ребенка (его законного представителя) в любой доступной для него форме: устно, с помощью переводчика русского жестового языка, </a:t>
            </a:r>
            <a:r>
              <a:rPr lang="ru-RU" dirty="0" err="1"/>
              <a:t>тифлосурдопереводчика</a:t>
            </a:r>
            <a:r>
              <a:rPr lang="ru-RU" dirty="0"/>
              <a:t>, письменно, с использованием информационных материалов, а также посредством официальных сайтов главных бюро, Федерального бюро, Портала.</a:t>
            </a:r>
          </a:p>
          <a:p>
            <a:r>
              <a:rPr lang="ru-RU" sz="1400" dirty="0"/>
              <a:t>Пункт 71 Административного регламента по предоставлению государственной услуг по проведению МСЭ / утвержден приказом Минтруда России от 29.01.2014 №59н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2376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B48AF-FBC1-42A8-9E03-66D9E6A73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839" y="494950"/>
            <a:ext cx="11182970" cy="1223040"/>
          </a:xfrm>
        </p:spPr>
        <p:txBody>
          <a:bodyPr>
            <a:normAutofit/>
          </a:bodyPr>
          <a:lstStyle/>
          <a:p>
            <a:r>
              <a:rPr lang="ru-RU" sz="2400" dirty="0"/>
              <a:t>В случае необходимости при разработке ИПР ребенка-инвалида специалистами учреждения МСЭ могут применяться следующие организационные решения: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246A3D-7E62-402E-A44F-958E107DF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3615" y="2228003"/>
            <a:ext cx="5709968" cy="4449634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55000" lnSpcReduction="20000"/>
          </a:bodyPr>
          <a:lstStyle/>
          <a:p>
            <a:r>
              <a:rPr lang="ru-RU" sz="3600" dirty="0"/>
              <a:t>1) </a:t>
            </a:r>
            <a:r>
              <a:rPr lang="ru-RU" sz="3600" b="1" i="1" dirty="0">
                <a:solidFill>
                  <a:srgbClr val="C00000"/>
                </a:solidFill>
              </a:rPr>
              <a:t>привлечение консультантов:</a:t>
            </a:r>
            <a:r>
              <a:rPr lang="ru-RU" sz="3600" b="1" dirty="0">
                <a:solidFill>
                  <a:srgbClr val="C00000"/>
                </a:solidFill>
              </a:rPr>
              <a:t> </a:t>
            </a:r>
            <a:r>
              <a:rPr lang="ru-RU" sz="3600" dirty="0"/>
              <a:t>по приглашению руководителя бюро (главного бюро, Федерального бюро) в формировании индивидуальной программы реабилитации ребенка-инвалида могут участвовать с правом совещательного голоса специалисты учреждений здравоохранения, государственных внебюджетных фондов, государственной службы занятости населения, работодатели, педагоги и другие специалисты; сфера профессиональной компетенции консультанта определяется документами, которыми он ее подтверждает </a:t>
            </a:r>
          </a:p>
          <a:p>
            <a:r>
              <a:rPr lang="ru-RU" sz="3600" dirty="0"/>
              <a:t>Пункт 27 Правил признания лица инвалидом / утверждены постановлением Правительства РФ </a:t>
            </a:r>
            <a:r>
              <a:rPr lang="ru-RU" sz="1200" dirty="0"/>
              <a:t>от 20.02.2006 N 95, а также пункт 7 приложения 3 к приказу Минздравсоцразвития России от 04.08.2008 №379н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0AD2B3-9B2F-4420-83A3-B84CDC6952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824618" cy="226849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r>
              <a:rPr lang="ru-RU" b="1" dirty="0">
                <a:solidFill>
                  <a:srgbClr val="088776"/>
                </a:solidFill>
              </a:rPr>
              <a:t>2) </a:t>
            </a:r>
            <a:r>
              <a:rPr lang="ru-RU" b="1" i="1" dirty="0">
                <a:solidFill>
                  <a:srgbClr val="088776"/>
                </a:solidFill>
              </a:rPr>
              <a:t>программа дополнительного обследования</a:t>
            </a:r>
            <a:r>
              <a:rPr lang="ru-RU" b="1" dirty="0">
                <a:solidFill>
                  <a:srgbClr val="088776"/>
                </a:solidFill>
              </a:rPr>
              <a:t>: </a:t>
            </a:r>
            <a:r>
              <a:rPr lang="ru-RU" dirty="0"/>
              <a:t>в случаях, требующих специальных видов обследования ребенка в целях уточнения структуры и степени ограничений жизнедеятельности, реабилитационного прогноза и реабилитационного потенциала, а также получения иных дополнительных сведений. Программа дополнительного обследования утверждается руководителем соответствующего бюро (Федерального бюро, главного бюро) и доводится до сведения ребенка-инвалида (его законного представителя) в доступной для него форме ;</a:t>
            </a:r>
          </a:p>
          <a:p>
            <a:r>
              <a:rPr lang="ru-RU" dirty="0"/>
              <a:t>Пункт  1 приложения 3 к приказу Минздравсоцразвития России от 04.08.2008 №379н</a:t>
            </a:r>
          </a:p>
          <a:p>
            <a:endParaRPr lang="ru-RU" dirty="0"/>
          </a:p>
        </p:txBody>
      </p:sp>
      <p:sp>
        <p:nvSpPr>
          <p:cNvPr id="5" name="Объект 3">
            <a:extLst>
              <a:ext uri="{FF2B5EF4-FFF2-40B4-BE49-F238E27FC236}">
                <a16:creationId xmlns:a16="http://schemas.microsoft.com/office/drawing/2014/main" id="{CF417097-EA44-4BBA-9151-572162DACEC3}"/>
              </a:ext>
            </a:extLst>
          </p:cNvPr>
          <p:cNvSpPr txBox="1">
            <a:spLocks/>
          </p:cNvSpPr>
          <p:nvPr/>
        </p:nvSpPr>
        <p:spPr>
          <a:xfrm>
            <a:off x="6096000" y="4409141"/>
            <a:ext cx="5824618" cy="2268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CDFAB43-7C9E-4F88-8709-F0D08E3A63D8}"/>
              </a:ext>
            </a:extLst>
          </p:cNvPr>
          <p:cNvSpPr/>
          <p:nvPr/>
        </p:nvSpPr>
        <p:spPr>
          <a:xfrm>
            <a:off x="6188417" y="4728001"/>
            <a:ext cx="5781344" cy="197733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indent="360680" algn="just"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3) </a:t>
            </a:r>
            <a:r>
              <a:rPr lang="ru-RU" sz="1600" b="1" dirty="0">
                <a:solidFill>
                  <a:srgbClr val="C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направление на консультацию или освидетельствование в вышестоящее учреждение МСЭ: 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 случаях, требующих применения сложных видов реабилитационно-экспертной диагностики, гражданин может быть направлен для разработки индивидуальной программы реабилитации ребенка-инвалида. </a:t>
            </a:r>
          </a:p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Пункт 8 приложения 3 к приказу Минздравсоцразвития России от 04.08.2008 №379н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252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3506599" y="3141060"/>
            <a:ext cx="3405930" cy="1080121"/>
          </a:xfr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1700" b="1" dirty="0"/>
              <a:t>оценка реабилитационного потенциала, реабилитационного прогноза</a:t>
            </a:r>
            <a:endParaRPr lang="ru-RU" sz="1700" b="1" dirty="0">
              <a:solidFill>
                <a:schemeClr val="tx1"/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>
          <a:xfrm>
            <a:off x="471895" y="2021611"/>
            <a:ext cx="2527762" cy="1296144"/>
          </a:xfr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b="1" dirty="0"/>
              <a:t>проведение реабилитационно-экспертной диагностики</a:t>
            </a:r>
          </a:p>
        </p:txBody>
      </p:sp>
      <p:sp>
        <p:nvSpPr>
          <p:cNvPr id="18" name="Стрелка углом 17"/>
          <p:cNvSpPr/>
          <p:nvPr/>
        </p:nvSpPr>
        <p:spPr>
          <a:xfrm rot="21448465" flipH="1" flipV="1">
            <a:off x="4024847" y="1671479"/>
            <a:ext cx="648072" cy="1185609"/>
          </a:xfrm>
          <a:prstGeom prst="bentArrow">
            <a:avLst>
              <a:gd name="adj1" fmla="val 25000"/>
              <a:gd name="adj2" fmla="val 25000"/>
              <a:gd name="adj3" fmla="val 41456"/>
              <a:gd name="adj4" fmla="val 4375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Содержимое 7"/>
          <p:cNvSpPr txBox="1">
            <a:spLocks/>
          </p:cNvSpPr>
          <p:nvPr/>
        </p:nvSpPr>
        <p:spPr>
          <a:xfrm>
            <a:off x="8617499" y="5430542"/>
            <a:ext cx="3294868" cy="129614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1600" dirty="0"/>
              <a:t>ИПР ребенка-инвалида разрабатывается всем детям, признанным инвалидам при первичном или повторном освидетельствовании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1" name="Содержимое 7">
            <a:extLst>
              <a:ext uri="{FF2B5EF4-FFF2-40B4-BE49-F238E27FC236}">
                <a16:creationId xmlns:a16="http://schemas.microsoft.com/office/drawing/2014/main" id="{82FDC100-CCB1-4CE4-A45B-D22ECB5AE7A1}"/>
              </a:ext>
            </a:extLst>
          </p:cNvPr>
          <p:cNvSpPr txBox="1">
            <a:spLocks/>
          </p:cNvSpPr>
          <p:nvPr/>
        </p:nvSpPr>
        <p:spPr>
          <a:xfrm>
            <a:off x="6033068" y="4274576"/>
            <a:ext cx="4604172" cy="108012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u-RU" sz="1200" dirty="0"/>
              <a:t>определение мероприятий, технических средств и услуг, позволяющих ребенку-инвалиду сформировать или восстановить  нарушенные или компенсировать утраченные способности к выполнению образовательной, досугово-игровой, бытовой, общественная и иной деятельности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5" name="Содержимое 9">
            <a:extLst>
              <a:ext uri="{FF2B5EF4-FFF2-40B4-BE49-F238E27FC236}">
                <a16:creationId xmlns:a16="http://schemas.microsoft.com/office/drawing/2014/main" id="{577824DD-792A-409C-AF57-BF893136DABF}"/>
              </a:ext>
            </a:extLst>
          </p:cNvPr>
          <p:cNvSpPr txBox="1">
            <a:spLocks/>
          </p:cNvSpPr>
          <p:nvPr/>
        </p:nvSpPr>
        <p:spPr>
          <a:xfrm>
            <a:off x="1186304" y="5401284"/>
            <a:ext cx="3294867" cy="129614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В случае отказа ребенка-инвалида (его законного представителя) подписать сформированную индивидуальную программу реабилитации  ребенка-инвалида она приобщается к экспертной  документации учреждения МСЭ.</a:t>
            </a:r>
          </a:p>
        </p:txBody>
      </p:sp>
      <p:sp>
        <p:nvSpPr>
          <p:cNvPr id="14" name="Стрелка вверх 18">
            <a:extLst>
              <a:ext uri="{FF2B5EF4-FFF2-40B4-BE49-F238E27FC236}">
                <a16:creationId xmlns:a16="http://schemas.microsoft.com/office/drawing/2014/main" id="{3919E94D-682A-4161-8588-63FE6A57C2A1}"/>
              </a:ext>
            </a:extLst>
          </p:cNvPr>
          <p:cNvSpPr/>
          <p:nvPr/>
        </p:nvSpPr>
        <p:spPr>
          <a:xfrm rot="6923676">
            <a:off x="2826043" y="3286312"/>
            <a:ext cx="360040" cy="78961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верх 18">
            <a:extLst>
              <a:ext uri="{FF2B5EF4-FFF2-40B4-BE49-F238E27FC236}">
                <a16:creationId xmlns:a16="http://schemas.microsoft.com/office/drawing/2014/main" id="{3C069A6E-5746-4416-80E3-1B37435D479A}"/>
              </a:ext>
            </a:extLst>
          </p:cNvPr>
          <p:cNvSpPr/>
          <p:nvPr/>
        </p:nvSpPr>
        <p:spPr>
          <a:xfrm rot="6923676">
            <a:off x="4876547" y="4061591"/>
            <a:ext cx="360040" cy="78961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верх 18">
            <a:extLst>
              <a:ext uri="{FF2B5EF4-FFF2-40B4-BE49-F238E27FC236}">
                <a16:creationId xmlns:a16="http://schemas.microsoft.com/office/drawing/2014/main" id="{C1BC322E-4407-450C-9995-962B816755B6}"/>
              </a:ext>
            </a:extLst>
          </p:cNvPr>
          <p:cNvSpPr/>
          <p:nvPr/>
        </p:nvSpPr>
        <p:spPr>
          <a:xfrm rot="6923676">
            <a:off x="7573980" y="5367673"/>
            <a:ext cx="360040" cy="78961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верх 18">
            <a:extLst>
              <a:ext uri="{FF2B5EF4-FFF2-40B4-BE49-F238E27FC236}">
                <a16:creationId xmlns:a16="http://schemas.microsoft.com/office/drawing/2014/main" id="{34B285DA-8C4D-45E2-AD94-94D38F0A1F91}"/>
              </a:ext>
            </a:extLst>
          </p:cNvPr>
          <p:cNvSpPr/>
          <p:nvPr/>
        </p:nvSpPr>
        <p:spPr>
          <a:xfrm rot="14715199">
            <a:off x="5097765" y="4943703"/>
            <a:ext cx="360040" cy="149735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325F9C6-4E88-4F52-B7E9-4768BDD75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Технология разработки ИПР</a:t>
            </a:r>
            <a:r>
              <a:rPr lang="ru-RU" dirty="0"/>
              <a:t> состоит из следующих этапов:</a:t>
            </a:r>
          </a:p>
        </p:txBody>
      </p:sp>
    </p:spTree>
    <p:extLst>
      <p:ext uri="{BB962C8B-B14F-4D97-AF65-F5344CB8AC3E}">
        <p14:creationId xmlns:p14="http://schemas.microsoft.com/office/powerpoint/2010/main" val="2213011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dirty="0"/>
              <a:t>Вопросы лекции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9783" y="1963023"/>
            <a:ext cx="11224470" cy="4580389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/>
              <a:t>1. Психология семьи с ребенком-инвалидом</a:t>
            </a:r>
          </a:p>
          <a:p>
            <a:pPr algn="just"/>
            <a:r>
              <a:rPr lang="ru-RU" sz="2400" b="1" dirty="0"/>
              <a:t>1. Организация ухода за детьми-инвалидами</a:t>
            </a:r>
          </a:p>
          <a:p>
            <a:r>
              <a:rPr lang="ru-RU" sz="2400" b="1" dirty="0"/>
              <a:t>2. Порядок разработки индивидуальной программы  реабилитации  ребенка инвалида</a:t>
            </a:r>
          </a:p>
          <a:p>
            <a:r>
              <a:rPr lang="ru-RU" sz="2400" b="1" dirty="0"/>
              <a:t>3. Компоненты ИПР медицинской реабилитации ИПР ребёнка-инвалида</a:t>
            </a:r>
          </a:p>
          <a:p>
            <a:r>
              <a:rPr lang="ru-RU" sz="2400" b="1" dirty="0"/>
              <a:t>4. Спортивно-оздоровительная работа с детьми-инвалидами. Лечебная физкультура в педиатрии</a:t>
            </a:r>
          </a:p>
          <a:p>
            <a:pPr lvl="0" algn="just">
              <a:buFont typeface="Wingdings" panose="05000000000000000000" pitchFamily="2" charset="2"/>
              <a:buChar char="v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285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DA0517-B430-4749-937D-3F83D023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Технология разработки ИПР</a:t>
            </a:r>
            <a:r>
              <a:rPr lang="ru-RU" dirty="0"/>
              <a:t> состоит из следующих этапов: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C06FFE-A9A8-4D68-85CC-28EAF2BA07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446641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ru-RU" dirty="0"/>
              <a:t>При повторном обращении ребенка-инвалида или его законного представителя в учреждение МСЭ с целью получения ИПР ребенка–инвалида, в отношении которой был отказ, выдается копия индивидуальной программы реабилитации инвалида  по заявлению ребенка-инвалида или его законного представителя. Срок обращения за такой ИПР нормативно-правовыми документами не регламентирован. </a:t>
            </a:r>
            <a:r>
              <a:rPr lang="ru-RU" b="1" dirty="0">
                <a:solidFill>
                  <a:srgbClr val="C00000"/>
                </a:solidFill>
              </a:rPr>
              <a:t>При этом новое освидетельствование ребенка не проводится. </a:t>
            </a:r>
          </a:p>
          <a:p>
            <a:r>
              <a:rPr lang="ru-RU" dirty="0"/>
              <a:t>При необходимости внесения дополнений или изменений в индивидуальную программу реабилитации ребенка-инвалида </a:t>
            </a:r>
            <a:r>
              <a:rPr lang="ru-RU" b="1" dirty="0">
                <a:solidFill>
                  <a:srgbClr val="C00000"/>
                </a:solidFill>
              </a:rPr>
              <a:t>оформляется новое направление </a:t>
            </a:r>
            <a:r>
              <a:rPr lang="ru-RU" dirty="0"/>
              <a:t>на медико-социальную экспертизу и составляется новая индивидуальная программа реабилитации ребенка-инвалида.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F04072-4792-4B2F-9995-DB5157A3C7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437413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ru-RU" dirty="0"/>
              <a:t>Индивидуальная программа реабилитации ребенка-инвалида составляется </a:t>
            </a:r>
            <a:r>
              <a:rPr lang="ru-RU" b="1" dirty="0">
                <a:solidFill>
                  <a:srgbClr val="C00000"/>
                </a:solidFill>
              </a:rPr>
              <a:t>в трех экземплярах.</a:t>
            </a:r>
          </a:p>
          <a:p>
            <a:r>
              <a:rPr lang="ru-RU" dirty="0"/>
              <a:t>Один экземпляр выдается ребенку-инвалиду (его законному представителю) на руки, о чем делается запись в журнале выдачи индивидуальной программы реабилитации ребенка-инвалида.</a:t>
            </a:r>
          </a:p>
          <a:p>
            <a:r>
              <a:rPr lang="ru-RU" b="1" dirty="0">
                <a:solidFill>
                  <a:srgbClr val="C00000"/>
                </a:solidFill>
              </a:rPr>
              <a:t>Второй экземпляр приобщается к  экспертной документации учреждения МСЭ.</a:t>
            </a:r>
          </a:p>
          <a:p>
            <a:r>
              <a:rPr lang="ru-RU" dirty="0"/>
              <a:t>Третий экземпляр в 3-дневный срок с момента утверждения направляется в территориальный орган Фонда социального страхования Российской Федерации либо в орган исполнительной власти субъекта Российской Федерации</a:t>
            </a:r>
          </a:p>
          <a:p>
            <a:endParaRPr lang="ru-RU" dirty="0"/>
          </a:p>
          <a:p>
            <a:r>
              <a:rPr lang="ru-RU" sz="1300" dirty="0"/>
              <a:t>Пункт 2 приложения 3 к приказу Минздравсоцразвития России от 04.08.2008 №379н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0257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E8025-A495-4604-8415-F8DDD7E54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Сроки </a:t>
            </a:r>
            <a:r>
              <a:rPr lang="ru-RU" sz="4400" dirty="0" err="1"/>
              <a:t>мсэ</a:t>
            </a:r>
            <a:r>
              <a:rPr lang="ru-RU" sz="4400" dirty="0"/>
              <a:t> ребенка-инвалида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9A63D0-CC64-4D5D-BC42-91678DF57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063693"/>
            <a:ext cx="5333046" cy="4672668"/>
          </a:xfrm>
          <a:solidFill>
            <a:srgbClr val="00B050"/>
          </a:solidFill>
        </p:spPr>
        <p:txBody>
          <a:bodyPr>
            <a:normAutofit fontScale="62500" lnSpcReduction="20000"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Срок, в течение которого проводится медико-социальная экспертиза с целью разработки ИПР, укладывается в целом в срок предоставления государственной услуги в бюро (главном бюро, Федеральном бюро) </a:t>
            </a:r>
            <a:r>
              <a:rPr lang="ru-RU" sz="3200" b="1" dirty="0">
                <a:solidFill>
                  <a:schemeClr val="bg1"/>
                </a:solidFill>
              </a:rPr>
              <a:t>и не может превышать одного месяца с даты подачи получателем государственной услуги заявления о предоставлении государственной услуги со всеми необходимыми документами.  </a:t>
            </a:r>
          </a:p>
          <a:p>
            <a:r>
              <a:rPr lang="ru-RU" sz="1200" dirty="0"/>
              <a:t>Пункт 12 Административного регламента по предоставлению государственной услуг по проведению МСЭ / утвержден приказом Минтруда России от 29.01.2014 №59н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3BACB3-4F68-4160-9571-5AC278479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979803"/>
            <a:ext cx="5791200" cy="4756558"/>
          </a:xfrm>
          <a:solidFill>
            <a:srgbClr val="FFFF00"/>
          </a:solidFill>
        </p:spPr>
        <p:txBody>
          <a:bodyPr>
            <a:normAutofit fontScale="62500" lnSpcReduction="20000"/>
          </a:bodyPr>
          <a:lstStyle/>
          <a:p>
            <a:r>
              <a:rPr lang="ru-RU" dirty="0"/>
              <a:t>При обосновании включения мероприятий, технических средств реабилитации и услуг в ИПР ребенка-инвалида при сопутствующих заболеваниях исходят из целей ее разработки: «определение мероприятий, технических средств и услуг, позволяющих инвалиду восстановить или компенсировать утраченные способности, т.е. ограничения жизнедеятельности.  </a:t>
            </a:r>
          </a:p>
          <a:p>
            <a:r>
              <a:rPr lang="ru-RU" dirty="0"/>
              <a:t>Следовательно, если по сопутствующему заболеванию выявляются признаки инвалидности, характеризуемые стойким нарушением функций организма от умеренной до значительно выраженной степеней, наличием ограничений жизнедеятельности, потребностью в мерах медико-социальной помощи, включая реабилитацию), то соответствующие меры реабилитации могут быть включены  в ИПР ребенка-инвалида и соответственно финансироваться из федерального бюджета и других источников. </a:t>
            </a:r>
          </a:p>
          <a:p>
            <a:r>
              <a:rPr lang="ru-RU" sz="1300" dirty="0"/>
              <a:t>Абзац 1, статьи 11 Федерального закона «О социальной защите инвалидов в Российской Федерации» от 24.11.1995 №181-ФЗ; пункт 6 приложения 3 к приказу Минздравсоцразвития России от 04.08.2008 №379н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6433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5A390D8-3D54-41E7-B4A9-3C93D25A4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Компоненты и мероприятия медицинской реабилитации ИПР ребёнка-инвалида</a:t>
            </a:r>
            <a:br>
              <a:rPr lang="ru-RU" b="1" dirty="0"/>
            </a:b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D209A066-44BA-485F-8046-F81CF90A1B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778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DDBCBE1-8767-4ADC-BF35-1C4D8CD77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Разработка индивидуальной программы реабилитации ребенка-инвалида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15A5F44C-12A4-449D-947E-5401AD85D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2" cy="416440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r>
              <a:rPr lang="ru-RU" sz="2400" dirty="0"/>
              <a:t>Разработка индивидуальной программы реабилитации ребенка-инвалида осуществляется специалистами учреждения МСЭ </a:t>
            </a:r>
            <a:r>
              <a:rPr lang="ru-RU" sz="2400" u="sng" dirty="0"/>
              <a:t>с учетом</a:t>
            </a:r>
            <a:r>
              <a:rPr lang="ru-RU" sz="2400" dirty="0"/>
              <a:t> рекомендуемых мероприятий </a:t>
            </a:r>
            <a:r>
              <a:rPr lang="ru-RU" sz="2400" u="sng" dirty="0"/>
              <a:t>по медицинской реабилитации</a:t>
            </a:r>
            <a:r>
              <a:rPr lang="ru-RU" sz="2400" dirty="0"/>
              <a:t>, указанных в направлении на медико-социальную экспертизу медицинской организации, оказывающей лечебно-профилактическую помощь гражданину, в частности в пункте 34 данного документа.</a:t>
            </a:r>
          </a:p>
          <a:p>
            <a:r>
              <a:rPr lang="ru-RU" dirty="0"/>
              <a:t>Пункт 7 приложения 3 к приказу Минздравсоцразвития России от 04.08.2008 №379н</a:t>
            </a:r>
          </a:p>
          <a:p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15869AD-7123-4E85-A7FD-3EA7655D5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929468"/>
            <a:ext cx="5690531" cy="477333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endParaRPr lang="ru-RU" dirty="0"/>
          </a:p>
          <a:p>
            <a:r>
              <a:rPr lang="ru-RU" dirty="0"/>
              <a:t>Медицинская реабилитация осуществляется в медицинских организациях и включает в себя комплексное применение природных лечебных факторов, лекарственной, немедикаментозной терапии и других методов.</a:t>
            </a:r>
          </a:p>
          <a:p>
            <a:r>
              <a:rPr lang="ru-RU" dirty="0"/>
              <a:t>Системная классификация услуг по медицинской реабилитации представлена в ГОСТ Р 52877-2007 «Услуги по медицинской реабилитации инвалидов. Основные положения».</a:t>
            </a:r>
          </a:p>
          <a:p>
            <a:r>
              <a:rPr lang="ru-RU" dirty="0"/>
              <a:t>Услуги по медицинской реабилитации включают в себя все виды медицинских вмешательств, направленных на:</a:t>
            </a:r>
          </a:p>
          <a:p>
            <a:r>
              <a:rPr lang="ru-RU" dirty="0"/>
              <a:t> –  восстановление функций органов, систем и организма в целом;</a:t>
            </a:r>
          </a:p>
          <a:p>
            <a:r>
              <a:rPr lang="ru-RU" dirty="0"/>
              <a:t>– профилактику и ликвидацию последствий, осложнений и рецидивов заболеваний;</a:t>
            </a:r>
          </a:p>
          <a:p>
            <a:r>
              <a:rPr lang="ru-RU" dirty="0"/>
              <a:t>–  восстановление общего физического состояния;</a:t>
            </a:r>
          </a:p>
          <a:p>
            <a:r>
              <a:rPr lang="ru-RU" dirty="0"/>
              <a:t>–  развитие моторных, сенсорных и интеллектуальных навыков. </a:t>
            </a:r>
          </a:p>
          <a:p>
            <a:r>
              <a:rPr lang="ru-RU" dirty="0"/>
              <a:t>Утвержден и введен в действие Приказом Федерального агентства по техническому регулированию и метрологии от 27.12.2007 N 555-ст.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2145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C3FFF8-CBA5-4551-B9AC-426648276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Программа медицинской реабилитации в ИПР ребенка-инвалида включает следующие виды мероприятий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A18FAB-F0B7-4316-96E7-78DD5E77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1" y="2018278"/>
            <a:ext cx="5299492" cy="4839722"/>
          </a:xfrm>
          <a:solidFill>
            <a:srgbClr val="FFFF00"/>
          </a:solidFill>
        </p:spPr>
        <p:txBody>
          <a:bodyPr>
            <a:normAutofit fontScale="62500" lnSpcReduction="20000"/>
          </a:bodyPr>
          <a:lstStyle/>
          <a:p>
            <a:r>
              <a:rPr lang="ru-RU" b="1" dirty="0"/>
              <a:t>1.  Восстановительная терапия: </a:t>
            </a:r>
            <a:r>
              <a:rPr lang="ru-RU" dirty="0"/>
              <a:t>медикаментозная терапия, физиотерапия, механотерапия, </a:t>
            </a:r>
            <a:r>
              <a:rPr lang="ru-RU" dirty="0" err="1"/>
              <a:t>кинезотерапия</a:t>
            </a:r>
            <a:r>
              <a:rPr lang="ru-RU" dirty="0"/>
              <a:t>, психотерапия, трудотерапия, лечебная физкультура, массаж, мануальная терапия, логопедическая помощь.</a:t>
            </a:r>
          </a:p>
          <a:p>
            <a:r>
              <a:rPr lang="ru-RU" dirty="0"/>
              <a:t>Восстановительная терапия оказывается для детей-инвалидов в рамках государственных гарантий бесплатного оказания гражданам медицинской помощи, утверждаемой Правительством Российской Федерации. Не на все вышеперечисленные мероприятия восстановительной терапии  распространяются государственные гарантии,  в таком случае в ИПР ребенка-инвалида в качестве исполнителя указывают «сам инвалид (законный представитель) либо другие лица или организации независимо от организационно-правовых форм и форм собственности». </a:t>
            </a:r>
          </a:p>
          <a:p>
            <a:r>
              <a:rPr lang="ru-RU" dirty="0"/>
              <a:t>Программа государственных гарантий бесплатного оказания гражданам медицинской помощи на 2015 год и на плановый период 2016 и 2017 годов. Утверждена постановлением Правительства  РФ от  28.11.2014 N 1273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630E72E-1812-48BD-A92C-0DB7154DC5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7520" y="1946246"/>
            <a:ext cx="5796792" cy="4839722"/>
          </a:xfrm>
          <a:solidFill>
            <a:srgbClr val="92D050"/>
          </a:solidFill>
        </p:spPr>
        <p:txBody>
          <a:bodyPr>
            <a:normAutofit fontScale="62500" lnSpcReduction="20000"/>
          </a:bodyPr>
          <a:lstStyle/>
          <a:p>
            <a:r>
              <a:rPr lang="ru-RU" dirty="0"/>
              <a:t>Обеспечение детей-инвалидов лекарственными средствами, изделиями медицинского назначения и специализированным питанием для детей-инвалидов осуществляют в соответствии с законами и нормативными актами Российской Федерации и субъектов Российской Федерации (в рамках набора социальных услуг и других организационно-финансовых механизмов).</a:t>
            </a:r>
          </a:p>
          <a:p>
            <a:r>
              <a:rPr lang="ru-RU" b="1" dirty="0"/>
              <a:t>Реконструктивная хирургия </a:t>
            </a:r>
            <a:r>
              <a:rPr lang="ru-RU" dirty="0"/>
              <a:t>представляет собой услуги по медицинской реабилитации детей-инвалидов, заключающиеся в проведении хирургических операций, в том числе сложных (высокотехнологичных), для восстановления структуры и функций органов, предотвращения или уменьшения последствий врожденных или приобретенных дефектов и снижения тем самым ограничений жизнедеятельности, компенсации нарушенных функций, сниженных в результате болезни или травмы, для вторичной профилактики заболеваний и их осложнений, улучшения трудовых функций.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3178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36721A-95C6-422A-B290-E04F296D3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Высокотехнологичная медицинская помощь (ВМП)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8E6075-EF2E-47BE-B0C7-538192FD2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1982261"/>
            <a:ext cx="5928497" cy="2072081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25000" lnSpcReduction="20000"/>
          </a:bodyPr>
          <a:lstStyle/>
          <a:p>
            <a:r>
              <a:rPr lang="ru-RU" sz="4800" dirty="0"/>
              <a:t>– перечень видов  ВМП, включенных в базовую программу  ОМС;  ВМП по данному перечню   оказывается медицинскими организациями, осуществляющими деятельность в сфере ОМС.</a:t>
            </a:r>
          </a:p>
          <a:p>
            <a:r>
              <a:rPr lang="ru-RU" sz="4800" dirty="0"/>
              <a:t>– перечень видов  ВМП, не включенных в базовую программу  ОМС;  ВМП по данному перечню   оказывается Федеральными государственными учреждениями, </a:t>
            </a:r>
            <a:r>
              <a:rPr lang="ru-RU" sz="4800" b="1" dirty="0">
                <a:solidFill>
                  <a:srgbClr val="C00000"/>
                </a:solidFill>
              </a:rPr>
              <a:t>перечень которых утверждается Министерством здравоохранения Российской Федерации, и медицинскими организациями, перечень которых утверждается уполномоченным органом исполнительной власти субъекта Российской Федерации.</a:t>
            </a:r>
          </a:p>
          <a:p>
            <a:r>
              <a:rPr lang="ru-RU" sz="4800" dirty="0"/>
              <a:t>Министерство здравоохранения  РФ формирует в специализированной информационной системе перечень медицинских организаций, оказывающих  ВМП.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727E0C-55DF-4AE1-BEAE-42FA82A5D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503" y="1982261"/>
            <a:ext cx="5807840" cy="4340577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fontAlgn="base"/>
            <a:r>
              <a:rPr lang="ru-RU" sz="1600" b="1" dirty="0"/>
              <a:t>Высокотехнологичная медицинская помощь</a:t>
            </a:r>
            <a:r>
              <a:rPr lang="ru-RU" sz="1600" dirty="0"/>
              <a:t> — это медицинская помощь, выполняемая с использованием сложных и уникальных медицинских технологий, основанных на современных достижениях науки и техники, высококвалифицированными медицинскими кадрами.</a:t>
            </a:r>
          </a:p>
          <a:p>
            <a:pPr fontAlgn="base"/>
            <a:r>
              <a:rPr lang="ru-RU" sz="1600" dirty="0"/>
              <a:t>Это, в первую очередь, операции на открытом сердце, трансплантация сердца, печени, почек, нейрохирургические вмешательства при опухолях головного мозга, лечение наследственных и системных заболеваний, лейкозов, тяжелых форм эндокринной патологии, хирургические вмешательства высокой степени сложности.</a:t>
            </a:r>
          </a:p>
          <a:p>
            <a:pPr fontAlgn="base"/>
            <a:r>
              <a:rPr lang="ru-RU" sz="1600" dirty="0"/>
              <a:t>Перечень видов высокотехнологичной медицинской помощи утверждается </a:t>
            </a:r>
            <a:r>
              <a:rPr lang="ru-RU" sz="1600" b="1" dirty="0">
                <a:solidFill>
                  <a:srgbClr val="C00000"/>
                </a:solidFill>
              </a:rPr>
              <a:t>приказом Минздравсоцразвития России.</a:t>
            </a:r>
          </a:p>
          <a:p>
            <a:endParaRPr lang="ru-RU" sz="16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5230E34-88EA-41FB-BFEC-385B8F7889E1}"/>
              </a:ext>
            </a:extLst>
          </p:cNvPr>
          <p:cNvSpPr/>
          <p:nvPr/>
        </p:nvSpPr>
        <p:spPr>
          <a:xfrm>
            <a:off x="6112778" y="4152549"/>
            <a:ext cx="5724088" cy="2677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наличии медицинских показаний к оказанию высокотехнологичной медицинской помощи лечащий врач медицинской организации, в которой  ребёнок проходит диагностику и лечение в рамках оказания первичной специализированной медико-санитарной помощи и (или) специализированной медицинской помощи (направляющая медицинская организация)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оформляет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направление на госпитализацию для оказания высокотехнологичной медицинской помощи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бланке направляющей медицинской организации. К данному направлению прилагается пакет медицинских документов, в котором ИПР ребёнка-инвалида не является обязательным.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650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3506599" y="2658906"/>
            <a:ext cx="3405930" cy="1562276"/>
          </a:xfr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dirty="0"/>
              <a:t>– </a:t>
            </a:r>
            <a:r>
              <a:rPr lang="ru-RU" sz="1200" dirty="0"/>
              <a:t>в принимающую медицинскую организацию, включенную в реестр медицинских организаций, осуществляющих деятельность в сфере ОМС, в случае оказания  ВМП, включенной в базовую программу обязательного медицинского страхования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>
          <a:xfrm>
            <a:off x="471895" y="2021611"/>
            <a:ext cx="2527762" cy="1296144"/>
          </a:xfr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550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Направляющая медицинская организация представляет необходимые  документы  в течение  3-х рабочих дней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Стрелка углом 17"/>
          <p:cNvSpPr/>
          <p:nvPr/>
        </p:nvSpPr>
        <p:spPr>
          <a:xfrm rot="16200000" flipH="1">
            <a:off x="442046" y="1211289"/>
            <a:ext cx="648072" cy="1133238"/>
          </a:xfrm>
          <a:prstGeom prst="bentArrow">
            <a:avLst>
              <a:gd name="adj1" fmla="val 25000"/>
              <a:gd name="adj2" fmla="val 25000"/>
              <a:gd name="adj3" fmla="val 41456"/>
              <a:gd name="adj4" fmla="val 4375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Содержимое 7"/>
          <p:cNvSpPr txBox="1">
            <a:spLocks/>
          </p:cNvSpPr>
          <p:nvPr/>
        </p:nvSpPr>
        <p:spPr>
          <a:xfrm>
            <a:off x="8617499" y="5430542"/>
            <a:ext cx="3294868" cy="129614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dirty="0"/>
              <a:t>В  этих двух организациях ребёнку выдается </a:t>
            </a:r>
            <a:r>
              <a:rPr lang="ru-RU" b="1" i="1" dirty="0">
                <a:solidFill>
                  <a:srgbClr val="FFFF00"/>
                </a:solidFill>
              </a:rPr>
              <a:t>Талон на оказание ВМП</a:t>
            </a:r>
            <a:r>
              <a:rPr lang="ru-RU" b="1" dirty="0">
                <a:solidFill>
                  <a:srgbClr val="FFFF00"/>
                </a:solidFill>
              </a:rPr>
              <a:t>. 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11" name="Содержимое 7">
            <a:extLst>
              <a:ext uri="{FF2B5EF4-FFF2-40B4-BE49-F238E27FC236}">
                <a16:creationId xmlns:a16="http://schemas.microsoft.com/office/drawing/2014/main" id="{82FDC100-CCB1-4CE4-A45B-D22ECB5AE7A1}"/>
              </a:ext>
            </a:extLst>
          </p:cNvPr>
          <p:cNvSpPr txBox="1">
            <a:spLocks/>
          </p:cNvSpPr>
          <p:nvPr/>
        </p:nvSpPr>
        <p:spPr>
          <a:xfrm>
            <a:off x="6033068" y="4274576"/>
            <a:ext cx="5006844" cy="108012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/>
              <a:t>– в орган исполнительной власти субъекта РФ в сфере здравоохранения в случае оказания  ВМП, не включенной в базовую программу обязательного медицинского страхования;  там оформляется протокол  о подтверждении наличия (об отсутствии) медицинских показаний для направления пациента в принимающую медицинскую организацию для оказания  ВМП.</a:t>
            </a:r>
          </a:p>
        </p:txBody>
      </p:sp>
      <p:sp>
        <p:nvSpPr>
          <p:cNvPr id="15" name="Содержимое 9">
            <a:extLst>
              <a:ext uri="{FF2B5EF4-FFF2-40B4-BE49-F238E27FC236}">
                <a16:creationId xmlns:a16="http://schemas.microsoft.com/office/drawing/2014/main" id="{577824DD-792A-409C-AF57-BF893136DABF}"/>
              </a:ext>
            </a:extLst>
          </p:cNvPr>
          <p:cNvSpPr txBox="1">
            <a:spLocks/>
          </p:cNvSpPr>
          <p:nvPr/>
        </p:nvSpPr>
        <p:spPr>
          <a:xfrm>
            <a:off x="385894" y="4788339"/>
            <a:ext cx="4095277" cy="190908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i="1" dirty="0"/>
              <a:t>решение врачебной комиссии медицинской организации</a:t>
            </a:r>
            <a:r>
              <a:rPr lang="ru-RU" dirty="0"/>
              <a:t>, в которую направлен пациент, по отбору пациентов на оказание  ВМП, которая выносит решение о наличии (об отсутствии) медицинских показаний для госпитализации пациента с учетом оказываемых медицинской организацией видов  ВМП в срок, не превышающий  7-и рабочих дней со дня оформления на пациента Талона на оказание ВМП. </a:t>
            </a:r>
          </a:p>
        </p:txBody>
      </p:sp>
      <p:sp>
        <p:nvSpPr>
          <p:cNvPr id="14" name="Стрелка вверх 18">
            <a:extLst>
              <a:ext uri="{FF2B5EF4-FFF2-40B4-BE49-F238E27FC236}">
                <a16:creationId xmlns:a16="http://schemas.microsoft.com/office/drawing/2014/main" id="{3919E94D-682A-4161-8588-63FE6A57C2A1}"/>
              </a:ext>
            </a:extLst>
          </p:cNvPr>
          <p:cNvSpPr/>
          <p:nvPr/>
        </p:nvSpPr>
        <p:spPr>
          <a:xfrm rot="6923676">
            <a:off x="2826043" y="3286312"/>
            <a:ext cx="360040" cy="78961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верх 18">
            <a:extLst>
              <a:ext uri="{FF2B5EF4-FFF2-40B4-BE49-F238E27FC236}">
                <a16:creationId xmlns:a16="http://schemas.microsoft.com/office/drawing/2014/main" id="{3C069A6E-5746-4416-80E3-1B37435D479A}"/>
              </a:ext>
            </a:extLst>
          </p:cNvPr>
          <p:cNvSpPr/>
          <p:nvPr/>
        </p:nvSpPr>
        <p:spPr>
          <a:xfrm rot="6923676">
            <a:off x="4876547" y="4061591"/>
            <a:ext cx="360040" cy="78961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верх 18">
            <a:extLst>
              <a:ext uri="{FF2B5EF4-FFF2-40B4-BE49-F238E27FC236}">
                <a16:creationId xmlns:a16="http://schemas.microsoft.com/office/drawing/2014/main" id="{C1BC322E-4407-450C-9995-962B816755B6}"/>
              </a:ext>
            </a:extLst>
          </p:cNvPr>
          <p:cNvSpPr/>
          <p:nvPr/>
        </p:nvSpPr>
        <p:spPr>
          <a:xfrm rot="6923676">
            <a:off x="7573980" y="5367673"/>
            <a:ext cx="360040" cy="78961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верх 18">
            <a:extLst>
              <a:ext uri="{FF2B5EF4-FFF2-40B4-BE49-F238E27FC236}">
                <a16:creationId xmlns:a16="http://schemas.microsoft.com/office/drawing/2014/main" id="{34B285DA-8C4D-45E2-AD94-94D38F0A1F91}"/>
              </a:ext>
            </a:extLst>
          </p:cNvPr>
          <p:cNvSpPr/>
          <p:nvPr/>
        </p:nvSpPr>
        <p:spPr>
          <a:xfrm rot="16200000">
            <a:off x="6199994" y="4555391"/>
            <a:ext cx="360040" cy="351461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325F9C6-4E88-4F52-B7E9-4768BDD75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Алгоритм администрирования высокотехнологической медицинской помощи</a:t>
            </a:r>
            <a:r>
              <a:rPr lang="ru-RU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38025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DDBCBE1-8767-4ADC-BF35-1C4D8CD77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протезирование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15A5F44C-12A4-449D-947E-5401AD85D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116" y="2055303"/>
            <a:ext cx="5159229" cy="452166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Протезирование</a:t>
            </a:r>
            <a:r>
              <a:rPr lang="ru-RU" dirty="0"/>
              <a:t> представляет собой процесс замены частично или полностью утраченного органа искусственным эквивалентом (протезом), служащим для замещения отсутствующей части тела или органа, с максимальным сохранением индивидуальных особенностей и функциональных способностей человека.</a:t>
            </a:r>
          </a:p>
          <a:p>
            <a:r>
              <a:rPr lang="ru-RU" dirty="0"/>
              <a:t> Протезирование и </a:t>
            </a:r>
            <a:r>
              <a:rPr lang="ru-RU" dirty="0" err="1"/>
              <a:t>ортезирование</a:t>
            </a:r>
            <a:r>
              <a:rPr lang="ru-RU" dirty="0"/>
              <a:t> может осуществляться в рамках ОМС, ВМП, других организационно-финансовых механизмов; порядок  обеспечения ТСР определен постановлением Правительства РФ.</a:t>
            </a:r>
          </a:p>
          <a:p>
            <a:r>
              <a:rPr lang="ru-RU" dirty="0"/>
              <a:t>Правила обеспечения за счёт средств федерального бюджета инвалидов техническими средствами реабилитации и отдельных категорий граждан из числа ветеранов протезами (кроме зубных протезов), протезно-ортопедическими изделиями /утверждены постановлением Правительства  РФ  от 07.04.2008 № 240</a:t>
            </a:r>
          </a:p>
          <a:p>
            <a:endParaRPr lang="ru-RU" dirty="0"/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DE00AED3-81F8-4C14-B544-4A2C3F4AD36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endParaRPr lang="ru-RU"/>
          </a:p>
        </p:txBody>
      </p:sp>
      <p:pic>
        <p:nvPicPr>
          <p:cNvPr id="1026" name="Picture 2" descr="Протез-гифки-большая-гифка-4239881 GIF by giho13 | Gfycat">
            <a:extLst>
              <a:ext uri="{FF2B5EF4-FFF2-40B4-BE49-F238E27FC236}">
                <a16:creationId xmlns:a16="http://schemas.microsoft.com/office/drawing/2014/main" id="{95760466-896E-4EED-9B14-408F33BF00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275" y="232089"/>
            <a:ext cx="3106110" cy="3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Гифка протез гиф картинка, скачать анимированный gif на GIFER">
            <a:extLst>
              <a:ext uri="{FF2B5EF4-FFF2-40B4-BE49-F238E27FC236}">
                <a16:creationId xmlns:a16="http://schemas.microsoft.com/office/drawing/2014/main" id="{852BF44A-80B9-451A-9B00-587248307B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487" y="4019793"/>
            <a:ext cx="5159229" cy="283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674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2C62EA-0DE8-4F60-AD61-26DF5BC9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ортезирование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9A9656-E2FD-43F3-9F29-264FEE0FDF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id="{5B9B7D78-9599-40B0-8C9E-64F767E907E5}"/>
              </a:ext>
            </a:extLst>
          </p:cNvPr>
          <p:cNvSpPr txBox="1">
            <a:spLocks/>
          </p:cNvSpPr>
          <p:nvPr/>
        </p:nvSpPr>
        <p:spPr>
          <a:xfrm>
            <a:off x="296412" y="2038525"/>
            <a:ext cx="5422391" cy="45384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err="1">
                <a:solidFill>
                  <a:srgbClr val="C00000"/>
                </a:solidFill>
              </a:rPr>
              <a:t>Ортезирование</a:t>
            </a:r>
            <a:r>
              <a:rPr lang="ru-RU" dirty="0"/>
              <a:t> заключается в компенсации частично или полностью утраченных функций опорно-двигательного аппарата с помощью дополнительных внешних устройств (</a:t>
            </a:r>
            <a:r>
              <a:rPr lang="ru-RU" dirty="0" err="1"/>
              <a:t>ортезов</a:t>
            </a:r>
            <a:r>
              <a:rPr lang="ru-RU" dirty="0"/>
              <a:t>), обеспечивающих выполнение этих функций.</a:t>
            </a:r>
          </a:p>
          <a:p>
            <a:r>
              <a:rPr lang="ru-RU" b="1" dirty="0">
                <a:solidFill>
                  <a:srgbClr val="C00000"/>
                </a:solidFill>
              </a:rPr>
              <a:t>Эндопротезирование</a:t>
            </a:r>
            <a:r>
              <a:rPr lang="ru-RU" dirty="0"/>
              <a:t> с 1 января 2015 года осуществляется медицинскими организациями, в качестве исполнителя в ИПР ребёнка-инвалида указывается медицинская организация либо в отдельных случаях – территориальный орган управления здравоохранением (орган исполнительной власти субъекта РФ в сфере здравоохранения), если вариант эндопротезирования не включён в базовую программу обязательного медицинского страхования .</a:t>
            </a:r>
          </a:p>
          <a:p>
            <a:r>
              <a:rPr lang="ru-RU" dirty="0"/>
              <a:t>Распоряжение </a:t>
            </a:r>
            <a:r>
              <a:rPr lang="ru-RU" dirty="0" err="1"/>
              <a:t>Правительста</a:t>
            </a:r>
            <a:r>
              <a:rPr lang="ru-RU" dirty="0"/>
              <a:t> РФ от 10.09.2014 № 1776-р  уточнило Федеральный перечень реабилитационных мероприятий, ТСР и услуг, предоставляемых инвалиду, в части использования эндопротезов, исключив их из документа</a:t>
            </a:r>
          </a:p>
        </p:txBody>
      </p:sp>
      <p:pic>
        <p:nvPicPr>
          <p:cNvPr id="2050" name="Picture 2" descr="Бионические протезы ← Hodor">
            <a:extLst>
              <a:ext uri="{FF2B5EF4-FFF2-40B4-BE49-F238E27FC236}">
                <a16:creationId xmlns:a16="http://schemas.microsoft.com/office/drawing/2014/main" id="{909B32AE-67D6-4759-8945-013CD712A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29658"/>
            <a:ext cx="5799588" cy="579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9680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BF3DF-7CFB-41B7-8525-6D625E84D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Санаторно-курортное лечение детей-инвалидов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4FF6CF-4334-4889-8EC8-4C095E2A3B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0394" y="2080471"/>
            <a:ext cx="5785606" cy="4538444"/>
          </a:xfrm>
          <a:solidFill>
            <a:srgbClr val="0070C0"/>
          </a:solidFill>
        </p:spPr>
        <p:txBody>
          <a:bodyPr>
            <a:normAutofit fontScale="55000" lnSpcReduction="20000"/>
          </a:bodyPr>
          <a:lstStyle/>
          <a:p>
            <a:r>
              <a:rPr lang="ru-RU" dirty="0">
                <a:solidFill>
                  <a:schemeClr val="bg1"/>
                </a:solidFill>
              </a:rPr>
              <a:t>Санаторно-курортное лечение включает в себя медицинскую помощь, осуществляемую медицинскими организациями (санаторно-курортными организациями) в профилактических, лечебных и реабилитационных целях на основе использования природных лечебных ресурсов в условиях пребывания в лечебно-оздоровительных местностях и на курортах.</a:t>
            </a:r>
          </a:p>
          <a:p>
            <a:r>
              <a:rPr lang="ru-RU" dirty="0">
                <a:solidFill>
                  <a:schemeClr val="bg1"/>
                </a:solidFill>
              </a:rPr>
              <a:t>Санаторно-курортное лечение детей-инвалидов направлено на:</a:t>
            </a:r>
          </a:p>
          <a:p>
            <a:pPr lvl="0"/>
            <a:r>
              <a:rPr lang="ru-RU" dirty="0">
                <a:solidFill>
                  <a:schemeClr val="bg1"/>
                </a:solidFill>
              </a:rPr>
              <a:t>активацию защитно-приспособительных реакций организма в целях профилактики заболеваний, оздоровления;</a:t>
            </a:r>
          </a:p>
          <a:p>
            <a:pPr lvl="0"/>
            <a:r>
              <a:rPr lang="ru-RU" dirty="0">
                <a:solidFill>
                  <a:schemeClr val="bg1"/>
                </a:solidFill>
              </a:rPr>
              <a:t>восстановление и (или) компенсацию функций организма, нарушенных вследствие травм, операций и хронических заболеваний, уменьшение количества обострений, удлинение периода ремиссии, замедление развития заболеваний и предупреждение инвалидности в качестве одного из этапов медицинской реабилитации.</a:t>
            </a:r>
          </a:p>
          <a:p>
            <a:pPr fontAlgn="base"/>
            <a:r>
              <a:rPr lang="ru-RU" dirty="0">
                <a:solidFill>
                  <a:schemeClr val="bg1"/>
                </a:solidFill>
              </a:rPr>
              <a:t>Статья 40 Федерального закона  «Об основах охраны здоровья граждан в РФ» от 21.11.2011 № 323-ФЗ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A60F46-3EF6-4415-B8CF-6ED53625C26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pic>
        <p:nvPicPr>
          <p:cNvPr id="3074" name="Picture 2" descr="Детский лагерь гифки, анимированные GIF изображения детский лагерь -  скачать гиф картинки на GIFER">
            <a:extLst>
              <a:ext uri="{FF2B5EF4-FFF2-40B4-BE49-F238E27FC236}">
                <a16:creationId xmlns:a16="http://schemas.microsoft.com/office/drawing/2014/main" id="{CA867584-DDF2-476C-A59D-A5EF0C1F7F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614" y="1981682"/>
            <a:ext cx="5624992" cy="316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E33EF91-CFFC-46EF-BD8E-B6615A968C65}"/>
              </a:ext>
            </a:extLst>
          </p:cNvPr>
          <p:cNvSpPr/>
          <p:nvPr/>
        </p:nvSpPr>
        <p:spPr>
          <a:xfrm>
            <a:off x="6305415" y="5389248"/>
            <a:ext cx="5422393" cy="11695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Длительность санаторно-курортного лечения в рамках предоставляемого гражданам набора социальных услуг в санаторно-курортном учреждении составляет  для детей-инвалидов - 21 день, а для инвалидов с заболеваниями и последствиями травм спинного и головного мозга - от 24 до 42 дней.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950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3E87C-99AC-48EA-B636-007904F9A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hlinkClick r:id="rId2"/>
              </a:rPr>
              <a:t>https://xn----ftbeba4armbejenh1dxa.xn--p1ai/attachments/article/215/pamatka.pdf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1458C2-2C64-48BA-AFE6-55192AB6B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8E5557-57F3-4355-9410-E50B985FA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62" y="1537738"/>
            <a:ext cx="7787906" cy="515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49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D5F795-4908-4BEF-AA4C-0505866F1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Порядок санаторно-курортного лечения детей-инвалидов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503694-54D4-4963-87A6-9C8FC08AC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0393" y="1908497"/>
            <a:ext cx="5494789" cy="4949504"/>
          </a:xfrm>
          <a:solidFill>
            <a:srgbClr val="99FF99"/>
          </a:solidFill>
        </p:spPr>
        <p:txBody>
          <a:bodyPr>
            <a:normAutofit fontScale="55000" lnSpcReduction="20000"/>
          </a:bodyPr>
          <a:lstStyle/>
          <a:p>
            <a:r>
              <a:rPr lang="ru-RU" dirty="0"/>
              <a:t>Дети-инвалиды имеют право на государственную социальную помощь, оказываемую в виде предоставления гражданам набора социальных услуг. В набор социальных услуг включены:</a:t>
            </a:r>
          </a:p>
          <a:p>
            <a:r>
              <a:rPr lang="ru-RU" dirty="0"/>
              <a:t> </a:t>
            </a:r>
            <a:r>
              <a:rPr lang="ru-RU" b="1" dirty="0">
                <a:solidFill>
                  <a:srgbClr val="FF0000"/>
                </a:solidFill>
              </a:rPr>
              <a:t>– обеспечение в соответствии со стандартами медицинской помощи необходимыми лекарственными препаратами для медицинского применения </a:t>
            </a:r>
            <a:r>
              <a:rPr lang="ru-RU" dirty="0"/>
              <a:t>по рецептам на лекарственные препараты, медицинскими изделиями по рецептам на медицинские изделия, а также специализированными продуктами лечебного питания для детей-инвалидов.</a:t>
            </a:r>
          </a:p>
          <a:p>
            <a:r>
              <a:rPr lang="ru-RU" sz="1600" dirty="0"/>
              <a:t>Федеральный закон «О государственной социальной помощи» от 17.07.1999 N 178-ФЗ</a:t>
            </a:r>
          </a:p>
          <a:p>
            <a:r>
              <a:rPr lang="ru-RU" sz="1600" u="sng" dirty="0">
                <a:hlinkClick r:id="rId2"/>
              </a:rPr>
              <a:t>Перечень</a:t>
            </a:r>
            <a:r>
              <a:rPr lang="ru-RU" sz="1600" dirty="0"/>
              <a:t> изделий медицинского назначения и специализированных продуктов лечебного питания для детей-инвалидов, отпускаемых по рецептам врача (фельдшера) при оказании дополнительной бесплатной медицинской помощи отдельным категориям граждан, имеющим право на получение государственной социальной помощи утвержден </a:t>
            </a:r>
            <a:r>
              <a:rPr lang="ru-RU" sz="1600" u="sng" dirty="0">
                <a:hlinkClick r:id="rId3"/>
              </a:rPr>
              <a:t>приказом</a:t>
            </a:r>
            <a:r>
              <a:rPr lang="ru-RU" sz="1600" dirty="0"/>
              <a:t> Минздравсоцразвития России от 09.01.2007 N 1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6D9A6E8-2490-49D1-8925-BD7DB69A4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4572" y="1908497"/>
            <a:ext cx="5917035" cy="4727196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55000" lnSpcReduction="20000"/>
          </a:bodyPr>
          <a:lstStyle/>
          <a:p>
            <a:r>
              <a:rPr lang="ru-RU" dirty="0"/>
              <a:t>– предоставление при наличии медицинских показаний путевки на санаторно-курортное лечение, осуществляемое в целях профилактики основных заболеваний, в санаторно-курортные организации, определенные в соответствии с законодательством  РФ о контрактной системе в сфере закупок товаров, работ, услуг для обеспечения государственных и муниципальных нужд;</a:t>
            </a:r>
          </a:p>
          <a:p>
            <a:r>
              <a:rPr lang="ru-RU" b="1" dirty="0">
                <a:solidFill>
                  <a:srgbClr val="FFFF00"/>
                </a:solidFill>
              </a:rPr>
              <a:t>– бесплатный проезд </a:t>
            </a:r>
            <a:r>
              <a:rPr lang="ru-RU" dirty="0"/>
              <a:t>на пригородном железнодорожном транспорте, а также на междугородном транспорте к месту лечения и обратно.</a:t>
            </a:r>
          </a:p>
          <a:p>
            <a:r>
              <a:rPr lang="ru-RU" dirty="0"/>
              <a:t>Медицинский отбор и направление на санаторно-курортное лечение  детей-инвалидов осуществляют лечащий врач и врачебная комиссия </a:t>
            </a:r>
            <a:r>
              <a:rPr lang="ru-RU" b="1" dirty="0">
                <a:solidFill>
                  <a:srgbClr val="FFFF00"/>
                </a:solidFill>
              </a:rPr>
              <a:t>медицинской организации по месту жительства.  </a:t>
            </a:r>
          </a:p>
          <a:p>
            <a:r>
              <a:rPr lang="ru-RU" dirty="0"/>
              <a:t>Дети-инвалиды имеют право на получение на тех же условиях второй путевки на санаторно-курортное лечение и на бесплатный проезд на пригородном железнодорожном транспорте, а также на междугородном транспорте к месту лечения и обратно для сопровождающего их лица Порядок медицинского отбора и направления больных на санаторно-курортное лечение утвержден </a:t>
            </a:r>
            <a:r>
              <a:rPr lang="ru-RU" b="1" u="sng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приказ</a:t>
            </a:r>
            <a:r>
              <a:rPr lang="ru-RU" b="1" dirty="0">
                <a:solidFill>
                  <a:srgbClr val="FF0000"/>
                </a:solidFill>
              </a:rPr>
              <a:t>ом Минздравсоцразвития России от 22.11.2004 N 256</a:t>
            </a:r>
            <a:endParaRPr lang="ru-RU" b="1" i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26113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E3B082-972F-422A-93B5-7E7BD5D26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Общие противопоказания, исключающие направление детей на санаторно-курортное лечение: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EDF653-CBC1-4548-8EC1-43A8C60D7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339" y="1979802"/>
            <a:ext cx="5422392" cy="4790113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47500" lnSpcReduction="20000"/>
          </a:bodyPr>
          <a:lstStyle/>
          <a:p>
            <a:pPr fontAlgn="base"/>
            <a:r>
              <a:rPr lang="ru-RU" dirty="0"/>
              <a:t>1. Все заболевания в остром периоде.</a:t>
            </a:r>
          </a:p>
          <a:p>
            <a:pPr fontAlgn="base"/>
            <a:r>
              <a:rPr lang="ru-RU" dirty="0"/>
              <a:t>2. Соматические заболевания, требующие лечения в условиях стационара.</a:t>
            </a:r>
          </a:p>
          <a:p>
            <a:pPr fontAlgn="base"/>
            <a:r>
              <a:rPr lang="ru-RU" dirty="0"/>
              <a:t>3. Перенесенные инфекционные болезни до окончания срока изоляции.</a:t>
            </a:r>
          </a:p>
          <a:p>
            <a:pPr fontAlgn="base"/>
            <a:r>
              <a:rPr lang="ru-RU" dirty="0"/>
              <a:t>4. Бациллоносительство дифтерии и кишечных инфекционных заболеваний.</a:t>
            </a:r>
          </a:p>
          <a:p>
            <a:pPr fontAlgn="base"/>
            <a:r>
              <a:rPr lang="ru-RU" dirty="0"/>
              <a:t>5. Все заразные и паразитарные заболевания кожи и глаз.</a:t>
            </a:r>
          </a:p>
          <a:p>
            <a:pPr fontAlgn="base"/>
            <a:r>
              <a:rPr lang="ru-RU" dirty="0"/>
              <a:t>6. Злокачественные новообразования, злокачественная анемия, лейкемия (кроме специализированных санаториев).</a:t>
            </a:r>
          </a:p>
          <a:p>
            <a:pPr fontAlgn="base"/>
            <a:r>
              <a:rPr lang="ru-RU" dirty="0"/>
              <a:t>7. Амилоидоз внутренних органов.</a:t>
            </a:r>
          </a:p>
          <a:p>
            <a:pPr fontAlgn="base"/>
            <a:r>
              <a:rPr lang="ru-RU" dirty="0"/>
              <a:t>8. Туберкулез легких и других органов.</a:t>
            </a:r>
          </a:p>
          <a:p>
            <a:pPr fontAlgn="base"/>
            <a:r>
              <a:rPr lang="ru-RU" dirty="0"/>
              <a:t>9. Судорожные припадки и их эквиваленты, умственная отсталость </a:t>
            </a:r>
            <a:r>
              <a:rPr lang="ru-RU" b="1" dirty="0">
                <a:solidFill>
                  <a:srgbClr val="C00000"/>
                </a:solidFill>
              </a:rPr>
              <a:t>(кроме специализированных санаториев для детей с церебральными параличами), патологическое развитие личности с выраженными расстройствами поведения и социальной адаптации,</a:t>
            </a:r>
          </a:p>
          <a:p>
            <a:pPr fontAlgn="base"/>
            <a:r>
              <a:rPr lang="ru-RU" dirty="0"/>
              <a:t>10. Наличие у детей сопутствующих заболеваний, противопоказанных для данного курорта или санатория.</a:t>
            </a:r>
          </a:p>
          <a:p>
            <a:pPr fontAlgn="base"/>
            <a:r>
              <a:rPr lang="ru-RU" dirty="0"/>
              <a:t>11. Больные, требующие постоянного индивидуального ухода.</a:t>
            </a:r>
          </a:p>
          <a:p>
            <a:pPr fontAlgn="base"/>
            <a:r>
              <a:rPr lang="ru-RU" dirty="0"/>
              <a:t>12. Психические заболевания.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D3330D-CAD4-4038-A30E-80C24CF912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1979803"/>
            <a:ext cx="5422392" cy="1979801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47500" lnSpcReduction="20000"/>
          </a:bodyPr>
          <a:lstStyle/>
          <a:p>
            <a:pPr fontAlgn="base"/>
            <a:r>
              <a:rPr lang="ru-RU" dirty="0"/>
              <a:t>При выборе исполнителя санаторно-курортного лечения в ИПР ребёнка-инвалида необходимо учитывать следующую особенность: если ребёнок (законный представитель) отказался от набора социальных услуг, но при этом он обоснованно нуждается в санаторно-курортном лечении, то данная услуга вписывается в ИПР, а исполнителем может указываться сам инвалид – если программа разработана на 1 год; либо уполномоченный орган  (ФСС или орган социальной защиты населения) – если программа разработана на 2 года или до 18 лет. </a:t>
            </a:r>
            <a:r>
              <a:rPr lang="ru-RU" b="1" dirty="0">
                <a:solidFill>
                  <a:srgbClr val="C00000"/>
                </a:solidFill>
              </a:rPr>
              <a:t>Это связано с тем, что механизм отказа от набора социальных услуг предусмотрен на 1 год.</a:t>
            </a:r>
          </a:p>
          <a:p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E835E2D-B305-41EE-B1CA-01A2059CB2A6}"/>
              </a:ext>
            </a:extLst>
          </p:cNvPr>
          <p:cNvSpPr/>
          <p:nvPr/>
        </p:nvSpPr>
        <p:spPr>
          <a:xfrm>
            <a:off x="6096000" y="4036526"/>
            <a:ext cx="5762930" cy="120032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ru-RU" sz="1200" spc="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 наличии справки для получения путевки законный представитель ребенка обращается с заявлением о предоставлении санаторно-курортной путевки в территориальные органы Фонда социального страхования Российской Федерации или органы социальной защиты населения, с которыми территориальный орган ФСС заключил соглашение о совместной работе по обеспечению граждан путевками на санаторно-курортное лечение</a:t>
            </a:r>
            <a:endParaRPr lang="ru-RU" sz="12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6FD7DF2-660E-40B8-9E7A-3F0940AA3328}"/>
              </a:ext>
            </a:extLst>
          </p:cNvPr>
          <p:cNvSpPr/>
          <p:nvPr/>
        </p:nvSpPr>
        <p:spPr>
          <a:xfrm>
            <a:off x="6096000" y="5378449"/>
            <a:ext cx="5592661" cy="1200329"/>
          </a:xfrm>
          <a:prstGeom prst="rect">
            <a:avLst/>
          </a:prstGeom>
          <a:solidFill>
            <a:srgbClr val="00FFFF"/>
          </a:solidFill>
        </p:spPr>
        <p:txBody>
          <a:bodyPr wrap="square">
            <a:spAutoFit/>
          </a:bodyPr>
          <a:lstStyle/>
          <a:p>
            <a:pPr algn="just" fontAlgn="base">
              <a:spcAft>
                <a:spcPts val="0"/>
              </a:spcAft>
            </a:pPr>
            <a:r>
              <a:rPr lang="ru-RU" sz="12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ВАЖНО !! Несмотря на то, что ИПР не является обязательным документом для обеспечения ребёнка-инвалида санаторным лечением в рамках набора социальных услуг (обеспечение осуществляется в соответствии со справкой  N 070/у и другими документами), нуждаемость в санаторно-курортном лечении отражается в ИПР для необходимости сбора сведений государственной статистической отчетности.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90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CB188E-1B31-4B2B-8A36-A456355E2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Динамическое наблюдение </a:t>
            </a:r>
            <a:br>
              <a:rPr lang="ru-RU" dirty="0"/>
            </a:br>
            <a:r>
              <a:rPr lang="ru-RU" dirty="0"/>
              <a:t>за ребенком-инвалидом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7441A4-A67E-4FAF-8248-4005C28755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1939" y="2038525"/>
            <a:ext cx="5668743" cy="463911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ru-RU" dirty="0"/>
              <a:t>Динамическое наблюдение за ребенком-инвалидом заключается в наблюдении, изучении, исследовании хода течения заболевания, оценке изменения состояния его здоровья и других параметров. Цель наблюдения - контроль за ходом реабилитационного процесса и оценка его результатов. Динамическое наблюдение проводится специалистами медицинских организаций в период между очередными освидетельствованиями.</a:t>
            </a:r>
          </a:p>
          <a:p>
            <a:r>
              <a:rPr lang="ru-RU" dirty="0"/>
              <a:t>В качестве исполнителей в программу медицинской реабилитации в ИПР ребенка-инвалида указываются разные органы, учреждения, организации или сам инвалид (законный представитель). Ориентировочные формулировки для записи в этом разделе и возможные документы для подтверждения нуждаемости ребёнка в определенном виде медицинской реабилитации представлены в табл. 5. </a:t>
            </a:r>
          </a:p>
          <a:p>
            <a:r>
              <a:rPr lang="ru-RU" sz="1100" dirty="0"/>
              <a:t>Родители являются законными представителями своих детей (часть 1 ст. 64 Семейного кодекса РФ)</a:t>
            </a:r>
          </a:p>
          <a:p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2F809930-C030-4E91-9751-476A9269F6A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endParaRPr lang="ru-RU"/>
          </a:p>
        </p:txBody>
      </p:sp>
      <p:pic>
        <p:nvPicPr>
          <p:cNvPr id="1026" name="Picture 2" descr="Какие льготы, пособия и компенсации положены семьям с ребенком-инвалидом -  Летидор">
            <a:extLst>
              <a:ext uri="{FF2B5EF4-FFF2-40B4-BE49-F238E27FC236}">
                <a16:creationId xmlns:a16="http://schemas.microsoft.com/office/drawing/2014/main" id="{0439DC90-4723-4F05-9F9A-67328A05F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120" y="0"/>
            <a:ext cx="4954830" cy="371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алоговые льготы для родителей детей-инвалидов">
            <a:extLst>
              <a:ext uri="{FF2B5EF4-FFF2-40B4-BE49-F238E27FC236}">
                <a16:creationId xmlns:a16="http://schemas.microsoft.com/office/drawing/2014/main" id="{9C19FD95-2D0A-4DFD-A126-D4AE25B1F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19426"/>
            <a:ext cx="5668744" cy="329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8458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ACDAB6-678A-4C57-8209-4917D3D58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>
            <a:normAutofit/>
          </a:bodyPr>
          <a:lstStyle/>
          <a:p>
            <a:r>
              <a:rPr lang="ru-RU" sz="2400" dirty="0"/>
              <a:t>Ориентировочные формулировки для записи в разделе Мероприятия медицинской реабилитации ИПР ребёнка-инвалида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0244A083-06AD-4BA7-8E5D-1B0C0E7E05B7}"/>
              </a:ext>
            </a:extLst>
          </p:cNvPr>
          <p:cNvGraphicFramePr>
            <a:graphicFrameLocks noGrp="1"/>
          </p:cNvGraphicFramePr>
          <p:nvPr/>
        </p:nvGraphicFramePr>
        <p:xfrm>
          <a:off x="430191" y="1999671"/>
          <a:ext cx="11339563" cy="48368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59817">
                  <a:extLst>
                    <a:ext uri="{9D8B030D-6E8A-4147-A177-3AD203B41FA5}">
                      <a16:colId xmlns:a16="http://schemas.microsoft.com/office/drawing/2014/main" val="4186315662"/>
                    </a:ext>
                  </a:extLst>
                </a:gridCol>
                <a:gridCol w="4452295">
                  <a:extLst>
                    <a:ext uri="{9D8B030D-6E8A-4147-A177-3AD203B41FA5}">
                      <a16:colId xmlns:a16="http://schemas.microsoft.com/office/drawing/2014/main" val="1403691291"/>
                    </a:ext>
                  </a:extLst>
                </a:gridCol>
                <a:gridCol w="3627451">
                  <a:extLst>
                    <a:ext uri="{9D8B030D-6E8A-4147-A177-3AD203B41FA5}">
                      <a16:colId xmlns:a16="http://schemas.microsoft.com/office/drawing/2014/main" val="4145064620"/>
                    </a:ext>
                  </a:extLst>
                </a:gridCol>
              </a:tblGrid>
              <a:tr h="3536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Перечень мероприятий медицинской реабилитации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467" marR="314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Возможные исполнители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467" marR="314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Основания для определения нуждаемости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467" marR="31467" marT="0" marB="0"/>
                </a:tc>
                <a:extLst>
                  <a:ext uri="{0D108BD9-81ED-4DB2-BD59-A6C34878D82A}">
                    <a16:rowId xmlns:a16="http://schemas.microsoft.com/office/drawing/2014/main" val="2103261801"/>
                  </a:ext>
                </a:extLst>
              </a:tr>
              <a:tr h="13039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Реконструктивная хирургия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нуждается в .... (указывается вид ВМП)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467" marR="31467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Медицинская организация (если мероприятие ВМП финансируется из ОМС) и/или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Территориальный орган управления здравоохранением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467" marR="31467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Документы, подтверждающие наличие показания и отсутствие противопоказаний для ВМП, документы, подтверждающие включение с систему   ВМП (талон на оказание ВМП, решение врачебной комиссии медицинской организации, оказывающей ВМП ) и др.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467" marR="31467" marT="0" marB="0"/>
                </a:tc>
                <a:extLst>
                  <a:ext uri="{0D108BD9-81ED-4DB2-BD59-A6C34878D82A}">
                    <a16:rowId xmlns:a16="http://schemas.microsoft.com/office/drawing/2014/main" val="2454252712"/>
                  </a:ext>
                </a:extLst>
              </a:tr>
              <a:tr h="15914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Восстановительная терапия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нуждается в …. (указываются виды восстановительной терапии)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467" marR="31467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Медицинская организация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и/или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Реабилитационная организация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и/или Территориальный орган управления здравоохранением (для отдельных мероприятий ВМП)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и/или Сам инвалид (законный представитель) либо другие лица или организации независимо от организационно-правовых форм и форм собственности (для мероприятий, не входящих в государственные гарантии)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467" marR="31467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Рекомендации пункта 34 Направления на МСЭ, заключения консультантов и др. медицинские документы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467" marR="31467" marT="0" marB="0"/>
                </a:tc>
                <a:extLst>
                  <a:ext uri="{0D108BD9-81ED-4DB2-BD59-A6C34878D82A}">
                    <a16:rowId xmlns:a16="http://schemas.microsoft.com/office/drawing/2014/main" val="3297985677"/>
                  </a:ext>
                </a:extLst>
              </a:tr>
              <a:tr h="15212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Санаторно-курортное лечение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нуждается…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(могут указываться сведения из справки №070/у:  предпочтительное место лечения, рекомендуемые сезоны лечения)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467" marR="31467" marT="0" marB="0">
                    <a:solidFill>
                      <a:srgbClr val="CA1E9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Исполнительный орган  Фонда социального страхования РФ  или территориальный орган  социальной защиты населения (если ему переданы полномочия в регионе по обеспечению детей-инвалидов путевками)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Сам инвалид (законный представитель) либо другие лица или организации независимо от организационно-правовых форм и форм собственности (если ребёнок отказался от набора социальных услуг)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467" marR="31467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Рекомендации пункта 34 Направления на МСЭ; в некоторых случаях другие документы,  в т.ч. справка для получения путевки по форме N 070/у или др.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467" marR="31467" marT="0" marB="0"/>
                </a:tc>
                <a:extLst>
                  <a:ext uri="{0D108BD9-81ED-4DB2-BD59-A6C34878D82A}">
                    <a16:rowId xmlns:a16="http://schemas.microsoft.com/office/drawing/2014/main" val="19995181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3986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ACDAB6-678A-4C57-8209-4917D3D58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>
            <a:normAutofit/>
          </a:bodyPr>
          <a:lstStyle/>
          <a:p>
            <a:r>
              <a:rPr lang="ru-RU" sz="2400" dirty="0"/>
              <a:t>Ориентировочные формулировки для записи в разделе Мероприятия медицинской реабилитации ИПР ребёнка-инвалида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0868F4D0-309A-41EC-9AEE-141CD896BF38}"/>
              </a:ext>
            </a:extLst>
          </p:cNvPr>
          <p:cNvGraphicFramePr>
            <a:graphicFrameLocks noGrp="1"/>
          </p:cNvGraphicFramePr>
          <p:nvPr/>
        </p:nvGraphicFramePr>
        <p:xfrm>
          <a:off x="261967" y="2055303"/>
          <a:ext cx="11457455" cy="4693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36519">
                  <a:extLst>
                    <a:ext uri="{9D8B030D-6E8A-4147-A177-3AD203B41FA5}">
                      <a16:colId xmlns:a16="http://schemas.microsoft.com/office/drawing/2014/main" val="109615290"/>
                    </a:ext>
                  </a:extLst>
                </a:gridCol>
                <a:gridCol w="5155774">
                  <a:extLst>
                    <a:ext uri="{9D8B030D-6E8A-4147-A177-3AD203B41FA5}">
                      <a16:colId xmlns:a16="http://schemas.microsoft.com/office/drawing/2014/main" val="3545987678"/>
                    </a:ext>
                  </a:extLst>
                </a:gridCol>
                <a:gridCol w="3665162">
                  <a:extLst>
                    <a:ext uri="{9D8B030D-6E8A-4147-A177-3AD203B41FA5}">
                      <a16:colId xmlns:a16="http://schemas.microsoft.com/office/drawing/2014/main" val="2221386480"/>
                    </a:ext>
                  </a:extLst>
                </a:gridCol>
              </a:tblGrid>
              <a:tr h="34782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Протезирование  и </a:t>
                      </a:r>
                      <a:r>
                        <a:rPr lang="ru-RU" sz="1400" dirty="0" err="1">
                          <a:effectLst/>
                        </a:rPr>
                        <a:t>ортезирование</a:t>
                      </a:r>
                      <a:endParaRPr lang="ru-RU" sz="14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нуждается в … (указываются вид или виды протезирования или </a:t>
                      </a:r>
                      <a:r>
                        <a:rPr lang="ru-RU" sz="1400" dirty="0" err="1">
                          <a:effectLst/>
                        </a:rPr>
                        <a:t>ортезирования</a:t>
                      </a:r>
                      <a:r>
                        <a:rPr lang="ru-RU" sz="1400" dirty="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711" marR="36711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Реабилитационная организация (например, стационар протезно-ортопедического предприятия)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Медицинская организация (например, центры, отделения, кабинеты   реабилитации в медицинских центрах, другие медицинские учреждения, где проводится  подбор 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</a:rPr>
                        <a:t>ортезов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, установка эндопротезов по ОМС)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Территориальный орган управления здравоохранением (эндопротезирование по ВМП)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Исполнительный орган  Фонда социального страхования РФ  или территориальный орган  социальной защиты населения (если ему переданы полномочия в регионе по обеспечению  техническими средствами реабилитации)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Сам инвалид (законный представитель) либо другие лица или организации независимо от организационно-правовых форм и форм собственности (если  показания для протезирования или 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</a:rPr>
                        <a:t>ортезирования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 не входят в систему государственного обеспечения)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711" marR="3671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Рекомендации пункта 34 Направления на МСЭ, другие медицинские документы: заключения медико-технической комиссии, заключения консультантов, в которых обосновываются и верифицируются медицинские показания и отсутствие противопоказания для технических средств реабилитации.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711" marR="36711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361256"/>
                  </a:ext>
                </a:extLst>
              </a:tr>
              <a:tr h="9847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Другие мероприятия: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нуждается в динамическом наблюдении врача…(указывается специальность)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711" marR="36711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Медицинская организация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711" marR="367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Рекомендации пункта 34 Направления на МСЭ, заключения консультантов, другие медицинские документы.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711" marR="36711" marT="0" marB="0"/>
                </a:tc>
                <a:extLst>
                  <a:ext uri="{0D108BD9-81ED-4DB2-BD59-A6C34878D82A}">
                    <a16:rowId xmlns:a16="http://schemas.microsoft.com/office/drawing/2014/main" val="19310245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43339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39487" y="3987707"/>
            <a:ext cx="3874212" cy="28229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Цель - </a:t>
            </a:r>
            <a:r>
              <a:rPr lang="ru-RU" sz="1200" dirty="0"/>
              <a:t>адаптивная физическая культура (АФК) призвана с помощью рационально организованной двигательной активности, используя сохраненные функции, остаточное здоровье, природные физические ресурсы и духовные силы инвалида, максимально приблизить психологические возможности организма и личность самореализации в обществе.</a:t>
            </a:r>
          </a:p>
          <a:p>
            <a:pPr algn="ctr"/>
            <a:endParaRPr lang="ru-RU" sz="1200" b="1" dirty="0"/>
          </a:p>
        </p:txBody>
      </p:sp>
      <p:sp>
        <p:nvSpPr>
          <p:cNvPr id="5" name="Овал 4"/>
          <p:cNvSpPr/>
          <p:nvPr/>
        </p:nvSpPr>
        <p:spPr>
          <a:xfrm>
            <a:off x="6817454" y="1454876"/>
            <a:ext cx="5514808" cy="468732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/>
              <a:t>Адаптивная физическая культура традиционно включает четыре вида: адаптивное физическое воспитание (образование); адаптивную физическую рекреацию; адаптивную  двигательную реабилитацию (физическая реабилитация); адаптивный спорт. Также в адаптивной физической культуре выделены новые направления – креативные (художественно-музыкальные) телесно-ориентированные и экстремальные виды двигательной активности</a:t>
            </a:r>
            <a:r>
              <a:rPr lang="ru-RU" dirty="0"/>
              <a:t>.  </a:t>
            </a:r>
          </a:p>
        </p:txBody>
      </p:sp>
      <p:sp>
        <p:nvSpPr>
          <p:cNvPr id="9" name="Овал 8"/>
          <p:cNvSpPr/>
          <p:nvPr/>
        </p:nvSpPr>
        <p:spPr>
          <a:xfrm>
            <a:off x="0" y="1825398"/>
            <a:ext cx="4438413" cy="252576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Включает в себя адаптивную физическую культуру, физическую реабилитацию инвалидов и лиц с ограниченными возможностями здоровья, спорт инвалидов (включая паралимпийское движение России, </a:t>
            </a:r>
            <a:r>
              <a:rPr lang="ru-RU" sz="1400" dirty="0" err="1"/>
              <a:t>сурдолимпийское</a:t>
            </a:r>
            <a:r>
              <a:rPr lang="ru-RU" sz="1400" dirty="0"/>
              <a:t> движение России, специальную олимпиаду России) 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CB9CC005-A71B-45D5-B84C-1D783BD14878}"/>
              </a:ext>
            </a:extLst>
          </p:cNvPr>
          <p:cNvSpPr/>
          <p:nvPr/>
        </p:nvSpPr>
        <p:spPr>
          <a:xfrm>
            <a:off x="3732022" y="1996581"/>
            <a:ext cx="3791824" cy="374400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/>
              <a:t>Суть спортивно-оздоровительной работы с инвалидами – </a:t>
            </a:r>
            <a:r>
              <a:rPr lang="ru-RU" sz="1050" i="1" dirty="0"/>
              <a:t>непрерывное физкультурное образование, забота о своем здоровье в течение всей жизни</a:t>
            </a:r>
            <a:r>
              <a:rPr lang="ru-RU" sz="1050" dirty="0"/>
              <a:t>. В развитии АФК и спорта инвалидов принципиальным является формирование у инвалида убежденности в полезности и целесообразности занятий спортивно-оздоровительной работой, осознанном отношении к освоению физической культуры, развитию мотивации и самоорганизации здорового образа жизни.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85A2C27-54F1-47F2-A653-951C3172F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Спортивно-оздоровительная работа с детьми-инвалидами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3151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9D3F90-DB3D-492F-9CE5-0E68A5472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Спортивно-оздоровительная работа с детьми-инвалидами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501DC3-A667-48C4-81B6-FE9AD7B18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3616" y="2004969"/>
            <a:ext cx="5134062" cy="4639112"/>
          </a:xfrm>
          <a:solidFill>
            <a:srgbClr val="99FF99"/>
          </a:solidFill>
        </p:spPr>
        <p:txBody>
          <a:bodyPr>
            <a:normAutofit fontScale="47500" lnSpcReduction="20000"/>
          </a:bodyPr>
          <a:lstStyle/>
          <a:p>
            <a:r>
              <a:rPr lang="ru-RU" sz="2000" dirty="0"/>
              <a:t>К приоритетным категориям граждан для оценки нуждаемости в физкультурно-оздоровительных мероприятиях и спорте относятся инвалиды со стойкими нарушениями функций организма вследствие следующих заболеваний:</a:t>
            </a:r>
          </a:p>
          <a:p>
            <a:r>
              <a:rPr lang="ru-RU" sz="2000" dirty="0"/>
              <a:t> – ампутации конечностей;</a:t>
            </a:r>
          </a:p>
          <a:p>
            <a:r>
              <a:rPr lang="ru-RU" sz="2000" b="1" i="1" dirty="0"/>
              <a:t>– </a:t>
            </a:r>
            <a:r>
              <a:rPr lang="ru-RU" sz="2000" dirty="0"/>
              <a:t>последствия полиомиелита;</a:t>
            </a:r>
          </a:p>
          <a:p>
            <a:r>
              <a:rPr lang="ru-RU" sz="2000" b="1" i="1" dirty="0"/>
              <a:t>–</a:t>
            </a:r>
            <a:r>
              <a:rPr lang="ru-RU" sz="2000" dirty="0"/>
              <a:t>детский церебральный паралич;</a:t>
            </a:r>
          </a:p>
          <a:p>
            <a:r>
              <a:rPr lang="ru-RU" sz="2000" b="1" i="1" dirty="0"/>
              <a:t>–</a:t>
            </a:r>
            <a:r>
              <a:rPr lang="ru-RU" sz="2000" dirty="0"/>
              <a:t>заболевания и повреждения спинного мозга;</a:t>
            </a:r>
          </a:p>
          <a:p>
            <a:r>
              <a:rPr lang="ru-RU" sz="2000" b="1" i="1" dirty="0"/>
              <a:t>–</a:t>
            </a:r>
            <a:r>
              <a:rPr lang="ru-RU" sz="2000" dirty="0"/>
              <a:t>прочие поражения опорно-двигательного аппарата (врожденные недоразвития и дефекты конечностей, ограничения подвижности суставов, периферические парезы и параличи и т.п.)</a:t>
            </a:r>
          </a:p>
          <a:p>
            <a:r>
              <a:rPr lang="ru-RU" sz="2000" b="1" i="1" dirty="0"/>
              <a:t>–</a:t>
            </a:r>
            <a:r>
              <a:rPr lang="ru-RU" sz="2000" dirty="0"/>
              <a:t>умственная отсталость;</a:t>
            </a:r>
          </a:p>
          <a:p>
            <a:r>
              <a:rPr lang="ru-RU" sz="2000" dirty="0"/>
              <a:t>–нарушения слуха;</a:t>
            </a:r>
          </a:p>
          <a:p>
            <a:r>
              <a:rPr lang="ru-RU" sz="2000" dirty="0"/>
              <a:t>–патология органа зрения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41DC6D-66D3-4294-AA9C-BEB598BC88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4803" y="2072081"/>
            <a:ext cx="5626078" cy="45720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47500" lnSpcReduction="20000"/>
          </a:bodyPr>
          <a:lstStyle/>
          <a:p>
            <a:r>
              <a:rPr lang="ru-RU" dirty="0"/>
              <a:t>Мероприятия по адаптивной физической культуре и спорту обычно  проводятся в :</a:t>
            </a:r>
          </a:p>
          <a:p>
            <a:r>
              <a:rPr lang="ru-RU" dirty="0"/>
              <a:t>– реабилитационных центрах социальной реабилитации инвалидов и детей-инвалидов системы социальной защиты населения; </a:t>
            </a:r>
          </a:p>
          <a:p>
            <a:r>
              <a:rPr lang="ru-RU" dirty="0"/>
              <a:t>– детско-юношеских спортивно-адаптивных школах (ДЮСАШ);</a:t>
            </a:r>
          </a:p>
          <a:p>
            <a:r>
              <a:rPr lang="ru-RU" dirty="0"/>
              <a:t>– отделениях и группах по адаптивному спорту в учреждениях дополнительного образования детей, осуществляющих деятельность в области физической культуры и спорта;</a:t>
            </a:r>
          </a:p>
          <a:p>
            <a:r>
              <a:rPr lang="ru-RU" dirty="0"/>
              <a:t>– школах высшего спортивного мастерства, училищах олимпийского резерва, центрах спортивной подготовки, осуществляющих подготовку спортсменов высокого класса по адаптивному спорту;</a:t>
            </a:r>
          </a:p>
          <a:p>
            <a:r>
              <a:rPr lang="ru-RU" dirty="0"/>
              <a:t>– поликлиниках, больницах, институтах, реабилитационных центрах, домах ребенка, находящихся в ведении органов здравоохранения;</a:t>
            </a:r>
          </a:p>
          <a:p>
            <a:r>
              <a:rPr lang="ru-RU" dirty="0"/>
              <a:t>–   образовательных учреждениях ;</a:t>
            </a:r>
          </a:p>
          <a:p>
            <a:r>
              <a:rPr lang="ru-RU" dirty="0"/>
              <a:t>– стационарных учреждения социального обслуживания населения;</a:t>
            </a:r>
          </a:p>
          <a:p>
            <a:r>
              <a:rPr lang="ru-RU" dirty="0"/>
              <a:t>– санаторно-культурных учреждениях, домах отдыха и др., находящихся в ведении органов по туризму и развитию курортов;</a:t>
            </a:r>
          </a:p>
          <a:p>
            <a:r>
              <a:rPr lang="ru-RU" dirty="0"/>
              <a:t> – физкультурно-спортивных клубах инвалидов и других физкультурно-спортивных организациях, осуществляющих работу, в том числе в рамках общественных организаций.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55638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0E994-1C4E-4693-9782-25882FF8D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Абсолютные медицинские противопоказания к занятиям адаптивной физической культурой и спортом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CA827F7-93E9-41E5-A18D-B891B261945E}"/>
              </a:ext>
            </a:extLst>
          </p:cNvPr>
          <p:cNvGraphicFramePr>
            <a:graphicFrameLocks noGrp="1"/>
          </p:cNvGraphicFramePr>
          <p:nvPr/>
        </p:nvGraphicFramePr>
        <p:xfrm>
          <a:off x="218114" y="1949320"/>
          <a:ext cx="11769754" cy="474563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6215203">
                  <a:extLst>
                    <a:ext uri="{9D8B030D-6E8A-4147-A177-3AD203B41FA5}">
                      <a16:colId xmlns:a16="http://schemas.microsoft.com/office/drawing/2014/main" val="1741629115"/>
                    </a:ext>
                  </a:extLst>
                </a:gridCol>
                <a:gridCol w="5554551">
                  <a:extLst>
                    <a:ext uri="{9D8B030D-6E8A-4147-A177-3AD203B41FA5}">
                      <a16:colId xmlns:a16="http://schemas.microsoft.com/office/drawing/2014/main" val="4100398527"/>
                    </a:ext>
                  </a:extLst>
                </a:gridCol>
              </a:tblGrid>
              <a:tr h="3926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Абсолютные противопоказания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711" marR="36711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Абсолютные противопоказания (Демина Э.Н., Евсеев С.П., </a:t>
                      </a:r>
                      <a:r>
                        <a:rPr lang="ru-RU" sz="1400" dirty="0" err="1">
                          <a:effectLst/>
                        </a:rPr>
                        <a:t>Шапкова</a:t>
                      </a:r>
                      <a:r>
                        <a:rPr lang="ru-RU" sz="1400" dirty="0">
                          <a:effectLst/>
                        </a:rPr>
                        <a:t> Л.В. и </a:t>
                      </a:r>
                      <a:r>
                        <a:rPr lang="ru-RU" sz="1400" dirty="0" err="1">
                          <a:effectLst/>
                        </a:rPr>
                        <a:t>соавт</a:t>
                      </a:r>
                      <a:r>
                        <a:rPr lang="ru-RU" sz="1400" dirty="0">
                          <a:effectLst/>
                        </a:rPr>
                        <a:t>., 2006).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711" marR="36711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991796"/>
                  </a:ext>
                </a:extLst>
              </a:tr>
              <a:tr h="43189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•	</a:t>
                      </a:r>
                      <a:r>
                        <a:rPr lang="ru-RU" sz="1200" b="0" dirty="0">
                          <a:effectLst/>
                        </a:rPr>
                        <a:t>лихорадочные состояния;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•	гнойные процессы в тканях;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•	хронические заболевания в стадии обострения;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•	острые инфекционные заболевания;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•	сердечно-сосудистые заболевания: ишемическая болезнь сердца, стенокардия напряжения и покоя, инфаркт миокарда, аневризма сердца и аорты, миокардиты любой этиологии, декомпенсированные пороки сердца, нарушения ритма сердца и проводимости, синусовая тахикардия с ЧСС более 100 в минуту; гипертензия II и III стадии;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•	легочная недостаточность;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•	угроза кровотечений (кавернозный туберкулез, язвенная болезнь желудка и 12-перстнорй кишки с наклонностью к кровотечениям);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•	заболевания крови (в том числе анемии);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•	последствия перенесенного острого нарушения мозгового кровообращения и нарушений спинального кровообращения (с локализацией в шейном отделе);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•	нервно-мышечные заболевания (миопатии, </a:t>
                      </a:r>
                      <a:r>
                        <a:rPr lang="ru-RU" sz="1200" b="0" dirty="0" err="1">
                          <a:effectLst/>
                        </a:rPr>
                        <a:t>миостении</a:t>
                      </a:r>
                      <a:r>
                        <a:rPr lang="ru-RU" sz="1200" b="0" dirty="0">
                          <a:effectLst/>
                        </a:rPr>
                        <a:t>);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•	рассеянный склероз;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•	злокачественные новообразования;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•	</a:t>
                      </a:r>
                      <a:r>
                        <a:rPr lang="ru-RU" sz="1200" b="0" dirty="0" err="1">
                          <a:effectLst/>
                        </a:rPr>
                        <a:t>желчекаменная</a:t>
                      </a:r>
                      <a:r>
                        <a:rPr lang="ru-RU" sz="1200" b="0" dirty="0">
                          <a:effectLst/>
                        </a:rPr>
                        <a:t> и мочекаменная болезнь с частыми приступами, хроническая почечная недостаточность;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•	хронический гепатит любой этиологии;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•	близорукость высокой степени с изменениями на глазном дне.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711" marR="36711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•	любые острые заболевания;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•	глаукома, высокая степень миопии;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•	склонность к кровотечению и угроза тромбоэмболии;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•	психические заболевания в стадии обострения, отсутствие контакта с больным вследствие его тяжелого состояния или психического заболеваний; (декомпенсированный </a:t>
                      </a:r>
                      <a:r>
                        <a:rPr lang="ru-RU" sz="1400" b="0" dirty="0" err="1">
                          <a:effectLst/>
                        </a:rPr>
                        <a:t>психопатоподобный</a:t>
                      </a:r>
                      <a:r>
                        <a:rPr lang="ru-RU" sz="1400" b="0" dirty="0">
                          <a:effectLst/>
                        </a:rPr>
                        <a:t> синдром с агрессивным и деструктивным поведением);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•	нарастание сердечно-сосудистой недостаточности, синусовая тахикардия, частые приступы </a:t>
                      </a:r>
                      <a:r>
                        <a:rPr lang="ru-RU" sz="1400" b="0" dirty="0" err="1">
                          <a:effectLst/>
                        </a:rPr>
                        <a:t>параксизмальной</a:t>
                      </a:r>
                      <a:r>
                        <a:rPr lang="ru-RU" sz="1400" b="0" dirty="0">
                          <a:effectLst/>
                        </a:rPr>
                        <a:t> или мерцательной аритмии, экстрасистолии с частотой более 1:10, отрицательная динамика ЭКГ, свидетельствующая об ухудшении коронарного кровообращения, атриовентрикулярная блокада II и III степени;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•	гипертензия (артериальное давление свыше 220/120 мм </a:t>
                      </a:r>
                      <a:r>
                        <a:rPr lang="ru-RU" sz="1400" b="0" dirty="0" err="1">
                          <a:effectLst/>
                        </a:rPr>
                        <a:t>рт.ст</a:t>
                      </a:r>
                      <a:r>
                        <a:rPr lang="ru-RU" sz="1400" b="0" dirty="0">
                          <a:effectLst/>
                        </a:rPr>
                        <a:t>.), частые гипертонические или гипотонические кризы;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•	наличие выраженной анемии или </a:t>
                      </a:r>
                      <a:r>
                        <a:rPr lang="ru-RU" sz="1400" b="0" dirty="0" err="1">
                          <a:effectLst/>
                        </a:rPr>
                        <a:t>лейкоцитиоза</a:t>
                      </a:r>
                      <a:r>
                        <a:rPr lang="ru-RU" sz="1400" b="0" dirty="0">
                          <a:effectLst/>
                        </a:rPr>
                        <a:t>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•	выраженные атипические реакции сердечно-сосудистой системы при выполнении функциональных проб.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711" marR="36711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2119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88752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3D4724-425F-4743-8CB5-7DA8F6FA5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Обеспечение инвалидов техническими средствами реабилитации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CDD807-F928-4443-86D7-EDE12C900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7690" y="1929468"/>
            <a:ext cx="5642993" cy="4928532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1300" dirty="0"/>
              <a:t>Обеспечение инвалидов техническими средствами реабилитации по федеральному перечню регламентированы нормативно-правовыми и методическими документами, в которых определены:</a:t>
            </a:r>
          </a:p>
          <a:p>
            <a:r>
              <a:rPr lang="ru-RU" sz="1300" dirty="0"/>
              <a:t>а)  порядок обеспечения, ремонта и замены технических средств реабилитации; </a:t>
            </a:r>
          </a:p>
          <a:p>
            <a:r>
              <a:rPr lang="ru-RU" sz="1300" dirty="0"/>
              <a:t>б) перечень технических средств реабилитации, предоставляемых инвалиду с освобождением от платы и сроки их пользования; </a:t>
            </a:r>
          </a:p>
          <a:p>
            <a:r>
              <a:rPr lang="ru-RU" sz="1300" dirty="0"/>
              <a:t>в) компенсация расходов за самостоятельно приобретённое ТСР; </a:t>
            </a:r>
          </a:p>
          <a:p>
            <a:r>
              <a:rPr lang="ru-RU" sz="1300" dirty="0"/>
              <a:t>г) методика определения нуждаемости в технических средствах реабилитации; </a:t>
            </a:r>
          </a:p>
          <a:p>
            <a:r>
              <a:rPr lang="ru-RU" sz="1300" dirty="0"/>
              <a:t>д) медицинские показания и противопоказания для обеспечения ТСР;</a:t>
            </a:r>
          </a:p>
          <a:p>
            <a:r>
              <a:rPr lang="ru-RU" sz="1300" dirty="0"/>
              <a:t>е) выбор поставщиков уполномоченным органом. </a:t>
            </a:r>
          </a:p>
          <a:p>
            <a:r>
              <a:rPr lang="ru-RU" sz="1300" dirty="0"/>
              <a:t>ж) основы проведения экспертно-реабилитационной диагностики для подбора ТСР  </a:t>
            </a:r>
          </a:p>
          <a:p>
            <a:r>
              <a:rPr lang="ru-RU" sz="1300" dirty="0"/>
              <a:t> Правила обеспечения за счёт средств федерального бюджета инвалидов техническими средствами реабилитации и отдельных категорий граждан из числа ветеранов протезами (кроме зубных протезов), протезно-ортопедическими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66A2F3-BFAA-4581-8F1C-7A8E2ACB1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063692"/>
            <a:ext cx="5642993" cy="4563611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r>
              <a:rPr lang="ru-RU" dirty="0"/>
              <a:t>Детям-инвалидам, как особой социальной категории граждан, государство гарантирует проведение реабилитационных мероприятий, получение технических средств и услуг, предусмотренных Федеральным перечнем реабилитационных мероприятий, технических средств реабилитации и услуг, </a:t>
            </a:r>
            <a:r>
              <a:rPr lang="ru-RU" b="1" dirty="0">
                <a:solidFill>
                  <a:srgbClr val="C00000"/>
                </a:solidFill>
              </a:rPr>
              <a:t>предоставляемых инвалиду за счёт средств Федерального бюджета.  </a:t>
            </a:r>
          </a:p>
          <a:p>
            <a:r>
              <a:rPr lang="ru-RU" dirty="0"/>
              <a:t>В уполномоченный орган, которым является в большинстве регионов страны Фонд социального страхования Российской Федерации (ФСС) или – в отдельных субъектах РФ – орган социальной защиты населения по месту жительства, гражданином (законным представителем) </a:t>
            </a:r>
            <a:r>
              <a:rPr lang="ru-RU" b="1" dirty="0">
                <a:solidFill>
                  <a:srgbClr val="C00000"/>
                </a:solidFill>
              </a:rPr>
              <a:t>подаётся заявление о предоставлении технического средства реабилитации, предъявляется индивидуальная программа реабилитации ребенка-инвалида. </a:t>
            </a:r>
          </a:p>
          <a:p>
            <a:r>
              <a:rPr lang="ru-RU" sz="2900" dirty="0"/>
              <a:t>Решение об обеспечении инвалидов техническими средствами реабилитации принимается при установлении медицинских показаний и противопоказаний. Медицинские показания и противопоказания устанавливаются на основе оценки стойких расстройств функций организма, обусловленных заболеваниями, последствиями травм и дефектами. </a:t>
            </a:r>
            <a:r>
              <a:rPr lang="ru-RU" sz="2900" b="1" dirty="0">
                <a:solidFill>
                  <a:srgbClr val="C00000"/>
                </a:solidFill>
              </a:rPr>
              <a:t>См. пособие </a:t>
            </a:r>
            <a:r>
              <a:rPr lang="ru-RU" sz="2900" b="1" dirty="0" err="1">
                <a:solidFill>
                  <a:srgbClr val="C00000"/>
                </a:solidFill>
              </a:rPr>
              <a:t>стр</a:t>
            </a:r>
            <a:r>
              <a:rPr lang="ru-RU" sz="2900" b="1" dirty="0">
                <a:solidFill>
                  <a:srgbClr val="C00000"/>
                </a:solidFill>
              </a:rPr>
              <a:t> 61 и далее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53911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5B91EB-5FF1-4BC7-B0C1-772561A44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9658"/>
            <a:ext cx="10903335" cy="988332"/>
          </a:xfrm>
        </p:spPr>
        <p:txBody>
          <a:bodyPr>
            <a:normAutofit fontScale="90000"/>
          </a:bodyPr>
          <a:lstStyle/>
          <a:p>
            <a:r>
              <a:rPr lang="ru-RU" dirty="0"/>
              <a:t>Организационно-структурная схема обеспечения инвалидов техническими средствами реабилитации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E6B3CE-4249-4C8A-B184-565C5DC3FFD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B1343B-9292-4843-9E8C-F5B7CA52E6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3C583-2B7E-4FB4-9AC8-9A2ED4B59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048" y="1854842"/>
            <a:ext cx="7026568" cy="500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27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DD9BBF-E58A-459E-9DB4-5B295B3C2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Сообщения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4688DE-8642-4BC9-8953-CC0E66359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23" y="2360709"/>
            <a:ext cx="8831256" cy="3678303"/>
          </a:xfrm>
        </p:spPr>
        <p:txBody>
          <a:bodyPr>
            <a:normAutofit/>
          </a:bodyPr>
          <a:lstStyle/>
          <a:p>
            <a:endParaRPr lang="ru-RU" sz="3200" dirty="0"/>
          </a:p>
          <a:p>
            <a:endParaRPr lang="ru-RU" sz="3200" dirty="0"/>
          </a:p>
          <a:p>
            <a:r>
              <a:rPr lang="ru-RU" sz="3200" dirty="0"/>
              <a:t>2. Восточные единоборства как методика медико-социальной работы</a:t>
            </a:r>
          </a:p>
        </p:txBody>
      </p:sp>
      <p:pic>
        <p:nvPicPr>
          <p:cNvPr id="4100" name="Picture 4" descr="Гифки с тэгом «БРЮС ЛИ»» (5 gif)">
            <a:extLst>
              <a:ext uri="{FF2B5EF4-FFF2-40B4-BE49-F238E27FC236}">
                <a16:creationId xmlns:a16="http://schemas.microsoft.com/office/drawing/2014/main" id="{B5DA99A1-C793-4DD2-B4F8-966839E034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555" y="4190746"/>
            <a:ext cx="3532253" cy="271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Гифка брюс ли гиф картинка, скачать анимированный gif на GIFER от Nilann">
            <a:extLst>
              <a:ext uri="{FF2B5EF4-FFF2-40B4-BE49-F238E27FC236}">
                <a16:creationId xmlns:a16="http://schemas.microsoft.com/office/drawing/2014/main" id="{EAF6C2F3-65CB-4F93-B869-5526FCBC80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941" y="57403"/>
            <a:ext cx="5917092" cy="280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7873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Содержимое 4" descr="main-905-6b9f550c95490ecb889538de4fbb867a.jpg">
            <a:extLst>
              <a:ext uri="{FF2B5EF4-FFF2-40B4-BE49-F238E27FC236}">
                <a16:creationId xmlns:a16="http://schemas.microsoft.com/office/drawing/2014/main" id="{7239B598-38EE-4F46-89F1-9024ADDB2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0" r="23560"/>
          <a:stretch>
            <a:fillRect/>
          </a:stretch>
        </p:blipFill>
        <p:spPr>
          <a:xfrm>
            <a:off x="6661150" y="381000"/>
            <a:ext cx="3562350" cy="5697538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16D12E06-E060-416A-9605-29606AC9AC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8231" y="179664"/>
            <a:ext cx="5291052" cy="5468938"/>
          </a:xfrm>
        </p:spPr>
        <p:txBody>
          <a:bodyPr rtlCol="0">
            <a:normAutofit/>
          </a:bodyPr>
          <a:lstStyle/>
          <a:p>
            <a:pPr algn="just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ru-RU" dirty="0">
                <a:solidFill>
                  <a:schemeClr val="tx1"/>
                </a:solidFill>
              </a:rPr>
              <a:t>	</a:t>
            </a:r>
            <a:r>
              <a:rPr lang="ru-RU" sz="2000" dirty="0">
                <a:solidFill>
                  <a:schemeClr val="tx1"/>
                </a:solidFill>
              </a:rPr>
              <a:t>В </a:t>
            </a:r>
            <a:r>
              <a:rPr lang="ru-RU" sz="2000" b="1" dirty="0">
                <a:solidFill>
                  <a:srgbClr val="C00000"/>
                </a:solidFill>
              </a:rPr>
              <a:t>предоперационном периоде </a:t>
            </a:r>
            <a:r>
              <a:rPr lang="ru-RU" sz="2000" dirty="0">
                <a:solidFill>
                  <a:schemeClr val="tx1"/>
                </a:solidFill>
              </a:rPr>
              <a:t>ЛФК используют в виде лечебной гимнастики , которую проводят индивидуально или в малых группах 1-2 раза в сутки , самостоятельных занятий ( комплекс специальных упражнений ) до 3-4 раз в сутки , утренней гигиенической гимнастики , лечебной ходьбы согласно назначенным двигательным режимом . С целью </a:t>
            </a:r>
            <a:r>
              <a:rPr lang="ru-RU" sz="2000" dirty="0" err="1">
                <a:solidFill>
                  <a:schemeClr val="tx1"/>
                </a:solidFill>
              </a:rPr>
              <a:t>общетонизуючого</a:t>
            </a:r>
            <a:r>
              <a:rPr lang="ru-RU" sz="2000" dirty="0">
                <a:solidFill>
                  <a:schemeClr val="tx1"/>
                </a:solidFill>
              </a:rPr>
              <a:t> влияния физических упражнений на организм больного , применяют статические и динамические упражнения для мелких и средних мышечных групп 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582902-17F9-4EC2-B690-B2E1B2C33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CD4C4D-F6F7-4B58-806E-E380A20A6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757" y="906189"/>
            <a:ext cx="7756617" cy="4204800"/>
          </a:xfrm>
        </p:spPr>
        <p:txBody>
          <a:bodyPr>
            <a:normAutofit fontScale="77500" lnSpcReduction="20000"/>
          </a:bodyPr>
          <a:lstStyle/>
          <a:p>
            <a:r>
              <a:rPr lang="ru-RU" altLang="ru-RU" dirty="0"/>
              <a:t>При подготовке к операции особое внимание следует уделять тренировке грудного типа дыхания , потому что в первые часы после хирургического вмешательства необходимо максимально ограничить участие в акте дыхания диафрагмы и передней брюшной стенки (в связи с болевым синдромом) .</a:t>
            </a:r>
          </a:p>
          <a:p>
            <a:endParaRPr lang="ru-RU" dirty="0"/>
          </a:p>
          <a:p>
            <a:r>
              <a:rPr lang="ru-RU" altLang="ru-RU" dirty="0"/>
              <a:t>На занятиях в предоперационном периоде , кроме активации грудного дыхания , больные усваивают также другие навыки и выполняют упражнения , которые будут необходимы непосредственно после операции: откашливание с фиксацией участка будущего послеоперационного рубца ( шва ) и нижних отделов грудной клетки ; 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3E8523-8F3B-479D-BC59-D0EC5A7B883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Изображение 2">
            <a:extLst>
              <a:ext uri="{FF2B5EF4-FFF2-40B4-BE49-F238E27FC236}">
                <a16:creationId xmlns:a16="http://schemas.microsoft.com/office/drawing/2014/main" id="{D37721B0-077F-453F-A443-21D7B51C1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048" y="1870745"/>
            <a:ext cx="4359195" cy="289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352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24F05-3067-48C9-99AC-C8F20DA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2296"/>
            <a:ext cx="5056210" cy="1155282"/>
          </a:xfrm>
        </p:spPr>
        <p:txBody>
          <a:bodyPr>
            <a:normAutofit fontScale="90000"/>
          </a:bodyPr>
          <a:lstStyle/>
          <a:p>
            <a:r>
              <a:rPr lang="ru-RU" altLang="ru-RU" b="1" dirty="0">
                <a:solidFill>
                  <a:schemeClr val="bg1"/>
                </a:solidFill>
              </a:rPr>
              <a:t>Применение средств ЛФК в педиатрии зависит от возраста ребёнка; характера патологического процесса, его стадии, особенностей;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0C3E36-4691-48D3-AFE2-0A1EC29CE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16" y="601200"/>
            <a:ext cx="4661079" cy="4204800"/>
          </a:xfrm>
        </p:spPr>
        <p:txBody>
          <a:bodyPr>
            <a:normAutofit fontScale="77500" lnSpcReduction="20000"/>
          </a:bodyPr>
          <a:lstStyle/>
          <a:p>
            <a:r>
              <a:rPr lang="ru-RU" altLang="ru-RU" b="1" dirty="0"/>
              <a:t>Лечебная физкультура в педиатрии </a:t>
            </a:r>
            <a:r>
              <a:rPr lang="ru-RU" altLang="ru-RU" dirty="0"/>
              <a:t>отличается от других видов лечения (фармакотерапии, физиотерапии и др.) не только физиологически характером применяемых средств, связанных с естественными движениями ребёнка и естественными внешними воздействиями, но и широким использованием методов лечебной педагогики и психологии. 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98C30F-FFE8-4290-8B93-A1FDC0782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945041" cy="1155282"/>
          </a:xfrm>
        </p:spPr>
        <p:txBody>
          <a:bodyPr>
            <a:noAutofit/>
          </a:bodyPr>
          <a:lstStyle/>
          <a:p>
            <a:r>
              <a:rPr lang="ru-RU" altLang="ru-RU" sz="2000" b="1" dirty="0"/>
              <a:t>индивидуальных и возрастных особенностей течения болезни или травмы; психологических особенностей ребёнка.</a:t>
            </a:r>
            <a:endParaRPr lang="ru-RU" sz="2000" b="1" dirty="0"/>
          </a:p>
        </p:txBody>
      </p:sp>
      <p:pic>
        <p:nvPicPr>
          <p:cNvPr id="5" name="Изображение 2">
            <a:extLst>
              <a:ext uri="{FF2B5EF4-FFF2-40B4-BE49-F238E27FC236}">
                <a16:creationId xmlns:a16="http://schemas.microsoft.com/office/drawing/2014/main" id="{C711AE7B-6B5C-48F3-8710-3BF5D594D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786" y="906189"/>
            <a:ext cx="57023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6050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Содержимое 4">
            <a:extLst>
              <a:ext uri="{FF2B5EF4-FFF2-40B4-BE49-F238E27FC236}">
                <a16:creationId xmlns:a16="http://schemas.microsoft.com/office/drawing/2014/main" id="{CBA68AA3-DDC7-4BB4-A28E-21FCD1A52F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" b="136"/>
          <a:stretch>
            <a:fillRect/>
          </a:stretch>
        </p:blipFill>
        <p:spPr>
          <a:xfrm>
            <a:off x="8306238" y="431334"/>
            <a:ext cx="3813175" cy="5697538"/>
          </a:xfrm>
        </p:spPr>
      </p:pic>
      <p:sp>
        <p:nvSpPr>
          <p:cNvPr id="33795" name="Текст 3">
            <a:extLst>
              <a:ext uri="{FF2B5EF4-FFF2-40B4-BE49-F238E27FC236}">
                <a16:creationId xmlns:a16="http://schemas.microsoft.com/office/drawing/2014/main" id="{BAA4107B-8F32-4237-B23E-6D4859902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2702" y="241168"/>
            <a:ext cx="7893342" cy="5547235"/>
          </a:xfrm>
        </p:spPr>
        <p:txBody>
          <a:bodyPr/>
          <a:lstStyle/>
          <a:p>
            <a:pPr algn="l"/>
            <a:r>
              <a:rPr lang="ru-RU" altLang="ru-RU" sz="2000" dirty="0">
                <a:solidFill>
                  <a:schemeClr val="tx1"/>
                </a:solidFill>
              </a:rPr>
              <a:t>Формы </a:t>
            </a:r>
            <a:r>
              <a:rPr lang="ru-RU" altLang="ru-RU" sz="2000" b="1" dirty="0">
                <a:solidFill>
                  <a:schemeClr val="tx1"/>
                </a:solidFill>
              </a:rPr>
              <a:t>лечебной физкультуры в педиатрии</a:t>
            </a:r>
            <a:r>
              <a:rPr lang="ru-RU" altLang="ru-RU" sz="2000" dirty="0">
                <a:solidFill>
                  <a:schemeClr val="tx1"/>
                </a:solidFill>
              </a:rPr>
              <a:t>: специальные занятия ЛФК, утренняя зарядка, самостоятельно выполняемые индивидуальные занятия и элементы ЛФК, включаемые в другие виды двигательной активности ребёнка.</a:t>
            </a:r>
          </a:p>
          <a:p>
            <a:pPr algn="l"/>
            <a:r>
              <a:rPr lang="ru-RU" altLang="ru-RU" sz="2000" dirty="0">
                <a:solidFill>
                  <a:schemeClr val="tx1"/>
                </a:solidFill>
              </a:rPr>
              <a:t>Лечебное действие средств ЛФК:</a:t>
            </a:r>
          </a:p>
          <a:p>
            <a:pPr algn="l"/>
            <a:endParaRPr lang="ru-RU" altLang="ru-RU" sz="2000" dirty="0">
              <a:solidFill>
                <a:schemeClr val="tx1"/>
              </a:solidFill>
            </a:endParaRPr>
          </a:p>
          <a:p>
            <a:pPr algn="l"/>
            <a:r>
              <a:rPr lang="ru-RU" altLang="ru-RU" sz="2000" b="1" dirty="0">
                <a:solidFill>
                  <a:srgbClr val="C00000"/>
                </a:solidFill>
              </a:rPr>
              <a:t> 1) стимулирующее </a:t>
            </a:r>
            <a:r>
              <a:rPr lang="ru-RU" altLang="ru-RU" sz="2000" dirty="0">
                <a:solidFill>
                  <a:schemeClr val="tx1"/>
                </a:solidFill>
              </a:rPr>
              <a:t>(усиление деятельности физиологических систем организма больного, повышение эмоционального тонуса и неспецифической сопротивляемости детского организма;</a:t>
            </a:r>
          </a:p>
          <a:p>
            <a:pPr algn="l"/>
            <a:r>
              <a:rPr lang="ru-RU" altLang="ru-RU" sz="2000" dirty="0">
                <a:solidFill>
                  <a:schemeClr val="tx1"/>
                </a:solidFill>
              </a:rPr>
              <a:t> </a:t>
            </a:r>
            <a:r>
              <a:rPr lang="ru-RU" altLang="ru-RU" sz="2000" b="1" dirty="0">
                <a:solidFill>
                  <a:srgbClr val="C00000"/>
                </a:solidFill>
              </a:rPr>
              <a:t>2) трофическое </a:t>
            </a:r>
            <a:r>
              <a:rPr lang="ru-RU" altLang="ru-RU" sz="2000" dirty="0">
                <a:solidFill>
                  <a:schemeClr val="tx1"/>
                </a:solidFill>
              </a:rPr>
              <a:t>(общее и направленное изменение обмена веществ в мышцах и внутренних органах, усиление процессов регенерации, ускорение резорбции воспалительного экссудата и обратное развитие воспаления в целом); </a:t>
            </a:r>
          </a:p>
          <a:p>
            <a:r>
              <a:rPr lang="ru-RU" altLang="ru-RU" sz="2000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7B6B6B01-410C-4B57-ADC7-4C380555D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446" y="1855227"/>
            <a:ext cx="7608815" cy="4914690"/>
          </a:xfrm>
          <a:solidFill>
            <a:schemeClr val="accent6">
              <a:lumMod val="20000"/>
              <a:lumOff val="80000"/>
            </a:schemeClr>
          </a:solidFill>
        </p:spPr>
        <p:txBody>
          <a:bodyPr rtlCol="0">
            <a:normAutofit fontScale="77500" lnSpcReduction="20000"/>
          </a:bodyPr>
          <a:lstStyle/>
          <a:p>
            <a:pPr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ru-RU" dirty="0"/>
              <a:t>3) компенсаторное (усиление или перестройка приспособительных реакций, развивающихся при патологических процессах, таким образом, что увеличивается их компенсаторный эффект);</a:t>
            </a:r>
          </a:p>
          <a:p>
            <a:pPr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ru-RU" dirty="0"/>
              <a:t> 4) нормализация нарушенных функций (постоянное расширение диапазона функциональных показателей патологически изменённой системы до физиологической возрастной нормы, что широко используется на этапах реабилитации).</a:t>
            </a:r>
          </a:p>
          <a:p>
            <a:pPr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ru-RU" altLang="ru-RU" dirty="0"/>
              <a:t>ЛФК применяется в комплексе с хирургическим лечением как в пред-, так и в послеоперационном периодах при операциях на брюшной стенке, в грудной хирургии (на сердце, легких), при ожоговой болезни, при реконструктивных операциях, а также при хирургических вмешательствах на нервной системе. При заболеваниях внутренних органов ЛФК показана больным, длительно находившимся на постельном режиме, ослабленным, с пониженным психическим и физическим тонусом. </a:t>
            </a:r>
          </a:p>
          <a:p>
            <a:pPr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ru-RU" dirty="0"/>
          </a:p>
          <a:p>
            <a:pPr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7F5C0CB-3B29-4CB3-B8AF-9A52653C4A6E}"/>
              </a:ext>
            </a:extLst>
          </p:cNvPr>
          <p:cNvSpPr/>
          <p:nvPr/>
        </p:nvSpPr>
        <p:spPr>
          <a:xfrm>
            <a:off x="8070209" y="1855226"/>
            <a:ext cx="3942826" cy="45243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altLang="ru-RU" dirty="0"/>
              <a:t>При сердечно-сосудистых заболеваниях ЛФК показана в случае компенсированного состояния кровообращения, а также недостаточности сердца I степени. Учитывая стимулирующее влияние физических упражнений на трофику и сократительную функцию миокарда, ЛФК рекомендуют для лечения дистрофии миокарда, подострого и хронического миокардита, инфаркта миокарда (в периоде восстановления) и других состояний, характеризующихся понижением сократительной функции сердечной мышцы.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3A20EB-9AF0-461F-A101-F238D5C92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Противопоказания назначения лечебной физкультуры 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872FDF-8CD1-4E4F-94E5-114CB1EF8B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rgbClr val="CCFFFF"/>
          </a:solidFill>
        </p:spPr>
        <p:txBody>
          <a:bodyPr>
            <a:normAutofit fontScale="77500" lnSpcReduction="20000"/>
          </a:bodyPr>
          <a:lstStyle/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None/>
              <a:defRPr/>
            </a:pPr>
            <a:r>
              <a:rPr lang="ru-RU" b="1" dirty="0"/>
              <a:t>общие</a:t>
            </a:r>
            <a:r>
              <a:rPr lang="ru-RU" dirty="0"/>
              <a:t>: </a:t>
            </a:r>
          </a:p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ru-RU" dirty="0"/>
              <a:t>(</a:t>
            </a:r>
            <a:r>
              <a:rPr lang="ru-RU" b="1" dirty="0"/>
              <a:t>1) отсутствие контакта с </a:t>
            </a:r>
            <a:r>
              <a:rPr lang="ru-RU" dirty="0"/>
              <a:t>больным;</a:t>
            </a:r>
          </a:p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ru-RU" dirty="0"/>
              <a:t> (2) психические заболевания в период обострения;</a:t>
            </a:r>
          </a:p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ru-RU" dirty="0"/>
              <a:t> (3) злокачественные новообразования до радикального лечения;</a:t>
            </a:r>
          </a:p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ru-RU" dirty="0"/>
              <a:t> (4) острые инфекционные заболевания;</a:t>
            </a:r>
          </a:p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ru-RU" dirty="0"/>
              <a:t> (5) острый период соматического заболевания и его прогрессирующее течение;</a:t>
            </a:r>
          </a:p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ru-RU" dirty="0"/>
              <a:t> (6) обще тяжелое состояние больного; </a:t>
            </a:r>
          </a:p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ru-RU" dirty="0"/>
              <a:t>(7) тахикардия в покое</a:t>
            </a:r>
          </a:p>
          <a:p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829DDA47-32DF-4B21-8DCC-260A4A9A9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Candara" panose="020E0502030303020204" pitchFamily="34" charset="0"/>
              <a:buNone/>
              <a:defRPr/>
            </a:pPr>
            <a:r>
              <a:rPr lang="ru-RU" dirty="0"/>
              <a:t>(8) опасность массивного кровотечения;</a:t>
            </a:r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Candara" panose="020E0502030303020204" pitchFamily="34" charset="0"/>
              <a:buNone/>
              <a:defRPr/>
            </a:pPr>
            <a:r>
              <a:rPr lang="ru-RU" dirty="0"/>
              <a:t> (9) лихорадочные состояния; </a:t>
            </a:r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Candara" panose="020E0502030303020204" pitchFamily="34" charset="0"/>
              <a:buNone/>
              <a:defRPr/>
            </a:pPr>
            <a:r>
              <a:rPr lang="ru-RU" dirty="0"/>
              <a:t>(10) частые приступы нарушения ритма сердца и коронарного кровообращения;</a:t>
            </a:r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Candara" panose="020E0502030303020204" pitchFamily="34" charset="0"/>
              <a:buNone/>
              <a:defRPr/>
            </a:pPr>
            <a:r>
              <a:rPr lang="ru-RU" dirty="0"/>
              <a:t> (11) обострение хронических процессов (особенно брюшной полости);</a:t>
            </a:r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Candara" panose="020E0502030303020204" pitchFamily="34" charset="0"/>
              <a:buNone/>
              <a:defRPr/>
            </a:pPr>
            <a:r>
              <a:rPr lang="ru-RU" dirty="0"/>
              <a:t> (12) артериальное давление выше 220/120 </a:t>
            </a:r>
            <a:r>
              <a:rPr lang="ru-RU" dirty="0" err="1"/>
              <a:t>мм.рт.ст</a:t>
            </a:r>
            <a:r>
              <a:rPr lang="ru-RU" dirty="0"/>
              <a:t>.; </a:t>
            </a:r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Candara" panose="020E0502030303020204" pitchFamily="34" charset="0"/>
              <a:buNone/>
              <a:defRPr/>
            </a:pPr>
            <a:r>
              <a:rPr lang="ru-RU" dirty="0"/>
              <a:t>(13) частые гипертонические и гипотонические кризы;	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82615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2DCAB5D-F61D-4B9E-BF5E-71D478351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Противопоказания назначения лечебной физкультуры </a:t>
            </a:r>
            <a:endParaRPr lang="ru-RU" dirty="0"/>
          </a:p>
        </p:txBody>
      </p:sp>
      <p:sp>
        <p:nvSpPr>
          <p:cNvPr id="51203" name="Текст 3">
            <a:extLst>
              <a:ext uri="{FF2B5EF4-FFF2-40B4-BE49-F238E27FC236}">
                <a16:creationId xmlns:a16="http://schemas.microsoft.com/office/drawing/2014/main" id="{35FFDF6E-56F4-4CBD-B167-04B1A3FCF9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 algn="l"/>
            <a:r>
              <a:rPr lang="ru-RU" altLang="ru-RU" sz="1800" b="1" dirty="0">
                <a:solidFill>
                  <a:schemeClr val="tx1"/>
                </a:solidFill>
              </a:rPr>
              <a:t>специальные</a:t>
            </a:r>
            <a:r>
              <a:rPr lang="ru-RU" altLang="ru-RU" sz="1800" dirty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ru-RU" altLang="ru-RU" sz="1800" dirty="0">
                <a:solidFill>
                  <a:schemeClr val="tx1"/>
                </a:solidFill>
              </a:rPr>
              <a:t> (1) нарушения кровообращения спинного мозга (в острой стадии); </a:t>
            </a:r>
          </a:p>
          <a:p>
            <a:pPr algn="l"/>
            <a:r>
              <a:rPr lang="ru-RU" altLang="ru-RU" sz="1800" dirty="0">
                <a:solidFill>
                  <a:schemeClr val="tx1"/>
                </a:solidFill>
              </a:rPr>
              <a:t>(2) инфекционные заболевания позвоночника и спинного мозга (в острой стадии);</a:t>
            </a:r>
          </a:p>
          <a:p>
            <a:pPr algn="l"/>
            <a:r>
              <a:rPr lang="ru-RU" altLang="ru-RU" sz="1800" dirty="0">
                <a:solidFill>
                  <a:schemeClr val="tx1"/>
                </a:solidFill>
              </a:rPr>
              <a:t> (3) синдром сдавления спинного мозга или конского хвоста;</a:t>
            </a:r>
          </a:p>
          <a:p>
            <a:pPr algn="l"/>
            <a:r>
              <a:rPr lang="ru-RU" altLang="ru-RU" sz="1800" dirty="0">
                <a:solidFill>
                  <a:schemeClr val="tx1"/>
                </a:solidFill>
              </a:rPr>
              <a:t> (4) ухудшение клинических проявлений заболевания в процессе проведении лечебной физкультуры;</a:t>
            </a:r>
          </a:p>
          <a:p>
            <a:pPr algn="l"/>
            <a:r>
              <a:rPr lang="ru-RU" altLang="ru-RU" sz="1800" dirty="0">
                <a:solidFill>
                  <a:schemeClr val="tx1"/>
                </a:solidFill>
              </a:rPr>
              <a:t> (5) опухоли позвоночника и спинного мозга.	</a:t>
            </a:r>
          </a:p>
          <a:p>
            <a:pPr algn="l"/>
            <a:endParaRPr lang="ru-RU" altLang="ru-RU" sz="1800" dirty="0">
              <a:solidFill>
                <a:schemeClr val="tx1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ABB88D-04AD-4857-89E6-A86763559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723950" cy="4458023"/>
          </a:xfrm>
          <a:solidFill>
            <a:srgbClr val="CCFFFF"/>
          </a:solidFill>
        </p:spPr>
        <p:txBody>
          <a:bodyPr>
            <a:normAutofit fontScale="77500" lnSpcReduction="20000"/>
          </a:bodyPr>
          <a:lstStyle/>
          <a:p>
            <a:r>
              <a:rPr lang="ru-RU" altLang="ru-RU" dirty="0">
                <a:solidFill>
                  <a:srgbClr val="000000"/>
                </a:solidFill>
              </a:rPr>
              <a:t>Физические упражнения, массаж, физиотерапевтические процедуры при травмах опорно-двигательного аппарата, улучшая в зонах повреждения кровообращение, трофику, расслабляя мышцы, снимая болезненность, оказывают стимулирующее влияние на регенерацию тканей, заживление, полное восстановление морфологических структур. </a:t>
            </a:r>
          </a:p>
          <a:p>
            <a:r>
              <a:rPr lang="ru-RU" altLang="ru-RU" dirty="0">
                <a:solidFill>
                  <a:srgbClr val="000000"/>
                </a:solidFill>
              </a:rPr>
              <a:t>При тяжелом нарушении функций поврежденного органа, например, при ампутации ноги, большое значение имеет формирование компенсации: ходьба с помощью костылей и на протезе. Также, например, при утрате правой кисти больной осваивает навыки письма левой рукой и т.д.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3422FEF-66E6-4AB3-B916-E0FC7F20C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Модель комплексной реабилитации детей-инвалидов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63673B7-CBCB-49AE-A7F7-7E6E8D9DB2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60916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A85EE9-D4E9-42BF-86E0-ABF2BA59C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Особенности организации комплексной реабилитации детей-инвалидов </a:t>
            </a: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B6C5D3C6-EC4C-487C-9089-4B8FE9E6AD88}"/>
              </a:ext>
            </a:extLst>
          </p:cNvPr>
          <p:cNvGraphicFramePr>
            <a:graphicFrameLocks noGrp="1"/>
          </p:cNvGraphicFramePr>
          <p:nvPr/>
        </p:nvGraphicFramePr>
        <p:xfrm>
          <a:off x="442413" y="1999653"/>
          <a:ext cx="11307173" cy="45974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10384">
                  <a:extLst>
                    <a:ext uri="{9D8B030D-6E8A-4147-A177-3AD203B41FA5}">
                      <a16:colId xmlns:a16="http://schemas.microsoft.com/office/drawing/2014/main" val="2544111571"/>
                    </a:ext>
                  </a:extLst>
                </a:gridCol>
                <a:gridCol w="2991474">
                  <a:extLst>
                    <a:ext uri="{9D8B030D-6E8A-4147-A177-3AD203B41FA5}">
                      <a16:colId xmlns:a16="http://schemas.microsoft.com/office/drawing/2014/main" val="482627775"/>
                    </a:ext>
                  </a:extLst>
                </a:gridCol>
                <a:gridCol w="2991474">
                  <a:extLst>
                    <a:ext uri="{9D8B030D-6E8A-4147-A177-3AD203B41FA5}">
                      <a16:colId xmlns:a16="http://schemas.microsoft.com/office/drawing/2014/main" val="3225250400"/>
                    </a:ext>
                  </a:extLst>
                </a:gridCol>
                <a:gridCol w="2413841">
                  <a:extLst>
                    <a:ext uri="{9D8B030D-6E8A-4147-A177-3AD203B41FA5}">
                      <a16:colId xmlns:a16="http://schemas.microsoft.com/office/drawing/2014/main" val="473633748"/>
                    </a:ext>
                  </a:extLst>
                </a:gridCol>
              </a:tblGrid>
              <a:tr h="21477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Показатели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Условное обозначение уровня мероприятий системы реабилитации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563829"/>
                  </a:ext>
                </a:extLst>
              </a:tr>
              <a:tr h="2147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Микроуровень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Мезоуровень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Макроуровень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/>
                </a:tc>
                <a:extLst>
                  <a:ext uri="{0D108BD9-81ED-4DB2-BD59-A6C34878D82A}">
                    <a16:rowId xmlns:a16="http://schemas.microsoft.com/office/drawing/2014/main" val="3411996159"/>
                  </a:ext>
                </a:extLst>
              </a:tr>
              <a:tr h="2147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Точка приложения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Ребенок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Семья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Общество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/>
                </a:tc>
                <a:extLst>
                  <a:ext uri="{0D108BD9-81ED-4DB2-BD59-A6C34878D82A}">
                    <a16:rowId xmlns:a16="http://schemas.microsoft.com/office/drawing/2014/main" val="2386470448"/>
                  </a:ext>
                </a:extLst>
              </a:tr>
              <a:tr h="12886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Цель проведения мероприятий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Компенсация или устранение нарушений функций  и ограничений жизнедеятельности ребенка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Устранение барьеров в ближайшем окружении ребенка- инвалида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Устранение барьеров в отдаленном окружении ребенка-инвалида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/>
                </a:tc>
                <a:extLst>
                  <a:ext uri="{0D108BD9-81ED-4DB2-BD59-A6C34878D82A}">
                    <a16:rowId xmlns:a16="http://schemas.microsoft.com/office/drawing/2014/main" val="104003766"/>
                  </a:ext>
                </a:extLst>
              </a:tr>
              <a:tr h="1503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Мероприятия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Мероприятия медицинской, психолого-педагогической и отчасти- социальной реабилитации, ТСР в ИПР ребенка-инвалида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 основном - мероприятия социальной реабилитации, ТСР в ИПР ребенка-инвалида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Мероприятия по социальной интеграции детей-инвалидов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/>
                </a:tc>
                <a:extLst>
                  <a:ext uri="{0D108BD9-81ED-4DB2-BD59-A6C34878D82A}">
                    <a16:rowId xmlns:a16="http://schemas.microsoft.com/office/drawing/2014/main" val="102558079"/>
                  </a:ext>
                </a:extLst>
              </a:tr>
              <a:tr h="1073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Механизм реализации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 Через Индивидуальную программу реабилитации ребенка-инвалида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Частично – через Индивидуальную программу реабилитации ребенка-инвалида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Федеральные и региональные целевые программы, проекты и др.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/>
                </a:tc>
                <a:extLst>
                  <a:ext uri="{0D108BD9-81ED-4DB2-BD59-A6C34878D82A}">
                    <a16:rowId xmlns:a16="http://schemas.microsoft.com/office/drawing/2014/main" val="4075219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88308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435B26-1348-4DC1-B93B-B36016BF6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Периоды жизни </a:t>
            </a:r>
            <a:r>
              <a:rPr lang="ru-RU" dirty="0" err="1"/>
              <a:t>реБенка</a:t>
            </a:r>
            <a:r>
              <a:rPr lang="ru-RU" dirty="0"/>
              <a:t>-инвалида, которые важно учитывать при построении реабилитационных программ и разработке ИПР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6047DC-6DE5-4DA0-A9D8-019FCD031F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257545" cy="4273465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ru-RU" dirty="0"/>
              <a:t>В  жизни семьи ребенка-инвалида выделяют определенные периоды, которые важно учитывать при построении реабилитационных программ и разработке ИПР:</a:t>
            </a:r>
          </a:p>
          <a:p>
            <a:r>
              <a:rPr lang="ru-RU" b="1" dirty="0">
                <a:solidFill>
                  <a:srgbClr val="C00000"/>
                </a:solidFill>
              </a:rPr>
              <a:t>1) рождение ребенка </a:t>
            </a:r>
            <a:r>
              <a:rPr lang="ru-RU" dirty="0"/>
              <a:t>— получение информации о наличии у ребенка патологии, эмоциональное привыкание, информирование других членов семьи;</a:t>
            </a:r>
          </a:p>
          <a:p>
            <a:r>
              <a:rPr lang="ru-RU" b="1" dirty="0">
                <a:solidFill>
                  <a:srgbClr val="C00000"/>
                </a:solidFill>
              </a:rPr>
              <a:t>2) школьный возраст </a:t>
            </a:r>
            <a:r>
              <a:rPr lang="ru-RU" dirty="0"/>
              <a:t>— принятие решения о форме обучения ребенка, организация его учебы и внешкольной деятельности, переживание реакций группы сверстников;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574A34-BE27-4AB0-B554-F6D3F2B35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6" y="2228003"/>
            <a:ext cx="5648449" cy="4273465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3) подростковый возраст </a:t>
            </a:r>
            <a:r>
              <a:rPr lang="ru-RU" dirty="0"/>
              <a:t>— привыкание к хронической природе заболевания ребенка, возникновение проблем, связанных с пробуждающейся сексуальностью, изоляцией ребенка от сверстников и его отвержением (с их стороны), планирование будущей занятости ребенка;</a:t>
            </a:r>
          </a:p>
          <a:p>
            <a:r>
              <a:rPr lang="ru-RU" b="1" dirty="0">
                <a:solidFill>
                  <a:srgbClr val="C00000"/>
                </a:solidFill>
              </a:rPr>
              <a:t>4) период «выпуска» </a:t>
            </a:r>
            <a:r>
              <a:rPr lang="ru-RU" dirty="0"/>
              <a:t>— признание и привыкание к продолжающейся семейной ответственности, принятие решения о подходящем месте проживания повзрослевшего ребенка, переживание дефицита возможностей для социализации члена семьи - инвалида;</a:t>
            </a:r>
          </a:p>
          <a:p>
            <a:r>
              <a:rPr lang="ru-RU" b="1" dirty="0">
                <a:solidFill>
                  <a:srgbClr val="C00000"/>
                </a:solidFill>
              </a:rPr>
              <a:t>5) </a:t>
            </a:r>
            <a:r>
              <a:rPr lang="ru-RU" b="1" dirty="0" err="1">
                <a:solidFill>
                  <a:srgbClr val="C00000"/>
                </a:solidFill>
              </a:rPr>
              <a:t>постродительский</a:t>
            </a:r>
            <a:r>
              <a:rPr lang="ru-RU" b="1" dirty="0">
                <a:solidFill>
                  <a:srgbClr val="C00000"/>
                </a:solidFill>
              </a:rPr>
              <a:t> период </a:t>
            </a:r>
            <a:r>
              <a:rPr lang="ru-RU" dirty="0"/>
              <a:t>— перестройка взаимоотношений между супругами (например, если ребенок был успешно «выпущен» из семьи) и взаимодействие со специалистами по месту проживания ребенка.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5904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66A008-4BC3-469D-AAE7-2CC152D1A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Негативные психологические установки матери ребенка-инвалида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5DEC9A-E502-4720-9F9F-8D8D31A3A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rgbClr val="088776"/>
                </a:solidFill>
              </a:rPr>
              <a:t>Ложный стыд. </a:t>
            </a:r>
            <a:r>
              <a:rPr lang="ru-RU" dirty="0"/>
              <a:t>«Это так стыдно, что у меня «ненормальный» ребенок». Такая установка вызвана отсутствием в нашем обществе полноценной интеграции инвалидов в социум. Это особенно опасно для ребенка-инвалида, поскольку он может оказаться оторванным от сверстников и общества. </a:t>
            </a:r>
          </a:p>
          <a:p>
            <a:r>
              <a:rPr lang="ru-RU" b="1" dirty="0">
                <a:solidFill>
                  <a:srgbClr val="088776"/>
                </a:solidFill>
              </a:rPr>
              <a:t>Поиск виновных. </a:t>
            </a:r>
            <a:r>
              <a:rPr lang="ru-RU" dirty="0"/>
              <a:t>«Во всем виновата наследственность мужа (жены) и т.д.». Это попытка снять с себя ответственность за жизнь больного ребенка. Такая позиция приводит к конфронтации между членами семьи и исключает сотрудничество. </a:t>
            </a:r>
          </a:p>
          <a:p>
            <a:endParaRPr lang="ru-RU" dirty="0"/>
          </a:p>
          <a:p>
            <a:r>
              <a:rPr lang="ru-RU" b="1" dirty="0">
                <a:solidFill>
                  <a:srgbClr val="088776"/>
                </a:solidFill>
              </a:rPr>
              <a:t>Комплекс вины. </a:t>
            </a:r>
            <a:r>
              <a:rPr lang="ru-RU" dirty="0"/>
              <a:t>«Это из-за меня ребенок родился на свет, чтобы мучиться и страдать; Мой долг – искупить вину». Такая установка может привести </a:t>
            </a:r>
            <a:r>
              <a:rPr lang="ru-RU" b="1" dirty="0">
                <a:solidFill>
                  <a:srgbClr val="088776"/>
                </a:solidFill>
              </a:rPr>
              <a:t>к </a:t>
            </a:r>
            <a:r>
              <a:rPr lang="ru-RU" b="1" dirty="0" err="1">
                <a:solidFill>
                  <a:srgbClr val="088776"/>
                </a:solidFill>
              </a:rPr>
              <a:t>гиперопеке</a:t>
            </a:r>
            <a:r>
              <a:rPr lang="ru-RU" b="1" dirty="0">
                <a:solidFill>
                  <a:srgbClr val="088776"/>
                </a:solidFill>
              </a:rPr>
              <a:t> ребенка</a:t>
            </a:r>
            <a:r>
              <a:rPr lang="ru-RU" dirty="0"/>
              <a:t>, чрезмерному потаканию его капризам</a:t>
            </a:r>
          </a:p>
        </p:txBody>
      </p:sp>
    </p:spTree>
    <p:extLst>
      <p:ext uri="{BB962C8B-B14F-4D97-AF65-F5344CB8AC3E}">
        <p14:creationId xmlns:p14="http://schemas.microsoft.com/office/powerpoint/2010/main" val="5179381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449686-05C9-4105-945D-0E67616FB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Основные  учреждения (организации) системы реабилитации, предоставляющие реабилитационные услуги детям-инвалидам (на примере детей с двигательными нарушениями) (федеральный уровень)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5D922161-008A-420F-93D6-7886295FA54D}"/>
              </a:ext>
            </a:extLst>
          </p:cNvPr>
          <p:cNvGraphicFramePr>
            <a:graphicFrameLocks noGrp="1"/>
          </p:cNvGraphicFramePr>
          <p:nvPr/>
        </p:nvGraphicFramePr>
        <p:xfrm>
          <a:off x="396189" y="1897883"/>
          <a:ext cx="11289675" cy="487585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600151">
                  <a:extLst>
                    <a:ext uri="{9D8B030D-6E8A-4147-A177-3AD203B41FA5}">
                      <a16:colId xmlns:a16="http://schemas.microsoft.com/office/drawing/2014/main" val="3299057864"/>
                    </a:ext>
                  </a:extLst>
                </a:gridCol>
                <a:gridCol w="7689524">
                  <a:extLst>
                    <a:ext uri="{9D8B030D-6E8A-4147-A177-3AD203B41FA5}">
                      <a16:colId xmlns:a16="http://schemas.microsoft.com/office/drawing/2014/main" val="3592329610"/>
                    </a:ext>
                  </a:extLst>
                </a:gridCol>
              </a:tblGrid>
              <a:tr h="2673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>
                          <a:effectLst/>
                        </a:rPr>
                        <a:t>Учреждения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>
                          <a:effectLst/>
                        </a:rPr>
                        <a:t> Основные задачи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/>
                </a:tc>
                <a:extLst>
                  <a:ext uri="{0D108BD9-81ED-4DB2-BD59-A6C34878D82A}">
                    <a16:rowId xmlns:a16="http://schemas.microsoft.com/office/drawing/2014/main" val="3155118067"/>
                  </a:ext>
                </a:extLst>
              </a:tr>
              <a:tr h="26737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>
                          <a:effectLst/>
                        </a:rPr>
                        <a:t>ГОСУДАРСТВЕННЫЕ УЧРЕЖДЕНИЯ СИСТЕМЫ СОЦИАЛЬНОЙ ЗАЩИТЫ НАСЕЛЕНИЯ, ВНЕБЮДЖЕТНЫЕ ФОНДЫ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71102"/>
                  </a:ext>
                </a:extLst>
              </a:tr>
              <a:tr h="13368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>
                          <a:effectLst/>
                        </a:rPr>
                        <a:t>Федеральный уровень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948949"/>
                  </a:ext>
                </a:extLst>
              </a:tr>
              <a:tr h="6684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Федеральные учреждения медико-социальной экспертизы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"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- разработка ИПР ребенка-инвалида: определение потребностей в реабилитационных мероприятиях,   технических средствах реабилитации и услугах;  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-статистический учет потребностей детей-инвалидов в мероприятиях по реабилитации, ТСР и услугах;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865209"/>
                  </a:ext>
                </a:extLst>
              </a:tr>
              <a:tr h="8021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Региональное отделение Фонда социального страхования Российской Федерации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spc="5" dirty="0">
                          <a:effectLst/>
                        </a:rPr>
                        <a:t>- организация обеспечения и финансирование  детей-инвалидов техническими средствами реабилитации, протезно-ортопедическими </a:t>
                      </a:r>
                      <a:r>
                        <a:rPr lang="ru-RU" sz="1200" spc="-10" dirty="0">
                          <a:effectLst/>
                        </a:rPr>
                        <a:t>изделиями за счет средств федерального бюджета;</a:t>
                      </a:r>
                      <a:r>
                        <a:rPr lang="ru-RU" sz="1200" u="sng" spc="-10" dirty="0">
                          <a:effectLst/>
                        </a:rPr>
                        <a:t> </a:t>
                      </a:r>
                      <a:endParaRPr lang="ru-RU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- организация ремонта и замены технических средств реабилитации за счет средств федерального бюджета;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430741"/>
                  </a:ext>
                </a:extLst>
              </a:tr>
              <a:tr h="5347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ФГУП протезно-ортопедическое предприятие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"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spc="10" dirty="0">
                          <a:effectLst/>
                        </a:rPr>
                        <a:t>- консультирование по подбору </a:t>
                      </a:r>
                      <a:r>
                        <a:rPr lang="ru-RU" sz="1200" dirty="0">
                          <a:effectLst/>
                        </a:rPr>
                        <a:t>технических средств реабилитации</a:t>
                      </a:r>
                      <a:r>
                        <a:rPr lang="ru-RU" sz="1200" spc="10" dirty="0">
                          <a:effectLst/>
                        </a:rPr>
                        <a:t> для</a:t>
                      </a:r>
                      <a:r>
                        <a:rPr lang="ru-RU" sz="1200" dirty="0">
                          <a:effectLst/>
                        </a:rPr>
                        <a:t> самостоятельного передвижения; </a:t>
                      </a:r>
                    </a:p>
                    <a:p>
                      <a:pPr indent="2540"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- предоставление технических средств реабилитации</a:t>
                      </a:r>
                      <a:r>
                        <a:rPr lang="ru-RU" sz="1200" spc="10" dirty="0">
                          <a:effectLst/>
                        </a:rPr>
                        <a:t> для</a:t>
                      </a:r>
                      <a:r>
                        <a:rPr lang="ru-RU" sz="1200" dirty="0">
                          <a:effectLst/>
                        </a:rPr>
                        <a:t> самостоятельного передвижения;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376196"/>
                  </a:ext>
                </a:extLst>
              </a:tr>
              <a:tr h="133688">
                <a:tc gridSpan="2"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>
                          <a:effectLst/>
                        </a:rPr>
                        <a:t>Уровень субъекта РФ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145718"/>
                  </a:ext>
                </a:extLst>
              </a:tr>
              <a:tr h="5347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Отделы социальной защиты населения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41910"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-консультирование по реализации ИПР ребенка-инвалида; </a:t>
                      </a:r>
                    </a:p>
                    <a:p>
                      <a:pPr indent="-41910"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- координация и содействие в реализации ИПР ребенка-инвалида;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841687"/>
                  </a:ext>
                </a:extLst>
              </a:tr>
              <a:tr h="5347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Городской центр реабилитации детей-инвалидов </a:t>
                      </a:r>
                    </a:p>
                    <a:p>
                      <a:pPr indent="457200"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- диагностика наличия и степени нарушения ограничений жизнедеятельности (ОЖД);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-разработка и реализация конкретной программы реабилитации на основе ИПР ребенка-инвалида;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982327"/>
                  </a:ext>
                </a:extLst>
              </a:tr>
              <a:tr h="8021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Государственные обычные и специальные образовательные учреждения 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-осуществление воспитания и реабилитационно-образовательного процесса с целью получения детьми-инвалидами общего и профессионального образования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025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91182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E96C87-1418-4EBF-91BB-745C3D2A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Основные  учреждения (организации) системы реабилитации, предоставляющие реабилитационные услуги детям-инвалидам (на примере детей с двигательными нарушениями) (местный уровень)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4B39FD32-D505-49B4-9798-99EE216B56B8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02672" y="1987386"/>
          <a:ext cx="11347507" cy="487061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645259">
                  <a:extLst>
                    <a:ext uri="{9D8B030D-6E8A-4147-A177-3AD203B41FA5}">
                      <a16:colId xmlns:a16="http://schemas.microsoft.com/office/drawing/2014/main" val="3719496475"/>
                    </a:ext>
                  </a:extLst>
                </a:gridCol>
                <a:gridCol w="7702248">
                  <a:extLst>
                    <a:ext uri="{9D8B030D-6E8A-4147-A177-3AD203B41FA5}">
                      <a16:colId xmlns:a16="http://schemas.microsoft.com/office/drawing/2014/main" val="14618721"/>
                    </a:ext>
                  </a:extLst>
                </a:gridCol>
              </a:tblGrid>
              <a:tr h="112233">
                <a:tc gridSpan="2"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>
                          <a:effectLst/>
                        </a:rPr>
                        <a:t> Уровень местный (районный и др.)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067" marR="3406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357863"/>
                  </a:ext>
                </a:extLst>
              </a:tr>
              <a:tr h="11150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Отделения/Центры социальной и трудовой реабилитации для детей-инвалидов</a:t>
                      </a:r>
                    </a:p>
                    <a:p>
                      <a:pPr indent="457200"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067" marR="34067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- реабилитационно-экспертная диагностика социальных способности ребенка;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- разработка и реализация конкретной программы реабилитации на основе ИПР ребенка-инвалида; 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- подбор технических средств реабилитации и обучение пользованию ими;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обучение трудовым, социальным и бытовым навыкам ребенка;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домашнее сопровождение и социальный  патронаж на дому; 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- обучение самостоятельному проживанию;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067" marR="34067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965023"/>
                  </a:ext>
                </a:extLst>
              </a:tr>
              <a:tr h="10035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Комплексные центры социального обслуживания населения (при наличии реабилитационных подразделений для детей-инвалидов)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067" marR="34067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- реабилитационно-экспертная диагностика социальных способности ребенка;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- разработка и реализация конкретной программы реабилитации на основе ИПР ребенка-инвалида;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- подбор технических средств реабилитации и обучение пользованию ими;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обучение трудовым, социальным и бытовым навыкам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домашнее сопровождение и социальный патронаж на дому; </a:t>
                      </a:r>
                    </a:p>
                    <a:p>
                      <a:pPr indent="-43180" algn="just">
                        <a:spcAft>
                          <a:spcPts val="0"/>
                        </a:spcAft>
                        <a:tabLst>
                          <a:tab pos="-43180" algn="l"/>
                        </a:tabLst>
                      </a:pPr>
                      <a:r>
                        <a:rPr lang="ru-RU" sz="1200" dirty="0">
                          <a:effectLst/>
                        </a:rPr>
                        <a:t>- обучение самостоятельному проживанию;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067" marR="34067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741873"/>
                  </a:ext>
                </a:extLst>
              </a:tr>
              <a:tr h="112233">
                <a:tc gridSpan="2"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>
                          <a:effectLst/>
                        </a:rPr>
                        <a:t>ГОСУДАРСТВЕННЫЕ УЧРЕЖДЕНИЯ СИСТЕМЫ ЗДРАВООХРАНЕНИЯ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067" marR="3406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251013"/>
                  </a:ext>
                </a:extLst>
              </a:tr>
              <a:tr h="78051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Центры восстановительной медицины и реабилитации, отделения восстановительной медицины и реабилитации в структуре  медицинских организаций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067" marR="34067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142875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восстановление (компенсация) нарушенных функций и способностей ребенка на основе реабилитационно-восстановительных методик;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067" marR="34067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206766"/>
                  </a:ext>
                </a:extLst>
              </a:tr>
              <a:tr h="78051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Центры раннего вмешательства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067" marR="34067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раннее выявление детей с задержкой развития, с проблемами здоровья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формирование рекомендаций для ранней помощи детям и отслеживания сопутствующей динамики;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восстановление (компенсация) нарушенных функций и способностей ребенка на основе реабилитационно-восстановительных методик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067" marR="34067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517609"/>
                  </a:ext>
                </a:extLst>
              </a:tr>
              <a:tr h="11223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ГОСУДАРСТВЕННЫЕ  УЧРЕЖДЕНИЯ ОБРАЗОВАНИЯ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067" marR="3406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319876"/>
                  </a:ext>
                </a:extLst>
              </a:tr>
              <a:tr h="44600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Обычные и специальные (коррекционные) образовательное учреждение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067" marR="34067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- осуществление воспитания и реабилитационно-образовательного процесса с целью получения детьми-инвалидами общего и профессионального образования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067" marR="34067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142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14383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57905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" y="0"/>
            <a:ext cx="1219192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86678" y="2079086"/>
            <a:ext cx="8998226" cy="2387600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rgbClr val="E4C88A"/>
                </a:solidFill>
                <a:latin typeface="Garamond" panose="02020404030301010803" pitchFamily="18" charset="0"/>
              </a:rPr>
              <a:t>СПАСИБО ЗА ВНИМАНИЕ!</a:t>
            </a:r>
            <a:br>
              <a:rPr lang="ru-RU" sz="4400" b="1" dirty="0">
                <a:solidFill>
                  <a:srgbClr val="E4C88A"/>
                </a:solidFill>
                <a:latin typeface="Garamond" panose="02020404030301010803" pitchFamily="18" charset="0"/>
              </a:rPr>
            </a:br>
            <a:br>
              <a:rPr lang="ru-RU" sz="4400" b="1" dirty="0">
                <a:solidFill>
                  <a:srgbClr val="E4C88A"/>
                </a:solidFill>
                <a:latin typeface="Garamond" panose="02020404030301010803" pitchFamily="18" charset="0"/>
              </a:rPr>
            </a:br>
            <a:r>
              <a:rPr lang="ru-RU" sz="4400" b="1" dirty="0">
                <a:solidFill>
                  <a:srgbClr val="E4C88A"/>
                </a:solidFill>
                <a:latin typeface="Garamond" panose="02020404030301010803" pitchFamily="18" charset="0"/>
              </a:rPr>
              <a:t> ЕСТЬ ЛИ У ВАС КАКИЕ-ЛИБО ВОПРОСЫ?</a:t>
            </a:r>
            <a:endParaRPr lang="ru-RU" sz="4400" dirty="0">
              <a:solidFill>
                <a:srgbClr val="E4C88A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65216" y="4778914"/>
            <a:ext cx="5715856" cy="1655762"/>
          </a:xfrm>
        </p:spPr>
        <p:txBody>
          <a:bodyPr/>
          <a:lstStyle/>
          <a:p>
            <a:pPr algn="r"/>
            <a:r>
              <a:rPr lang="ru-RU" b="1" dirty="0">
                <a:solidFill>
                  <a:srgbClr val="E4C88A"/>
                </a:solidFill>
                <a:latin typeface="Garamond" panose="02020404030301010803" pitchFamily="18" charset="0"/>
              </a:rPr>
              <a:t>Чумаков Вячеслав Игоревич</a:t>
            </a:r>
            <a:r>
              <a:rPr lang="ru-RU" dirty="0">
                <a:solidFill>
                  <a:srgbClr val="E4C88A"/>
                </a:solidFill>
                <a:latin typeface="Garamond" panose="02020404030301010803" pitchFamily="18" charset="0"/>
              </a:rPr>
              <a:t>, </a:t>
            </a:r>
          </a:p>
          <a:p>
            <a:pPr algn="r"/>
            <a:r>
              <a:rPr lang="ru-RU" dirty="0" err="1">
                <a:solidFill>
                  <a:srgbClr val="E4C88A"/>
                </a:solidFill>
                <a:latin typeface="Garamond" panose="02020404030301010803" pitchFamily="18" charset="0"/>
              </a:rPr>
              <a:t>к.п.н</a:t>
            </a:r>
            <a:r>
              <a:rPr lang="ru-RU" dirty="0">
                <a:solidFill>
                  <a:srgbClr val="E4C88A"/>
                </a:solidFill>
                <a:latin typeface="Garamond" panose="02020404030301010803" pitchFamily="18" charset="0"/>
              </a:rPr>
              <a:t>., доцент</a:t>
            </a:r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971950A9-174F-44E4-87BE-A8030A0723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92305" y="40796"/>
            <a:ext cx="3599695" cy="136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23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622BB-F630-4902-91B7-E793B25FF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Негативные психологические установки матери ребенка-инвалида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D77E97-FA26-49F6-8D29-07DDF508B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05117" cy="4601808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088776"/>
                </a:solidFill>
              </a:rPr>
              <a:t>Синдром жертвы. </a:t>
            </a:r>
            <a:r>
              <a:rPr lang="ru-RU" dirty="0"/>
              <a:t>«Моя жизнь закончена, до конца дней мне придется нести этот крест» - демонстративное поведение не дает разглядеть в ребенке-инвалиде личность, способную приносить радость, достойную привязанности и любви. </a:t>
            </a:r>
          </a:p>
          <a:p>
            <a:r>
              <a:rPr lang="ru-RU" b="1" dirty="0">
                <a:solidFill>
                  <a:srgbClr val="088776"/>
                </a:solidFill>
              </a:rPr>
              <a:t>Мания «отличия». </a:t>
            </a:r>
            <a:r>
              <a:rPr lang="ru-RU" dirty="0"/>
              <a:t>«Мы не такие как все. У нас особая жизнь, особые обстоятельства». В данной ситуации эгоцентризм является компенсаторной реакцией. Такие настроения могут привести к изоляции от общества, исключают помощь и поддержку со стороны окружающих. </a:t>
            </a:r>
          </a:p>
          <a:p>
            <a:r>
              <a:rPr lang="ru-RU" b="1" dirty="0">
                <a:solidFill>
                  <a:srgbClr val="088776"/>
                </a:solidFill>
              </a:rPr>
              <a:t>Потребительские настроения. </a:t>
            </a:r>
            <a:r>
              <a:rPr lang="ru-RU" dirty="0"/>
              <a:t>«У нас беда. Все должны нам сочувствовать, помогать, идти навстречу». Такая позиция ведет к постоянной драматизации положения.</a:t>
            </a:r>
          </a:p>
        </p:txBody>
      </p:sp>
    </p:spTree>
    <p:extLst>
      <p:ext uri="{BB962C8B-B14F-4D97-AF65-F5344CB8AC3E}">
        <p14:creationId xmlns:p14="http://schemas.microsoft.com/office/powerpoint/2010/main" val="4121695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1F5FC8-D126-4FBE-9F23-BA4D40D53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Роль семьи для ребенка-инвалида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E912F0-E7A3-48E0-9DAD-55C5BC996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Семья имеет особое значение в социальной реабилитации детей-инвалидов, в их социализации и интеграции в общество. Появление в семье инвалида всегда сопряжено с психологической напряженностью, чревато развитием конфликтной ситуации. </a:t>
            </a:r>
          </a:p>
          <a:p>
            <a:r>
              <a:rPr lang="ru-RU" b="1" dirty="0">
                <a:solidFill>
                  <a:srgbClr val="088776"/>
                </a:solidFill>
              </a:rPr>
              <a:t>Вся жизнь ребенка-инвалида осуществляется в семье. </a:t>
            </a:r>
            <a:r>
              <a:rPr lang="ru-RU" dirty="0"/>
              <a:t>Чем более доброжелательная семья, чем более понимающая семейно-средовая ситуация, тем более успешной будет интеграция инвалида в общество.</a:t>
            </a:r>
          </a:p>
          <a:p>
            <a:r>
              <a:rPr lang="ru-RU" dirty="0"/>
              <a:t>Важно как организована социокультурная деятельность ребенка</a:t>
            </a:r>
          </a:p>
        </p:txBody>
      </p:sp>
    </p:spTree>
    <p:extLst>
      <p:ext uri="{BB962C8B-B14F-4D97-AF65-F5344CB8AC3E}">
        <p14:creationId xmlns:p14="http://schemas.microsoft.com/office/powerpoint/2010/main" val="949066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19F219-0270-436F-BAA8-994AE20F3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6833FE-6C0A-4BEF-997E-81795FFEE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535928-75A5-47BA-AA0D-9A2E4C319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612" y="186431"/>
            <a:ext cx="9248775" cy="676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85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CEE90-E241-4E34-A8C9-32A6F3979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B949F8-029A-4E3C-A158-542B3ADBB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513FF0-01FC-46AA-A296-6B0544DC7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9" y="0"/>
            <a:ext cx="12051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182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1645</TotalTime>
  <Words>6955</Words>
  <Application>Microsoft Office PowerPoint</Application>
  <PresentationFormat>Широкоэкранный</PresentationFormat>
  <Paragraphs>423</Paragraphs>
  <Slides>53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4" baseType="lpstr">
      <vt:lpstr>Arial</vt:lpstr>
      <vt:lpstr>Arial Black</vt:lpstr>
      <vt:lpstr>Calibri</vt:lpstr>
      <vt:lpstr>Calibri Light</vt:lpstr>
      <vt:lpstr>Candara</vt:lpstr>
      <vt:lpstr>Comic Sans MS</vt:lpstr>
      <vt:lpstr>Garamond</vt:lpstr>
      <vt:lpstr>Times New Roman</vt:lpstr>
      <vt:lpstr>Wingdings</vt:lpstr>
      <vt:lpstr>Wingdings 2</vt:lpstr>
      <vt:lpstr>Тема Office</vt:lpstr>
      <vt:lpstr>Медико-социальная работа с мьей с ребенком-инвалидом   лекция для студентов направления «социальная работа» по дисциплине  «Опыт медико-социальной работы с семьей»</vt:lpstr>
      <vt:lpstr>Вопросы лекции</vt:lpstr>
      <vt:lpstr>https://xn----ftbeba4armbejenh1dxa.xn--p1ai/attachments/article/215/pamatka.pdf </vt:lpstr>
      <vt:lpstr>Сообщения</vt:lpstr>
      <vt:lpstr>Негативные психологические установки матери ребенка-инвалида </vt:lpstr>
      <vt:lpstr>Негативные психологические установки матери ребенка-инвалида </vt:lpstr>
      <vt:lpstr>Роль семьи для ребенка-инвалида</vt:lpstr>
      <vt:lpstr>Презентация PowerPoint</vt:lpstr>
      <vt:lpstr>Презентация PowerPoint</vt:lpstr>
      <vt:lpstr>Презентация PowerPoint</vt:lpstr>
      <vt:lpstr>Понятия реабилитация и абилитация</vt:lpstr>
      <vt:lpstr>Этапы процесса реабилитации  (абилитации) ребенка-инвалида</vt:lpstr>
      <vt:lpstr>Принципы реабилитации  (абилитации) ребенка-инвалида </vt:lpstr>
      <vt:lpstr>Нормативные основы детской медико-социальной экспертизы</vt:lpstr>
      <vt:lpstr>Функции мсэ в реабилитации детей инвалидов</vt:lpstr>
      <vt:lpstr>Презентация PowerPoint</vt:lpstr>
      <vt:lpstr>Индивидуальная программа реабилитации  ребенка-инвалида</vt:lpstr>
      <vt:lpstr>В случае необходимости при разработке ИПР ребенка-инвалида специалистами учреждения МСЭ могут применяться следующие организационные решения:</vt:lpstr>
      <vt:lpstr>Технология разработки ИПР состоит из следующих этапов:</vt:lpstr>
      <vt:lpstr>Технология разработки ИПР состоит из следующих этапов:</vt:lpstr>
      <vt:lpstr>Сроки мсэ ребенка-инвалида</vt:lpstr>
      <vt:lpstr>Компоненты и мероприятия медицинской реабилитации ИПР ребёнка-инвалида </vt:lpstr>
      <vt:lpstr>Разработка индивидуальной программы реабилитации ребенка-инвалида</vt:lpstr>
      <vt:lpstr>Программа медицинской реабилитации в ИПР ребенка-инвалида включает следующие виды мероприятий</vt:lpstr>
      <vt:lpstr>Высокотехнологичная медицинская помощь (ВМП)</vt:lpstr>
      <vt:lpstr>Алгоритм администрирования высокотехнологической медицинской помощи:</vt:lpstr>
      <vt:lpstr>протезирование</vt:lpstr>
      <vt:lpstr>ортезирование</vt:lpstr>
      <vt:lpstr>Санаторно-курортное лечение детей-инвалидов</vt:lpstr>
      <vt:lpstr>Порядок санаторно-курортного лечения детей-инвалидов</vt:lpstr>
      <vt:lpstr>Общие противопоказания, исключающие направление детей на санаторно-курортное лечение:</vt:lpstr>
      <vt:lpstr>Динамическое наблюдение  за ребенком-инвалидом </vt:lpstr>
      <vt:lpstr>Ориентировочные формулировки для записи в разделе Мероприятия медицинской реабилитации ИПР ребёнка-инвалида</vt:lpstr>
      <vt:lpstr>Ориентировочные формулировки для записи в разделе Мероприятия медицинской реабилитации ИПР ребёнка-инвалида</vt:lpstr>
      <vt:lpstr>Спортивно-оздоровительная работа с детьми-инвалидами</vt:lpstr>
      <vt:lpstr>Спортивно-оздоровительная работа с детьми-инвалидами</vt:lpstr>
      <vt:lpstr>Абсолютные медицинские противопоказания к занятиям адаптивной физической культурой и спортом</vt:lpstr>
      <vt:lpstr>Обеспечение инвалидов техническими средствами реабилитации </vt:lpstr>
      <vt:lpstr>Организационно-структурная схема обеспечения инвалидов техническими средствами реабилитации </vt:lpstr>
      <vt:lpstr>Презентация PowerPoint</vt:lpstr>
      <vt:lpstr>Презентация PowerPoint</vt:lpstr>
      <vt:lpstr>Применение средств ЛФК в педиатрии зависит от возраста ребёнка; характера патологического процесса, его стадии, особенностей;</vt:lpstr>
      <vt:lpstr>Презентация PowerPoint</vt:lpstr>
      <vt:lpstr>Презентация PowerPoint</vt:lpstr>
      <vt:lpstr>Противопоказания назначения лечебной физкультуры </vt:lpstr>
      <vt:lpstr>Противопоказания назначения лечебной физкультуры </vt:lpstr>
      <vt:lpstr>Модель комплексной реабилитации детей-инвалидов</vt:lpstr>
      <vt:lpstr>Особенности организации комплексной реабилитации детей-инвалидов </vt:lpstr>
      <vt:lpstr>Периоды жизни реБенка-инвалида, которые важно учитывать при построении реабилитационных программ и разработке ИПР</vt:lpstr>
      <vt:lpstr>Основные  учреждения (организации) системы реабилитации, предоставляющие реабилитационные услуги детям-инвалидам (на примере детей с двигательными нарушениями) (федеральный уровень)</vt:lpstr>
      <vt:lpstr>Основные  учреждения (организации) системы реабилитации, предоставляющие реабилитационные услуги детям-инвалидам (на примере детей с двигательными нарушениями) (местный уровень)</vt:lpstr>
      <vt:lpstr>Спасибо за Внимание!</vt:lpstr>
      <vt:lpstr>СПАСИБО ЗА ВНИМАНИЕ!   ЕСТЬ ЛИ У ВАС КАКИЕ-ЛИБО ВОПРОСЫ?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Стратегия развития Стоматологического факультета ВолгГМУ до 2023 года</dc:title>
  <dc:creator>Пользователь Microsoft Office</dc:creator>
  <cp:lastModifiedBy>Вячеслав Чумаков</cp:lastModifiedBy>
  <cp:revision>312</cp:revision>
  <dcterms:created xsi:type="dcterms:W3CDTF">2021-03-19T05:22:17Z</dcterms:created>
  <dcterms:modified xsi:type="dcterms:W3CDTF">2022-04-25T13:38:00Z</dcterms:modified>
</cp:coreProperties>
</file>