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600" b="1" dirty="0" smtClean="0">
                <a:solidFill>
                  <a:schemeClr val="tx1"/>
                </a:solidFill>
                <a:latin typeface="+mj-lt"/>
              </a:rPr>
              <a:t>ВИДЫ АНАЛИТИЧЕСКОЙ ОБРАБОТКИ ПЕРВИЧНОГО НАУЧНОГО </a:t>
            </a:r>
            <a:r>
              <a:rPr lang="ru-RU" sz="4600" b="1" dirty="0" smtClean="0">
                <a:solidFill>
                  <a:schemeClr val="tx1"/>
                </a:solidFill>
                <a:latin typeface="+mj-lt"/>
              </a:rPr>
              <a:t>ТЕКСТА 2</a:t>
            </a:r>
            <a:endParaRPr lang="ru-RU" sz="4600" b="1" dirty="0" smtClean="0">
              <a:solidFill>
                <a:schemeClr val="tx1"/>
              </a:solidFill>
              <a:latin typeface="+mj-lt"/>
            </a:endParaRPr>
          </a:p>
          <a:p>
            <a:r>
              <a:rPr lang="ru-RU" sz="4600" b="1" dirty="0" smtClean="0">
                <a:solidFill>
                  <a:schemeClr val="tx1"/>
                </a:solidFill>
                <a:latin typeface="+mj-lt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/>
              <a:t>   </a:t>
            </a:r>
          </a:p>
          <a:p>
            <a:pPr lvl="0">
              <a:buNone/>
            </a:pPr>
            <a:r>
              <a:rPr lang="ru-RU" dirty="0" smtClean="0"/>
              <a:t>    3. Выводы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Автор приходит к выводу, заключению.  Автор делает вывод, заключение…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 итоге можно прийти к выводу…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 заключении можно сказать, что… 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4. Указание на адресат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Для…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Книга (статья) рассчитана на …, представляет интерес…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Может быть рекомендована…, предназначена…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b="1" dirty="0" smtClean="0"/>
              <a:t>Вопросы к лекции</a:t>
            </a:r>
          </a:p>
          <a:p>
            <a:pPr marL="514350" indent="-514350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smtClean="0"/>
              <a:t>Структура аннотации.</a:t>
            </a:r>
            <a:endParaRPr lang="ru-RU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Назовите </a:t>
            </a:r>
            <a:r>
              <a:rPr lang="ru-RU" dirty="0" smtClean="0"/>
              <a:t>основные речевые клише для составления аннотации.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pPr marL="514350" indent="-514350"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Аннотация </a:t>
            </a:r>
            <a:r>
              <a:rPr lang="ru-RU" dirty="0" smtClean="0"/>
              <a:t>– это предельно сжатое изложение содержания книги, статьи, дающее общее представление о теме. Слово </a:t>
            </a:r>
            <a:r>
              <a:rPr lang="ru-RU" dirty="0" smtClean="0">
                <a:solidFill>
                  <a:srgbClr val="FF0000"/>
                </a:solidFill>
              </a:rPr>
              <a:t>«аннотация» </a:t>
            </a:r>
            <a:r>
              <a:rPr lang="ru-RU" dirty="0" smtClean="0"/>
              <a:t>происходит от латинского «</a:t>
            </a:r>
            <a:r>
              <a:rPr lang="en-US" dirty="0" err="1" smtClean="0"/>
              <a:t>annotatio</a:t>
            </a:r>
            <a:r>
              <a:rPr lang="ru-RU" dirty="0" smtClean="0"/>
              <a:t>» - замечание, пометка. </a:t>
            </a:r>
          </a:p>
          <a:p>
            <a:pPr>
              <a:buNone/>
            </a:pPr>
            <a:r>
              <a:rPr lang="ru-RU" dirty="0" smtClean="0"/>
              <a:t>    Аннотированию подлежит только </a:t>
            </a:r>
            <a:r>
              <a:rPr lang="ru-RU" dirty="0" smtClean="0">
                <a:solidFill>
                  <a:srgbClr val="FF0000"/>
                </a:solidFill>
              </a:rPr>
              <a:t>основная информация текста.</a:t>
            </a:r>
            <a:r>
              <a:rPr lang="ru-RU" dirty="0" smtClean="0"/>
              <a:t> Аннотация – это текст из 3-4, реже 5-6 предложений. Её объём не зависит от объёма основного текста.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Аннотация на книгу помещается на обратной стороне её </a:t>
            </a:r>
            <a:r>
              <a:rPr lang="ru-RU" dirty="0" smtClean="0">
                <a:solidFill>
                  <a:srgbClr val="FF0000"/>
                </a:solidFill>
              </a:rPr>
              <a:t>титульного листа </a:t>
            </a:r>
            <a:r>
              <a:rPr lang="ru-RU" dirty="0" smtClean="0"/>
              <a:t>и служит (наряду с её названием и оглавлением) </a:t>
            </a:r>
            <a:r>
              <a:rPr lang="ru-RU" dirty="0" smtClean="0">
                <a:solidFill>
                  <a:srgbClr val="FF0000"/>
                </a:solidFill>
              </a:rPr>
              <a:t>источником информации о содержании работы</a:t>
            </a:r>
            <a:r>
              <a:rPr lang="ru-RU" dirty="0" smtClean="0"/>
              <a:t>. Познакомившись с аннотацией, читатель решает, насколько книга может быть ему нужна. 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500" b="1" dirty="0" smtClean="0"/>
              <a:t>         </a:t>
            </a:r>
            <a:r>
              <a:rPr lang="ru-RU" sz="4500" dirty="0" smtClean="0">
                <a:solidFill>
                  <a:srgbClr val="FF0000"/>
                </a:solidFill>
              </a:rPr>
              <a:t>Пример аннотации</a:t>
            </a:r>
            <a:r>
              <a:rPr lang="ru-RU" sz="4500" dirty="0" smtClean="0"/>
              <a:t> </a:t>
            </a:r>
          </a:p>
          <a:p>
            <a:pPr>
              <a:buNone/>
            </a:pPr>
            <a:r>
              <a:rPr lang="ru-RU" sz="3400" dirty="0" smtClean="0"/>
              <a:t> 	</a:t>
            </a:r>
            <a:r>
              <a:rPr lang="ru-RU" sz="4400" i="1" dirty="0" smtClean="0"/>
              <a:t>Статья </a:t>
            </a:r>
            <a:r>
              <a:rPr lang="ru-RU" sz="4400" dirty="0" smtClean="0"/>
              <a:t>доктора физико-математических наук, заведующего отделом Объединённого института ядерных исследований в Дубне </a:t>
            </a:r>
            <a:r>
              <a:rPr lang="ru-RU" sz="4400" dirty="0" err="1" smtClean="0"/>
              <a:t>Барашенкова</a:t>
            </a:r>
            <a:r>
              <a:rPr lang="ru-RU" sz="4400" dirty="0" smtClean="0"/>
              <a:t> В.С. «Искусственный разум. Феномен мышления», опубликованная в журнале «Человек» 1991, №1, </a:t>
            </a:r>
            <a:r>
              <a:rPr lang="ru-RU" sz="4400" i="1" dirty="0" smtClean="0"/>
              <a:t>посвящена проблеме</a:t>
            </a:r>
            <a:r>
              <a:rPr lang="ru-RU" sz="4400" dirty="0" smtClean="0"/>
              <a:t> создания искусственного разума.</a:t>
            </a:r>
          </a:p>
          <a:p>
            <a:pPr>
              <a:buNone/>
            </a:pPr>
            <a:r>
              <a:rPr lang="ru-RU" sz="3400" dirty="0" smtClean="0"/>
              <a:t>	</a:t>
            </a:r>
            <a:r>
              <a:rPr lang="ru-RU" sz="4400" i="1" dirty="0" smtClean="0"/>
              <a:t>В статье говорится</a:t>
            </a:r>
            <a:r>
              <a:rPr lang="ru-RU" sz="4400" dirty="0" smtClean="0"/>
              <a:t> о широких возможностях современных кибернетических устройств, а также называются факторы, характеризующие феномен мышления, без учёта которых нельзя говорить об искусственном разуме.</a:t>
            </a:r>
          </a:p>
          <a:p>
            <a:pPr>
              <a:buNone/>
            </a:pPr>
            <a:r>
              <a:rPr lang="ru-RU" sz="4400" dirty="0" smtClean="0"/>
              <a:t>	</a:t>
            </a:r>
            <a:r>
              <a:rPr lang="ru-RU" sz="4400" i="1" dirty="0" smtClean="0"/>
              <a:t>Представляет интерес широкому кругу читателей.</a:t>
            </a:r>
            <a:endParaRPr lang="ru-RU" sz="4400" dirty="0" smtClean="0"/>
          </a:p>
          <a:p>
            <a:pPr>
              <a:buNone/>
            </a:pPr>
            <a:r>
              <a:rPr lang="ru-RU" sz="4400" i="1" dirty="0" smtClean="0"/>
              <a:t> </a:t>
            </a:r>
            <a:endParaRPr lang="ru-RU" sz="4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Кроме того, умение аннотировать прочитанную литературу помогает овладению навыками реферирования.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Схема для аннотирования </a:t>
            </a:r>
            <a:r>
              <a:rPr lang="ru-RU" dirty="0" smtClean="0"/>
              <a:t>может выглядеть следующим образом:</a:t>
            </a:r>
          </a:p>
          <a:p>
            <a:pPr lvl="0">
              <a:buNone/>
            </a:pPr>
            <a:r>
              <a:rPr lang="ru-RU" dirty="0" smtClean="0"/>
              <a:t>    - автор и название книги (статьи);</a:t>
            </a:r>
          </a:p>
          <a:p>
            <a:pPr lvl="0">
              <a:buNone/>
            </a:pPr>
            <a:r>
              <a:rPr lang="ru-RU" dirty="0" smtClean="0"/>
              <a:t>    - выходные данные;</a:t>
            </a:r>
          </a:p>
          <a:p>
            <a:pPr lvl="0">
              <a:buNone/>
            </a:pPr>
            <a:r>
              <a:rPr lang="ru-RU" dirty="0" smtClean="0"/>
              <a:t>    - основная часть;</a:t>
            </a:r>
          </a:p>
          <a:p>
            <a:pPr lvl="0">
              <a:buNone/>
            </a:pPr>
            <a:r>
              <a:rPr lang="ru-RU" dirty="0" smtClean="0"/>
              <a:t>    - выводы;</a:t>
            </a:r>
          </a:p>
          <a:p>
            <a:pPr lvl="0">
              <a:buNone/>
            </a:pPr>
            <a:r>
              <a:rPr lang="ru-RU" dirty="0" smtClean="0"/>
              <a:t>    - кому рекомендуется данная книга (статья).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При составлении аннотации можно выделить </a:t>
            </a:r>
            <a:r>
              <a:rPr lang="ru-RU" dirty="0" smtClean="0">
                <a:solidFill>
                  <a:srgbClr val="FF0000"/>
                </a:solidFill>
              </a:rPr>
              <a:t>следующие этапы работы</a:t>
            </a:r>
            <a:r>
              <a:rPr lang="ru-RU" i="1" dirty="0" smtClean="0"/>
              <a:t>: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    1. Внимательное чтение текста – источника и получение общего представления о его содержании;</a:t>
            </a:r>
          </a:p>
          <a:p>
            <a:pPr lvl="0">
              <a:buNone/>
            </a:pPr>
            <a:r>
              <a:rPr lang="ru-RU" dirty="0" smtClean="0"/>
              <a:t>     2. Определение общей темы или проблемы текста;</a:t>
            </a:r>
          </a:p>
          <a:p>
            <a:pPr lvl="0">
              <a:buNone/>
            </a:pPr>
            <a:r>
              <a:rPr lang="ru-RU" dirty="0" smtClean="0"/>
              <a:t>     3. Выделение главной информации;</a:t>
            </a:r>
          </a:p>
          <a:p>
            <a:pPr lvl="0">
              <a:buNone/>
            </a:pPr>
            <a:r>
              <a:rPr lang="ru-RU" dirty="0" smtClean="0"/>
              <a:t>     4. Языковая обработка текста и написание аннотации с использованием речевых клише.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Структура аннотации и рекомендуемые речевые клише</a:t>
            </a:r>
          </a:p>
          <a:p>
            <a:pPr lvl="0">
              <a:buNone/>
            </a:pPr>
            <a:r>
              <a:rPr lang="ru-RU" dirty="0" smtClean="0"/>
              <a:t>    1. Начало аннотации и определение общей темы.</a:t>
            </a:r>
          </a:p>
          <a:p>
            <a:pPr>
              <a:buNone/>
            </a:pPr>
            <a:r>
              <a:rPr lang="ru-RU" dirty="0" smtClean="0"/>
              <a:t>    </a:t>
            </a:r>
            <a:r>
              <a:rPr lang="ru-RU" dirty="0" smtClean="0">
                <a:solidFill>
                  <a:srgbClr val="FF0000"/>
                </a:solidFill>
              </a:rPr>
              <a:t>Статья посвящена теме, проблеме, вопросу.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Автор статьи рассказывает о …, излагает…, описывает…, информирует…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 статье (книге…) даётся оценка…, анализ…, обобщается…, представлена точка зрения…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2. Проблема статьи (книги)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В статье автор затрагивает, освещает, ставит (следующие проблемы)… касается следующих вопросов, особо останавливается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В статье даётся обобщение, описание, затронут вопрос…   Автор иллюстрирует…, приводит пример того, как …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367</Words>
  <PresentationFormat>Экран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43</cp:revision>
  <dcterms:created xsi:type="dcterms:W3CDTF">2019-01-28T09:19:20Z</dcterms:created>
  <dcterms:modified xsi:type="dcterms:W3CDTF">2019-04-01T10:13:42Z</dcterms:modified>
</cp:coreProperties>
</file>