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56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09C46-6D4C-4E06-8CC6-9B063E05A1B3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8458-48EB-4B41-957B-736A76788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0903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09C46-6D4C-4E06-8CC6-9B063E05A1B3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8458-48EB-4B41-957B-736A76788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5569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09C46-6D4C-4E06-8CC6-9B063E05A1B3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8458-48EB-4B41-957B-736A76788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8017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09C46-6D4C-4E06-8CC6-9B063E05A1B3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8458-48EB-4B41-957B-736A76788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5266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09C46-6D4C-4E06-8CC6-9B063E05A1B3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8458-48EB-4B41-957B-736A76788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716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09C46-6D4C-4E06-8CC6-9B063E05A1B3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8458-48EB-4B41-957B-736A76788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8761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09C46-6D4C-4E06-8CC6-9B063E05A1B3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8458-48EB-4B41-957B-736A76788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343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09C46-6D4C-4E06-8CC6-9B063E05A1B3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8458-48EB-4B41-957B-736A76788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6342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09C46-6D4C-4E06-8CC6-9B063E05A1B3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8458-48EB-4B41-957B-736A76788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3443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09C46-6D4C-4E06-8CC6-9B063E05A1B3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8458-48EB-4B41-957B-736A76788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5853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09C46-6D4C-4E06-8CC6-9B063E05A1B3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8458-48EB-4B41-957B-736A76788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2922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09C46-6D4C-4E06-8CC6-9B063E05A1B3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48458-48EB-4B41-957B-736A76788D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6822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42858"/>
            <a:ext cx="7772400" cy="13573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Социальные практики поддержки пожилых людей в Ханты-Мансийском автономном округе.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photo_2021-04-29_10-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1857370"/>
            <a:ext cx="4429156" cy="295142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Приемная семья для граждан пожилого возраста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Пожилой человек может проживать в приемной семье от одного месяца </a:t>
            </a:r>
            <a:r>
              <a:rPr lang="ru-RU" sz="1800" dirty="0"/>
              <a:t>д</a:t>
            </a:r>
            <a:r>
              <a:rPr lang="ru-RU" sz="1800" dirty="0" smtClean="0"/>
              <a:t>о нескольких лет. Приемная семья принимает на себя обязательства по содержанию и обеспечению пожилого человека необходимым уходом, питанием, лекарствами и др.</a:t>
            </a:r>
            <a:endParaRPr lang="ru-RU" sz="1800" dirty="0"/>
          </a:p>
        </p:txBody>
      </p:sp>
      <p:pic>
        <p:nvPicPr>
          <p:cNvPr id="4" name="Рисунок 3" descr="png-transparent-caring-for-the-elderly-black-icon-lo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2214560"/>
            <a:ext cx="3001134" cy="276952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8"/>
            <a:ext cx="8229600" cy="857250"/>
          </a:xfrm>
        </p:spPr>
        <p:txBody>
          <a:bodyPr>
            <a:noAutofit/>
          </a:bodyPr>
          <a:lstStyle/>
          <a:p>
            <a:r>
              <a:rPr lang="ru-RU" sz="2800" dirty="0" smtClean="0"/>
              <a:t>Социально – реабилитационная практика «Здоровье на кончиках пальцев»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В г. </a:t>
            </a:r>
            <a:r>
              <a:rPr lang="ru-RU" dirty="0" err="1" smtClean="0"/>
              <a:t>Урае</a:t>
            </a:r>
            <a:r>
              <a:rPr lang="ru-RU" dirty="0" smtClean="0"/>
              <a:t> граждане, перенесшие инсульт, получают помощь на базе социально-реабилитационного отделения для граждан пожилого возраста и инвалидов бюджетного учреждения Ханты-Мансийского автономного округа – </a:t>
            </a:r>
            <a:r>
              <a:rPr lang="ru-RU" dirty="0" err="1" smtClean="0"/>
              <a:t>Югры</a:t>
            </a:r>
            <a:r>
              <a:rPr lang="ru-RU" dirty="0"/>
              <a:t> </a:t>
            </a:r>
            <a:r>
              <a:rPr lang="ru-RU" dirty="0" smtClean="0"/>
              <a:t>"Комплексный центр обслуживания населения "Импульс".</a:t>
            </a:r>
          </a:p>
          <a:p>
            <a:pPr>
              <a:buNone/>
            </a:pPr>
            <a:r>
              <a:rPr lang="ru-RU" dirty="0" smtClean="0"/>
              <a:t>Реабилитационные мероприятия для данной категории включают в себя физиотерапевтическое лечение, массаж, лечебную физкультуру, медикаментозную терапию; помимо этого используется такое направление реабилитации, как трудотерапия. Целью занятии по трудотерапии является улучшение двигательной активности и координации движении кистей рук, улучшение способности к самообслуживанию, что способствует достижению максимальной автономности и независимости лиц с ограниченными возможностями.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Организация </a:t>
            </a:r>
            <a:r>
              <a:rPr lang="ru-RU" sz="2800" dirty="0" err="1" smtClean="0"/>
              <a:t>досуговой</a:t>
            </a:r>
            <a:r>
              <a:rPr lang="ru-RU" sz="2800" dirty="0" smtClean="0"/>
              <a:t> деятельности граждан пожилого возраста на дворовых площадках города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За 2014 год было проведено 74 мероприятия по направлениям:</a:t>
            </a:r>
          </a:p>
          <a:p>
            <a:pPr>
              <a:buFontTx/>
              <a:buChar char="-"/>
            </a:pPr>
            <a:r>
              <a:rPr lang="ru-RU" dirty="0" smtClean="0"/>
              <a:t>Социально – педагогическому</a:t>
            </a:r>
          </a:p>
          <a:p>
            <a:pPr>
              <a:buFontTx/>
              <a:buChar char="-"/>
            </a:pPr>
            <a:r>
              <a:rPr lang="ru-RU" dirty="0" smtClean="0"/>
              <a:t>Психологическому</a:t>
            </a:r>
          </a:p>
          <a:p>
            <a:pPr>
              <a:buFontTx/>
              <a:buChar char="-"/>
            </a:pPr>
            <a:r>
              <a:rPr lang="ru-RU" dirty="0" err="1" smtClean="0"/>
              <a:t>Физкультурно</a:t>
            </a:r>
            <a:r>
              <a:rPr lang="ru-RU" dirty="0" smtClean="0"/>
              <a:t> – оздоровительному </a:t>
            </a:r>
          </a:p>
          <a:p>
            <a:pPr>
              <a:buFontTx/>
              <a:buChar char="-"/>
            </a:pPr>
            <a:r>
              <a:rPr lang="ru-RU" dirty="0" smtClean="0"/>
              <a:t>Информационно – образовательному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gpre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2214560"/>
            <a:ext cx="4179096" cy="278606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0"/>
            <a:ext cx="8229600" cy="342900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dirty="0" smtClean="0"/>
              <a:t>Результатами социальной практики " Югорский </a:t>
            </a:r>
            <a:r>
              <a:rPr lang="ru-RU" sz="1400" dirty="0" smtClean="0"/>
              <a:t>дворик</a:t>
            </a:r>
            <a:r>
              <a:rPr lang="ru-RU" sz="1400" dirty="0" smtClean="0"/>
              <a:t>" стали следующие социальные достижения:</a:t>
            </a:r>
          </a:p>
          <a:p>
            <a:pPr>
              <a:buNone/>
            </a:pPr>
            <a:r>
              <a:rPr lang="ru-RU" sz="1400" dirty="0" smtClean="0"/>
              <a:t>1) по результатам опросов, проводившихся по </a:t>
            </a:r>
            <a:r>
              <a:rPr lang="ru-RU" sz="1400" dirty="0" smtClean="0"/>
              <a:t>окончании </a:t>
            </a:r>
            <a:r>
              <a:rPr lang="ru-RU" sz="1400" dirty="0" smtClean="0"/>
              <a:t>мероприятий:</a:t>
            </a:r>
          </a:p>
          <a:p>
            <a:pPr>
              <a:buNone/>
            </a:pPr>
            <a:r>
              <a:rPr lang="ru-RU" sz="1400" dirty="0" smtClean="0"/>
              <a:t>у 85% пожилых людей, принявших участие в </a:t>
            </a:r>
            <a:r>
              <a:rPr lang="ru-RU" sz="1400" dirty="0" smtClean="0"/>
              <a:t>мероприятиях </a:t>
            </a:r>
            <a:r>
              <a:rPr lang="ru-RU" sz="1400" dirty="0" smtClean="0"/>
              <a:t>социальной практики, улучшилось </a:t>
            </a:r>
            <a:r>
              <a:rPr lang="ru-RU" sz="1400" dirty="0" smtClean="0"/>
              <a:t>эмоциональное </a:t>
            </a:r>
            <a:r>
              <a:rPr lang="ru-RU" sz="1400" dirty="0" smtClean="0"/>
              <a:t>состояние;</a:t>
            </a:r>
          </a:p>
          <a:p>
            <a:pPr>
              <a:buNone/>
            </a:pPr>
            <a:r>
              <a:rPr lang="ru-RU" sz="1400" dirty="0" smtClean="0"/>
              <a:t>﻿﻿расширился круг общения у 46% участников;</a:t>
            </a:r>
          </a:p>
          <a:p>
            <a:pPr>
              <a:buNone/>
            </a:pPr>
            <a:r>
              <a:rPr lang="ru-RU" sz="1400" dirty="0" smtClean="0"/>
              <a:t>﻿﻿удовлетворенность проводимыми мероприятиями </a:t>
            </a:r>
            <a:r>
              <a:rPr lang="ru-RU" sz="1400" dirty="0" smtClean="0"/>
              <a:t>составила </a:t>
            </a:r>
            <a:r>
              <a:rPr lang="ru-RU" sz="1400" dirty="0" smtClean="0"/>
              <a:t>98%;</a:t>
            </a:r>
          </a:p>
          <a:p>
            <a:pPr>
              <a:buNone/>
            </a:pPr>
            <a:r>
              <a:rPr lang="ru-RU" sz="1400" dirty="0" smtClean="0"/>
              <a:t>2) к проведению мероприятий социальной практики </a:t>
            </a:r>
            <a:r>
              <a:rPr lang="ru-RU" sz="1400" dirty="0" smtClean="0"/>
              <a:t>привлечено </a:t>
            </a:r>
            <a:r>
              <a:rPr lang="ru-RU" sz="1400" dirty="0" smtClean="0"/>
              <a:t>семь социальных партнеров;</a:t>
            </a:r>
          </a:p>
          <a:p>
            <a:pPr>
              <a:buNone/>
            </a:pPr>
            <a:r>
              <a:rPr lang="ru-RU" sz="1400" dirty="0" smtClean="0"/>
              <a:t>3) в СМИ периодически размещалась информация о </a:t>
            </a:r>
            <a:r>
              <a:rPr lang="ru-RU" sz="1400" dirty="0" smtClean="0"/>
              <a:t>реализации </a:t>
            </a:r>
            <a:r>
              <a:rPr lang="ru-RU" sz="1400" dirty="0" smtClean="0"/>
              <a:t>практики;</a:t>
            </a:r>
          </a:p>
          <a:p>
            <a:pPr>
              <a:buNone/>
            </a:pPr>
            <a:r>
              <a:rPr lang="ru-RU" sz="1400" dirty="0" smtClean="0"/>
              <a:t>﻿﻿﻿разработаны и распространены буклеты 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о </a:t>
            </a:r>
            <a:r>
              <a:rPr lang="ru-RU" sz="1400" dirty="0" smtClean="0"/>
              <a:t>мерах социальной поддержки граждан 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пожилого </a:t>
            </a:r>
            <a:r>
              <a:rPr lang="ru-RU" sz="1400" dirty="0" smtClean="0"/>
              <a:t>возраста, листовки о сроках 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реализации </a:t>
            </a:r>
            <a:r>
              <a:rPr lang="ru-RU" sz="1400" dirty="0" smtClean="0"/>
              <a:t>программы и </a:t>
            </a:r>
            <a:r>
              <a:rPr lang="ru-RU" sz="1400" dirty="0" smtClean="0"/>
              <a:t>проводимых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мероприятиях;</a:t>
            </a:r>
          </a:p>
          <a:p>
            <a:pPr>
              <a:buNone/>
            </a:pPr>
            <a:r>
              <a:rPr lang="ru-RU" sz="1400" dirty="0" smtClean="0"/>
              <a:t>﻿﻿﻿на окружном конкурсе на выделение </a:t>
            </a:r>
            <a:r>
              <a:rPr lang="ru-RU" sz="1400" dirty="0" smtClean="0"/>
              <a:t>субсидий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отдельным общественным организациям и 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некоммерческим объединениям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Ханты-Мансийского </a:t>
            </a:r>
            <a:r>
              <a:rPr lang="ru-RU" sz="1400" dirty="0" smtClean="0"/>
              <a:t>автономного </a:t>
            </a:r>
            <a:r>
              <a:rPr lang="ru-RU" sz="1400" dirty="0" smtClean="0"/>
              <a:t>округа - </a:t>
            </a:r>
            <a:r>
              <a:rPr lang="ru-RU" sz="1400" dirty="0" err="1" smtClean="0"/>
              <a:t>Югры</a:t>
            </a:r>
            <a:r>
              <a:rPr lang="ru-RU" sz="1400" dirty="0" smtClean="0"/>
              <a:t> </a:t>
            </a:r>
            <a:r>
              <a:rPr lang="ru-RU" sz="1400" dirty="0" smtClean="0"/>
              <a:t>на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реализацию мероприятий </a:t>
            </a:r>
            <a:r>
              <a:rPr lang="ru-RU" sz="1400" dirty="0" smtClean="0"/>
              <a:t>в </a:t>
            </a:r>
            <a:r>
              <a:rPr lang="ru-RU" sz="1400" dirty="0" smtClean="0"/>
              <a:t>области </a:t>
            </a:r>
            <a:r>
              <a:rPr lang="ru-RU" sz="1400" dirty="0" smtClean="0"/>
              <a:t>социальной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политики программа получила грант </a:t>
            </a:r>
            <a:r>
              <a:rPr lang="ru-RU" sz="1400" dirty="0" smtClean="0"/>
              <a:t>в</a:t>
            </a:r>
          </a:p>
          <a:p>
            <a:pPr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размере 250 тыс. руб.</a:t>
            </a:r>
            <a:endParaRPr lang="ru-RU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уход на дому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000246"/>
            <a:ext cx="4429129" cy="295275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358246" cy="92867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«Хоспис на дому»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642924"/>
            <a:ext cx="8229600" cy="4357718"/>
          </a:xfrm>
        </p:spPr>
        <p:txBody>
          <a:bodyPr>
            <a:normAutofit fontScale="62500" lnSpcReduction="20000"/>
          </a:bodyPr>
          <a:lstStyle/>
          <a:p>
            <a:pPr marL="0">
              <a:spcBef>
                <a:spcPts val="0"/>
              </a:spcBef>
              <a:buNone/>
            </a:pPr>
            <a:r>
              <a:rPr lang="ru-RU" dirty="0" smtClean="0"/>
              <a:t>Практика </a:t>
            </a:r>
            <a:r>
              <a:rPr lang="ru-RU" dirty="0" smtClean="0"/>
              <a:t>нацелена на предоставление клиентам </a:t>
            </a:r>
            <a:r>
              <a:rPr lang="ru-RU" dirty="0" smtClean="0"/>
              <a:t>социально -медицинских услуг на </a:t>
            </a:r>
            <a:r>
              <a:rPr lang="ru-RU" dirty="0" smtClean="0"/>
              <a:t>дому, дающих </a:t>
            </a:r>
            <a:r>
              <a:rPr lang="ru-RU" dirty="0" smtClean="0"/>
              <a:t>возможность </a:t>
            </a:r>
            <a:r>
              <a:rPr lang="ru-RU" dirty="0" smtClean="0"/>
              <a:t>улучшить качество жизни тяжелобольных людей; </a:t>
            </a:r>
            <a:r>
              <a:rPr lang="ru-RU" dirty="0" smtClean="0"/>
              <a:t>социально - бытовых </a:t>
            </a:r>
            <a:r>
              <a:rPr lang="ru-RU" dirty="0" smtClean="0"/>
              <a:t>услуг в домашних условиях; социально-психологических (создание адекватного отношения к проблеме жизни и смерти в семье </a:t>
            </a:r>
            <a:r>
              <a:rPr lang="ru-RU" dirty="0" err="1" smtClean="0"/>
              <a:t>инкурабельного</a:t>
            </a:r>
            <a:r>
              <a:rPr lang="ru-RU" dirty="0" smtClean="0"/>
              <a:t> </a:t>
            </a:r>
            <a:endParaRPr lang="ru-RU" dirty="0" smtClean="0"/>
          </a:p>
          <a:p>
            <a:pPr marL="0">
              <a:spcBef>
                <a:spcPts val="0"/>
              </a:spcBef>
              <a:buNone/>
            </a:pPr>
            <a:r>
              <a:rPr lang="ru-RU" dirty="0" smtClean="0"/>
              <a:t>больного </a:t>
            </a:r>
            <a:r>
              <a:rPr lang="ru-RU" dirty="0" smtClean="0"/>
              <a:t>в виде психологической </a:t>
            </a:r>
            <a:endParaRPr lang="ru-RU" dirty="0" smtClean="0"/>
          </a:p>
          <a:p>
            <a:pPr marL="0">
              <a:spcBef>
                <a:spcPts val="0"/>
              </a:spcBef>
              <a:buNone/>
            </a:pPr>
            <a:r>
              <a:rPr lang="ru-RU" dirty="0" smtClean="0"/>
              <a:t>поддержки </a:t>
            </a:r>
            <a:r>
              <a:rPr lang="ru-RU" dirty="0" smtClean="0"/>
              <a:t>обслуживаемого и </a:t>
            </a:r>
            <a:r>
              <a:rPr lang="ru-RU" dirty="0" smtClean="0"/>
              <a:t>членов</a:t>
            </a:r>
          </a:p>
          <a:p>
            <a:pPr marL="0">
              <a:spcBef>
                <a:spcPts val="0"/>
              </a:spcBef>
              <a:buNone/>
            </a:pPr>
            <a:r>
              <a:rPr lang="ru-RU" dirty="0" smtClean="0"/>
              <a:t> </a:t>
            </a:r>
            <a:r>
              <a:rPr lang="ru-RU" dirty="0" smtClean="0"/>
              <a:t>семей, осуществляющих </a:t>
            </a:r>
            <a:r>
              <a:rPr lang="ru-RU" dirty="0" smtClean="0"/>
              <a:t>уход</a:t>
            </a:r>
          </a:p>
          <a:p>
            <a:pPr marL="0">
              <a:spcBef>
                <a:spcPts val="0"/>
              </a:spcBef>
              <a:buNone/>
            </a:pPr>
            <a:r>
              <a:rPr lang="ru-RU" dirty="0" smtClean="0"/>
              <a:t> </a:t>
            </a:r>
            <a:r>
              <a:rPr lang="ru-RU" dirty="0" smtClean="0"/>
              <a:t>за тяжелобольным; привнесение </a:t>
            </a:r>
            <a:endParaRPr lang="ru-RU" dirty="0" smtClean="0"/>
          </a:p>
          <a:p>
            <a:pPr marL="0">
              <a:spcBef>
                <a:spcPts val="0"/>
              </a:spcBef>
              <a:buNone/>
            </a:pPr>
            <a:r>
              <a:rPr lang="ru-RU" dirty="0" smtClean="0"/>
              <a:t>положительных </a:t>
            </a:r>
            <a:r>
              <a:rPr lang="ru-RU" dirty="0" smtClean="0"/>
              <a:t>эмоции; укрепление </a:t>
            </a:r>
            <a:endParaRPr lang="ru-RU" dirty="0" smtClean="0"/>
          </a:p>
          <a:p>
            <a:pPr marL="0">
              <a:spcBef>
                <a:spcPts val="0"/>
              </a:spcBef>
              <a:buNone/>
            </a:pPr>
            <a:r>
              <a:rPr lang="ru-RU" dirty="0" smtClean="0"/>
              <a:t>психологического </a:t>
            </a:r>
            <a:r>
              <a:rPr lang="ru-RU" dirty="0" smtClean="0"/>
              <a:t>состояния и т. д.) </a:t>
            </a:r>
            <a:endParaRPr lang="ru-RU" dirty="0" smtClean="0"/>
          </a:p>
          <a:p>
            <a:pPr marL="0">
              <a:spcBef>
                <a:spcPts val="0"/>
              </a:spcBef>
              <a:buNone/>
            </a:pPr>
            <a:r>
              <a:rPr lang="ru-RU" dirty="0" smtClean="0"/>
              <a:t>и </a:t>
            </a:r>
            <a:r>
              <a:rPr lang="ru-RU" dirty="0" smtClean="0"/>
              <a:t>социально-правовых </a:t>
            </a:r>
            <a:r>
              <a:rPr lang="ru-RU" dirty="0" smtClean="0"/>
              <a:t>услуг</a:t>
            </a:r>
          </a:p>
          <a:p>
            <a:pPr marL="0">
              <a:spcBef>
                <a:spcPts val="0"/>
              </a:spcBef>
              <a:buNone/>
            </a:pPr>
            <a:r>
              <a:rPr lang="ru-RU" dirty="0" smtClean="0"/>
              <a:t> </a:t>
            </a:r>
            <a:r>
              <a:rPr lang="ru-RU" dirty="0" smtClean="0"/>
              <a:t>(консультативная помощь по правовым </a:t>
            </a:r>
            <a:endParaRPr lang="ru-RU" dirty="0" smtClean="0"/>
          </a:p>
          <a:p>
            <a:pPr marL="0">
              <a:spcBef>
                <a:spcPts val="0"/>
              </a:spcBef>
              <a:buNone/>
            </a:pPr>
            <a:r>
              <a:rPr lang="ru-RU" dirty="0" smtClean="0"/>
              <a:t>вопросам клиенту </a:t>
            </a:r>
            <a:r>
              <a:rPr lang="ru-RU" dirty="0" smtClean="0"/>
              <a:t>и членам семьи, </a:t>
            </a:r>
            <a:endParaRPr lang="ru-RU" dirty="0" smtClean="0"/>
          </a:p>
          <a:p>
            <a:pPr marL="0">
              <a:spcBef>
                <a:spcPts val="0"/>
              </a:spcBef>
              <a:buNone/>
            </a:pPr>
            <a:r>
              <a:rPr lang="ru-RU" dirty="0" smtClean="0"/>
              <a:t>осуществляющим уход </a:t>
            </a:r>
          </a:p>
          <a:p>
            <a:pPr marL="0">
              <a:spcBef>
                <a:spcPts val="0"/>
              </a:spcBef>
              <a:buNone/>
            </a:pPr>
            <a:r>
              <a:rPr lang="ru-RU" dirty="0" smtClean="0"/>
              <a:t>за </a:t>
            </a:r>
            <a:r>
              <a:rPr lang="ru-RU" dirty="0" smtClean="0"/>
              <a:t>тяжелобольным).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50"/>
          </a:xfrm>
        </p:spPr>
        <p:txBody>
          <a:bodyPr>
            <a:normAutofit/>
          </a:bodyPr>
          <a:lstStyle/>
          <a:p>
            <a:r>
              <a:rPr lang="ru-RU" sz="3600" dirty="0" err="1" smtClean="0"/>
              <a:t>Оккупациональная</a:t>
            </a:r>
            <a:r>
              <a:rPr lang="ru-RU" sz="3600" dirty="0" smtClean="0"/>
              <a:t> терапия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Направлена на восстановление способностей клиента к умыванию, купанию, одеванию и т.д. Больные занимаются разными видами деятельности: вышиванием, </a:t>
            </a:r>
            <a:r>
              <a:rPr lang="ru-RU" dirty="0" err="1" smtClean="0"/>
              <a:t>декупажем</a:t>
            </a:r>
            <a:r>
              <a:rPr lang="ru-RU" dirty="0" smtClean="0"/>
              <a:t>, выжиганием и др.</a:t>
            </a:r>
          </a:p>
          <a:p>
            <a:pPr>
              <a:buNone/>
            </a:pPr>
            <a:r>
              <a:rPr lang="ru-RU" dirty="0" smtClean="0"/>
              <a:t>Используемые приемы:</a:t>
            </a:r>
          </a:p>
          <a:p>
            <a:pPr>
              <a:buFontTx/>
              <a:buChar char="-"/>
            </a:pPr>
            <a:r>
              <a:rPr lang="ru-RU" dirty="0" smtClean="0"/>
              <a:t>Физический</a:t>
            </a:r>
          </a:p>
          <a:p>
            <a:pPr>
              <a:buFontTx/>
              <a:buChar char="-"/>
            </a:pPr>
            <a:r>
              <a:rPr lang="ru-RU" dirty="0" smtClean="0"/>
              <a:t>Вербальный (словесный)</a:t>
            </a:r>
          </a:p>
          <a:p>
            <a:pPr>
              <a:buFontTx/>
              <a:buChar char="-"/>
            </a:pPr>
            <a:r>
              <a:rPr lang="ru-RU" dirty="0" smtClean="0"/>
              <a:t>Визуальный (зрительный)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fotoapparat-starina-retro-stil-fotokartochka-fotografiia-bu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10" y="2636198"/>
            <a:ext cx="3714808" cy="23705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14362"/>
          </a:xfrm>
        </p:spPr>
        <p:txBody>
          <a:bodyPr>
            <a:normAutofit/>
          </a:bodyPr>
          <a:lstStyle/>
          <a:p>
            <a:r>
              <a:rPr lang="ru-RU" sz="3200" smtClean="0"/>
              <a:t>«Терапия воспоминаниями»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24"/>
            <a:ext cx="8229600" cy="400052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Как терапевтическая (рекреационная) деятельность работа с воспоминаниями проводится индивидуально или на кружковом (клубном) занятии в разных формах. Это разговор, пение песен времен молодости, посиделки у самовара, использование навыков и умений проживающих при работе над творческими проектами, обучение проживающими других тем видам деятельности и умений, которыми они владеют. Воспоминания сами собой являются особым родом активности, которая обеспечивает пожилым чувство радости и удовольствия, поддержку. В процессе совместной деятельности проживающие дома-интерната получают возможность:</a:t>
            </a:r>
          </a:p>
          <a:p>
            <a:r>
              <a:rPr lang="ru-RU" dirty="0" smtClean="0"/>
              <a:t>﻿﻿развить умение общаться, ладить с людьми разных социального происхождения, образования, культурного уровня, профессии, возраста и т. д.;</a:t>
            </a:r>
          </a:p>
          <a:p>
            <a:r>
              <a:rPr lang="ru-RU" dirty="0" smtClean="0"/>
              <a:t>﻿﻿поддерживать старые связи и создавать новые;</a:t>
            </a:r>
          </a:p>
          <a:p>
            <a:r>
              <a:rPr lang="ru-RU" dirty="0" smtClean="0"/>
              <a:t>﻿﻿оказывать помощь окружающим людям;</a:t>
            </a:r>
          </a:p>
          <a:p>
            <a:r>
              <a:rPr lang="ru-RU" dirty="0" smtClean="0"/>
              <a:t>﻿﻿выработать умение надлежащим образом</a:t>
            </a:r>
          </a:p>
          <a:p>
            <a:pPr>
              <a:buNone/>
            </a:pPr>
            <a:r>
              <a:rPr lang="ru-RU" dirty="0" smtClean="0"/>
              <a:t> использовать помощь со стороны самых разных людей</a:t>
            </a:r>
          </a:p>
          <a:p>
            <a:pPr>
              <a:buNone/>
            </a:pPr>
            <a:r>
              <a:rPr lang="ru-RU" dirty="0" smtClean="0"/>
              <a:t> и </a:t>
            </a:r>
            <a:r>
              <a:rPr lang="ru-RU" smtClean="0"/>
              <a:t>во всех возможных </a:t>
            </a:r>
            <a:r>
              <a:rPr lang="ru-RU" dirty="0" smtClean="0"/>
              <a:t>жизненных ситуациях,</a:t>
            </a:r>
          </a:p>
          <a:p>
            <a:r>
              <a:rPr lang="ru-RU" dirty="0" smtClean="0"/>
              <a:t>﻿﻿самокритично подходить ко всему, что делаешь, уметь</a:t>
            </a:r>
          </a:p>
          <a:p>
            <a:pPr>
              <a:buNone/>
            </a:pPr>
            <a:r>
              <a:rPr lang="ru-RU" dirty="0" smtClean="0"/>
              <a:t>с</a:t>
            </a:r>
            <a:r>
              <a:rPr lang="ru-RU" dirty="0" smtClean="0"/>
              <a:t>ебя контролировать и дисциплинировать, считаться</a:t>
            </a:r>
          </a:p>
          <a:p>
            <a:pPr>
              <a:buNone/>
            </a:pPr>
            <a:r>
              <a:rPr lang="ru-RU" dirty="0" smtClean="0"/>
              <a:t> с мнением других.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000246"/>
            <a:ext cx="8229600" cy="85725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113</TotalTime>
  <Words>457</Words>
  <Application>Microsoft Office PowerPoint</Application>
  <PresentationFormat>Экран (16:9)</PresentationFormat>
  <Paragraphs>62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Тема1</vt:lpstr>
      <vt:lpstr>Социальные практики поддержки пожилых людей в Ханты-Мансийском автономном округе.</vt:lpstr>
      <vt:lpstr>Приемная семья для граждан пожилого возраста</vt:lpstr>
      <vt:lpstr>Социально – реабилитационная практика «Здоровье на кончиках пальцев»</vt:lpstr>
      <vt:lpstr>Организация досуговой деятельности граждан пожилого возраста на дворовых площадках города</vt:lpstr>
      <vt:lpstr>Слайд 5</vt:lpstr>
      <vt:lpstr>«Хоспис на дому»</vt:lpstr>
      <vt:lpstr>Оккупациональная терапия</vt:lpstr>
      <vt:lpstr>«Терапия воспоминаниями»</vt:lpstr>
      <vt:lpstr>Спасибо за внимание!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Социальные практики поддержки пожилых людей в Ханты-Мансийском автономном округе.</dc:title>
  <dc:creator>user</dc:creator>
  <cp:lastModifiedBy>user</cp:lastModifiedBy>
  <cp:revision>12</cp:revision>
  <dcterms:created xsi:type="dcterms:W3CDTF">2023-10-17T17:23:07Z</dcterms:created>
  <dcterms:modified xsi:type="dcterms:W3CDTF">2023-10-17T19:17:03Z</dcterms:modified>
</cp:coreProperties>
</file>