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5A0D861-694C-4543-8AD4-3B9C8F7DBC44}">
  <a:tblStyle styleId="{E5A0D861-694C-4543-8AD4-3B9C8F7DBC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7D5A87-DF1C-40B4-96C5-8EF5D3365E4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9e2a520d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9e2a520d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c4d8c0f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fc4d8c0f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9e2a520d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9e2a520df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9e2a520df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e9e2a520df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c4d8c0f1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fc4d8c0f1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9e2a520d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9e2a520d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fc4d8c0f1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fc4d8c0f1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c4d8c0f1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fc4d8c0f1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9e2a520d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e9e2a520d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c4d8c0f1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fc4d8c0f1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9e2a520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9e2a520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9e2a520d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e9e2a520d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c4d8c0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fc4d8c0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fc4d8c0f1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fc4d8c0f1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fc4d8c0f1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fc4d8c0f1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c4d8c0f1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fc4d8c0f1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c4d8c0f1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fc4d8c0f1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fc4d8c0f19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fc4d8c0f19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fc4d8c0f1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fc4d8c0f1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fc4d8c0f19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fc4d8c0f19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fdfcdad5f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fdfcdad5f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dfcdad5f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dfcdad5f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9e2a520d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9e2a520d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9e2a520d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e9e2a520d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9e2a520d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9e2a520d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9e2a520d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9e2a520d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9e2a520d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9e2a520d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9e2a520d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9e2a520d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165918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990"/>
            </a:pPr>
            <a:r>
              <a:rPr lang="en-US" sz="2800" dirty="0"/>
              <a:t>New directions of search and </a:t>
            </a:r>
            <a:r>
              <a:rPr lang="en-US" sz="2800" dirty="0" smtClean="0"/>
              <a:t>development </a:t>
            </a:r>
            <a:r>
              <a:rPr lang="en-US" sz="2800" dirty="0"/>
              <a:t>of antiviral drugs for the treatment of HIV </a:t>
            </a:r>
            <a:r>
              <a:rPr lang="en-US" sz="2800" dirty="0" smtClean="0"/>
              <a:t>infection</a:t>
            </a:r>
            <a:endParaRPr sz="2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25546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>
              <a:buClr>
                <a:schemeClr val="dk1"/>
              </a:buClr>
              <a:buSzPct val="43421"/>
            </a:pPr>
            <a:r>
              <a:rPr lang="en-US" sz="2280" dirty="0">
                <a:solidFill>
                  <a:schemeClr val="bg2"/>
                </a:solidFill>
              </a:rPr>
              <a:t>Scientific </a:t>
            </a:r>
            <a:r>
              <a:rPr lang="en-US" sz="2280" dirty="0" smtClean="0">
                <a:solidFill>
                  <a:schemeClr val="bg2"/>
                </a:solidFill>
              </a:rPr>
              <a:t>approaches to drug design.</a:t>
            </a:r>
            <a:endParaRPr lang="en-US" sz="2280" dirty="0">
              <a:solidFill>
                <a:schemeClr val="bg2"/>
              </a:solidFill>
            </a:endParaRPr>
          </a:p>
          <a:p>
            <a:pPr marL="0" lvl="0" indent="0">
              <a:buClr>
                <a:schemeClr val="dk1"/>
              </a:buClr>
              <a:buSzPct val="43421"/>
            </a:pPr>
            <a:r>
              <a:rPr lang="en-US" sz="2280" dirty="0">
                <a:solidFill>
                  <a:schemeClr val="bg2"/>
                </a:solidFill>
              </a:rPr>
              <a:t>Traditional and innovative drugs.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121" y="151994"/>
            <a:ext cx="1768322" cy="798265"/>
          </a:xfrm>
          <a:prstGeom prst="rect">
            <a:avLst/>
          </a:prstGeom>
        </p:spPr>
      </p:pic>
      <p:sp>
        <p:nvSpPr>
          <p:cNvPr id="5" name="Google Shape;55;p13"/>
          <p:cNvSpPr txBox="1">
            <a:spLocks/>
          </p:cNvSpPr>
          <p:nvPr/>
        </p:nvSpPr>
        <p:spPr>
          <a:xfrm>
            <a:off x="3366335" y="4572000"/>
            <a:ext cx="2411330" cy="42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ct val="43421"/>
            </a:pPr>
            <a:r>
              <a:rPr lang="en-US" sz="1600" dirty="0" smtClean="0">
                <a:solidFill>
                  <a:schemeClr val="bg2"/>
                </a:solidFill>
              </a:rPr>
              <a:t>Volgograd 202</a:t>
            </a:r>
            <a:r>
              <a:rPr lang="ru-RU" sz="1600" dirty="0" smtClean="0">
                <a:solidFill>
                  <a:schemeClr val="bg2"/>
                </a:solidFill>
              </a:rPr>
              <a:t>4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6" name="Google Shape;55;p13"/>
          <p:cNvSpPr txBox="1">
            <a:spLocks/>
          </p:cNvSpPr>
          <p:nvPr/>
        </p:nvSpPr>
        <p:spPr>
          <a:xfrm>
            <a:off x="6732670" y="4571999"/>
            <a:ext cx="2411330" cy="42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ct val="43421"/>
            </a:pPr>
            <a:r>
              <a:rPr lang="en-US" sz="1600" dirty="0" smtClean="0">
                <a:solidFill>
                  <a:schemeClr val="bg2"/>
                </a:solidFill>
              </a:rPr>
              <a:t>Denis </a:t>
            </a:r>
            <a:r>
              <a:rPr lang="en-US" sz="1600" dirty="0" err="1" smtClean="0">
                <a:solidFill>
                  <a:schemeClr val="bg2"/>
                </a:solidFill>
              </a:rPr>
              <a:t>Babkov</a:t>
            </a:r>
            <a:r>
              <a:rPr lang="en-US" sz="1600" dirty="0" smtClean="0">
                <a:solidFill>
                  <a:schemeClr val="bg2"/>
                </a:solidFill>
              </a:rPr>
              <a:t>, PhD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Chemical structures of HIV-1 NRTIs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488" y="1130650"/>
            <a:ext cx="6633026" cy="366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Emergence of NRTI Drug Resistance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8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Mutations in RT lead to increased discrimination between the native deoxyribonucleotide substrate (dNTP) and the NRTI-triphosphate (NRTI-TP), resulting in decreased NRTI incorporation.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Second mechanism is ATP-mediated excision of incorporated NRTIs, resulting in the reversal of chain termination.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TDF (tenofovir disoproxil fumarate), a prodrug of tenofovir, is one of the most commonly used anti-HIV-1/AIDS drugs. As a once-a-day fixed-dose tablet (Truvada®) it is combined with emtricitabine (FTC) to treat HIV-1-infected individuals including those who carry resistant strains.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MK-8591 (EFdA) is a potent investigational NRTI under development by Merck &amp; Co. as part of a regimen for HIV-1 treatment with potential utility as a single agent for preexposure prophylaxis.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l="70083" t="49065"/>
          <a:stretch/>
        </p:blipFill>
        <p:spPr>
          <a:xfrm>
            <a:off x="6181425" y="3376850"/>
            <a:ext cx="1595749" cy="10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3337" y="1830950"/>
            <a:ext cx="2691924" cy="139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Mechanism of NNRTIs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NNRTIs include a variety of chemical substrates that bind to a hydrophobic pocket in the p66 subunit of the HIV-1 reverse transcriptase, in a site distant from the active site (~15 A).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These compounds induce a conformational change in the three-dimensional structure of the enzyme that greatly reduces its activity, and thus, they act as noncompetitive inhibitors. Because the binding site for NNRTIs is virus-strain specific, the approved agents are active against HIV-1 but not HIV-2 or other retroviruses and should not be used to treat HIV-2 infection.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These compounds also have no activity against host cell DNA polymerases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025" y="392538"/>
            <a:ext cx="5580404" cy="4358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Chemical structures of HIV-1 non-nucleoside reverse transcriptase inhibitors (NNRTIs)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75" y="1558550"/>
            <a:ext cx="5200650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Emergence of NNRTI Drug Resistance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Y181C and K103N mutations of RT often lead to resistance to many different NNRTIs because of their cross-resistance profile.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Second generation NNRTIs were developed to address this drug resistance problem. A pyrimidine added to form the diarylpyrimidine (DAPY) compound etravirine (ETR), has significant activity against HIV-1 with K103N substitution.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The central pyrimidine linker of ETR may directly interact with the asparagine of K103N. This may prevent the K103N interaction with Y188 that results in NNRTI resistance.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Another DAPY compound, rilpivirine (RPV), contains a cyanovinyl group that strengthens interactions with a conserved tryptophan at position W229.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3942016" cy="3340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>
            <a:off x="311700" y="4510825"/>
            <a:ext cx="8354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Das K. et al. Proceedings of the National Academy of Sciences. – 2008. – Т. 105. – №. 5. – С. 1466-1471.</a:t>
            </a:r>
            <a:endParaRPr sz="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Mechanism of action of an HIV PI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HIV PIs are peptide-like chemicals that competitively inhibit the action of the HIV aspartyl protease.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This protease is a homodimer consisting of two 99-amino-acid monomers; each monomer contributes an aspartic acid residue that is essential for catalysis. The preferred cleavage site for this enzyme is the N-terminal side of proline residues, especially between phenylalanine and proline.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Human aspartyl proteases (i.e., renin, pepsin, gastricsin, and cathepsins D and E) contain only one polypeptide chain and are not significantly inhibited by HIV PIs.</a:t>
            </a: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9325" y="392538"/>
            <a:ext cx="5392058" cy="435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Chemical structures of HIV-1 protease inhibitors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999" y="1043400"/>
            <a:ext cx="5048000" cy="284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/>
        </p:nvSpPr>
        <p:spPr>
          <a:xfrm>
            <a:off x="818250" y="3916450"/>
            <a:ext cx="7654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Ritonavir was found to be a potent inhibitor of cytochrome P450 3A, a major metabolic enzyme for protease inhibitors. Because of this finding, ritonavir is used more frequently as a pharmacokinetic booster.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Emergence of PI Drug Resistance and Development of New Generation PIs</a:t>
            </a: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311700" y="1366600"/>
            <a:ext cx="8520600" cy="3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Therapeutic efficacy of first-generation PIs was limited due to the emergence of drug-resistant HIV-1 strains.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Drug-resistant mutations are mostly found near the active site of the enzyme (e.g., D30N, G48V, I50V, V82A, and I84V)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Because of their peptidic nature, they had a relatively short half-life and poor oral bioavailability, requiring frequent dosing.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Lopinavir, atazanavir and amprenavir have improved profiles in terms of their oral dosing (once daily) characteristics or a higher genetic barrier to drug resistance.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The most recent darunavir was approved in 2006 for treatment-experienced adult patients and then for treatment-naive patients in 2008.</a:t>
            </a:r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Mechanism of action of the HIV entry inhibitor maraviroc</a:t>
            </a: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entry of HIV into targets cells involves sequential binding of the virus to both a main receptor (CD4) and a chemokine co-receptor (CCR5 or CXCR4).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Maraviroc blocks the binding of the HIV outer envelope protein gp120 to the CCR5 chemokine co-receptor.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Maraviroc retains activity against viruses that have become resistant to antiretroviral agents of other classes because of its unique mechanism of action.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HIV can develop resistance to this drug through two pathways: a shift in tropism to CXCR4 or dual/mixed tropism predominance; or through specific mutations in the V3 loop of gp120.</a:t>
            </a:r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650" y="391275"/>
            <a:ext cx="5719500" cy="4177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Chemical structures of CCR5 inhibitors</a:t>
            </a:r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1"/>
          </p:nvPr>
        </p:nvSpPr>
        <p:spPr>
          <a:xfrm>
            <a:off x="311700" y="2936625"/>
            <a:ext cx="8520600" cy="18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Maraviroc (MVC) became the first-in-class drug approved by the FDA in 2007.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Recent studies have shown a possible use of CCR5 inhibitors for indications other than use as a conventional anti-HIV-1 drug. Cenicriviroc (CVC) currently under clinical development, was reported to interact with CCR2 as well, which is associated with inflammation-related diseases.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Administration of MVC also reportedly results in an increase of CD4+ T-cell counts in the blood.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100" y="1017725"/>
            <a:ext cx="4223811" cy="18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Outline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>
              <a:buNone/>
            </a:pPr>
            <a:r>
              <a:rPr lang="en-US" sz="2800" dirty="0"/>
              <a:t>HIV medications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HIV life cycle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Antiretroviral drugs used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The problem of resistance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New areas of </a:t>
            </a:r>
            <a:r>
              <a:rPr lang="en-US" sz="2000" dirty="0" smtClean="0"/>
              <a:t>development</a:t>
            </a:r>
            <a:endParaRPr lang="en-US" sz="2000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Mechanism of action of the HIV integrase inhibitor raltegravir</a:t>
            </a:r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99825"/>
            <a:ext cx="7925150" cy="3262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4227300" y="282900"/>
            <a:ext cx="4653300" cy="19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Chromosomal integration is a defining characteristic of retrovirus life cycles and allows viral DNA to remain in the host cell nucleus for a prolonged period.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HIV integrase inhibitors prevent formation of covalent bonds between host and viral DNA by interfering with essential divalent cations in the enzyme’s catalytic core.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Produce a more rapid decline in plasma viral RNA over the first 3 to 4 months of therapy than other antiretroviral agents and are generally better tolerated than comparator agents.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Chemical structures of HIV-1 integrase inhibitors</a:t>
            </a:r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208" name="Google Shape;208;p33"/>
          <p:cNvPicPr preferRelativeResize="0"/>
          <p:nvPr/>
        </p:nvPicPr>
        <p:blipFill rotWithShape="1">
          <a:blip r:embed="rId3">
            <a:alphaModFix/>
          </a:blip>
          <a:srcRect b="46360"/>
          <a:stretch/>
        </p:blipFill>
        <p:spPr>
          <a:xfrm>
            <a:off x="1862150" y="1697613"/>
            <a:ext cx="5295900" cy="100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 txBox="1">
            <a:spLocks noGrp="1"/>
          </p:cNvSpPr>
          <p:nvPr>
            <p:ph type="body" idx="4294967295"/>
          </p:nvPr>
        </p:nvSpPr>
        <p:spPr>
          <a:xfrm>
            <a:off x="668450" y="3024125"/>
            <a:ext cx="79221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Raltegravir (RAL) is the first in the class (2007).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Elvitegravir (EVG) thanks to the favorable pharmacokinetic profile, once-daily dosing of EVG with RTV became possible. Thus, EVG (approved in 2012) brought about a major advantage for the treatment of HIV-1/AIDS with a once-daily single-tablet regimen (EVG/COBI/FTC/TDF).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Drug-resistance and the Development of New Generation INSTI(s)</a:t>
            </a:r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311700" y="2649150"/>
            <a:ext cx="8520600" cy="19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Q148K together with E138K and G140A mutations reduced susceptibility to RAL &gt;100-fold.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Dolutegravir (DTG) developed by Shionogi &amp; Co. Ltd. and ViiV Healthcare, which came to the market in 2013. DTG displayed highly favorable antiviral activity against RAL-resistant clinical HIV-1 strains. In addition, the pharmacokinetic features of DTG supported once-daily dosing without boosting with RTV.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Cabotegravir (CAB) is in Phase III clinical trials. Long-acting form of CAB is considered for use in combination with a long-acting form of RPV.</a:t>
            </a:r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pic>
        <p:nvPicPr>
          <p:cNvPr id="217" name="Google Shape;217;p34"/>
          <p:cNvPicPr preferRelativeResize="0"/>
          <p:nvPr/>
        </p:nvPicPr>
        <p:blipFill rotWithShape="1">
          <a:blip r:embed="rId3">
            <a:alphaModFix/>
          </a:blip>
          <a:srcRect t="52691"/>
          <a:stretch/>
        </p:blipFill>
        <p:spPr>
          <a:xfrm>
            <a:off x="1924050" y="1544413"/>
            <a:ext cx="5295900" cy="8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Towards a “Once Daily, Single-tablet” Regimen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cART consists of multiple drugs, patients receiving cART had been taking multiple tablets, many times a day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New drugs with better pharmacokinetics profiles enabled the formulation of drugs that can be administered once a day (such as TDF, EVG, and DTG)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RPV/TDF/FTC (Complera®) and EVG/COBI/FTC/TDF (Stribild®) are fixed-dose combination drugs approved by the FDA in 2011 and 2012, the first “once daily (QD) single-tablet” drugs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DTG/ABC/3TC (Triumeq®, 2014), EVG/COBI/TAF/FTC (Genvoya®, 2015), RPV/TAF/FTC (Odefsey®, 2016), DTG/RPV (Juluca®, 2017)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Improved drug adherence and quality of life of HIV-1/AIDS patients</a:t>
            </a:r>
            <a:endParaRPr/>
          </a:p>
        </p:txBody>
      </p:sp>
      <p:sp>
        <p:nvSpPr>
          <p:cNvPr id="225" name="Google Shape;225;p35"/>
          <p:cNvSpPr/>
          <p:nvPr/>
        </p:nvSpPr>
        <p:spPr>
          <a:xfrm>
            <a:off x="4465800" y="3732700"/>
            <a:ext cx="212400" cy="424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Anti-HIV-1 agents with novel mechanism of action</a:t>
            </a:r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There are 41 approved anti-HIV-1 drugs that belong to 7 different classes including combinations.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Currently, combinatorial antiretroviral therapy (cART) can reduce viral loads to undetectable levels in HIV-1-infected patients.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The establishment of persistent infection is still a major barrier to complete viral eradication, because latently infected reservoirs can evade host antiviral immune responses as well as cART.</a:t>
            </a:r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There remains an unmet need to develop new anti-HIV-1 compounds: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effective over the long term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prevent HIV-1 infection at the early stages prior to provirus formation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eradication of HIV-1 reservoirs</a:t>
            </a:r>
            <a:endParaRPr/>
          </a:p>
        </p:txBody>
      </p:sp>
      <p:sp>
        <p:nvSpPr>
          <p:cNvPr id="234" name="Google Shape;234;p36"/>
          <p:cNvSpPr/>
          <p:nvPr/>
        </p:nvSpPr>
        <p:spPr>
          <a:xfrm>
            <a:off x="5937975" y="3254975"/>
            <a:ext cx="1839900" cy="4776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/>
          <p:cNvSpPr/>
          <p:nvPr/>
        </p:nvSpPr>
        <p:spPr>
          <a:xfrm>
            <a:off x="5464750" y="3799000"/>
            <a:ext cx="1043700" cy="47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Functional cure</a:t>
            </a:r>
            <a:endParaRPr/>
          </a:p>
        </p:txBody>
      </p:sp>
      <p:sp>
        <p:nvSpPr>
          <p:cNvPr id="236" name="Google Shape;236;p36"/>
          <p:cNvSpPr/>
          <p:nvPr/>
        </p:nvSpPr>
        <p:spPr>
          <a:xfrm>
            <a:off x="7156225" y="3799000"/>
            <a:ext cx="1043700" cy="47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Complete cure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Capsid Inhibitors</a:t>
            </a:r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HIV-1 capsid (CA) is a highly attractive druggable target that mediates virion uncoating.</a:t>
            </a:r>
            <a:endParaRPr/>
          </a:p>
        </p:txBody>
      </p:sp>
      <p:sp>
        <p:nvSpPr>
          <p:cNvPr id="243" name="Google Shape;24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725" y="2748098"/>
            <a:ext cx="4507351" cy="205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7"/>
          <p:cNvSpPr txBox="1"/>
          <p:nvPr/>
        </p:nvSpPr>
        <p:spPr>
          <a:xfrm>
            <a:off x="4090800" y="1389600"/>
            <a:ext cx="4507200" cy="11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PF-3450074 inhibits HIV-1 infection with EC50 ranging from 80 to 640 nM in PBMCs and T cells.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GS-CA1 inhibits HIV-1 replication in peripheral blood mononuclear cells (EC</a:t>
            </a:r>
            <a:r>
              <a:rPr lang="ru" sz="1200" baseline="-25000">
                <a:solidFill>
                  <a:schemeClr val="dk2"/>
                </a:solidFill>
              </a:rPr>
              <a:t>50</a:t>
            </a:r>
            <a:r>
              <a:rPr lang="ru" sz="1200">
                <a:solidFill>
                  <a:schemeClr val="dk2"/>
                </a:solidFill>
              </a:rPr>
              <a:t> 140 pM) and in T-cells (EC</a:t>
            </a:r>
            <a:r>
              <a:rPr lang="ru" sz="1200" baseline="-25000">
                <a:solidFill>
                  <a:schemeClr val="dk2"/>
                </a:solidFill>
              </a:rPr>
              <a:t>50</a:t>
            </a:r>
            <a:r>
              <a:rPr lang="ru" sz="1200">
                <a:solidFill>
                  <a:schemeClr val="dk2"/>
                </a:solidFill>
              </a:rPr>
              <a:t> 100 pM)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246" name="Google Shape;24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650" y="2259950"/>
            <a:ext cx="3035575" cy="254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743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HIV-1 Attachment Inhibitors</a:t>
            </a:r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HIV-1 envelope protein gp120 binds to the cell surface protein CD4.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Low molecular weight CD4 mimic molecules have been developed.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NBD-556, YYA-021, YIR-821 and JRC-II-191 cause a conformational change of gp120 and inhibit attachment of the HIV-1 virion to CCR5 or CXCR4, while BMS806 binds to gp120 and blocks HR1 exposure following CD4 induction.</a:t>
            </a:r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pic>
        <p:nvPicPr>
          <p:cNvPr id="254" name="Google Shape;2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925" y="1528575"/>
            <a:ext cx="5316100" cy="24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Latency-reversing Agents (LRAs)</a:t>
            </a:r>
            <a:endParaRPr/>
          </a:p>
        </p:txBody>
      </p:sp>
      <p:sp>
        <p:nvSpPr>
          <p:cNvPr id="260" name="Google Shape;260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62700" cy="12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HIV is reactivated by LRA in cells which are subsequently eliminated by cytotoxic T-lymphocytes, or undergo virally-induced cytopathic damage or apoptosis.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pic>
        <p:nvPicPr>
          <p:cNvPr id="262" name="Google Shape;2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875" y="2082475"/>
            <a:ext cx="664845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9"/>
          <p:cNvSpPr txBox="1"/>
          <p:nvPr/>
        </p:nvSpPr>
        <p:spPr>
          <a:xfrm>
            <a:off x="258625" y="4564225"/>
            <a:ext cx="819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Kim Y., Anderson J. L., Lewin S. R. Cell host &amp; microbe. – 2018. – Т. 23. – №. 1. – С. 14-26.</a:t>
            </a:r>
            <a:endParaRPr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309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Latency-reversing Agents (LRAs)</a:t>
            </a:r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093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Several LRAs have been tested in clinical trials. However, most studies demonstrated that the size of the latent reservoir remained unchanged.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The first clinically evaluated LRA candidates were HDAC inhibitors such as valproic acid and vorinostat (SAHA).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Another concern with the use of HDAC inhibitors is that they (e.g. vorinostat) reportedly enhance the susceptibility of CD4+ T cells to HIV-1.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It is now considered that such broad-acting LRAs alone are not sufficient to eradicate HIV-1 reservoirs </a:t>
            </a:r>
            <a:r>
              <a:rPr lang="ru" i="1"/>
              <a:t>in vivo</a:t>
            </a:r>
            <a:r>
              <a:rPr lang="ru"/>
              <a:t>, and addition of other strategies/techniques with a different mechanism of action will be necessary.</a:t>
            </a:r>
            <a:endParaRPr/>
          </a:p>
        </p:txBody>
      </p:sp>
      <p:sp>
        <p:nvSpPr>
          <p:cNvPr id="270" name="Google Shape;27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450" y="152400"/>
            <a:ext cx="378472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Conclusion and future perspectives</a:t>
            </a:r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sp>
        <p:nvSpPr>
          <p:cNvPr id="278" name="Google Shape;278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Introduction of cART with a single tablet regimen and future long-acting therapy using injectable drugs, long-acting nanomedicines or drug-eluting implants will drastically change the QOL of HIV-1/AIDS patients.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One of the most important key-factors in future anti-HIV-1/AIDS drug design will be to generate novel agents, rather than “me-too” drugs.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These will be active against HIV-1 via new antiretroviral mechanisms, have convenient dosing regimens and be of low costs.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In addition, a continuous effort is needed to establish a way to reduce/eliminate viral reservoirs to consolidate latency condition enough to stop treatment.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History of antiviral drugs approvals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3918425"/>
            <a:ext cx="8520600" cy="6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Since the first antiviral drug, idoxuridine, was approved in 1963, 90 antiviral drugs of 13 functional groups have been approved for the treatment of 9 viral infectious diseases.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679" y="1170125"/>
            <a:ext cx="6648641" cy="25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Anti-HIV infection drugs</a:t>
            </a:r>
            <a:endParaRPr dirty="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985000" cy="18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Replicative cycle of HIV-1 showing the sites of drug action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050" y="1017725"/>
            <a:ext cx="6559876" cy="386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Currently available FDA-approved anti-HIV drugs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aphicFrame>
        <p:nvGraphicFramePr>
          <p:cNvPr id="91" name="Google Shape;91;p18"/>
          <p:cNvGraphicFramePr/>
          <p:nvPr/>
        </p:nvGraphicFramePr>
        <p:xfrm>
          <a:off x="311700" y="1017725"/>
          <a:ext cx="8235400" cy="3797668"/>
        </p:xfrm>
        <a:graphic>
          <a:graphicData uri="http://schemas.openxmlformats.org/drawingml/2006/table">
            <a:tbl>
              <a:tblPr>
                <a:noFill/>
                <a:tableStyleId>{E5A0D861-694C-4543-8AD4-3B9C8F7DBC44}</a:tableStyleId>
              </a:tblPr>
              <a:tblGrid>
                <a:gridCol w="621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7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0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1"/>
                          </a:solidFill>
                        </a:rPr>
                        <a:t>Class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1"/>
                          </a:solidFill>
                        </a:rPr>
                        <a:t>Generic Name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1"/>
                          </a:solidFill>
                        </a:rPr>
                        <a:t>Brand Name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1"/>
                          </a:solidFill>
                        </a:rPr>
                        <a:t>Approved Year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40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1"/>
                          </a:solidFill>
                        </a:rPr>
                        <a:t>Nucleoside reverse transcriptase inhibitors (NRTIs)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400">
                <a:tc row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zidovudine (AZT, ZDV)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Retrovir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1987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lamivudine (3TC)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Epivir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1995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abacavir (ABC)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Ziagen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1998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tenoforvir disoproxil fumarate (TDF)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Viread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2001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emtricitabine (FTC)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Emtriva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2003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tenofovir alafenamide (TAF)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(combined drug)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2016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40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1"/>
                          </a:solidFill>
                        </a:rPr>
                        <a:t>Non-nucleoside reverse transcriptase inhibitors (NNRTIs)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400">
                <a:tc row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nevirapine (NVP)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Viramune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1996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efavirenz (EFV)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Sustiva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1998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etravirine (ETR)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Intelence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2008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rilpivirine (RPV)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Edurant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2011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doravirine (DOR)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Pifeltro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2018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Currently available FDA-approved anti-HIV drugs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aphicFrame>
        <p:nvGraphicFramePr>
          <p:cNvPr id="98" name="Google Shape;98;p19"/>
          <p:cNvGraphicFramePr/>
          <p:nvPr/>
        </p:nvGraphicFramePr>
        <p:xfrm>
          <a:off x="311675" y="1017725"/>
          <a:ext cx="8370400" cy="3526406"/>
        </p:xfrm>
        <a:graphic>
          <a:graphicData uri="http://schemas.openxmlformats.org/drawingml/2006/table">
            <a:tbl>
              <a:tblPr>
                <a:noFill/>
                <a:tableStyleId>{E5A0D861-694C-4543-8AD4-3B9C8F7DBC44}</a:tableStyleId>
              </a:tblPr>
              <a:tblGrid>
                <a:gridCol w="1352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6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0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0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1"/>
                          </a:solidFill>
                        </a:rPr>
                        <a:t>Protease inhibitors (PIs)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25">
                <a:tc row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saquinavir (SQV)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Invirase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1995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ritonavir (RTV)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Norvir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1996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lopinavir (LPV)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(combination drug)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2000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atazanavir (ATV)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Reyataz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2003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fosmaprenavir (FOS-APV)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Lexiva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2003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tipranavir (TPV)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Aptivus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2005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darunavir (DRV)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Prezista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2006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25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1"/>
                          </a:solidFill>
                        </a:rPr>
                        <a:t>Integrase inhibitors (INSTIs)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125">
                <a:tc row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raltegravir (RAL)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Isentress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2007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elvitegravir (EVG)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(combination drug)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2012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dolutegravir (DTG)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Tivicay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2013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bictegravir (BIC)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(combination drug)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2018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Currently available FDA-approved anti-HIV drugs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aphicFrame>
        <p:nvGraphicFramePr>
          <p:cNvPr id="105" name="Google Shape;105;p20"/>
          <p:cNvGraphicFramePr/>
          <p:nvPr/>
        </p:nvGraphicFramePr>
        <p:xfrm>
          <a:off x="311675" y="1124005"/>
          <a:ext cx="8424825" cy="3535550"/>
        </p:xfrm>
        <a:graphic>
          <a:graphicData uri="http://schemas.openxmlformats.org/drawingml/2006/table">
            <a:tbl>
              <a:tblPr>
                <a:noFill/>
                <a:tableStyleId>{E5A0D861-694C-4543-8AD4-3B9C8F7DBC44}</a:tableStyleId>
              </a:tblPr>
              <a:tblGrid>
                <a:gridCol w="1206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9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9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015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1"/>
                          </a:solidFill>
                        </a:rPr>
                        <a:t>Fusion inhibitor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enfuvirtide (T-20)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Fuzeon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2003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15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1"/>
                          </a:solidFill>
                        </a:rPr>
                        <a:t>CCR5 inhibitor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maraviroc (MVC)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Selzentry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2007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15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1"/>
                          </a:solidFill>
                        </a:rPr>
                        <a:t>Attachment inhibitor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ibalizumab-uiyk (IBA)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Trogarzo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2018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15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1"/>
                          </a:solidFill>
                        </a:rPr>
                        <a:t>Combination drugs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150">
                <a:tc row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3TC/AZT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Combivir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1997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LPV/RTV (LPVr)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Kaletra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2000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ABC/3TC/AZT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Trizivir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2000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FTC/TDF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Truvada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2004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DRV/Cobisistat*/FTC/TAF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Symtuza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2018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DOR/3TC/TDF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Delstrigo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</a:rPr>
                        <a:t>2018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06" name="Google Shape;106;p20"/>
          <p:cNvSpPr txBox="1"/>
          <p:nvPr/>
        </p:nvSpPr>
        <p:spPr>
          <a:xfrm>
            <a:off x="548850" y="4659925"/>
            <a:ext cx="804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*Inhibitor of CYP3A, used with other anti-HIV drug(s) to improve their PK and anti-HIV efficacy.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Mechanism of NRTIs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Zidovudine is depicted. Nucleoside and nucleotide analogues must enter cells and be phosphorylated to generate synthetic substrates for reverse transcriptase.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The fully phosphorylated analogues block replication of the viral genome both by competitively inhibiting incorporation of native nucleotides and by terminating elongation of nascent proviral DNA because they lack a 3′-hydroxyl group.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750" y="716950"/>
            <a:ext cx="5719501" cy="385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2203</Words>
  <Application>Microsoft Office PowerPoint</Application>
  <PresentationFormat>Экран (16:9)</PresentationFormat>
  <Paragraphs>242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Simple Light</vt:lpstr>
      <vt:lpstr>New directions of search and development of antiviral drugs for the treatment of HIV infection</vt:lpstr>
      <vt:lpstr>Outline</vt:lpstr>
      <vt:lpstr>History of antiviral drugs approvals</vt:lpstr>
      <vt:lpstr>Anti-HIV infection drugs</vt:lpstr>
      <vt:lpstr>Replicative cycle of HIV-1 showing the sites of drug action</vt:lpstr>
      <vt:lpstr>Currently available FDA-approved anti-HIV drugs</vt:lpstr>
      <vt:lpstr>Currently available FDA-approved anti-HIV drugs</vt:lpstr>
      <vt:lpstr>Currently available FDA-approved anti-HIV drugs</vt:lpstr>
      <vt:lpstr>Mechanism of NRTIs</vt:lpstr>
      <vt:lpstr>Chemical structures of HIV-1 NRTIs</vt:lpstr>
      <vt:lpstr>Emergence of NRTI Drug Resistance</vt:lpstr>
      <vt:lpstr>Mechanism of NNRTIs</vt:lpstr>
      <vt:lpstr>Chemical structures of HIV-1 non-nucleoside reverse transcriptase inhibitors (NNRTIs)</vt:lpstr>
      <vt:lpstr>Emergence of NNRTI Drug Resistance</vt:lpstr>
      <vt:lpstr>Mechanism of action of an HIV PI</vt:lpstr>
      <vt:lpstr>Chemical structures of HIV-1 protease inhibitors</vt:lpstr>
      <vt:lpstr>Emergence of PI Drug Resistance and Development of New Generation PIs</vt:lpstr>
      <vt:lpstr>Mechanism of action of the HIV entry inhibitor maraviroc</vt:lpstr>
      <vt:lpstr>Chemical structures of CCR5 inhibitors</vt:lpstr>
      <vt:lpstr>Mechanism of action of the HIV integrase inhibitor raltegravir</vt:lpstr>
      <vt:lpstr>Chemical structures of HIV-1 integrase inhibitors</vt:lpstr>
      <vt:lpstr>Drug-resistance and the Development of New Generation INSTI(s)</vt:lpstr>
      <vt:lpstr>Towards a “Once Daily, Single-tablet” Regimen  </vt:lpstr>
      <vt:lpstr>Anti-HIV-1 agents with novel mechanism of action</vt:lpstr>
      <vt:lpstr>Capsid Inhibitors</vt:lpstr>
      <vt:lpstr>HIV-1 Attachment Inhibitors</vt:lpstr>
      <vt:lpstr>Latency-reversing Agents (LRAs)</vt:lpstr>
      <vt:lpstr>Latency-reversing Agents (LRAs)</vt:lpstr>
      <vt:lpstr>Conclusion and future perspectives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directions of search and technology for the creation of antiviral drugs for the treatment of HIV infection, hepatitis, herpes infections</dc:title>
  <dc:creator>user</dc:creator>
  <cp:lastModifiedBy>kfib</cp:lastModifiedBy>
  <cp:revision>6</cp:revision>
  <dcterms:modified xsi:type="dcterms:W3CDTF">2024-03-18T09:12:13Z</dcterms:modified>
</cp:coreProperties>
</file>