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9" r:id="rId42"/>
    <p:sldId id="297" r:id="rId43"/>
    <p:sldId id="298"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66FF"/>
    <a:srgbClr val="6666FF"/>
    <a:srgbClr val="FF5050"/>
    <a:srgbClr val="FF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B6835-82FF-420A-A2A6-CB7415B3D572}" type="datetimeFigureOut">
              <a:rPr lang="ru-RU" smtClean="0"/>
              <a:t>21.09.2023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E51C9-5350-4907-94BC-952A04A2BCB6}" type="slidenum">
              <a:rPr lang="ru-RU" smtClean="0"/>
              <a:t>‹#›</a:t>
            </a:fld>
            <a:endParaRPr lang="ru-RU"/>
          </a:p>
        </p:txBody>
      </p:sp>
    </p:spTree>
    <p:extLst>
      <p:ext uri="{BB962C8B-B14F-4D97-AF65-F5344CB8AC3E}">
        <p14:creationId xmlns:p14="http://schemas.microsoft.com/office/powerpoint/2010/main" val="107391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D64B9E1-DEB8-47F6-9065-DA58BFA17826}" type="datetime1">
              <a:rPr lang="ru-RU" smtClean="0"/>
              <a:t>21.09.2023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B66DAF-7CE0-4070-9694-9B740C402B5A}"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56900A-B639-4680-8BD7-1737575D7981}"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E990D0-1BD2-4F88-B262-3928BC2176A5}"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6321D9-D77E-407D-A5BB-AA69CE9A5A8A}"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4417ADF-E065-44C7-9F6B-A66951CDEBB2}" type="datetime1">
              <a:rPr lang="ru-RU" smtClean="0"/>
              <a:t>21.09.2023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C650018-18A8-4B51-B1D3-813295946406}" type="datetime1">
              <a:rPr lang="ru-RU" smtClean="0"/>
              <a:t>21.09.2023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934B0E-974B-41BA-940B-C99D7F98FFF6}" type="datetime1">
              <a:rPr lang="ru-RU" smtClean="0"/>
              <a:t>21.09.2023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BED69A-8CE1-48FF-87E9-D4D0D6C02D8A}" type="datetime1">
              <a:rPr lang="ru-RU" smtClean="0"/>
              <a:t>21.09.2023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8AED0F-B5AC-4E2F-9609-2800DC2FB0B0}" type="datetime1">
              <a:rPr lang="ru-RU" smtClean="0"/>
              <a:t>21.09.2023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EC0625-D61F-46A3-A85B-F1732DD7D87F}" type="datetime1">
              <a:rPr lang="ru-RU" smtClean="0"/>
              <a:t>21.09.2023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9EA57D-0029-4C48-85A5-A38C9FBECF8A}"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BCA6BF8-7BAA-48DA-A828-11A123BA173F}" type="datetime1">
              <a:rPr lang="ru-RU" smtClean="0"/>
              <a:t>21.09.2023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02E2A5-E985-4BCE-9D16-08721EEC261D}" type="datetime1">
              <a:rPr lang="ru-RU" smtClean="0"/>
              <a:t>21.09.2023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5CB4A5C-058B-4C8A-B3E9-2055BC84CBE8}" type="datetime1">
              <a:rPr lang="ru-RU" smtClean="0"/>
              <a:t>21.09.2023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304006-7872-4A63-BE99-25B50280390C}"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1A51BD-E3EB-4F67-B257-5F63FDBE8060}" type="datetime1">
              <a:rPr lang="ru-RU" smtClean="0"/>
              <a:t>21.09.2023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08E4A6-1649-4D21-82CD-042C39DE341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73690E1-602C-4C35-8877-49C00396DD1F}" type="datetime1">
              <a:rPr lang="ru-RU" smtClean="0"/>
              <a:t>21.09.2023</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808E4A6-1649-4D21-82CD-042C39DE341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14744" r="10910"/>
          <a:stretch/>
        </p:blipFill>
        <p:spPr bwMode="auto">
          <a:xfrm>
            <a:off x="4572001" y="2208977"/>
            <a:ext cx="4608512" cy="464902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val="0"/>
              </a:ext>
            </a:extLst>
          </a:blip>
          <a:srcRect l="18027" t="6761" r="9470" b="35688"/>
          <a:stretch/>
        </p:blipFill>
        <p:spPr bwMode="auto">
          <a:xfrm>
            <a:off x="-1" y="2117905"/>
            <a:ext cx="4572002" cy="474009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a:spLocks noGrp="1"/>
          </p:cNvSpPr>
          <p:nvPr>
            <p:ph type="ctrTitle"/>
          </p:nvPr>
        </p:nvSpPr>
        <p:spPr>
          <a:xfrm>
            <a:off x="1313259" y="548680"/>
            <a:ext cx="6517482" cy="720080"/>
          </a:xfrm>
        </p:spPr>
        <p:txBody>
          <a:bodyPr>
            <a:normAutofit/>
          </a:bodyPr>
          <a:lstStyle/>
          <a:p>
            <a:r>
              <a:rPr lang="ru-RU" sz="2800" b="1" cap="none" dirty="0" smtClean="0">
                <a:solidFill>
                  <a:srgbClr val="1D52A7"/>
                </a:solidFill>
                <a:latin typeface="Arial" panose="020B0604020202020204" pitchFamily="34" charset="0"/>
                <a:cs typeface="Arial" panose="020B0604020202020204" pitchFamily="34" charset="0"/>
              </a:rPr>
              <a:t>«</a:t>
            </a:r>
            <a:r>
              <a:rPr lang="en-US" sz="2800" b="1" cap="none" dirty="0">
                <a:solidFill>
                  <a:srgbClr val="1D52A7"/>
                </a:solidFill>
                <a:latin typeface="Arial" panose="020B0604020202020204" pitchFamily="34" charset="0"/>
                <a:cs typeface="Arial" panose="020B0604020202020204" pitchFamily="34" charset="0"/>
              </a:rPr>
              <a:t>Special pharmaceutical </a:t>
            </a:r>
            <a:r>
              <a:rPr lang="en-US" sz="2800" b="1" cap="none" dirty="0" smtClean="0">
                <a:solidFill>
                  <a:srgbClr val="1D52A7"/>
                </a:solidFill>
                <a:latin typeface="Arial" panose="020B0604020202020204" pitchFamily="34" charset="0"/>
                <a:cs typeface="Arial" panose="020B0604020202020204" pitchFamily="34" charset="0"/>
              </a:rPr>
              <a:t>chemistry</a:t>
            </a:r>
            <a:r>
              <a:rPr lang="ru-RU" sz="2800" b="1" cap="none" dirty="0" smtClean="0">
                <a:solidFill>
                  <a:srgbClr val="1D52A7"/>
                </a:solidFill>
                <a:latin typeface="Arial" panose="020B0604020202020204" pitchFamily="34" charset="0"/>
                <a:cs typeface="Arial" panose="020B0604020202020204" pitchFamily="34" charset="0"/>
              </a:rPr>
              <a:t>»</a:t>
            </a:r>
            <a:endParaRPr lang="ru-RU" sz="2800" dirty="0"/>
          </a:p>
        </p:txBody>
      </p:sp>
      <p:sp>
        <p:nvSpPr>
          <p:cNvPr id="6" name="Подзаголовок 2"/>
          <p:cNvSpPr>
            <a:spLocks noGrp="1"/>
          </p:cNvSpPr>
          <p:nvPr>
            <p:ph type="subTitle" idx="1"/>
          </p:nvPr>
        </p:nvSpPr>
        <p:spPr>
          <a:xfrm>
            <a:off x="827584" y="1916832"/>
            <a:ext cx="7416824" cy="3024336"/>
          </a:xfrm>
        </p:spPr>
        <p:txBody>
          <a:bodyPr>
            <a:normAutofit/>
          </a:bodyPr>
          <a:lstStyle/>
          <a:p>
            <a:r>
              <a:rPr lang="en-US" sz="3200" b="1" dirty="0" err="1">
                <a:solidFill>
                  <a:srgbClr val="FF0000"/>
                </a:solidFill>
                <a:latin typeface="Arial" panose="020B0604020202020204" pitchFamily="34" charset="0"/>
                <a:cs typeface="Arial" panose="020B0604020202020204" pitchFamily="34" charset="0"/>
              </a:rPr>
              <a:t>Barbituric</a:t>
            </a:r>
            <a:r>
              <a:rPr lang="en-US" sz="3200" b="1" dirty="0">
                <a:solidFill>
                  <a:srgbClr val="FF0000"/>
                </a:solidFill>
                <a:latin typeface="Arial" panose="020B0604020202020204" pitchFamily="34" charset="0"/>
                <a:cs typeface="Arial" panose="020B0604020202020204" pitchFamily="34" charset="0"/>
              </a:rPr>
              <a:t> acid derivatives</a:t>
            </a:r>
            <a:endParaRPr lang="ru-RU" sz="32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97684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10</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identity reactions</a:t>
            </a:r>
            <a:endParaRPr lang="en-US" sz="3200" b="1" dirty="0">
              <a:solidFill>
                <a:srgbClr val="0070C0"/>
              </a:solidFill>
            </a:endParaRPr>
          </a:p>
        </p:txBody>
      </p:sp>
      <p:sp>
        <p:nvSpPr>
          <p:cNvPr id="9" name="Прямоугольник 8"/>
          <p:cNvSpPr/>
          <p:nvPr/>
        </p:nvSpPr>
        <p:spPr>
          <a:xfrm>
            <a:off x="323528" y="980728"/>
            <a:ext cx="3856697" cy="461665"/>
          </a:xfrm>
          <a:prstGeom prst="rect">
            <a:avLst/>
          </a:prstGeom>
        </p:spPr>
        <p:txBody>
          <a:bodyPr wrap="none">
            <a:spAutoFit/>
          </a:bodyPr>
          <a:lstStyle/>
          <a:p>
            <a:r>
              <a:rPr lang="en-US" sz="2400" b="1" dirty="0" smtClean="0">
                <a:solidFill>
                  <a:srgbClr val="C00000"/>
                </a:solidFill>
              </a:rPr>
              <a:t>Interaction with silver nitrate</a:t>
            </a:r>
            <a:endParaRPr lang="ru-RU" sz="2400" b="1" dirty="0">
              <a:solidFill>
                <a:srgbClr val="C0000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1556792"/>
            <a:ext cx="7000254" cy="483407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4355976" y="5877272"/>
            <a:ext cx="1736373" cy="369332"/>
          </a:xfrm>
          <a:prstGeom prst="rect">
            <a:avLst/>
          </a:prstGeom>
        </p:spPr>
        <p:txBody>
          <a:bodyPr wrap="none">
            <a:spAutoFit/>
          </a:bodyPr>
          <a:lstStyle/>
          <a:p>
            <a:r>
              <a:rPr lang="en-US" dirty="0" smtClean="0"/>
              <a:t>white precipitate</a:t>
            </a:r>
            <a:endParaRPr lang="ru-RU" dirty="0"/>
          </a:p>
        </p:txBody>
      </p:sp>
    </p:spTree>
    <p:extLst>
      <p:ext uri="{BB962C8B-B14F-4D97-AF65-F5344CB8AC3E}">
        <p14:creationId xmlns:p14="http://schemas.microsoft.com/office/powerpoint/2010/main" val="3010828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11</a:t>
            </a:fld>
            <a:endParaRPr lang="ru-RU"/>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identity reactions</a:t>
            </a:r>
            <a:endParaRPr lang="en-US" sz="3200" b="1" dirty="0">
              <a:solidFill>
                <a:srgbClr val="0070C0"/>
              </a:solidFill>
            </a:endParaRPr>
          </a:p>
        </p:txBody>
      </p:sp>
      <p:sp>
        <p:nvSpPr>
          <p:cNvPr id="9" name="Прямоугольник 8"/>
          <p:cNvSpPr/>
          <p:nvPr/>
        </p:nvSpPr>
        <p:spPr>
          <a:xfrm>
            <a:off x="323528" y="980728"/>
            <a:ext cx="7291227" cy="461665"/>
          </a:xfrm>
          <a:prstGeom prst="rect">
            <a:avLst/>
          </a:prstGeom>
        </p:spPr>
        <p:txBody>
          <a:bodyPr wrap="none">
            <a:spAutoFit/>
          </a:bodyPr>
          <a:lstStyle/>
          <a:p>
            <a:r>
              <a:rPr lang="en-US" sz="2400" b="1" dirty="0" smtClean="0">
                <a:solidFill>
                  <a:srgbClr val="C00000"/>
                </a:solidFill>
              </a:rPr>
              <a:t>Interaction with copper salts in the presence of pyridine</a:t>
            </a:r>
            <a:endParaRPr lang="ru-RU" sz="2400" b="1" dirty="0">
              <a:solidFill>
                <a:srgbClr val="C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59868"/>
            <a:ext cx="8364438" cy="247724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21828" y="4864229"/>
            <a:ext cx="8338145" cy="769441"/>
          </a:xfrm>
          <a:prstGeom prst="rect">
            <a:avLst/>
          </a:prstGeom>
        </p:spPr>
        <p:txBody>
          <a:bodyPr wrap="square">
            <a:spAutoFit/>
          </a:bodyPr>
          <a:lstStyle/>
          <a:p>
            <a:pPr algn="just"/>
            <a:r>
              <a:rPr lang="en-US" sz="2200" dirty="0" smtClean="0"/>
              <a:t>With salts of divalent copper in the presence of pyridine, barbiturates form one- and two-substituted complexes </a:t>
            </a:r>
            <a:r>
              <a:rPr lang="en-US" sz="2200" dirty="0" err="1" smtClean="0"/>
              <a:t>coloured</a:t>
            </a:r>
            <a:r>
              <a:rPr lang="en-US" sz="2200" dirty="0" smtClean="0"/>
              <a:t> </a:t>
            </a:r>
            <a:r>
              <a:rPr lang="en-US" sz="2200" b="1" dirty="0" smtClean="0">
                <a:solidFill>
                  <a:srgbClr val="7030A0"/>
                </a:solidFill>
              </a:rPr>
              <a:t>lilac</a:t>
            </a:r>
            <a:r>
              <a:rPr lang="en-US" sz="2200" dirty="0" smtClean="0"/>
              <a:t>.</a:t>
            </a:r>
            <a:endParaRPr lang="ru-RU" sz="2200" dirty="0"/>
          </a:p>
        </p:txBody>
      </p:sp>
    </p:spTree>
    <p:extLst>
      <p:ext uri="{BB962C8B-B14F-4D97-AF65-F5344CB8AC3E}">
        <p14:creationId xmlns:p14="http://schemas.microsoft.com/office/powerpoint/2010/main" val="345807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453336"/>
            <a:ext cx="573161" cy="365125"/>
          </a:xfrm>
        </p:spPr>
        <p:txBody>
          <a:bodyPr/>
          <a:lstStyle/>
          <a:p>
            <a:fld id="{E4BF139B-3B4E-4221-95DA-59CA7323F185}" type="slidenum">
              <a:rPr lang="ru-RU" smtClean="0"/>
              <a:t>12</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identity reactions</a:t>
            </a:r>
            <a:endParaRPr lang="en-US" sz="3200" b="1" dirty="0">
              <a:solidFill>
                <a:srgbClr val="0070C0"/>
              </a:solidFill>
            </a:endParaRPr>
          </a:p>
        </p:txBody>
      </p:sp>
      <p:sp>
        <p:nvSpPr>
          <p:cNvPr id="10" name="Прямоугольник 9"/>
          <p:cNvSpPr/>
          <p:nvPr/>
        </p:nvSpPr>
        <p:spPr>
          <a:xfrm>
            <a:off x="323529" y="980728"/>
            <a:ext cx="8568952" cy="830997"/>
          </a:xfrm>
          <a:prstGeom prst="rect">
            <a:avLst/>
          </a:prstGeom>
        </p:spPr>
        <p:txBody>
          <a:bodyPr wrap="square">
            <a:spAutoFit/>
          </a:bodyPr>
          <a:lstStyle/>
          <a:p>
            <a:pPr algn="just"/>
            <a:r>
              <a:rPr lang="en-US" sz="2400" b="1" dirty="0" smtClean="0">
                <a:solidFill>
                  <a:srgbClr val="C00000"/>
                </a:solidFill>
              </a:rPr>
              <a:t>Reaction with cobalt nitrate and calcium chloride in the presence of one drop of alkali solution</a:t>
            </a:r>
            <a:endParaRPr lang="ru-RU" sz="2400" b="1" dirty="0">
              <a:solidFill>
                <a:srgbClr val="C0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27" y="2276872"/>
            <a:ext cx="8463504" cy="173791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220072" y="4437112"/>
            <a:ext cx="3855543" cy="430887"/>
          </a:xfrm>
          <a:prstGeom prst="rect">
            <a:avLst/>
          </a:prstGeom>
        </p:spPr>
        <p:txBody>
          <a:bodyPr wrap="none">
            <a:spAutoFit/>
          </a:bodyPr>
          <a:lstStyle/>
          <a:p>
            <a:r>
              <a:rPr lang="en-US" sz="2200" dirty="0" smtClean="0"/>
              <a:t>A </a:t>
            </a:r>
            <a:r>
              <a:rPr lang="en-US" sz="2200" b="1" dirty="0" smtClean="0">
                <a:solidFill>
                  <a:srgbClr val="6600FF"/>
                </a:solidFill>
              </a:rPr>
              <a:t>blue-violet</a:t>
            </a:r>
            <a:r>
              <a:rPr lang="en-US" sz="2200" dirty="0" smtClean="0"/>
              <a:t> </a:t>
            </a:r>
            <a:r>
              <a:rPr lang="en-US" sz="2200" dirty="0" err="1" smtClean="0"/>
              <a:t>colouring</a:t>
            </a:r>
            <a:r>
              <a:rPr lang="en-US" sz="2200" dirty="0" smtClean="0"/>
              <a:t> appears</a:t>
            </a:r>
            <a:endParaRPr lang="ru-RU" dirty="0"/>
          </a:p>
        </p:txBody>
      </p:sp>
    </p:spTree>
    <p:extLst>
      <p:ext uri="{BB962C8B-B14F-4D97-AF65-F5344CB8AC3E}">
        <p14:creationId xmlns:p14="http://schemas.microsoft.com/office/powerpoint/2010/main" val="281424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13</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identity reactions</a:t>
            </a:r>
            <a:endParaRPr lang="en-US" sz="3200" b="1" dirty="0">
              <a:solidFill>
                <a:srgbClr val="0070C0"/>
              </a:solidFill>
            </a:endParaRPr>
          </a:p>
        </p:txBody>
      </p:sp>
      <p:sp>
        <p:nvSpPr>
          <p:cNvPr id="12" name="Прямоугольник 11"/>
          <p:cNvSpPr/>
          <p:nvPr/>
        </p:nvSpPr>
        <p:spPr>
          <a:xfrm>
            <a:off x="323528" y="980728"/>
            <a:ext cx="3980192" cy="461665"/>
          </a:xfrm>
          <a:prstGeom prst="rect">
            <a:avLst/>
          </a:prstGeom>
        </p:spPr>
        <p:txBody>
          <a:bodyPr wrap="none">
            <a:spAutoFit/>
          </a:bodyPr>
          <a:lstStyle/>
          <a:p>
            <a:r>
              <a:rPr lang="en-US" sz="2400" b="1" dirty="0" smtClean="0">
                <a:solidFill>
                  <a:srgbClr val="C00000"/>
                </a:solidFill>
              </a:rPr>
              <a:t>Interaction with mineral acids</a:t>
            </a:r>
            <a:endParaRPr lang="ru-RU" sz="2400" b="1" dirty="0">
              <a:solidFill>
                <a:srgbClr val="C0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97" y="1772816"/>
            <a:ext cx="7966843" cy="216024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65597" y="4604935"/>
            <a:ext cx="7966843" cy="1107996"/>
          </a:xfrm>
          <a:prstGeom prst="rect">
            <a:avLst/>
          </a:prstGeom>
        </p:spPr>
        <p:txBody>
          <a:bodyPr wrap="square">
            <a:spAutoFit/>
          </a:bodyPr>
          <a:lstStyle/>
          <a:p>
            <a:pPr algn="just"/>
            <a:r>
              <a:rPr lang="en-US" sz="2200" dirty="0" smtClean="0"/>
              <a:t>Barbiturate salts, when mineral acid is added to their aqueous solution, produce an acid form that is insoluble in water and therefore precipitates.</a:t>
            </a:r>
            <a:endParaRPr lang="ru-RU" sz="2200" dirty="0"/>
          </a:p>
        </p:txBody>
      </p:sp>
    </p:spTree>
    <p:extLst>
      <p:ext uri="{BB962C8B-B14F-4D97-AF65-F5344CB8AC3E}">
        <p14:creationId xmlns:p14="http://schemas.microsoft.com/office/powerpoint/2010/main" val="140375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14</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methods of quantification</a:t>
            </a:r>
            <a:endParaRPr lang="en-US" sz="3200" b="1" dirty="0">
              <a:solidFill>
                <a:srgbClr val="0070C0"/>
              </a:solidFill>
            </a:endParaRPr>
          </a:p>
        </p:txBody>
      </p:sp>
      <p:sp>
        <p:nvSpPr>
          <p:cNvPr id="8" name="Прямоугольник 7"/>
          <p:cNvSpPr/>
          <p:nvPr/>
        </p:nvSpPr>
        <p:spPr>
          <a:xfrm>
            <a:off x="323528" y="980728"/>
            <a:ext cx="1638141" cy="461665"/>
          </a:xfrm>
          <a:prstGeom prst="rect">
            <a:avLst/>
          </a:prstGeom>
        </p:spPr>
        <p:txBody>
          <a:bodyPr wrap="none">
            <a:spAutoFit/>
          </a:bodyPr>
          <a:lstStyle/>
          <a:p>
            <a:r>
              <a:rPr lang="en-US" sz="2400" b="1" dirty="0" err="1" smtClean="0">
                <a:solidFill>
                  <a:srgbClr val="C00000"/>
                </a:solidFill>
              </a:rPr>
              <a:t>Gravimetry</a:t>
            </a:r>
            <a:endParaRPr lang="ru-RU" sz="2400" b="1" dirty="0">
              <a:solidFill>
                <a:srgbClr val="C00000"/>
              </a:solidFill>
            </a:endParaRPr>
          </a:p>
        </p:txBody>
      </p:sp>
      <p:sp>
        <p:nvSpPr>
          <p:cNvPr id="7" name="Прямоугольник 6"/>
          <p:cNvSpPr/>
          <p:nvPr/>
        </p:nvSpPr>
        <p:spPr>
          <a:xfrm>
            <a:off x="251520" y="1340768"/>
            <a:ext cx="8640960" cy="1446550"/>
          </a:xfrm>
          <a:prstGeom prst="rect">
            <a:avLst/>
          </a:prstGeom>
        </p:spPr>
        <p:txBody>
          <a:bodyPr wrap="square">
            <a:spAutoFit/>
          </a:bodyPr>
          <a:lstStyle/>
          <a:p>
            <a:pPr algn="just"/>
            <a:r>
              <a:rPr lang="en-US" sz="2200" dirty="0" smtClean="0"/>
              <a:t>The acidic forms of barbiturates are extracted with ether from the acidic medium. The ether is then distilled off, the residue is dried and weighed. This method is usually used for the determination of the sodium salts of barbiturates and for the analysis of drug mixtures.</a:t>
            </a:r>
            <a:endParaRPr lang="ru-RU" sz="2200" dirty="0"/>
          </a:p>
        </p:txBody>
      </p:sp>
      <p:sp>
        <p:nvSpPr>
          <p:cNvPr id="14" name="Прямоугольник 13"/>
          <p:cNvSpPr/>
          <p:nvPr/>
        </p:nvSpPr>
        <p:spPr>
          <a:xfrm>
            <a:off x="323528" y="2751311"/>
            <a:ext cx="3643818" cy="461665"/>
          </a:xfrm>
          <a:prstGeom prst="rect">
            <a:avLst/>
          </a:prstGeom>
        </p:spPr>
        <p:txBody>
          <a:bodyPr wrap="none">
            <a:spAutoFit/>
          </a:bodyPr>
          <a:lstStyle/>
          <a:p>
            <a:r>
              <a:rPr lang="en-US" sz="2400" b="1" dirty="0" err="1" smtClean="0">
                <a:solidFill>
                  <a:srgbClr val="C00000"/>
                </a:solidFill>
              </a:rPr>
              <a:t>Acidometry</a:t>
            </a:r>
            <a:r>
              <a:rPr lang="en-US" sz="2400" b="1" dirty="0" smtClean="0">
                <a:solidFill>
                  <a:srgbClr val="C00000"/>
                </a:solidFill>
              </a:rPr>
              <a:t> (for salt forms)</a:t>
            </a:r>
            <a:endParaRPr lang="ru-RU" sz="2400" b="1" dirty="0">
              <a:solidFill>
                <a:srgbClr val="C00000"/>
              </a:solidFill>
            </a:endParaRPr>
          </a:p>
        </p:txBody>
      </p:sp>
      <p:pic>
        <p:nvPicPr>
          <p:cNvPr id="1331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Effect>
                      <a14:brightnessContrast bright="2000" contrast="-55000"/>
                    </a14:imgEffect>
                  </a14:imgLayer>
                </a14:imgProps>
              </a:ext>
              <a:ext uri="{28A0092B-C50C-407E-A947-70E740481C1C}">
                <a14:useLocalDpi xmlns:a14="http://schemas.microsoft.com/office/drawing/2010/main" val="0"/>
              </a:ext>
            </a:extLst>
          </a:blip>
          <a:srcRect l="4995" t="46220" r="5575" b="24213"/>
          <a:stretch/>
        </p:blipFill>
        <p:spPr bwMode="auto">
          <a:xfrm>
            <a:off x="251520" y="3395420"/>
            <a:ext cx="5760640" cy="142841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251520" y="5157192"/>
            <a:ext cx="8640960" cy="1107996"/>
          </a:xfrm>
          <a:prstGeom prst="rect">
            <a:avLst/>
          </a:prstGeom>
        </p:spPr>
        <p:txBody>
          <a:bodyPr wrap="square">
            <a:spAutoFit/>
          </a:bodyPr>
          <a:lstStyle/>
          <a:p>
            <a:pPr algn="just"/>
            <a:r>
              <a:rPr lang="en-US" sz="2200" b="1" dirty="0" smtClean="0"/>
              <a:t>Titrant</a:t>
            </a:r>
            <a:r>
              <a:rPr lang="en-US" sz="2200" dirty="0" smtClean="0"/>
              <a:t> - hydrochloric acid</a:t>
            </a:r>
          </a:p>
          <a:p>
            <a:pPr algn="just"/>
            <a:r>
              <a:rPr lang="en-US" sz="2200" b="1" dirty="0" smtClean="0"/>
              <a:t>Medium</a:t>
            </a:r>
            <a:r>
              <a:rPr lang="en-US" sz="2200" dirty="0" smtClean="0"/>
              <a:t> - aqueous</a:t>
            </a:r>
          </a:p>
          <a:p>
            <a:pPr algn="just"/>
            <a:r>
              <a:rPr lang="en-US" sz="2200" b="1" dirty="0" smtClean="0"/>
              <a:t>Indicator</a:t>
            </a:r>
            <a:r>
              <a:rPr lang="en-US" sz="2200" dirty="0" smtClean="0"/>
              <a:t> - methyl orange or methyl red</a:t>
            </a:r>
            <a:endParaRPr lang="ru-RU" sz="2200" dirty="0"/>
          </a:p>
        </p:txBody>
      </p:sp>
      <p:pic>
        <p:nvPicPr>
          <p:cNvPr id="133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154"/>
          <a:stretch/>
        </p:blipFill>
        <p:spPr bwMode="auto">
          <a:xfrm>
            <a:off x="6660232" y="3001115"/>
            <a:ext cx="2232248" cy="30174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188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15</a:t>
            </a:fld>
            <a:endParaRPr lang="ru-RU"/>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methods of quantification</a:t>
            </a:r>
            <a:endParaRPr lang="en-US" sz="3200" b="1" dirty="0">
              <a:solidFill>
                <a:srgbClr val="0070C0"/>
              </a:solidFill>
            </a:endParaRPr>
          </a:p>
        </p:txBody>
      </p:sp>
      <p:sp>
        <p:nvSpPr>
          <p:cNvPr id="9" name="Прямоугольник 8"/>
          <p:cNvSpPr/>
          <p:nvPr/>
        </p:nvSpPr>
        <p:spPr>
          <a:xfrm>
            <a:off x="323528" y="980728"/>
            <a:ext cx="5044651" cy="461665"/>
          </a:xfrm>
          <a:prstGeom prst="rect">
            <a:avLst/>
          </a:prstGeom>
        </p:spPr>
        <p:txBody>
          <a:bodyPr wrap="none">
            <a:spAutoFit/>
          </a:bodyPr>
          <a:lstStyle/>
          <a:p>
            <a:r>
              <a:rPr lang="en-US" sz="2400" b="1" dirty="0" smtClean="0">
                <a:solidFill>
                  <a:srgbClr val="C00000"/>
                </a:solidFill>
              </a:rPr>
              <a:t>Non-aqueous titration (for acid forms)</a:t>
            </a:r>
            <a:endParaRPr lang="ru-RU" sz="2400" b="1" dirty="0">
              <a:solidFill>
                <a:srgbClr val="C00000"/>
              </a:solidFill>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5666720" cy="41044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6183385" y="1772816"/>
            <a:ext cx="2709095" cy="1728192"/>
          </a:xfrm>
          <a:prstGeom prst="rect">
            <a:avLst/>
          </a:prstGeom>
          <a:solidFill>
            <a:schemeClr val="bg1"/>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0070C0"/>
                </a:solidFill>
              </a:rPr>
              <a:t>Phenobarbital</a:t>
            </a:r>
          </a:p>
          <a:p>
            <a:r>
              <a:rPr lang="en-US" sz="2200" dirty="0">
                <a:solidFill>
                  <a:srgbClr val="0070C0"/>
                </a:solidFill>
              </a:rPr>
              <a:t>Solvent: DMF</a:t>
            </a:r>
          </a:p>
          <a:p>
            <a:r>
              <a:rPr lang="en-US" sz="2200" dirty="0">
                <a:solidFill>
                  <a:srgbClr val="0070C0"/>
                </a:solidFill>
              </a:rPr>
              <a:t>Titrant: </a:t>
            </a:r>
            <a:r>
              <a:rPr lang="en-US" sz="2200" dirty="0" err="1">
                <a:solidFill>
                  <a:srgbClr val="0070C0"/>
                </a:solidFill>
              </a:rPr>
              <a:t>NaOH</a:t>
            </a:r>
            <a:endParaRPr lang="en-US" sz="2200" dirty="0">
              <a:solidFill>
                <a:srgbClr val="0070C0"/>
              </a:solidFill>
            </a:endParaRPr>
          </a:p>
          <a:p>
            <a:r>
              <a:rPr lang="en-US" sz="2200" dirty="0">
                <a:solidFill>
                  <a:srgbClr val="0070C0"/>
                </a:solidFill>
              </a:rPr>
              <a:t>Indicator: Thymol blue</a:t>
            </a: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79" r="8433"/>
          <a:stretch/>
        </p:blipFill>
        <p:spPr bwMode="auto">
          <a:xfrm>
            <a:off x="6433701" y="3789040"/>
            <a:ext cx="2208462" cy="281414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883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607351" y="6520259"/>
            <a:ext cx="573161" cy="365125"/>
          </a:xfrm>
        </p:spPr>
        <p:txBody>
          <a:bodyPr/>
          <a:lstStyle/>
          <a:p>
            <a:fld id="{E4BF139B-3B4E-4221-95DA-59CA7323F185}" type="slidenum">
              <a:rPr lang="ru-RU" smtClean="0"/>
              <a:t>16</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methods of quantification</a:t>
            </a:r>
            <a:endParaRPr lang="en-US" sz="3200" b="1" dirty="0">
              <a:solidFill>
                <a:srgbClr val="0070C0"/>
              </a:solidFill>
            </a:endParaRPr>
          </a:p>
        </p:txBody>
      </p:sp>
      <p:sp>
        <p:nvSpPr>
          <p:cNvPr id="9" name="Прямоугольник 8"/>
          <p:cNvSpPr/>
          <p:nvPr/>
        </p:nvSpPr>
        <p:spPr>
          <a:xfrm>
            <a:off x="323528" y="980728"/>
            <a:ext cx="2018245" cy="461665"/>
          </a:xfrm>
          <a:prstGeom prst="rect">
            <a:avLst/>
          </a:prstGeom>
        </p:spPr>
        <p:txBody>
          <a:bodyPr wrap="none">
            <a:spAutoFit/>
          </a:bodyPr>
          <a:lstStyle/>
          <a:p>
            <a:r>
              <a:rPr lang="en-US" sz="2400" b="1" dirty="0" err="1" smtClean="0">
                <a:solidFill>
                  <a:srgbClr val="C00000"/>
                </a:solidFill>
              </a:rPr>
              <a:t>Argentometry</a:t>
            </a:r>
            <a:endParaRPr lang="ru-RU" sz="2400" b="1" dirty="0">
              <a:solidFill>
                <a:srgbClr val="C000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799"/>
            <a:ext cx="6192688" cy="461674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6615433" y="2204864"/>
            <a:ext cx="2133031" cy="1296144"/>
          </a:xfrm>
          <a:prstGeom prst="rect">
            <a:avLst/>
          </a:prstGeom>
          <a:solidFill>
            <a:schemeClr val="bg1"/>
          </a:soli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rgbClr val="0070C0"/>
                </a:solidFill>
              </a:rPr>
              <a:t>Barbital</a:t>
            </a:r>
            <a:endParaRPr lang="en-US" sz="2200" b="1" dirty="0">
              <a:solidFill>
                <a:srgbClr val="0070C0"/>
              </a:solidFill>
            </a:endParaRPr>
          </a:p>
          <a:p>
            <a:r>
              <a:rPr lang="en-US" sz="2200" dirty="0" smtClean="0">
                <a:solidFill>
                  <a:srgbClr val="0070C0"/>
                </a:solidFill>
              </a:rPr>
              <a:t>Titrant</a:t>
            </a:r>
            <a:r>
              <a:rPr lang="en-US" sz="2200" dirty="0">
                <a:solidFill>
                  <a:srgbClr val="0070C0"/>
                </a:solidFill>
              </a:rPr>
              <a:t>: </a:t>
            </a:r>
            <a:r>
              <a:rPr lang="en-US" sz="2200" dirty="0" smtClean="0">
                <a:solidFill>
                  <a:srgbClr val="0070C0"/>
                </a:solidFill>
              </a:rPr>
              <a:t>AgNO</a:t>
            </a:r>
            <a:r>
              <a:rPr lang="en-US" sz="2200" baseline="-25000" dirty="0" smtClean="0">
                <a:solidFill>
                  <a:srgbClr val="0070C0"/>
                </a:solidFill>
              </a:rPr>
              <a:t>3</a:t>
            </a:r>
            <a:endParaRPr lang="en-US" sz="2200" dirty="0">
              <a:solidFill>
                <a:srgbClr val="0070C0"/>
              </a:solidFill>
            </a:endParaRPr>
          </a:p>
          <a:p>
            <a:r>
              <a:rPr lang="en-US" sz="2200" dirty="0" smtClean="0">
                <a:solidFill>
                  <a:srgbClr val="0070C0"/>
                </a:solidFill>
              </a:rPr>
              <a:t>Without indicator</a:t>
            </a:r>
            <a:endParaRPr lang="en-US" sz="2200" dirty="0">
              <a:solidFill>
                <a:srgbClr val="0070C0"/>
              </a:solidFill>
            </a:endParaRPr>
          </a:p>
        </p:txBody>
      </p:sp>
    </p:spTree>
    <p:extLst>
      <p:ext uri="{BB962C8B-B14F-4D97-AF65-F5344CB8AC3E}">
        <p14:creationId xmlns:p14="http://schemas.microsoft.com/office/powerpoint/2010/main" val="1588282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448251"/>
            <a:ext cx="573161" cy="365125"/>
          </a:xfrm>
        </p:spPr>
        <p:txBody>
          <a:bodyPr/>
          <a:lstStyle/>
          <a:p>
            <a:fld id="{E4BF139B-3B4E-4221-95DA-59CA7323F185}" type="slidenum">
              <a:rPr lang="ru-RU" smtClean="0"/>
              <a:t>17</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methods of quantification</a:t>
            </a:r>
            <a:endParaRPr lang="en-US" sz="3200" b="1" dirty="0">
              <a:solidFill>
                <a:srgbClr val="0070C0"/>
              </a:solidFill>
            </a:endParaRPr>
          </a:p>
        </p:txBody>
      </p:sp>
      <p:sp>
        <p:nvSpPr>
          <p:cNvPr id="8" name="Прямоугольник 7"/>
          <p:cNvSpPr/>
          <p:nvPr/>
        </p:nvSpPr>
        <p:spPr>
          <a:xfrm>
            <a:off x="323528" y="980728"/>
            <a:ext cx="1873975" cy="461665"/>
          </a:xfrm>
          <a:prstGeom prst="rect">
            <a:avLst/>
          </a:prstGeom>
        </p:spPr>
        <p:txBody>
          <a:bodyPr wrap="none">
            <a:spAutoFit/>
          </a:bodyPr>
          <a:lstStyle/>
          <a:p>
            <a:r>
              <a:rPr lang="en-US" sz="2400" b="1" dirty="0" err="1" smtClean="0">
                <a:solidFill>
                  <a:srgbClr val="C00000"/>
                </a:solidFill>
              </a:rPr>
              <a:t>Mercurimetry</a:t>
            </a:r>
            <a:endParaRPr lang="ru-RU" sz="2400" b="1" dirty="0">
              <a:solidFill>
                <a:srgbClr val="C00000"/>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69" y="1628800"/>
            <a:ext cx="7534547" cy="423901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432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18</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a:solidFill>
                  <a:srgbClr val="0070C0"/>
                </a:solidFill>
              </a:rPr>
              <a:t>General methods of quantification</a:t>
            </a:r>
          </a:p>
        </p:txBody>
      </p:sp>
      <p:sp>
        <p:nvSpPr>
          <p:cNvPr id="11" name="Прямоугольник 10"/>
          <p:cNvSpPr/>
          <p:nvPr/>
        </p:nvSpPr>
        <p:spPr>
          <a:xfrm>
            <a:off x="323528" y="980728"/>
            <a:ext cx="2018245" cy="461665"/>
          </a:xfrm>
          <a:prstGeom prst="rect">
            <a:avLst/>
          </a:prstGeom>
        </p:spPr>
        <p:txBody>
          <a:bodyPr wrap="none">
            <a:spAutoFit/>
          </a:bodyPr>
          <a:lstStyle/>
          <a:p>
            <a:r>
              <a:rPr lang="en-US" sz="2400" b="1" dirty="0" err="1">
                <a:solidFill>
                  <a:srgbClr val="C00000"/>
                </a:solidFill>
              </a:rPr>
              <a:t>Bromatometry</a:t>
            </a:r>
            <a:endParaRPr lang="ru-RU" sz="24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03" y="2420888"/>
            <a:ext cx="8249253" cy="216825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Рисунок 13"/>
          <p:cNvPicPr/>
          <p:nvPr/>
        </p:nvPicPr>
        <p:blipFill>
          <a:blip r:embed="rId4"/>
          <a:stretch>
            <a:fillRect/>
          </a:stretch>
        </p:blipFill>
        <p:spPr>
          <a:xfrm>
            <a:off x="2246471" y="1628800"/>
            <a:ext cx="4629785" cy="371475"/>
          </a:xfrm>
          <a:prstGeom prst="rect">
            <a:avLst/>
          </a:prstGeom>
          <a:noFill/>
          <a:ln>
            <a:noFill/>
          </a:ln>
          <a:effectLst>
            <a:outerShdw blurRad="152400" dist="190500" dir="2700000" algn="ctr" rotWithShape="0">
              <a:schemeClr val="tx1">
                <a:alpha val="40000"/>
              </a:schemeClr>
            </a:outerShdw>
          </a:effectLst>
        </p:spPr>
      </p:pic>
      <p:pic>
        <p:nvPicPr>
          <p:cNvPr id="16" name="Рисунок 15"/>
          <p:cNvPicPr/>
          <p:nvPr/>
        </p:nvPicPr>
        <p:blipFill>
          <a:blip r:embed="rId5"/>
          <a:stretch>
            <a:fillRect/>
          </a:stretch>
        </p:blipFill>
        <p:spPr>
          <a:xfrm>
            <a:off x="2341772" y="5157192"/>
            <a:ext cx="4462475" cy="949449"/>
          </a:xfrm>
          <a:prstGeom prst="rect">
            <a:avLst/>
          </a:prstGeom>
          <a:noFill/>
          <a:ln>
            <a:noFill/>
          </a:ln>
          <a:effectLst>
            <a:outerShdw blurRad="152400" dist="190500" dir="2700000" algn="ctr" rotWithShape="0">
              <a:schemeClr val="tx1">
                <a:alpha val="40000"/>
              </a:schemeClr>
            </a:outerShdw>
          </a:effectLst>
        </p:spPr>
      </p:pic>
    </p:spTree>
    <p:extLst>
      <p:ext uri="{BB962C8B-B14F-4D97-AF65-F5344CB8AC3E}">
        <p14:creationId xmlns:p14="http://schemas.microsoft.com/office/powerpoint/2010/main" val="2002259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19</a:t>
            </a:fld>
            <a:endParaRPr lang="ru-RU"/>
          </a:p>
        </p:txBody>
      </p:sp>
      <p:sp>
        <p:nvSpPr>
          <p:cNvPr id="9" name="Прямоугольник 8"/>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General methods of quantification</a:t>
            </a:r>
          </a:p>
        </p:txBody>
      </p:sp>
      <p:sp>
        <p:nvSpPr>
          <p:cNvPr id="7" name="Прямоугольник 6"/>
          <p:cNvSpPr/>
          <p:nvPr/>
        </p:nvSpPr>
        <p:spPr>
          <a:xfrm>
            <a:off x="323528" y="980728"/>
            <a:ext cx="2284343" cy="461665"/>
          </a:xfrm>
          <a:prstGeom prst="rect">
            <a:avLst/>
          </a:prstGeom>
        </p:spPr>
        <p:txBody>
          <a:bodyPr wrap="none">
            <a:spAutoFit/>
          </a:bodyPr>
          <a:lstStyle/>
          <a:p>
            <a:r>
              <a:rPr lang="en-US" sz="2400" b="1" dirty="0" err="1">
                <a:solidFill>
                  <a:srgbClr val="C00000"/>
                </a:solidFill>
              </a:rPr>
              <a:t>Iodochlorometry</a:t>
            </a:r>
            <a:endParaRPr lang="ru-RU" sz="2400" b="1" dirty="0">
              <a:solidFill>
                <a:srgbClr val="C00000"/>
              </a:solidFill>
            </a:endParaRPr>
          </a:p>
        </p:txBody>
      </p:sp>
      <p:pic>
        <p:nvPicPr>
          <p:cNvPr id="2050" name="Picture 2"/>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1475656" y="1484784"/>
            <a:ext cx="6201689" cy="190372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717032"/>
            <a:ext cx="3312368" cy="88305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23528" y="4911551"/>
            <a:ext cx="2577693" cy="461665"/>
          </a:xfrm>
          <a:prstGeom prst="rect">
            <a:avLst/>
          </a:prstGeom>
        </p:spPr>
        <p:txBody>
          <a:bodyPr wrap="none">
            <a:spAutoFit/>
          </a:bodyPr>
          <a:lstStyle/>
          <a:p>
            <a:r>
              <a:rPr lang="en-US" sz="2400" b="1" dirty="0">
                <a:solidFill>
                  <a:srgbClr val="C00000"/>
                </a:solidFill>
              </a:rPr>
              <a:t>Spectrophotometry</a:t>
            </a:r>
            <a:endParaRPr lang="ru-RU" sz="2400" b="1" dirty="0">
              <a:solidFill>
                <a:srgbClr val="C00000"/>
              </a:solidFill>
            </a:endParaRPr>
          </a:p>
        </p:txBody>
      </p:sp>
      <p:sp>
        <p:nvSpPr>
          <p:cNvPr id="2" name="Прямоугольник 1"/>
          <p:cNvSpPr/>
          <p:nvPr/>
        </p:nvSpPr>
        <p:spPr>
          <a:xfrm>
            <a:off x="251520" y="5301208"/>
            <a:ext cx="8640960" cy="769441"/>
          </a:xfrm>
          <a:prstGeom prst="rect">
            <a:avLst/>
          </a:prstGeom>
        </p:spPr>
        <p:txBody>
          <a:bodyPr wrap="square">
            <a:spAutoFit/>
          </a:bodyPr>
          <a:lstStyle/>
          <a:p>
            <a:r>
              <a:rPr lang="en-US" sz="2200" dirty="0"/>
              <a:t>In biological fluids, barbiturates are determined spectrophotometrically by the formation of </a:t>
            </a:r>
            <a:r>
              <a:rPr lang="en-US" sz="2200" dirty="0" err="1"/>
              <a:t>coloured</a:t>
            </a:r>
            <a:r>
              <a:rPr lang="en-US" sz="2200" dirty="0"/>
              <a:t> copper or cobalt complexes.</a:t>
            </a:r>
            <a:endParaRPr lang="ru-RU" sz="2200" dirty="0"/>
          </a:p>
        </p:txBody>
      </p:sp>
    </p:spTree>
    <p:extLst>
      <p:ext uri="{BB962C8B-B14F-4D97-AF65-F5344CB8AC3E}">
        <p14:creationId xmlns:p14="http://schemas.microsoft.com/office/powerpoint/2010/main" val="212111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6192687" cy="584775"/>
          </a:xfrm>
          <a:prstGeom prst="rect">
            <a:avLst/>
          </a:prstGeom>
        </p:spPr>
        <p:txBody>
          <a:bodyPr wrap="square">
            <a:spAutoFit/>
          </a:bodyPr>
          <a:lstStyle/>
          <a:p>
            <a:pPr algn="ctr"/>
            <a:r>
              <a:rPr lang="en-US" sz="3200" b="1" dirty="0" err="1" smtClean="0">
                <a:solidFill>
                  <a:srgbClr val="0070C0"/>
                </a:solidFill>
              </a:rPr>
              <a:t>Barbituric</a:t>
            </a:r>
            <a:r>
              <a:rPr lang="en-US" sz="3200" b="1" dirty="0" smtClean="0">
                <a:solidFill>
                  <a:srgbClr val="0070C0"/>
                </a:solidFill>
              </a:rPr>
              <a:t> acid derivatives</a:t>
            </a:r>
            <a:endParaRPr lang="ru-RU" sz="3200" b="1" dirty="0">
              <a:solidFill>
                <a:srgbClr val="0070C0"/>
              </a:solidFill>
            </a:endParaRPr>
          </a:p>
        </p:txBody>
      </p:sp>
      <p:sp>
        <p:nvSpPr>
          <p:cNvPr id="9" name="Номер слайда 8"/>
          <p:cNvSpPr>
            <a:spLocks noGrp="1"/>
          </p:cNvSpPr>
          <p:nvPr>
            <p:ph type="sldNum" sz="quarter" idx="12"/>
          </p:nvPr>
        </p:nvSpPr>
        <p:spPr>
          <a:xfrm>
            <a:off x="8532440" y="6520259"/>
            <a:ext cx="573161" cy="365125"/>
          </a:xfrm>
        </p:spPr>
        <p:txBody>
          <a:bodyPr/>
          <a:lstStyle/>
          <a:p>
            <a:fld id="{E4BF139B-3B4E-4221-95DA-59CA7323F185}" type="slidenum">
              <a:rPr lang="ru-RU" smtClean="0"/>
              <a:t>2</a:t>
            </a:fld>
            <a:endParaRPr lang="ru-RU"/>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196752"/>
            <a:ext cx="3744415" cy="2942040"/>
          </a:xfrm>
          <a:prstGeom prst="rect">
            <a:avLst/>
          </a:prstGeom>
          <a:noFill/>
          <a:ln>
            <a:noFill/>
          </a:ln>
          <a:effectLst>
            <a:outerShdw blurRad="152400" dist="190500" dir="2700000" algn="ctr" rotWithShape="0">
              <a:schemeClr val="tx1">
                <a:alpha val="40000"/>
              </a:schemeClr>
            </a:outerShdw>
          </a:effectLst>
        </p:spPr>
      </p:pic>
      <p:sp>
        <p:nvSpPr>
          <p:cNvPr id="7" name="Прямоугольник 6"/>
          <p:cNvSpPr/>
          <p:nvPr/>
        </p:nvSpPr>
        <p:spPr>
          <a:xfrm>
            <a:off x="4716016" y="1444422"/>
            <a:ext cx="4176464" cy="2200602"/>
          </a:xfrm>
          <a:prstGeom prst="rect">
            <a:avLst/>
          </a:prstGeom>
        </p:spPr>
        <p:txBody>
          <a:bodyPr wrap="square">
            <a:spAutoFit/>
          </a:bodyPr>
          <a:lstStyle/>
          <a:p>
            <a:pPr algn="just">
              <a:spcAft>
                <a:spcPts val="600"/>
              </a:spcAft>
            </a:pPr>
            <a:r>
              <a:rPr lang="en-US" sz="2200" b="1" dirty="0" smtClean="0">
                <a:solidFill>
                  <a:srgbClr val="C00000"/>
                </a:solidFill>
              </a:rPr>
              <a:t>Johann Friedrich Wilhelm Adolf von Bair (1835-1917)</a:t>
            </a:r>
          </a:p>
          <a:p>
            <a:pPr algn="just">
              <a:spcAft>
                <a:spcPts val="600"/>
              </a:spcAft>
            </a:pPr>
            <a:r>
              <a:rPr lang="en-US" sz="2200" dirty="0" smtClean="0"/>
              <a:t>Winner of the Nobel Prize (1905) "For services to the development of organic chemistry and the chemical industry".</a:t>
            </a:r>
          </a:p>
        </p:txBody>
      </p:sp>
      <p:sp>
        <p:nvSpPr>
          <p:cNvPr id="10" name="Прямоугольник 9"/>
          <p:cNvSpPr/>
          <p:nvPr/>
        </p:nvSpPr>
        <p:spPr>
          <a:xfrm>
            <a:off x="251521" y="4293096"/>
            <a:ext cx="8640959" cy="2200602"/>
          </a:xfrm>
          <a:prstGeom prst="rect">
            <a:avLst/>
          </a:prstGeom>
        </p:spPr>
        <p:txBody>
          <a:bodyPr wrap="square">
            <a:spAutoFit/>
          </a:bodyPr>
          <a:lstStyle/>
          <a:p>
            <a:pPr algn="just">
              <a:spcAft>
                <a:spcPts val="600"/>
              </a:spcAft>
            </a:pPr>
            <a:r>
              <a:rPr lang="en-US" sz="2200" dirty="0" smtClean="0"/>
              <a:t>For the first time </a:t>
            </a:r>
            <a:r>
              <a:rPr lang="en-US" sz="2200" dirty="0" err="1" smtClean="0"/>
              <a:t>synthesised</a:t>
            </a:r>
            <a:r>
              <a:rPr lang="en-US" sz="2200" dirty="0" smtClean="0"/>
              <a:t> </a:t>
            </a:r>
            <a:r>
              <a:rPr lang="en-US" sz="2200" dirty="0" err="1" smtClean="0"/>
              <a:t>barbituric</a:t>
            </a:r>
            <a:r>
              <a:rPr lang="en-US" sz="2200" dirty="0" smtClean="0"/>
              <a:t> acid (1864), </a:t>
            </a:r>
            <a:r>
              <a:rPr lang="en-US" sz="2200" dirty="0" err="1" smtClean="0"/>
              <a:t>isatin</a:t>
            </a:r>
            <a:r>
              <a:rPr lang="en-US" sz="2200" dirty="0" smtClean="0"/>
              <a:t>, indole, developed industrial synthesis of indigo, developed the theory of stress in cyclic compounds, theoretically substantiated and then experimentally confirmed the presence of cis-trans isomerism.</a:t>
            </a:r>
          </a:p>
          <a:p>
            <a:pPr algn="just">
              <a:spcAft>
                <a:spcPts val="600"/>
              </a:spcAft>
            </a:pPr>
            <a:r>
              <a:rPr lang="en-US" sz="2200" dirty="0" smtClean="0"/>
              <a:t>He created a great scientific school of German organic chemists (Liebermann, Fischer, </a:t>
            </a:r>
            <a:r>
              <a:rPr lang="en-US" sz="2200" dirty="0" err="1" smtClean="0"/>
              <a:t>Büchner</a:t>
            </a:r>
            <a:r>
              <a:rPr lang="en-US" sz="2200" dirty="0" smtClean="0"/>
              <a:t>, etc.).</a:t>
            </a:r>
            <a:endParaRPr lang="en-US" sz="2200" dirty="0"/>
          </a:p>
        </p:txBody>
      </p:sp>
    </p:spTree>
    <p:extLst>
      <p:ext uri="{BB962C8B-B14F-4D97-AF65-F5344CB8AC3E}">
        <p14:creationId xmlns:p14="http://schemas.microsoft.com/office/powerpoint/2010/main" val="1754943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E4BF139B-3B4E-4221-95DA-59CA7323F185}" type="slidenum">
              <a:rPr lang="ru-RU" smtClean="0"/>
              <a:t>20</a:t>
            </a:fld>
            <a:endParaRPr lang="ru-RU"/>
          </a:p>
        </p:txBody>
      </p:sp>
      <p:sp>
        <p:nvSpPr>
          <p:cNvPr id="10" name="Прямоугольник 9"/>
          <p:cNvSpPr/>
          <p:nvPr/>
        </p:nvSpPr>
        <p:spPr>
          <a:xfrm>
            <a:off x="539552" y="332656"/>
            <a:ext cx="8136904" cy="1569660"/>
          </a:xfrm>
          <a:prstGeom prst="rect">
            <a:avLst/>
          </a:prstGeom>
        </p:spPr>
        <p:txBody>
          <a:bodyPr wrap="square">
            <a:spAutoFit/>
          </a:bodyPr>
          <a:lstStyle/>
          <a:p>
            <a:pPr algn="ctr"/>
            <a:r>
              <a:rPr lang="en-US" sz="3200" b="1" dirty="0">
                <a:solidFill>
                  <a:srgbClr val="0070C0"/>
                </a:solidFill>
              </a:rPr>
              <a:t>Relationship between chemical structure, narcotic and anticonvulsant action in a series of barbiturates</a:t>
            </a:r>
          </a:p>
        </p:txBody>
      </p:sp>
      <p:sp>
        <p:nvSpPr>
          <p:cNvPr id="3" name="Прямоугольник 2"/>
          <p:cNvSpPr/>
          <p:nvPr/>
        </p:nvSpPr>
        <p:spPr>
          <a:xfrm>
            <a:off x="251520" y="1844824"/>
            <a:ext cx="8640960" cy="4685898"/>
          </a:xfrm>
          <a:prstGeom prst="rect">
            <a:avLst/>
          </a:prstGeom>
        </p:spPr>
        <p:txBody>
          <a:bodyPr wrap="square">
            <a:spAutoFit/>
          </a:bodyPr>
          <a:lstStyle/>
          <a:p>
            <a:pPr marL="273050" indent="-273050" algn="just">
              <a:spcAft>
                <a:spcPts val="300"/>
              </a:spcAft>
            </a:pPr>
            <a:r>
              <a:rPr lang="en-US" dirty="0"/>
              <a:t>1.	</a:t>
            </a:r>
            <a:r>
              <a:rPr lang="en-US" sz="2200" dirty="0"/>
              <a:t>Lengthening the chain of the alkyl substituent at C5 to 5-6 carbon atoms increases sedative and sleeping effects. Further increasing the chain decreases the activity of the substance and stimulates convulsions.</a:t>
            </a:r>
          </a:p>
          <a:p>
            <a:pPr marL="273050" indent="-273050" algn="just">
              <a:spcAft>
                <a:spcPts val="300"/>
              </a:spcAft>
            </a:pPr>
            <a:r>
              <a:rPr lang="en-US" sz="2200" dirty="0"/>
              <a:t>2.	The introduction of an aromatic substituent at the C5 position increases activity and gives anticonvulsant properties.</a:t>
            </a:r>
          </a:p>
          <a:p>
            <a:pPr marL="273050" indent="-273050" algn="just">
              <a:spcAft>
                <a:spcPts val="300"/>
              </a:spcAft>
            </a:pPr>
            <a:r>
              <a:rPr lang="en-US" sz="2200" dirty="0"/>
              <a:t>3.	Branching the chain of the alkyl substituent at C5 increases activity and decreases duration of action.</a:t>
            </a:r>
          </a:p>
          <a:p>
            <a:pPr marL="273050" indent="-273050" algn="just">
              <a:spcAft>
                <a:spcPts val="300"/>
              </a:spcAft>
            </a:pPr>
            <a:r>
              <a:rPr lang="en-US" sz="2200" dirty="0"/>
              <a:t>4.	The introduction of halogens or a double C=C bond in the substituent at C5 increases the activity.</a:t>
            </a:r>
          </a:p>
          <a:p>
            <a:pPr marL="273050" indent="-273050" algn="just">
              <a:spcAft>
                <a:spcPts val="300"/>
              </a:spcAft>
            </a:pPr>
            <a:r>
              <a:rPr lang="en-US" sz="2200" dirty="0"/>
              <a:t>5.	Substitution at one nitrogen atom decreases the duration of action, substitution at both nitrogen atoms gives a convulsive effect.</a:t>
            </a:r>
          </a:p>
          <a:p>
            <a:pPr marL="273050" indent="-273050" algn="just">
              <a:spcAft>
                <a:spcPts val="300"/>
              </a:spcAft>
            </a:pPr>
            <a:r>
              <a:rPr lang="en-US" sz="2200" dirty="0"/>
              <a:t>6.	</a:t>
            </a:r>
            <a:r>
              <a:rPr lang="en-US" sz="2200" dirty="0" err="1"/>
              <a:t>Thiobarbiturates</a:t>
            </a:r>
            <a:r>
              <a:rPr lang="en-US" sz="2200" dirty="0"/>
              <a:t> have a shorter duration of action than similarly structured barbiturates.</a:t>
            </a:r>
          </a:p>
        </p:txBody>
      </p:sp>
    </p:spTree>
    <p:extLst>
      <p:ext uri="{BB962C8B-B14F-4D97-AF65-F5344CB8AC3E}">
        <p14:creationId xmlns:p14="http://schemas.microsoft.com/office/powerpoint/2010/main" val="109713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21</a:t>
            </a:fld>
            <a:endParaRPr lang="ru-RU" dirty="0"/>
          </a:p>
        </p:txBody>
      </p:sp>
      <p:sp>
        <p:nvSpPr>
          <p:cNvPr id="9" name="Прямоугольник 8"/>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Barbital</a:t>
            </a:r>
            <a:r>
              <a:rPr lang="ru-RU" sz="3200" b="1" dirty="0" smtClean="0">
                <a:solidFill>
                  <a:srgbClr val="0070C0"/>
                </a:solidFill>
              </a:rPr>
              <a:t> </a:t>
            </a:r>
            <a:endParaRPr lang="en-US" sz="3200" b="1" dirty="0">
              <a:solidFill>
                <a:srgbClr val="0070C0"/>
              </a:solidFill>
            </a:endParaRPr>
          </a:p>
        </p:txBody>
      </p:sp>
      <p:sp>
        <p:nvSpPr>
          <p:cNvPr id="6" name="Прямоугольник 5"/>
          <p:cNvSpPr/>
          <p:nvPr/>
        </p:nvSpPr>
        <p:spPr>
          <a:xfrm>
            <a:off x="323528" y="931367"/>
            <a:ext cx="4572000" cy="769441"/>
          </a:xfrm>
          <a:prstGeom prst="rect">
            <a:avLst/>
          </a:prstGeom>
        </p:spPr>
        <p:txBody>
          <a:bodyPr>
            <a:spAutoFit/>
          </a:bodyPr>
          <a:lstStyle/>
          <a:p>
            <a:r>
              <a:rPr lang="en-US" sz="2200" b="1" dirty="0" err="1"/>
              <a:t>Barbitalum</a:t>
            </a:r>
            <a:endParaRPr lang="en-US" sz="2200" b="1" dirty="0"/>
          </a:p>
          <a:p>
            <a:r>
              <a:rPr lang="en-US" sz="2200" b="1" dirty="0"/>
              <a:t>5,5-Diethylbarbituric acid</a:t>
            </a:r>
          </a:p>
        </p:txBody>
      </p:sp>
      <p:pic>
        <p:nvPicPr>
          <p:cNvPr id="3074" name="Picture 2"/>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421829" y="1802390"/>
            <a:ext cx="2274962" cy="191464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131840" y="1772816"/>
            <a:ext cx="5760640" cy="1446550"/>
          </a:xfrm>
          <a:prstGeom prst="rect">
            <a:avLst/>
          </a:prstGeom>
        </p:spPr>
        <p:txBody>
          <a:bodyPr wrap="square">
            <a:spAutoFit/>
          </a:bodyPr>
          <a:lstStyle/>
          <a:p>
            <a:pPr algn="just"/>
            <a:r>
              <a:rPr lang="en-US" sz="2200" b="1" dirty="0">
                <a:solidFill>
                  <a:srgbClr val="0070C0"/>
                </a:solidFill>
              </a:rPr>
              <a:t>Barbital (</a:t>
            </a:r>
            <a:r>
              <a:rPr lang="en-US" sz="2200" b="1" dirty="0" err="1">
                <a:solidFill>
                  <a:srgbClr val="0070C0"/>
                </a:solidFill>
              </a:rPr>
              <a:t>Veronal</a:t>
            </a:r>
            <a:r>
              <a:rPr lang="en-US" sz="2200" b="1" dirty="0">
                <a:solidFill>
                  <a:srgbClr val="0070C0"/>
                </a:solidFill>
              </a:rPr>
              <a:t>) </a:t>
            </a:r>
            <a:r>
              <a:rPr lang="en-US" sz="2200" dirty="0"/>
              <a:t>is one of the first sleeping pills from the group of </a:t>
            </a:r>
            <a:r>
              <a:rPr lang="en-US" sz="2200" dirty="0" err="1"/>
              <a:t>barbituric</a:t>
            </a:r>
            <a:r>
              <a:rPr lang="en-US" sz="2200" dirty="0"/>
              <a:t> acid derivatives. It was first obtained in 1881 and has been used in medicine since 1905.</a:t>
            </a:r>
            <a:endParaRPr lang="ru-RU" sz="2200" dirty="0"/>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412" y="3573016"/>
            <a:ext cx="2088232" cy="28791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573016"/>
            <a:ext cx="2016224" cy="288857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85" r="33516"/>
          <a:stretch/>
        </p:blipFill>
        <p:spPr bwMode="auto">
          <a:xfrm>
            <a:off x="434422" y="4423993"/>
            <a:ext cx="2697418" cy="202934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41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E4BF139B-3B4E-4221-95DA-59CA7323F185}" type="slidenum">
              <a:rPr lang="ru-RU" smtClean="0"/>
              <a:t>22</a:t>
            </a:fld>
            <a:endParaRPr lang="ru-RU"/>
          </a:p>
        </p:txBody>
      </p:sp>
      <p:sp>
        <p:nvSpPr>
          <p:cNvPr id="10" name="Прямоугольник 9"/>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Barbital</a:t>
            </a:r>
          </a:p>
        </p:txBody>
      </p:sp>
      <p:sp>
        <p:nvSpPr>
          <p:cNvPr id="11" name="Прямоугольник 10"/>
          <p:cNvSpPr/>
          <p:nvPr/>
        </p:nvSpPr>
        <p:spPr>
          <a:xfrm>
            <a:off x="323528" y="980728"/>
            <a:ext cx="1468672" cy="461665"/>
          </a:xfrm>
          <a:prstGeom prst="rect">
            <a:avLst/>
          </a:prstGeom>
        </p:spPr>
        <p:txBody>
          <a:bodyPr wrap="none">
            <a:spAutoFit/>
          </a:bodyPr>
          <a:lstStyle/>
          <a:p>
            <a:r>
              <a:rPr lang="en-US" sz="2400" b="1" dirty="0">
                <a:solidFill>
                  <a:srgbClr val="C00000"/>
                </a:solidFill>
              </a:rPr>
              <a:t>Obtaining</a:t>
            </a:r>
          </a:p>
        </p:txBody>
      </p:sp>
      <p:pic>
        <p:nvPicPr>
          <p:cNvPr id="9" name="Picture 3"/>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1268906" y="1484784"/>
            <a:ext cx="6640513" cy="26670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323528" y="4335487"/>
            <a:ext cx="2614370" cy="461665"/>
          </a:xfrm>
          <a:prstGeom prst="rect">
            <a:avLst/>
          </a:prstGeom>
        </p:spPr>
        <p:txBody>
          <a:bodyPr wrap="none">
            <a:spAutoFit/>
          </a:bodyPr>
          <a:lstStyle/>
          <a:p>
            <a:r>
              <a:rPr lang="en-US" sz="2400" b="1" dirty="0">
                <a:solidFill>
                  <a:srgbClr val="C00000"/>
                </a:solidFill>
              </a:rPr>
              <a:t>Physical properties</a:t>
            </a:r>
          </a:p>
        </p:txBody>
      </p:sp>
      <p:sp>
        <p:nvSpPr>
          <p:cNvPr id="2" name="Прямоугольник 1"/>
          <p:cNvSpPr/>
          <p:nvPr/>
        </p:nvSpPr>
        <p:spPr>
          <a:xfrm>
            <a:off x="251520" y="4725144"/>
            <a:ext cx="8640960" cy="1862048"/>
          </a:xfrm>
          <a:prstGeom prst="rect">
            <a:avLst/>
          </a:prstGeom>
        </p:spPr>
        <p:txBody>
          <a:bodyPr wrap="square">
            <a:spAutoFit/>
          </a:bodyPr>
          <a:lstStyle/>
          <a:p>
            <a:pPr algn="just">
              <a:spcAft>
                <a:spcPts val="600"/>
              </a:spcAft>
            </a:pPr>
            <a:r>
              <a:rPr lang="en-US" sz="2200" dirty="0"/>
              <a:t>White crystalline powder of slightly bitter taste, </a:t>
            </a:r>
            <a:r>
              <a:rPr lang="en-US" sz="2200" dirty="0" err="1"/>
              <a:t>odourless</a:t>
            </a:r>
            <a:r>
              <a:rPr lang="en-US" sz="2200" dirty="0"/>
              <a:t>. Melting point is 191°. </a:t>
            </a:r>
          </a:p>
          <a:p>
            <a:pPr algn="just">
              <a:spcAft>
                <a:spcPts val="600"/>
              </a:spcAft>
            </a:pPr>
            <a:r>
              <a:rPr lang="en-US" sz="2200" dirty="0"/>
              <a:t>Difficult to dissolve in cold water, easier to dissolve in hot water, forming a liquid with acidic reaction. Being an acid, barbital dissolves in alkalis, easily dissolves in some organic solvents: alcohol, ether.</a:t>
            </a:r>
          </a:p>
        </p:txBody>
      </p:sp>
    </p:spTree>
    <p:extLst>
      <p:ext uri="{BB962C8B-B14F-4D97-AF65-F5344CB8AC3E}">
        <p14:creationId xmlns:p14="http://schemas.microsoft.com/office/powerpoint/2010/main" val="170842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23</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Barbital</a:t>
            </a:r>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2511841" cy="430887"/>
          </a:xfrm>
          <a:prstGeom prst="rect">
            <a:avLst/>
          </a:prstGeom>
        </p:spPr>
        <p:txBody>
          <a:bodyPr wrap="none">
            <a:spAutoFit/>
          </a:bodyPr>
          <a:lstStyle/>
          <a:p>
            <a:r>
              <a:rPr lang="en-US" sz="2200" b="1" dirty="0" smtClean="0">
                <a:solidFill>
                  <a:srgbClr val="7030A0"/>
                </a:solidFill>
              </a:rPr>
              <a:t>Alloying </a:t>
            </a:r>
            <a:r>
              <a:rPr lang="en-US" sz="2200" b="1" dirty="0">
                <a:solidFill>
                  <a:srgbClr val="7030A0"/>
                </a:solidFill>
              </a:rPr>
              <a:t>with alkali</a:t>
            </a:r>
            <a:endParaRPr lang="ru-RU" sz="2200" b="1" dirty="0">
              <a:solidFill>
                <a:srgbClr val="7030A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8640960" cy="369861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5602014"/>
            <a:ext cx="8640960" cy="1015663"/>
          </a:xfrm>
          <a:prstGeom prst="rect">
            <a:avLst/>
          </a:prstGeom>
        </p:spPr>
        <p:txBody>
          <a:bodyPr wrap="square">
            <a:spAutoFit/>
          </a:bodyPr>
          <a:lstStyle/>
          <a:p>
            <a:pPr algn="just"/>
            <a:r>
              <a:rPr lang="en-US" sz="2000" dirty="0"/>
              <a:t>Barbital breaks down when melted with alkali, and an </a:t>
            </a:r>
            <a:r>
              <a:rPr lang="en-US" sz="2000" dirty="0" err="1"/>
              <a:t>odour</a:t>
            </a:r>
            <a:r>
              <a:rPr lang="en-US" sz="2000" dirty="0"/>
              <a:t> of ammonia is sensed. On following acidification, the release of gas bubbles (CO2) is observed and a specific </a:t>
            </a:r>
            <a:r>
              <a:rPr lang="en-US" sz="2000" dirty="0" err="1"/>
              <a:t>odour</a:t>
            </a:r>
            <a:r>
              <a:rPr lang="en-US" sz="2000" dirty="0"/>
              <a:t> of </a:t>
            </a:r>
            <a:r>
              <a:rPr lang="en-US" sz="2000" dirty="0" err="1"/>
              <a:t>diethylacetic</a:t>
            </a:r>
            <a:r>
              <a:rPr lang="en-US" sz="2000" dirty="0"/>
              <a:t> acid is sensed.</a:t>
            </a:r>
            <a:endParaRPr lang="ru-RU" sz="2000" dirty="0"/>
          </a:p>
        </p:txBody>
      </p:sp>
    </p:spTree>
    <p:extLst>
      <p:ext uri="{BB962C8B-B14F-4D97-AF65-F5344CB8AC3E}">
        <p14:creationId xmlns:p14="http://schemas.microsoft.com/office/powerpoint/2010/main" val="183324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E4BF139B-3B4E-4221-95DA-59CA7323F185}" type="slidenum">
              <a:rPr lang="ru-RU" smtClean="0"/>
              <a:t>24</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Barbital</a:t>
            </a:r>
          </a:p>
        </p:txBody>
      </p:sp>
      <p:sp>
        <p:nvSpPr>
          <p:cNvPr id="11" name="Прямоугольник 10"/>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2" name="Прямоугольник 11"/>
          <p:cNvSpPr/>
          <p:nvPr/>
        </p:nvSpPr>
        <p:spPr>
          <a:xfrm>
            <a:off x="323528" y="1412776"/>
            <a:ext cx="3548151" cy="430887"/>
          </a:xfrm>
          <a:prstGeom prst="rect">
            <a:avLst/>
          </a:prstGeom>
        </p:spPr>
        <p:txBody>
          <a:bodyPr wrap="none">
            <a:spAutoFit/>
          </a:bodyPr>
          <a:lstStyle/>
          <a:p>
            <a:r>
              <a:rPr lang="en-US" sz="2200" b="1" dirty="0">
                <a:solidFill>
                  <a:srgbClr val="7030A0"/>
                </a:solidFill>
              </a:rPr>
              <a:t>Interaction with silver nitrate</a:t>
            </a:r>
            <a:endParaRPr lang="ru-RU" sz="2200" b="1" dirty="0">
              <a:solidFill>
                <a:srgbClr val="7030A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779" y="1843663"/>
            <a:ext cx="6685597" cy="462879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22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25</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Barbital</a:t>
            </a:r>
          </a:p>
        </p:txBody>
      </p:sp>
      <p:sp>
        <p:nvSpPr>
          <p:cNvPr id="9" name="Прямоугольник 8"/>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0" name="Прямоугольник 9"/>
          <p:cNvSpPr/>
          <p:nvPr/>
        </p:nvSpPr>
        <p:spPr>
          <a:xfrm>
            <a:off x="323528" y="1412776"/>
            <a:ext cx="3406253" cy="430887"/>
          </a:xfrm>
          <a:prstGeom prst="rect">
            <a:avLst/>
          </a:prstGeom>
        </p:spPr>
        <p:txBody>
          <a:bodyPr wrap="none">
            <a:spAutoFit/>
          </a:bodyPr>
          <a:lstStyle/>
          <a:p>
            <a:r>
              <a:rPr lang="en-US" sz="2200" b="1" dirty="0">
                <a:solidFill>
                  <a:srgbClr val="7030A0"/>
                </a:solidFill>
              </a:rPr>
              <a:t>Interaction with cobalt salts</a:t>
            </a:r>
            <a:endParaRPr lang="ru-RU" sz="2200" b="1" dirty="0">
              <a:solidFill>
                <a:srgbClr val="7030A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46" y="1988840"/>
            <a:ext cx="8676616" cy="229798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21846" y="4665910"/>
            <a:ext cx="8676616" cy="769441"/>
          </a:xfrm>
          <a:prstGeom prst="rect">
            <a:avLst/>
          </a:prstGeom>
        </p:spPr>
        <p:txBody>
          <a:bodyPr wrap="square">
            <a:spAutoFit/>
          </a:bodyPr>
          <a:lstStyle/>
          <a:p>
            <a:pPr algn="just"/>
            <a:r>
              <a:rPr lang="en-US" sz="2200" dirty="0"/>
              <a:t>Barbital gives a </a:t>
            </a:r>
            <a:r>
              <a:rPr lang="en-US" sz="2200" b="1" dirty="0">
                <a:solidFill>
                  <a:srgbClr val="6666FF"/>
                </a:solidFill>
              </a:rPr>
              <a:t>blue-violet</a:t>
            </a:r>
            <a:r>
              <a:rPr lang="en-US" sz="2200" dirty="0"/>
              <a:t> </a:t>
            </a:r>
            <a:r>
              <a:rPr lang="en-US" sz="2200" dirty="0" err="1"/>
              <a:t>colouring</a:t>
            </a:r>
            <a:r>
              <a:rPr lang="en-US" sz="2200" dirty="0"/>
              <a:t> when solutions of cobalt chloride or cobalt nitrate are added to it.</a:t>
            </a:r>
            <a:endParaRPr lang="ru-RU" sz="2200" dirty="0"/>
          </a:p>
        </p:txBody>
      </p:sp>
    </p:spTree>
    <p:extLst>
      <p:ext uri="{BB962C8B-B14F-4D97-AF65-F5344CB8AC3E}">
        <p14:creationId xmlns:p14="http://schemas.microsoft.com/office/powerpoint/2010/main" val="3071719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E4BF139B-3B4E-4221-95DA-59CA7323F185}" type="slidenum">
              <a:rPr lang="ru-RU" smtClean="0"/>
              <a:t>26</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Barbital</a:t>
            </a:r>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3948902" cy="430887"/>
          </a:xfrm>
          <a:prstGeom prst="rect">
            <a:avLst/>
          </a:prstGeom>
        </p:spPr>
        <p:txBody>
          <a:bodyPr wrap="none">
            <a:spAutoFit/>
          </a:bodyPr>
          <a:lstStyle/>
          <a:p>
            <a:r>
              <a:rPr lang="en-US" sz="2200" b="1" dirty="0">
                <a:solidFill>
                  <a:srgbClr val="7030A0"/>
                </a:solidFill>
              </a:rPr>
              <a:t>Interaction with copper </a:t>
            </a:r>
            <a:r>
              <a:rPr lang="en-US" sz="2200" b="1" dirty="0" err="1" smtClean="0">
                <a:solidFill>
                  <a:srgbClr val="7030A0"/>
                </a:solidFill>
              </a:rPr>
              <a:t>sulphate</a:t>
            </a:r>
            <a:endParaRPr lang="ru-RU" sz="2200" b="1" dirty="0">
              <a:solidFill>
                <a:srgbClr val="7030A0"/>
              </a:solidFill>
            </a:endParaRPr>
          </a:p>
        </p:txBody>
      </p:sp>
      <p:sp>
        <p:nvSpPr>
          <p:cNvPr id="3" name="Прямоугольник 2"/>
          <p:cNvSpPr/>
          <p:nvPr/>
        </p:nvSpPr>
        <p:spPr>
          <a:xfrm>
            <a:off x="251520" y="3491716"/>
            <a:ext cx="8712968" cy="769441"/>
          </a:xfrm>
          <a:prstGeom prst="rect">
            <a:avLst/>
          </a:prstGeom>
        </p:spPr>
        <p:txBody>
          <a:bodyPr wrap="square">
            <a:spAutoFit/>
          </a:bodyPr>
          <a:lstStyle/>
          <a:p>
            <a:r>
              <a:rPr lang="en-US" sz="2200" dirty="0"/>
              <a:t>A </a:t>
            </a:r>
            <a:r>
              <a:rPr lang="en-US" sz="2200" b="1" dirty="0">
                <a:solidFill>
                  <a:srgbClr val="0070C0"/>
                </a:solidFill>
              </a:rPr>
              <a:t>blue </a:t>
            </a:r>
            <a:r>
              <a:rPr lang="en-US" sz="2200" b="1" dirty="0" err="1">
                <a:solidFill>
                  <a:srgbClr val="0070C0"/>
                </a:solidFill>
              </a:rPr>
              <a:t>colouration</a:t>
            </a:r>
            <a:r>
              <a:rPr lang="en-US" sz="2200" b="1" dirty="0">
                <a:solidFill>
                  <a:srgbClr val="0070C0"/>
                </a:solidFill>
              </a:rPr>
              <a:t> </a:t>
            </a:r>
            <a:r>
              <a:rPr lang="en-US" sz="2200" dirty="0"/>
              <a:t>appears, followed by the formation of a </a:t>
            </a:r>
            <a:r>
              <a:rPr lang="en-US" sz="2200" b="1" dirty="0">
                <a:solidFill>
                  <a:srgbClr val="CC00CC"/>
                </a:solidFill>
              </a:rPr>
              <a:t>reddish purple precipitate</a:t>
            </a:r>
            <a:r>
              <a:rPr lang="en-US" sz="2200" dirty="0"/>
              <a:t>.</a:t>
            </a:r>
            <a:endParaRPr lang="ru-RU" sz="2200" dirty="0"/>
          </a:p>
        </p:txBody>
      </p:sp>
      <p:sp>
        <p:nvSpPr>
          <p:cNvPr id="13" name="Прямоугольник 12"/>
          <p:cNvSpPr/>
          <p:nvPr/>
        </p:nvSpPr>
        <p:spPr>
          <a:xfrm>
            <a:off x="323528" y="4438273"/>
            <a:ext cx="3473259" cy="430887"/>
          </a:xfrm>
          <a:prstGeom prst="rect">
            <a:avLst/>
          </a:prstGeom>
        </p:spPr>
        <p:txBody>
          <a:bodyPr wrap="none">
            <a:spAutoFit/>
          </a:bodyPr>
          <a:lstStyle/>
          <a:p>
            <a:r>
              <a:rPr lang="en-US" sz="2200" b="1" dirty="0">
                <a:solidFill>
                  <a:srgbClr val="7030A0"/>
                </a:solidFill>
              </a:rPr>
              <a:t>Reaction with calcium oxide</a:t>
            </a:r>
            <a:endParaRPr lang="ru-RU" sz="2200" b="1" dirty="0">
              <a:solidFill>
                <a:srgbClr val="7030A0"/>
              </a:solidFill>
            </a:endParaRPr>
          </a:p>
        </p:txBody>
      </p:sp>
      <p:sp>
        <p:nvSpPr>
          <p:cNvPr id="6" name="Прямоугольник 5"/>
          <p:cNvSpPr/>
          <p:nvPr/>
        </p:nvSpPr>
        <p:spPr>
          <a:xfrm>
            <a:off x="251520" y="4869160"/>
            <a:ext cx="8712968" cy="1107996"/>
          </a:xfrm>
          <a:prstGeom prst="rect">
            <a:avLst/>
          </a:prstGeom>
        </p:spPr>
        <p:txBody>
          <a:bodyPr wrap="square">
            <a:spAutoFit/>
          </a:bodyPr>
          <a:lstStyle/>
          <a:p>
            <a:pPr algn="just"/>
            <a:r>
              <a:rPr lang="en-US" sz="2200" dirty="0"/>
              <a:t>A mixture of calcium oxide and barbital is heated in a porcelain cup. At first </a:t>
            </a:r>
            <a:r>
              <a:rPr lang="en-US" sz="2200" b="1" dirty="0"/>
              <a:t>ammonia </a:t>
            </a:r>
            <a:r>
              <a:rPr lang="en-US" sz="2200" b="1" dirty="0" err="1"/>
              <a:t>vapours</a:t>
            </a:r>
            <a:r>
              <a:rPr lang="en-US" sz="2200" b="1" dirty="0"/>
              <a:t> </a:t>
            </a:r>
            <a:r>
              <a:rPr lang="en-US" sz="2200" dirty="0"/>
              <a:t>are released, then a </a:t>
            </a:r>
            <a:r>
              <a:rPr lang="en-US" sz="2200" b="1" dirty="0">
                <a:solidFill>
                  <a:srgbClr val="FF5050"/>
                </a:solidFill>
              </a:rPr>
              <a:t>brick-red </a:t>
            </a:r>
            <a:r>
              <a:rPr lang="en-US" sz="2200" b="1" dirty="0" err="1">
                <a:solidFill>
                  <a:srgbClr val="FF5050"/>
                </a:solidFill>
              </a:rPr>
              <a:t>colouring</a:t>
            </a:r>
            <a:r>
              <a:rPr lang="en-US" sz="2200" b="1" dirty="0">
                <a:solidFill>
                  <a:srgbClr val="FF5050"/>
                </a:solidFill>
              </a:rPr>
              <a:t> </a:t>
            </a:r>
            <a:r>
              <a:rPr lang="en-US" sz="2200" dirty="0"/>
              <a:t>appears on the surface of the reaction mass.</a:t>
            </a:r>
            <a:endParaRPr lang="ru-RU" sz="2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379" y="1844824"/>
            <a:ext cx="5429250" cy="151447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5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E4BF139B-3B4E-4221-95DA-59CA7323F185}" type="slidenum">
              <a:rPr lang="ru-RU" smtClean="0"/>
              <a:t>27</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Barbital</a:t>
            </a:r>
          </a:p>
        </p:txBody>
      </p:sp>
      <p:sp>
        <p:nvSpPr>
          <p:cNvPr id="11" name="Прямоугольник 10"/>
          <p:cNvSpPr/>
          <p:nvPr/>
        </p:nvSpPr>
        <p:spPr>
          <a:xfrm>
            <a:off x="323528" y="980728"/>
            <a:ext cx="1452642" cy="461665"/>
          </a:xfrm>
          <a:prstGeom prst="rect">
            <a:avLst/>
          </a:prstGeom>
        </p:spPr>
        <p:txBody>
          <a:bodyPr wrap="none">
            <a:spAutoFit/>
          </a:bodyPr>
          <a:lstStyle/>
          <a:p>
            <a:r>
              <a:rPr lang="en-US" sz="2400" b="1" dirty="0">
                <a:solidFill>
                  <a:srgbClr val="C00000"/>
                </a:solidFill>
              </a:rPr>
              <a:t>Purity test</a:t>
            </a:r>
            <a:endParaRPr lang="ru-RU" sz="2400" b="1" dirty="0">
              <a:solidFill>
                <a:srgbClr val="C00000"/>
              </a:solidFill>
            </a:endParaRPr>
          </a:p>
        </p:txBody>
      </p:sp>
      <p:sp>
        <p:nvSpPr>
          <p:cNvPr id="14" name="Прямоугольник 13"/>
          <p:cNvSpPr/>
          <p:nvPr/>
        </p:nvSpPr>
        <p:spPr>
          <a:xfrm>
            <a:off x="323528" y="2492896"/>
            <a:ext cx="2018245" cy="461665"/>
          </a:xfrm>
          <a:prstGeom prst="rect">
            <a:avLst/>
          </a:prstGeom>
        </p:spPr>
        <p:txBody>
          <a:bodyPr wrap="none">
            <a:spAutoFit/>
          </a:bodyPr>
          <a:lstStyle/>
          <a:p>
            <a:r>
              <a:rPr lang="en-US" sz="2400" b="1" dirty="0" smtClean="0">
                <a:solidFill>
                  <a:srgbClr val="C00000"/>
                </a:solidFill>
              </a:rPr>
              <a:t>Quantification</a:t>
            </a:r>
            <a:endParaRPr lang="ru-RU" sz="2400" b="1" dirty="0">
              <a:solidFill>
                <a:srgbClr val="C00000"/>
              </a:solidFill>
            </a:endParaRPr>
          </a:p>
        </p:txBody>
      </p:sp>
      <p:sp>
        <p:nvSpPr>
          <p:cNvPr id="3" name="Прямоугольник 2"/>
          <p:cNvSpPr/>
          <p:nvPr/>
        </p:nvSpPr>
        <p:spPr>
          <a:xfrm>
            <a:off x="323528" y="1484784"/>
            <a:ext cx="8496944" cy="769441"/>
          </a:xfrm>
          <a:prstGeom prst="rect">
            <a:avLst/>
          </a:prstGeom>
        </p:spPr>
        <p:txBody>
          <a:bodyPr wrap="square">
            <a:spAutoFit/>
          </a:bodyPr>
          <a:lstStyle/>
          <a:p>
            <a:r>
              <a:rPr lang="en-US" sz="2200" dirty="0" err="1"/>
              <a:t>Diethylbarbituric</a:t>
            </a:r>
            <a:r>
              <a:rPr lang="en-US" sz="2200" dirty="0"/>
              <a:t> acid, </a:t>
            </a:r>
            <a:r>
              <a:rPr lang="en-US" sz="2200" dirty="0" err="1"/>
              <a:t>diethylacetylurea</a:t>
            </a:r>
            <a:r>
              <a:rPr lang="en-US" sz="2200" dirty="0"/>
              <a:t> and other organic impurities are determined.</a:t>
            </a:r>
            <a:endParaRPr lang="ru-RU" sz="2200" dirty="0"/>
          </a:p>
        </p:txBody>
      </p:sp>
      <p:sp>
        <p:nvSpPr>
          <p:cNvPr id="6" name="Прямоугольник 5"/>
          <p:cNvSpPr/>
          <p:nvPr/>
        </p:nvSpPr>
        <p:spPr>
          <a:xfrm>
            <a:off x="323528" y="2924944"/>
            <a:ext cx="3672408" cy="1446550"/>
          </a:xfrm>
          <a:prstGeom prst="rect">
            <a:avLst/>
          </a:prstGeom>
        </p:spPr>
        <p:txBody>
          <a:bodyPr wrap="square">
            <a:spAutoFit/>
          </a:bodyPr>
          <a:lstStyle/>
          <a:p>
            <a:pPr marL="360363" indent="-360363"/>
            <a:r>
              <a:rPr lang="en-US" sz="2200" dirty="0"/>
              <a:t>1.	Non-aqueous titration</a:t>
            </a:r>
          </a:p>
          <a:p>
            <a:pPr marL="360363" indent="-360363"/>
            <a:r>
              <a:rPr lang="en-US" sz="2200" dirty="0"/>
              <a:t>2.	</a:t>
            </a:r>
            <a:r>
              <a:rPr lang="en-US" sz="2200" dirty="0" err="1"/>
              <a:t>Argentometry</a:t>
            </a:r>
            <a:endParaRPr lang="en-US" sz="2200" dirty="0"/>
          </a:p>
          <a:p>
            <a:pPr marL="360363" indent="-360363"/>
            <a:r>
              <a:rPr lang="en-US" sz="2200" dirty="0"/>
              <a:t>3.	</a:t>
            </a:r>
            <a:r>
              <a:rPr lang="en-US" sz="2200" dirty="0" err="1"/>
              <a:t>Mercurimetry</a:t>
            </a:r>
            <a:endParaRPr lang="en-US" sz="2200" dirty="0"/>
          </a:p>
          <a:p>
            <a:pPr marL="360363" indent="-360363"/>
            <a:r>
              <a:rPr lang="en-US" sz="2200" dirty="0"/>
              <a:t>4.	</a:t>
            </a:r>
            <a:r>
              <a:rPr lang="en-US" sz="2200" dirty="0" err="1"/>
              <a:t>Gravimetry</a:t>
            </a:r>
            <a:endParaRPr lang="en-US" sz="2200" dirty="0"/>
          </a:p>
        </p:txBody>
      </p:sp>
      <p:sp>
        <p:nvSpPr>
          <p:cNvPr id="15" name="Прямоугольник 14"/>
          <p:cNvSpPr/>
          <p:nvPr/>
        </p:nvSpPr>
        <p:spPr>
          <a:xfrm>
            <a:off x="5434075" y="2492896"/>
            <a:ext cx="1152431" cy="461665"/>
          </a:xfrm>
          <a:prstGeom prst="rect">
            <a:avLst/>
          </a:prstGeom>
        </p:spPr>
        <p:txBody>
          <a:bodyPr wrap="none">
            <a:spAutoFit/>
          </a:bodyPr>
          <a:lstStyle/>
          <a:p>
            <a:r>
              <a:rPr lang="en-US" sz="2400" b="1" dirty="0">
                <a:solidFill>
                  <a:srgbClr val="C00000"/>
                </a:solidFill>
              </a:rPr>
              <a:t>Storage</a:t>
            </a:r>
            <a:endParaRPr lang="ru-RU" sz="2400" b="1" dirty="0">
              <a:solidFill>
                <a:srgbClr val="C00000"/>
              </a:solidFill>
            </a:endParaRPr>
          </a:p>
        </p:txBody>
      </p:sp>
      <p:sp>
        <p:nvSpPr>
          <p:cNvPr id="7" name="Прямоугольник 6"/>
          <p:cNvSpPr/>
          <p:nvPr/>
        </p:nvSpPr>
        <p:spPr>
          <a:xfrm>
            <a:off x="5004049" y="2924944"/>
            <a:ext cx="3744415" cy="769441"/>
          </a:xfrm>
          <a:prstGeom prst="rect">
            <a:avLst/>
          </a:prstGeom>
        </p:spPr>
        <p:txBody>
          <a:bodyPr wrap="square">
            <a:spAutoFit/>
          </a:bodyPr>
          <a:lstStyle/>
          <a:p>
            <a:r>
              <a:rPr lang="en-US" sz="2200" dirty="0"/>
              <a:t>In well sealed containers, in a dry place.</a:t>
            </a:r>
            <a:endParaRPr lang="ru-RU" sz="2200" dirty="0"/>
          </a:p>
        </p:txBody>
      </p:sp>
      <p:sp>
        <p:nvSpPr>
          <p:cNvPr id="16" name="Прямоугольник 15"/>
          <p:cNvSpPr/>
          <p:nvPr/>
        </p:nvSpPr>
        <p:spPr>
          <a:xfrm>
            <a:off x="323528" y="4479503"/>
            <a:ext cx="1710725" cy="461665"/>
          </a:xfrm>
          <a:prstGeom prst="rect">
            <a:avLst/>
          </a:prstGeom>
        </p:spPr>
        <p:txBody>
          <a:bodyPr wrap="none">
            <a:spAutoFit/>
          </a:bodyPr>
          <a:lstStyle/>
          <a:p>
            <a:r>
              <a:rPr lang="en-US" sz="2400" b="1" dirty="0">
                <a:solidFill>
                  <a:srgbClr val="C00000"/>
                </a:solidFill>
              </a:rPr>
              <a:t>Medical use</a:t>
            </a:r>
            <a:endParaRPr lang="ru-RU" sz="2400" b="1" dirty="0">
              <a:solidFill>
                <a:srgbClr val="C00000"/>
              </a:solidFill>
            </a:endParaRPr>
          </a:p>
        </p:txBody>
      </p:sp>
      <p:sp>
        <p:nvSpPr>
          <p:cNvPr id="9" name="Прямоугольник 8"/>
          <p:cNvSpPr/>
          <p:nvPr/>
        </p:nvSpPr>
        <p:spPr>
          <a:xfrm>
            <a:off x="251520" y="4942909"/>
            <a:ext cx="4572000" cy="769441"/>
          </a:xfrm>
          <a:prstGeom prst="rect">
            <a:avLst/>
          </a:prstGeom>
        </p:spPr>
        <p:txBody>
          <a:bodyPr>
            <a:spAutoFit/>
          </a:bodyPr>
          <a:lstStyle/>
          <a:p>
            <a:r>
              <a:rPr lang="en-US" sz="2200" dirty="0"/>
              <a:t>Barbital is used as a sleeping pill in powders and tablets</a:t>
            </a:r>
            <a:endParaRPr lang="ru-RU" sz="22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752" y="3949605"/>
            <a:ext cx="3371687" cy="224954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258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E4BF139B-3B4E-4221-95DA-59CA7323F185}" type="slidenum">
              <a:rPr lang="ru-RU" smtClean="0"/>
              <a:t>28</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2" name="Прямоугольник 1"/>
          <p:cNvSpPr/>
          <p:nvPr/>
        </p:nvSpPr>
        <p:spPr>
          <a:xfrm>
            <a:off x="251520" y="1052736"/>
            <a:ext cx="4032448" cy="1107996"/>
          </a:xfrm>
          <a:prstGeom prst="rect">
            <a:avLst/>
          </a:prstGeom>
        </p:spPr>
        <p:txBody>
          <a:bodyPr wrap="square">
            <a:spAutoFit/>
          </a:bodyPr>
          <a:lstStyle/>
          <a:p>
            <a:r>
              <a:rPr lang="en-US" sz="2200" b="1" dirty="0" smtClean="0"/>
              <a:t>luminal</a:t>
            </a:r>
            <a:endParaRPr lang="en-US" sz="2200" b="1" dirty="0"/>
          </a:p>
          <a:p>
            <a:r>
              <a:rPr lang="en-US" sz="2200" b="1" dirty="0" err="1"/>
              <a:t>Phenobarbitalum</a:t>
            </a:r>
            <a:endParaRPr lang="en-US" sz="2200" b="1" dirty="0"/>
          </a:p>
          <a:p>
            <a:r>
              <a:rPr lang="en-US" sz="2200" b="1" dirty="0"/>
              <a:t>5-Phenyl-5-ethylbarbituric acid</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144358"/>
            <a:ext cx="2151463" cy="242039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699792" y="2132856"/>
            <a:ext cx="6120680" cy="2462213"/>
          </a:xfrm>
          <a:prstGeom prst="rect">
            <a:avLst/>
          </a:prstGeom>
        </p:spPr>
        <p:txBody>
          <a:bodyPr wrap="square">
            <a:spAutoFit/>
          </a:bodyPr>
          <a:lstStyle/>
          <a:p>
            <a:pPr algn="just"/>
            <a:r>
              <a:rPr lang="en-US" sz="2200" dirty="0"/>
              <a:t>Bayer released phenobarbital for sale in 1912 under the trade name Luminal. The new barbiturate was </a:t>
            </a:r>
            <a:r>
              <a:rPr lang="en-US" sz="2200" dirty="0" err="1"/>
              <a:t>synthesised</a:t>
            </a:r>
            <a:r>
              <a:rPr lang="en-US" sz="2200" dirty="0"/>
              <a:t> by German chemist Emil Fischer in 1904, 2 years after the synthesis of the first barbiturate, barbital. Luminal remained a common sedative and sleeping pill until the advent of benzodiazepines in the 1950s.</a:t>
            </a:r>
            <a:endParaRPr lang="ru-RU" sz="2200" dirty="0"/>
          </a:p>
        </p:txBody>
      </p:sp>
      <p:pic>
        <p:nvPicPr>
          <p:cNvPr id="1126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510" b="10442"/>
          <a:stretch/>
        </p:blipFill>
        <p:spPr bwMode="auto">
          <a:xfrm>
            <a:off x="2771800" y="4595069"/>
            <a:ext cx="4032448" cy="204147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832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29</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2" name="Прямоугольник 11"/>
          <p:cNvSpPr/>
          <p:nvPr/>
        </p:nvSpPr>
        <p:spPr>
          <a:xfrm>
            <a:off x="323528" y="980728"/>
            <a:ext cx="1468672" cy="461665"/>
          </a:xfrm>
          <a:prstGeom prst="rect">
            <a:avLst/>
          </a:prstGeom>
        </p:spPr>
        <p:txBody>
          <a:bodyPr wrap="none">
            <a:spAutoFit/>
          </a:bodyPr>
          <a:lstStyle/>
          <a:p>
            <a:r>
              <a:rPr lang="en-US" sz="2400" b="1" dirty="0">
                <a:solidFill>
                  <a:srgbClr val="C00000"/>
                </a:solidFill>
              </a:rPr>
              <a:t>Obtaining</a:t>
            </a:r>
            <a:endParaRPr lang="ru-RU" sz="2400" b="1" dirty="0">
              <a:solidFill>
                <a:srgbClr val="C0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568952" cy="491440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820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a:t>
            </a:fld>
            <a:endParaRPr lang="ru-RU"/>
          </a:p>
        </p:txBody>
      </p:sp>
      <p:sp>
        <p:nvSpPr>
          <p:cNvPr id="6" name="Прямоугольник 5"/>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Interesting fact about barbiturates</a:t>
            </a:r>
            <a:endParaRPr lang="ru-RU" sz="3200" b="1"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88716"/>
            <a:ext cx="4654543" cy="310458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1242626"/>
            <a:ext cx="8712968" cy="1446550"/>
          </a:xfrm>
          <a:prstGeom prst="rect">
            <a:avLst/>
          </a:prstGeom>
        </p:spPr>
        <p:txBody>
          <a:bodyPr wrap="square">
            <a:spAutoFit/>
          </a:bodyPr>
          <a:lstStyle/>
          <a:p>
            <a:pPr algn="just">
              <a:spcAft>
                <a:spcPts val="600"/>
              </a:spcAft>
            </a:pPr>
            <a:r>
              <a:rPr lang="en-US" sz="2200" dirty="0" smtClean="0"/>
              <a:t>Experts have established that the cause of death of Marilyn Monroe was acute poisoning with barbiturates. </a:t>
            </a:r>
            <a:r>
              <a:rPr lang="en-US" sz="2200" b="1" i="1" dirty="0" smtClean="0">
                <a:solidFill>
                  <a:srgbClr val="C00000"/>
                </a:solidFill>
              </a:rPr>
              <a:t>Pentobarbital (Nembutal) </a:t>
            </a:r>
            <a:r>
              <a:rPr lang="en-US" sz="2200" dirty="0" smtClean="0"/>
              <a:t>and </a:t>
            </a:r>
            <a:r>
              <a:rPr lang="en-US" sz="2200" b="1" i="1" dirty="0" smtClean="0">
                <a:solidFill>
                  <a:srgbClr val="C00000"/>
                </a:solidFill>
              </a:rPr>
              <a:t>phenobarbital</a:t>
            </a:r>
            <a:r>
              <a:rPr lang="en-US" sz="2200" dirty="0" smtClean="0"/>
              <a:t> were found in the liver of the actress. Empty bottles containing these medications were found next to her bed. </a:t>
            </a:r>
            <a:endParaRPr lang="ru-RU" sz="2200" dirty="0"/>
          </a:p>
        </p:txBody>
      </p:sp>
      <p:sp>
        <p:nvSpPr>
          <p:cNvPr id="7" name="Прямоугольник 6"/>
          <p:cNvSpPr/>
          <p:nvPr/>
        </p:nvSpPr>
        <p:spPr>
          <a:xfrm>
            <a:off x="5292080" y="2754501"/>
            <a:ext cx="3600400" cy="3554819"/>
          </a:xfrm>
          <a:prstGeom prst="rect">
            <a:avLst/>
          </a:prstGeom>
        </p:spPr>
        <p:txBody>
          <a:bodyPr wrap="square">
            <a:spAutoFit/>
          </a:bodyPr>
          <a:lstStyle/>
          <a:p>
            <a:pPr algn="just">
              <a:spcAft>
                <a:spcPts val="600"/>
              </a:spcAft>
            </a:pPr>
            <a:r>
              <a:rPr lang="en-US" sz="2200" dirty="0" smtClean="0"/>
              <a:t>The possibility that it was an accidental overdose is ruled out because the dosage found in her body was several times the permissible limit.  </a:t>
            </a:r>
            <a:endParaRPr lang="ru-RU" sz="2200" dirty="0" smtClean="0"/>
          </a:p>
          <a:p>
            <a:pPr algn="just">
              <a:spcAft>
                <a:spcPts val="600"/>
              </a:spcAft>
            </a:pPr>
            <a:r>
              <a:rPr lang="en-US" sz="2200" dirty="0" smtClean="0"/>
              <a:t>Due to these facts and the absence of any signs of forced death, the doctors determined the cause of her death as suicide.</a:t>
            </a:r>
            <a:endParaRPr lang="en-US" sz="2200" dirty="0"/>
          </a:p>
        </p:txBody>
      </p:sp>
    </p:spTree>
    <p:extLst>
      <p:ext uri="{BB962C8B-B14F-4D97-AF65-F5344CB8AC3E}">
        <p14:creationId xmlns:p14="http://schemas.microsoft.com/office/powerpoint/2010/main" val="939002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30</a:t>
            </a:fld>
            <a:endParaRPr lang="ru-RU"/>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3" name="Прямоугольник 12"/>
          <p:cNvSpPr/>
          <p:nvPr/>
        </p:nvSpPr>
        <p:spPr>
          <a:xfrm>
            <a:off x="323528" y="980728"/>
            <a:ext cx="2614370" cy="461665"/>
          </a:xfrm>
          <a:prstGeom prst="rect">
            <a:avLst/>
          </a:prstGeom>
        </p:spPr>
        <p:txBody>
          <a:bodyPr wrap="none">
            <a:spAutoFit/>
          </a:bodyPr>
          <a:lstStyle/>
          <a:p>
            <a:r>
              <a:rPr lang="en-US" sz="2400" b="1" dirty="0">
                <a:solidFill>
                  <a:srgbClr val="C00000"/>
                </a:solidFill>
              </a:rPr>
              <a:t>Physical </a:t>
            </a:r>
            <a:r>
              <a:rPr lang="en-US" sz="2400" b="1" dirty="0" smtClean="0">
                <a:solidFill>
                  <a:srgbClr val="C00000"/>
                </a:solidFill>
              </a:rPr>
              <a:t>properties</a:t>
            </a:r>
            <a:endParaRPr lang="ru-RU" sz="2400" b="1" dirty="0">
              <a:solidFill>
                <a:srgbClr val="C00000"/>
              </a:solidFill>
            </a:endParaRPr>
          </a:p>
        </p:txBody>
      </p:sp>
      <p:sp>
        <p:nvSpPr>
          <p:cNvPr id="2" name="Прямоугольник 1"/>
          <p:cNvSpPr/>
          <p:nvPr/>
        </p:nvSpPr>
        <p:spPr>
          <a:xfrm>
            <a:off x="251520" y="1484784"/>
            <a:ext cx="8640960" cy="1523494"/>
          </a:xfrm>
          <a:prstGeom prst="rect">
            <a:avLst/>
          </a:prstGeom>
        </p:spPr>
        <p:txBody>
          <a:bodyPr wrap="square">
            <a:spAutoFit/>
          </a:bodyPr>
          <a:lstStyle/>
          <a:p>
            <a:pPr algn="just">
              <a:spcAft>
                <a:spcPts val="600"/>
              </a:spcAft>
            </a:pPr>
            <a:r>
              <a:rPr lang="en-US" sz="2200" dirty="0"/>
              <a:t>White crystalline powder without </a:t>
            </a:r>
            <a:r>
              <a:rPr lang="en-US" sz="2200" dirty="0" err="1"/>
              <a:t>odour</a:t>
            </a:r>
            <a:r>
              <a:rPr lang="en-US" sz="2200" dirty="0"/>
              <a:t>. Melting point 175-179 C.°</a:t>
            </a:r>
          </a:p>
          <a:p>
            <a:pPr algn="just">
              <a:spcAft>
                <a:spcPts val="600"/>
              </a:spcAft>
            </a:pPr>
            <a:r>
              <a:rPr lang="en-US" sz="2200" dirty="0"/>
              <a:t>Very slightly soluble in cold water, hardly soluble in boiling water and chloroform, easily soluble in 95% alcohol and alkali solutions, soluble in ether.</a:t>
            </a:r>
          </a:p>
        </p:txBody>
      </p:sp>
      <p:sp>
        <p:nvSpPr>
          <p:cNvPr id="11" name="Прямоугольник 10"/>
          <p:cNvSpPr/>
          <p:nvPr/>
        </p:nvSpPr>
        <p:spPr>
          <a:xfrm>
            <a:off x="323528" y="3039343"/>
            <a:ext cx="1856342" cy="461665"/>
          </a:xfrm>
          <a:prstGeom prst="rect">
            <a:avLst/>
          </a:prstGeom>
        </p:spPr>
        <p:txBody>
          <a:bodyPr wrap="none">
            <a:spAutoFit/>
          </a:bodyPr>
          <a:lstStyle/>
          <a:p>
            <a:r>
              <a:rPr lang="en-US" sz="2400" b="1" dirty="0">
                <a:solidFill>
                  <a:srgbClr val="C00000"/>
                </a:solidFill>
              </a:rPr>
              <a:t>Identification</a:t>
            </a:r>
            <a:endParaRPr lang="ru-RU" sz="2400" b="1" dirty="0">
              <a:solidFill>
                <a:srgbClr val="C00000"/>
              </a:solidFill>
            </a:endParaRPr>
          </a:p>
        </p:txBody>
      </p:sp>
      <p:sp>
        <p:nvSpPr>
          <p:cNvPr id="12" name="Прямоугольник 11"/>
          <p:cNvSpPr/>
          <p:nvPr/>
        </p:nvSpPr>
        <p:spPr>
          <a:xfrm>
            <a:off x="323528" y="3429000"/>
            <a:ext cx="2511841" cy="430887"/>
          </a:xfrm>
          <a:prstGeom prst="rect">
            <a:avLst/>
          </a:prstGeom>
        </p:spPr>
        <p:txBody>
          <a:bodyPr wrap="none">
            <a:spAutoFit/>
          </a:bodyPr>
          <a:lstStyle/>
          <a:p>
            <a:r>
              <a:rPr lang="en-US" sz="2200" b="1" dirty="0" smtClean="0">
                <a:solidFill>
                  <a:srgbClr val="7030A0"/>
                </a:solidFill>
              </a:rPr>
              <a:t>Alloying </a:t>
            </a:r>
            <a:r>
              <a:rPr lang="en-US" sz="2200" b="1" dirty="0">
                <a:solidFill>
                  <a:srgbClr val="7030A0"/>
                </a:solidFill>
              </a:rPr>
              <a:t>with alkali</a:t>
            </a:r>
            <a:endParaRPr lang="ru-RU" sz="2200" b="1" dirty="0">
              <a:solidFill>
                <a:srgbClr val="7030A0"/>
              </a:solidFill>
            </a:endParaRP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945515"/>
            <a:ext cx="6317684" cy="242810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947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E4BF139B-3B4E-4221-95DA-59CA7323F185}" type="slidenum">
              <a:rPr lang="ru-RU" smtClean="0"/>
              <a:t>31</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
        <p:nvSpPr>
          <p:cNvPr id="11" name="Прямоугольник 10"/>
          <p:cNvSpPr/>
          <p:nvPr/>
        </p:nvSpPr>
        <p:spPr>
          <a:xfrm>
            <a:off x="323528" y="1412776"/>
            <a:ext cx="3548151" cy="430887"/>
          </a:xfrm>
          <a:prstGeom prst="rect">
            <a:avLst/>
          </a:prstGeom>
        </p:spPr>
        <p:txBody>
          <a:bodyPr wrap="none">
            <a:spAutoFit/>
          </a:bodyPr>
          <a:lstStyle/>
          <a:p>
            <a:r>
              <a:rPr lang="en-US" sz="2200" b="1" dirty="0">
                <a:solidFill>
                  <a:srgbClr val="7030A0"/>
                </a:solidFill>
              </a:rPr>
              <a:t>Interaction with silver nitrate</a:t>
            </a:r>
            <a:endParaRPr lang="ru-RU" sz="2200" b="1" dirty="0">
              <a:solidFill>
                <a:srgbClr val="7030A0"/>
              </a:solidFill>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6" t="42718" r="5177" b="33641"/>
          <a:stretch/>
        </p:blipFill>
        <p:spPr bwMode="auto">
          <a:xfrm>
            <a:off x="901714" y="2060848"/>
            <a:ext cx="7270686" cy="138262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323528" y="3574177"/>
            <a:ext cx="3406253" cy="430887"/>
          </a:xfrm>
          <a:prstGeom prst="rect">
            <a:avLst/>
          </a:prstGeom>
        </p:spPr>
        <p:txBody>
          <a:bodyPr wrap="none">
            <a:spAutoFit/>
          </a:bodyPr>
          <a:lstStyle/>
          <a:p>
            <a:r>
              <a:rPr lang="en-US" sz="2200" b="1" dirty="0">
                <a:solidFill>
                  <a:srgbClr val="7030A0"/>
                </a:solidFill>
              </a:rPr>
              <a:t>Interaction with cobalt salts</a:t>
            </a:r>
            <a:endParaRPr lang="ru-RU" sz="2200" b="1" dirty="0">
              <a:solidFill>
                <a:srgbClr val="7030A0"/>
              </a:solidFill>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746" y="4149080"/>
            <a:ext cx="5958508" cy="196645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416059" y="6237312"/>
            <a:ext cx="2217274" cy="369332"/>
          </a:xfrm>
          <a:prstGeom prst="rect">
            <a:avLst/>
          </a:prstGeom>
        </p:spPr>
        <p:txBody>
          <a:bodyPr wrap="none">
            <a:spAutoFit/>
          </a:bodyPr>
          <a:lstStyle/>
          <a:p>
            <a:r>
              <a:rPr lang="en-US" b="1" dirty="0">
                <a:solidFill>
                  <a:srgbClr val="6666FF"/>
                </a:solidFill>
              </a:rPr>
              <a:t>blue-violet </a:t>
            </a:r>
            <a:r>
              <a:rPr lang="en-US" b="1" dirty="0" err="1">
                <a:solidFill>
                  <a:srgbClr val="6666FF"/>
                </a:solidFill>
              </a:rPr>
              <a:t>colouring</a:t>
            </a:r>
            <a:r>
              <a:rPr lang="en-US" b="1" dirty="0">
                <a:solidFill>
                  <a:srgbClr val="6666FF"/>
                </a:solidFill>
              </a:rPr>
              <a:t> </a:t>
            </a:r>
            <a:endParaRPr lang="ru-RU" b="1" dirty="0">
              <a:solidFill>
                <a:srgbClr val="6666FF"/>
              </a:solidFill>
            </a:endParaRPr>
          </a:p>
        </p:txBody>
      </p:sp>
    </p:spTree>
    <p:extLst>
      <p:ext uri="{BB962C8B-B14F-4D97-AF65-F5344CB8AC3E}">
        <p14:creationId xmlns:p14="http://schemas.microsoft.com/office/powerpoint/2010/main" val="224399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32</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
        <p:nvSpPr>
          <p:cNvPr id="12" name="Прямоугольник 11"/>
          <p:cNvSpPr/>
          <p:nvPr/>
        </p:nvSpPr>
        <p:spPr>
          <a:xfrm>
            <a:off x="323528" y="1412776"/>
            <a:ext cx="3948902" cy="430887"/>
          </a:xfrm>
          <a:prstGeom prst="rect">
            <a:avLst/>
          </a:prstGeom>
        </p:spPr>
        <p:txBody>
          <a:bodyPr wrap="none">
            <a:spAutoFit/>
          </a:bodyPr>
          <a:lstStyle/>
          <a:p>
            <a:r>
              <a:rPr lang="en-US" sz="2200" b="1" dirty="0">
                <a:solidFill>
                  <a:srgbClr val="7030A0"/>
                </a:solidFill>
              </a:rPr>
              <a:t>Interaction with copper </a:t>
            </a:r>
            <a:r>
              <a:rPr lang="en-US" sz="2200" b="1" dirty="0" err="1">
                <a:solidFill>
                  <a:srgbClr val="7030A0"/>
                </a:solidFill>
              </a:rPr>
              <a:t>sulphate</a:t>
            </a:r>
            <a:endParaRPr lang="ru-RU" sz="2200" b="1" dirty="0">
              <a:solidFill>
                <a:srgbClr val="7030A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33" y="1988840"/>
            <a:ext cx="8328031" cy="237626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5014337"/>
            <a:ext cx="8496944" cy="430887"/>
          </a:xfrm>
          <a:prstGeom prst="rect">
            <a:avLst/>
          </a:prstGeom>
        </p:spPr>
        <p:txBody>
          <a:bodyPr wrap="square">
            <a:spAutoFit/>
          </a:bodyPr>
          <a:lstStyle/>
          <a:p>
            <a:r>
              <a:rPr lang="en-US" sz="2200" dirty="0"/>
              <a:t>The reaction produces a </a:t>
            </a:r>
            <a:r>
              <a:rPr lang="en-US" sz="2200" b="1" dirty="0">
                <a:solidFill>
                  <a:srgbClr val="6666FF"/>
                </a:solidFill>
              </a:rPr>
              <a:t>pale lilac </a:t>
            </a:r>
            <a:r>
              <a:rPr lang="en-US" sz="2200" b="1" dirty="0" err="1">
                <a:solidFill>
                  <a:srgbClr val="6666FF"/>
                </a:solidFill>
              </a:rPr>
              <a:t>coloured</a:t>
            </a:r>
            <a:r>
              <a:rPr lang="en-US" sz="2200" b="1" dirty="0">
                <a:solidFill>
                  <a:srgbClr val="6666FF"/>
                </a:solidFill>
              </a:rPr>
              <a:t> precipitate</a:t>
            </a:r>
            <a:r>
              <a:rPr lang="en-US" sz="2200" dirty="0"/>
              <a:t>.</a:t>
            </a:r>
            <a:endParaRPr lang="ru-RU" sz="2200" dirty="0"/>
          </a:p>
        </p:txBody>
      </p:sp>
    </p:spTree>
    <p:extLst>
      <p:ext uri="{BB962C8B-B14F-4D97-AF65-F5344CB8AC3E}">
        <p14:creationId xmlns:p14="http://schemas.microsoft.com/office/powerpoint/2010/main" val="2505194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33</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3" name="Прямоугольник 12"/>
          <p:cNvSpPr/>
          <p:nvPr/>
        </p:nvSpPr>
        <p:spPr>
          <a:xfrm>
            <a:off x="323528" y="1412776"/>
            <a:ext cx="6726585" cy="430887"/>
          </a:xfrm>
          <a:prstGeom prst="rect">
            <a:avLst/>
          </a:prstGeom>
        </p:spPr>
        <p:txBody>
          <a:bodyPr wrap="none">
            <a:spAutoFit/>
          </a:bodyPr>
          <a:lstStyle/>
          <a:p>
            <a:r>
              <a:rPr lang="en-US" sz="2200" b="1" dirty="0">
                <a:solidFill>
                  <a:srgbClr val="7030A0"/>
                </a:solidFill>
              </a:rPr>
              <a:t>Reaction with formaldehyde solution and </a:t>
            </a:r>
            <a:r>
              <a:rPr lang="en-US" sz="2200" b="1" dirty="0" err="1">
                <a:solidFill>
                  <a:srgbClr val="7030A0"/>
                </a:solidFill>
              </a:rPr>
              <a:t>sulphuric</a:t>
            </a:r>
            <a:r>
              <a:rPr lang="en-US" sz="2200" b="1" dirty="0">
                <a:solidFill>
                  <a:srgbClr val="7030A0"/>
                </a:solidFill>
              </a:rPr>
              <a:t> acid</a:t>
            </a:r>
            <a:endParaRPr lang="ru-RU" sz="2200" b="1" dirty="0">
              <a:solidFill>
                <a:srgbClr val="7030A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818" y="1985963"/>
            <a:ext cx="6705550" cy="311543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5374957"/>
            <a:ext cx="6534472" cy="430887"/>
          </a:xfrm>
          <a:prstGeom prst="rect">
            <a:avLst/>
          </a:prstGeom>
        </p:spPr>
        <p:txBody>
          <a:bodyPr wrap="square">
            <a:spAutoFit/>
          </a:bodyPr>
          <a:lstStyle/>
          <a:p>
            <a:r>
              <a:rPr lang="en-US" sz="2200" dirty="0"/>
              <a:t>A </a:t>
            </a:r>
            <a:r>
              <a:rPr lang="en-US" sz="2200" b="1" dirty="0">
                <a:solidFill>
                  <a:srgbClr val="FF66FF"/>
                </a:solidFill>
              </a:rPr>
              <a:t>pink ring </a:t>
            </a:r>
            <a:r>
              <a:rPr lang="en-US" sz="2200" dirty="0"/>
              <a:t>is formed at the boundary of the two liquids.</a:t>
            </a:r>
            <a:endParaRPr lang="ru-RU" sz="2200" dirty="0"/>
          </a:p>
        </p:txBody>
      </p:sp>
      <p:sp>
        <p:nvSpPr>
          <p:cNvPr id="15" name="Прямоугольник 14"/>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Tree>
    <p:extLst>
      <p:ext uri="{BB962C8B-B14F-4D97-AF65-F5344CB8AC3E}">
        <p14:creationId xmlns:p14="http://schemas.microsoft.com/office/powerpoint/2010/main" val="1456656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34</a:t>
            </a:fld>
            <a:endParaRPr lang="ru-R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3" name="Прямоугольник 12"/>
          <p:cNvSpPr/>
          <p:nvPr/>
        </p:nvSpPr>
        <p:spPr>
          <a:xfrm>
            <a:off x="323528" y="1412776"/>
            <a:ext cx="2973891" cy="430887"/>
          </a:xfrm>
          <a:prstGeom prst="rect">
            <a:avLst/>
          </a:prstGeom>
        </p:spPr>
        <p:txBody>
          <a:bodyPr wrap="none">
            <a:spAutoFit/>
          </a:bodyPr>
          <a:lstStyle/>
          <a:p>
            <a:r>
              <a:rPr lang="en-US" sz="2200" b="1" dirty="0">
                <a:solidFill>
                  <a:srgbClr val="7030A0"/>
                </a:solidFill>
              </a:rPr>
              <a:t>Interaction with vanillin</a:t>
            </a:r>
            <a:endParaRPr lang="ru-RU" sz="2200" b="1" dirty="0">
              <a:solidFill>
                <a:srgbClr val="7030A0"/>
              </a:solidFill>
            </a:endParaRPr>
          </a:p>
        </p:txBody>
      </p:sp>
      <p:sp>
        <p:nvSpPr>
          <p:cNvPr id="9" name="Прямоугольник 8"/>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
        <p:nvSpPr>
          <p:cNvPr id="2" name="Прямоугольник 1"/>
          <p:cNvSpPr/>
          <p:nvPr/>
        </p:nvSpPr>
        <p:spPr>
          <a:xfrm>
            <a:off x="323528" y="5158933"/>
            <a:ext cx="8210872" cy="430887"/>
          </a:xfrm>
          <a:prstGeom prst="rect">
            <a:avLst/>
          </a:prstGeom>
        </p:spPr>
        <p:txBody>
          <a:bodyPr wrap="square">
            <a:spAutoFit/>
          </a:bodyPr>
          <a:lstStyle/>
          <a:p>
            <a:r>
              <a:rPr lang="en-US" sz="2200" b="1" dirty="0" smtClean="0">
                <a:solidFill>
                  <a:srgbClr val="C00000"/>
                </a:solidFill>
              </a:rPr>
              <a:t>Cherry</a:t>
            </a:r>
            <a:r>
              <a:rPr lang="en-US" sz="2200" dirty="0" smtClean="0"/>
              <a:t> </a:t>
            </a:r>
            <a:r>
              <a:rPr lang="en-US" sz="2200" dirty="0" err="1" smtClean="0"/>
              <a:t>colouring</a:t>
            </a:r>
            <a:r>
              <a:rPr lang="en-US" sz="2200" dirty="0" smtClean="0"/>
              <a:t> appears, changing to </a:t>
            </a:r>
            <a:r>
              <a:rPr lang="en-US" sz="2200" b="1" dirty="0" smtClean="0">
                <a:solidFill>
                  <a:srgbClr val="6600FF"/>
                </a:solidFill>
              </a:rPr>
              <a:t>blue-violet</a:t>
            </a:r>
            <a:r>
              <a:rPr lang="en-US" sz="2200" dirty="0" smtClean="0"/>
              <a:t> </a:t>
            </a:r>
            <a:r>
              <a:rPr lang="en-US" sz="2200" dirty="0" err="1" smtClean="0"/>
              <a:t>colouring</a:t>
            </a:r>
            <a:endParaRPr lang="ru-RU" sz="2200"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2247900"/>
            <a:ext cx="7926387" cy="23622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625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35</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
        <p:nvSpPr>
          <p:cNvPr id="11" name="Прямоугольник 10"/>
          <p:cNvSpPr/>
          <p:nvPr/>
        </p:nvSpPr>
        <p:spPr>
          <a:xfrm>
            <a:off x="323528" y="1412776"/>
            <a:ext cx="4630691" cy="430887"/>
          </a:xfrm>
          <a:prstGeom prst="rect">
            <a:avLst/>
          </a:prstGeom>
        </p:spPr>
        <p:txBody>
          <a:bodyPr wrap="none">
            <a:spAutoFit/>
          </a:bodyPr>
          <a:lstStyle/>
          <a:p>
            <a:r>
              <a:rPr lang="en-US" sz="2200" b="1" dirty="0">
                <a:solidFill>
                  <a:srgbClr val="7030A0"/>
                </a:solidFill>
              </a:rPr>
              <a:t>Nitration reaction of the aromatic ring</a:t>
            </a:r>
            <a:endParaRPr lang="ru-RU" sz="2200" b="1" dirty="0">
              <a:solidFill>
                <a:srgbClr val="7030A0"/>
              </a:solidFill>
            </a:endParaRPr>
          </a:p>
        </p:txBody>
      </p:sp>
      <p:pic>
        <p:nvPicPr>
          <p:cNvPr id="5122" name="Picture 2" descr="https://avatars.mds.yandex.net/i?id=ab2b6bd0165342d730d088a9451b3350_l-5349316-images-thumbs&amp;n=13"/>
          <p:cNvPicPr>
            <a:picLocks noChangeAspect="1" noChangeArrowheads="1"/>
          </p:cNvPicPr>
          <p:nvPr/>
        </p:nvPicPr>
        <p:blipFill rotWithShape="1">
          <a:blip r:embed="rId3">
            <a:extLst>
              <a:ext uri="{28A0092B-C50C-407E-A947-70E740481C1C}">
                <a14:useLocalDpi xmlns:a14="http://schemas.microsoft.com/office/drawing/2010/main" val="0"/>
              </a:ext>
            </a:extLst>
          </a:blip>
          <a:srcRect l="7318" t="35100" r="6260" b="32450"/>
          <a:stretch/>
        </p:blipFill>
        <p:spPr bwMode="auto">
          <a:xfrm>
            <a:off x="1245547" y="1973657"/>
            <a:ext cx="6710829" cy="188739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376498" y="4077072"/>
            <a:ext cx="2367571" cy="430887"/>
          </a:xfrm>
          <a:prstGeom prst="rect">
            <a:avLst/>
          </a:prstGeom>
        </p:spPr>
        <p:txBody>
          <a:bodyPr wrap="none">
            <a:spAutoFit/>
          </a:bodyPr>
          <a:lstStyle/>
          <a:p>
            <a:r>
              <a:rPr lang="en-US" sz="2200" b="1" dirty="0">
                <a:solidFill>
                  <a:srgbClr val="FFFF00"/>
                </a:solidFill>
              </a:rPr>
              <a:t>yellow</a:t>
            </a:r>
            <a:r>
              <a:rPr lang="en-US" sz="2200" dirty="0"/>
              <a:t> </a:t>
            </a:r>
            <a:r>
              <a:rPr lang="en-US" sz="2200" dirty="0" err="1"/>
              <a:t>colouration</a:t>
            </a:r>
            <a:r>
              <a:rPr lang="en-US" sz="2200" dirty="0"/>
              <a:t> </a:t>
            </a:r>
            <a:endParaRPr lang="ru-RU" sz="2200" dirty="0"/>
          </a:p>
        </p:txBody>
      </p:sp>
      <p:sp>
        <p:nvSpPr>
          <p:cNvPr id="12" name="Прямоугольник 11"/>
          <p:cNvSpPr/>
          <p:nvPr/>
        </p:nvSpPr>
        <p:spPr>
          <a:xfrm>
            <a:off x="323528" y="4767535"/>
            <a:ext cx="1452642" cy="461665"/>
          </a:xfrm>
          <a:prstGeom prst="rect">
            <a:avLst/>
          </a:prstGeom>
        </p:spPr>
        <p:txBody>
          <a:bodyPr wrap="none">
            <a:spAutoFit/>
          </a:bodyPr>
          <a:lstStyle/>
          <a:p>
            <a:r>
              <a:rPr lang="en-US" sz="2400" b="1" dirty="0">
                <a:solidFill>
                  <a:srgbClr val="C00000"/>
                </a:solidFill>
              </a:rPr>
              <a:t>Purity test</a:t>
            </a:r>
          </a:p>
        </p:txBody>
      </p:sp>
      <p:sp>
        <p:nvSpPr>
          <p:cNvPr id="7" name="Прямоугольник 6"/>
          <p:cNvSpPr/>
          <p:nvPr/>
        </p:nvSpPr>
        <p:spPr>
          <a:xfrm>
            <a:off x="323528" y="5229200"/>
            <a:ext cx="8640960" cy="430887"/>
          </a:xfrm>
          <a:prstGeom prst="rect">
            <a:avLst/>
          </a:prstGeom>
        </p:spPr>
        <p:txBody>
          <a:bodyPr wrap="square">
            <a:spAutoFit/>
          </a:bodyPr>
          <a:lstStyle/>
          <a:p>
            <a:r>
              <a:rPr lang="en-US" sz="2200" dirty="0"/>
              <a:t>Determine the content of </a:t>
            </a:r>
            <a:r>
              <a:rPr lang="en-US" sz="2200" dirty="0" err="1"/>
              <a:t>phenylbarbituric</a:t>
            </a:r>
            <a:r>
              <a:rPr lang="en-US" sz="2200" dirty="0"/>
              <a:t> acid and other organic </a:t>
            </a:r>
            <a:r>
              <a:rPr lang="en-US" sz="2200" dirty="0" smtClean="0"/>
              <a:t>impurities</a:t>
            </a:r>
            <a:r>
              <a:rPr lang="ru-RU" sz="2200" dirty="0" smtClean="0"/>
              <a:t>.</a:t>
            </a:r>
            <a:endParaRPr lang="ru-RU" sz="2200" dirty="0"/>
          </a:p>
        </p:txBody>
      </p:sp>
    </p:spTree>
    <p:extLst>
      <p:ext uri="{BB962C8B-B14F-4D97-AF65-F5344CB8AC3E}">
        <p14:creationId xmlns:p14="http://schemas.microsoft.com/office/powerpoint/2010/main" val="1318047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71600" y="332656"/>
            <a:ext cx="7200800" cy="584775"/>
          </a:xfrm>
          <a:prstGeom prst="rect">
            <a:avLst/>
          </a:prstGeom>
        </p:spPr>
        <p:txBody>
          <a:bodyPr wrap="square">
            <a:spAutoFit/>
          </a:bodyPr>
          <a:lstStyle/>
          <a:p>
            <a:pPr algn="ctr"/>
            <a:r>
              <a:rPr lang="en-US" sz="3200" b="1" dirty="0">
                <a:solidFill>
                  <a:srgbClr val="0070C0"/>
                </a:solidFill>
              </a:rPr>
              <a:t>Phenobarbital</a:t>
            </a:r>
          </a:p>
        </p:txBody>
      </p:sp>
      <p:sp>
        <p:nvSpPr>
          <p:cNvPr id="7" name="Прямоугольник 6"/>
          <p:cNvSpPr/>
          <p:nvPr/>
        </p:nvSpPr>
        <p:spPr>
          <a:xfrm>
            <a:off x="323528" y="980728"/>
            <a:ext cx="2018245" cy="461665"/>
          </a:xfrm>
          <a:prstGeom prst="rect">
            <a:avLst/>
          </a:prstGeom>
        </p:spPr>
        <p:txBody>
          <a:bodyPr wrap="none">
            <a:spAutoFit/>
          </a:bodyPr>
          <a:lstStyle/>
          <a:p>
            <a:r>
              <a:rPr lang="en-US" sz="2400" b="1" dirty="0">
                <a:solidFill>
                  <a:srgbClr val="C00000"/>
                </a:solidFill>
              </a:rPr>
              <a:t>Quantification</a:t>
            </a:r>
            <a:endParaRPr lang="ru-RU" sz="2400" b="1" dirty="0">
              <a:solidFill>
                <a:srgbClr val="C00000"/>
              </a:solidFill>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1556792"/>
            <a:ext cx="4572000" cy="1446550"/>
          </a:xfrm>
          <a:prstGeom prst="rect">
            <a:avLst/>
          </a:prstGeom>
        </p:spPr>
        <p:txBody>
          <a:bodyPr>
            <a:spAutoFit/>
          </a:bodyPr>
          <a:lstStyle/>
          <a:p>
            <a:pPr marL="273050" indent="-273050"/>
            <a:r>
              <a:rPr lang="en-US" sz="2200" dirty="0"/>
              <a:t>1.	Non-aqueous titration</a:t>
            </a:r>
          </a:p>
          <a:p>
            <a:pPr marL="273050" indent="-273050"/>
            <a:r>
              <a:rPr lang="en-US" sz="2200" dirty="0"/>
              <a:t>2.	</a:t>
            </a:r>
            <a:r>
              <a:rPr lang="en-US" sz="2200" dirty="0" err="1"/>
              <a:t>Argentometry</a:t>
            </a:r>
            <a:endParaRPr lang="en-US" sz="2200" dirty="0"/>
          </a:p>
          <a:p>
            <a:pPr marL="273050" indent="-273050"/>
            <a:r>
              <a:rPr lang="en-US" sz="2200" dirty="0"/>
              <a:t>3.	</a:t>
            </a:r>
            <a:r>
              <a:rPr lang="en-US" sz="2200" dirty="0" err="1"/>
              <a:t>Mercurimetry</a:t>
            </a:r>
            <a:endParaRPr lang="en-US" sz="2200" dirty="0"/>
          </a:p>
          <a:p>
            <a:pPr marL="273050" indent="-273050"/>
            <a:r>
              <a:rPr lang="en-US" sz="2200" dirty="0"/>
              <a:t>4.	</a:t>
            </a:r>
            <a:r>
              <a:rPr lang="en-US" sz="2200" dirty="0" err="1"/>
              <a:t>Gravimetry</a:t>
            </a:r>
            <a:endParaRPr lang="en-US" sz="2200" dirty="0"/>
          </a:p>
        </p:txBody>
      </p:sp>
      <p:sp>
        <p:nvSpPr>
          <p:cNvPr id="14" name="Прямоугольник 13"/>
          <p:cNvSpPr/>
          <p:nvPr/>
        </p:nvSpPr>
        <p:spPr>
          <a:xfrm>
            <a:off x="5506083" y="980728"/>
            <a:ext cx="1152431" cy="461665"/>
          </a:xfrm>
          <a:prstGeom prst="rect">
            <a:avLst/>
          </a:prstGeom>
        </p:spPr>
        <p:txBody>
          <a:bodyPr wrap="none">
            <a:spAutoFit/>
          </a:bodyPr>
          <a:lstStyle/>
          <a:p>
            <a:r>
              <a:rPr lang="en-US" sz="2400" b="1" dirty="0">
                <a:solidFill>
                  <a:srgbClr val="C00000"/>
                </a:solidFill>
              </a:rPr>
              <a:t>Storage</a:t>
            </a:r>
            <a:endParaRPr lang="ru-RU" sz="2400" b="1" dirty="0">
              <a:solidFill>
                <a:srgbClr val="C00000"/>
              </a:solidFill>
            </a:endParaRPr>
          </a:p>
        </p:txBody>
      </p:sp>
      <p:sp>
        <p:nvSpPr>
          <p:cNvPr id="3" name="Прямоугольник 2"/>
          <p:cNvSpPr/>
          <p:nvPr/>
        </p:nvSpPr>
        <p:spPr>
          <a:xfrm>
            <a:off x="5076056" y="1628800"/>
            <a:ext cx="3456384" cy="769441"/>
          </a:xfrm>
          <a:prstGeom prst="rect">
            <a:avLst/>
          </a:prstGeom>
        </p:spPr>
        <p:txBody>
          <a:bodyPr wrap="square">
            <a:spAutoFit/>
          </a:bodyPr>
          <a:lstStyle/>
          <a:p>
            <a:pPr algn="just"/>
            <a:r>
              <a:rPr lang="en-US" sz="2200" dirty="0"/>
              <a:t>Store in dark glass jars in a place protected from </a:t>
            </a:r>
            <a:r>
              <a:rPr lang="en-US" sz="2200" dirty="0" smtClean="0"/>
              <a:t>light</a:t>
            </a:r>
            <a:r>
              <a:rPr lang="ru-RU" sz="2200" dirty="0" smtClean="0"/>
              <a:t>.</a:t>
            </a:r>
            <a:endParaRPr lang="ru-RU" sz="2200" dirty="0"/>
          </a:p>
        </p:txBody>
      </p:sp>
      <p:sp>
        <p:nvSpPr>
          <p:cNvPr id="16" name="Прямоугольник 15"/>
          <p:cNvSpPr/>
          <p:nvPr/>
        </p:nvSpPr>
        <p:spPr>
          <a:xfrm>
            <a:off x="323528" y="3327375"/>
            <a:ext cx="1710725" cy="461665"/>
          </a:xfrm>
          <a:prstGeom prst="rect">
            <a:avLst/>
          </a:prstGeom>
        </p:spPr>
        <p:txBody>
          <a:bodyPr wrap="none">
            <a:spAutoFit/>
          </a:bodyPr>
          <a:lstStyle/>
          <a:p>
            <a:r>
              <a:rPr lang="en-US" sz="2400" b="1" dirty="0">
                <a:solidFill>
                  <a:srgbClr val="C00000"/>
                </a:solidFill>
              </a:rPr>
              <a:t>Medical use</a:t>
            </a:r>
            <a:endParaRPr lang="ru-RU" sz="2400" b="1" dirty="0">
              <a:solidFill>
                <a:srgbClr val="C00000"/>
              </a:solidFill>
            </a:endParaRPr>
          </a:p>
        </p:txBody>
      </p:sp>
      <p:sp>
        <p:nvSpPr>
          <p:cNvPr id="4" name="Прямоугольник 3"/>
          <p:cNvSpPr/>
          <p:nvPr/>
        </p:nvSpPr>
        <p:spPr>
          <a:xfrm>
            <a:off x="251520" y="4089846"/>
            <a:ext cx="4104456" cy="1446550"/>
          </a:xfrm>
          <a:prstGeom prst="rect">
            <a:avLst/>
          </a:prstGeom>
        </p:spPr>
        <p:txBody>
          <a:bodyPr wrap="square">
            <a:spAutoFit/>
          </a:bodyPr>
          <a:lstStyle/>
          <a:p>
            <a:pPr algn="just"/>
            <a:r>
              <a:rPr lang="en-US" sz="2200" dirty="0"/>
              <a:t>Phenobarbital is a long-acting sedative; it also slightly reduces arterial blood pressure and stops epileptic </a:t>
            </a:r>
            <a:r>
              <a:rPr lang="en-US" sz="2200" dirty="0" smtClean="0"/>
              <a:t>attacks</a:t>
            </a:r>
            <a:r>
              <a:rPr lang="ru-RU" sz="2200" dirty="0" smtClean="0"/>
              <a:t>.</a:t>
            </a:r>
            <a:endParaRPr lang="ru-RU" sz="2200" dirty="0"/>
          </a:p>
        </p:txBody>
      </p:sp>
      <p:pic>
        <p:nvPicPr>
          <p:cNvPr id="6148" name="Picture 4" descr="https://avatars.mds.yandex.net/i?id=8c6223b41f6c3cf6ea283358040c516a_l-9097502-images-thumbs&amp;n=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31" t="13021" r="3704" b="7645"/>
          <a:stretch/>
        </p:blipFill>
        <p:spPr bwMode="auto">
          <a:xfrm>
            <a:off x="5379395" y="2571107"/>
            <a:ext cx="2635228" cy="164998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784" b="10128"/>
          <a:stretch/>
        </p:blipFill>
        <p:spPr bwMode="auto">
          <a:xfrm>
            <a:off x="5580112" y="4639087"/>
            <a:ext cx="2225893" cy="169362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Номер слайда 16"/>
          <p:cNvSpPr>
            <a:spLocks noGrp="1"/>
          </p:cNvSpPr>
          <p:nvPr>
            <p:ph type="sldNum" sz="quarter" idx="12"/>
          </p:nvPr>
        </p:nvSpPr>
        <p:spPr>
          <a:xfrm>
            <a:off x="8607351" y="6520259"/>
            <a:ext cx="573161" cy="365125"/>
          </a:xfrm>
        </p:spPr>
        <p:txBody>
          <a:bodyPr/>
          <a:lstStyle/>
          <a:p>
            <a:fld id="{8808E4A6-1649-4D21-82CD-042C39DE3414}" type="slidenum">
              <a:rPr lang="ru-RU" smtClean="0"/>
              <a:t>36</a:t>
            </a:fld>
            <a:endParaRPr lang="ru-RU"/>
          </a:p>
        </p:txBody>
      </p:sp>
    </p:spTree>
    <p:extLst>
      <p:ext uri="{BB962C8B-B14F-4D97-AF65-F5344CB8AC3E}">
        <p14:creationId xmlns:p14="http://schemas.microsoft.com/office/powerpoint/2010/main" val="4027226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71600" y="332656"/>
            <a:ext cx="7200800" cy="584775"/>
          </a:xfrm>
          <a:prstGeom prst="rect">
            <a:avLst/>
          </a:prstGeom>
        </p:spPr>
        <p:txBody>
          <a:bodyPr wrap="square">
            <a:spAutoFit/>
          </a:bodyPr>
          <a:lstStyle/>
          <a:p>
            <a:pPr algn="ctr"/>
            <a:r>
              <a:rPr lang="en-US" sz="3200" b="1" dirty="0" err="1">
                <a:solidFill>
                  <a:srgbClr val="0070C0"/>
                </a:solidFill>
              </a:rPr>
              <a:t>Hexenal</a:t>
            </a:r>
            <a:endParaRPr lang="en-US" sz="32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3831431"/>
            <a:ext cx="2614370" cy="461665"/>
          </a:xfrm>
          <a:prstGeom prst="rect">
            <a:avLst/>
          </a:prstGeom>
        </p:spPr>
        <p:txBody>
          <a:bodyPr wrap="none">
            <a:spAutoFit/>
          </a:bodyPr>
          <a:lstStyle/>
          <a:p>
            <a:r>
              <a:rPr lang="en-US" sz="2400" b="1" dirty="0">
                <a:solidFill>
                  <a:srgbClr val="C00000"/>
                </a:solidFill>
              </a:rPr>
              <a:t>Physical properties</a:t>
            </a:r>
            <a:endParaRPr lang="ru-RU" sz="2400" b="1" dirty="0">
              <a:solidFill>
                <a:srgbClr val="C00000"/>
              </a:solidFill>
            </a:endParaRPr>
          </a:p>
        </p:txBody>
      </p:sp>
      <p:sp>
        <p:nvSpPr>
          <p:cNvPr id="2" name="Прямоугольник 1"/>
          <p:cNvSpPr/>
          <p:nvPr/>
        </p:nvSpPr>
        <p:spPr>
          <a:xfrm>
            <a:off x="2987824" y="1268760"/>
            <a:ext cx="5904656" cy="1077218"/>
          </a:xfrm>
          <a:prstGeom prst="rect">
            <a:avLst/>
          </a:prstGeom>
        </p:spPr>
        <p:txBody>
          <a:bodyPr wrap="square">
            <a:spAutoFit/>
          </a:bodyPr>
          <a:lstStyle/>
          <a:p>
            <a:pPr algn="just"/>
            <a:r>
              <a:rPr lang="en-US" sz="2200" dirty="0" err="1" smtClean="0"/>
              <a:t>Hexenalum</a:t>
            </a:r>
            <a:endParaRPr lang="ru-RU" sz="2200" dirty="0" smtClean="0"/>
          </a:p>
          <a:p>
            <a:pPr algn="just"/>
            <a:r>
              <a:rPr lang="en-US" sz="2200" dirty="0" err="1" smtClean="0"/>
              <a:t>Hexobarbital</a:t>
            </a:r>
            <a:endParaRPr lang="en-US" sz="2200" dirty="0"/>
          </a:p>
          <a:p>
            <a:pPr algn="just"/>
            <a:r>
              <a:rPr lang="en-US" sz="2000" dirty="0"/>
              <a:t>1,5-Dimethyl-5-cyclohexene-1'-yl-barbiturate sodium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51" y="1123900"/>
            <a:ext cx="2412641" cy="18286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88032" y="4459759"/>
            <a:ext cx="8604448" cy="769441"/>
          </a:xfrm>
          <a:prstGeom prst="rect">
            <a:avLst/>
          </a:prstGeom>
        </p:spPr>
        <p:txBody>
          <a:bodyPr wrap="square">
            <a:spAutoFit/>
          </a:bodyPr>
          <a:lstStyle/>
          <a:p>
            <a:pPr algn="just"/>
            <a:r>
              <a:rPr lang="en-US" sz="2200" dirty="0"/>
              <a:t>White or slightly yellowish crystalline powder of slightly bitter taste. Easily soluble in water and alcohol, insoluble in ether.</a:t>
            </a:r>
            <a:endParaRPr lang="ru-RU" sz="2200" dirty="0"/>
          </a:p>
        </p:txBody>
      </p:sp>
      <p:sp>
        <p:nvSpPr>
          <p:cNvPr id="9" name="Номер слайда 8"/>
          <p:cNvSpPr>
            <a:spLocks noGrp="1"/>
          </p:cNvSpPr>
          <p:nvPr>
            <p:ph type="sldNum" sz="quarter" idx="12"/>
          </p:nvPr>
        </p:nvSpPr>
        <p:spPr>
          <a:xfrm>
            <a:off x="8607351" y="6520259"/>
            <a:ext cx="573161" cy="365125"/>
          </a:xfrm>
        </p:spPr>
        <p:txBody>
          <a:bodyPr/>
          <a:lstStyle/>
          <a:p>
            <a:fld id="{8808E4A6-1649-4D21-82CD-042C39DE3414}" type="slidenum">
              <a:rPr lang="ru-RU" smtClean="0"/>
              <a:t>37</a:t>
            </a:fld>
            <a:endParaRPr lang="ru-RU"/>
          </a:p>
        </p:txBody>
      </p:sp>
    </p:spTree>
    <p:extLst>
      <p:ext uri="{BB962C8B-B14F-4D97-AF65-F5344CB8AC3E}">
        <p14:creationId xmlns:p14="http://schemas.microsoft.com/office/powerpoint/2010/main" val="3742631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71600" y="332656"/>
            <a:ext cx="7200800" cy="584775"/>
          </a:xfrm>
          <a:prstGeom prst="rect">
            <a:avLst/>
          </a:prstGeom>
        </p:spPr>
        <p:txBody>
          <a:bodyPr wrap="square">
            <a:spAutoFit/>
          </a:bodyPr>
          <a:lstStyle/>
          <a:p>
            <a:pPr algn="ctr"/>
            <a:r>
              <a:rPr lang="en-US" sz="3200" b="1" dirty="0" err="1">
                <a:solidFill>
                  <a:srgbClr val="0070C0"/>
                </a:solidFill>
              </a:rPr>
              <a:t>Hexenal</a:t>
            </a:r>
            <a:endParaRPr lang="en-US" sz="32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7" name="Прямоугольник 6"/>
          <p:cNvSpPr/>
          <p:nvPr/>
        </p:nvSpPr>
        <p:spPr>
          <a:xfrm>
            <a:off x="323528" y="1412776"/>
            <a:ext cx="2511841" cy="430887"/>
          </a:xfrm>
          <a:prstGeom prst="rect">
            <a:avLst/>
          </a:prstGeom>
        </p:spPr>
        <p:txBody>
          <a:bodyPr wrap="none">
            <a:spAutoFit/>
          </a:bodyPr>
          <a:lstStyle/>
          <a:p>
            <a:r>
              <a:rPr lang="en-US" sz="2200" b="1" dirty="0" smtClean="0">
                <a:solidFill>
                  <a:srgbClr val="7030A0"/>
                </a:solidFill>
              </a:rPr>
              <a:t>Alloying with alkali</a:t>
            </a:r>
            <a:endParaRPr lang="ru-RU" sz="2200" b="1" dirty="0">
              <a:solidFill>
                <a:srgbClr val="7030A0"/>
              </a:solidFill>
            </a:endParaRPr>
          </a:p>
        </p:txBody>
      </p:sp>
      <p:sp>
        <p:nvSpPr>
          <p:cNvPr id="9" name="Прямоугольник 8"/>
          <p:cNvSpPr/>
          <p:nvPr/>
        </p:nvSpPr>
        <p:spPr>
          <a:xfrm>
            <a:off x="323528" y="4006225"/>
            <a:ext cx="3548151" cy="430887"/>
          </a:xfrm>
          <a:prstGeom prst="rect">
            <a:avLst/>
          </a:prstGeom>
        </p:spPr>
        <p:txBody>
          <a:bodyPr wrap="none">
            <a:spAutoFit/>
          </a:bodyPr>
          <a:lstStyle/>
          <a:p>
            <a:r>
              <a:rPr lang="en-US" sz="2200" b="1" dirty="0">
                <a:solidFill>
                  <a:srgbClr val="7030A0"/>
                </a:solidFill>
              </a:rPr>
              <a:t>Interaction with silver nitrate</a:t>
            </a:r>
            <a:endParaRPr lang="ru-RU" sz="2200" b="1" dirty="0">
              <a:solidFill>
                <a:srgbClr val="7030A0"/>
              </a:solidFill>
            </a:endParaRPr>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96" y="1988840"/>
            <a:ext cx="7597128" cy="170457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613" y="4509120"/>
            <a:ext cx="4965659" cy="168934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Номер слайда 12"/>
          <p:cNvSpPr>
            <a:spLocks noGrp="1"/>
          </p:cNvSpPr>
          <p:nvPr>
            <p:ph type="sldNum" sz="quarter" idx="12"/>
          </p:nvPr>
        </p:nvSpPr>
        <p:spPr>
          <a:xfrm>
            <a:off x="8607351" y="6520259"/>
            <a:ext cx="573161" cy="365125"/>
          </a:xfrm>
        </p:spPr>
        <p:txBody>
          <a:bodyPr/>
          <a:lstStyle/>
          <a:p>
            <a:fld id="{8808E4A6-1649-4D21-82CD-042C39DE3414}" type="slidenum">
              <a:rPr lang="ru-RU" smtClean="0"/>
              <a:t>38</a:t>
            </a:fld>
            <a:endParaRPr lang="ru-RU"/>
          </a:p>
        </p:txBody>
      </p:sp>
    </p:spTree>
    <p:extLst>
      <p:ext uri="{BB962C8B-B14F-4D97-AF65-F5344CB8AC3E}">
        <p14:creationId xmlns:p14="http://schemas.microsoft.com/office/powerpoint/2010/main" val="1009283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71600" y="332656"/>
            <a:ext cx="7200800" cy="584775"/>
          </a:xfrm>
          <a:prstGeom prst="rect">
            <a:avLst/>
          </a:prstGeom>
        </p:spPr>
        <p:txBody>
          <a:bodyPr wrap="square">
            <a:spAutoFit/>
          </a:bodyPr>
          <a:lstStyle/>
          <a:p>
            <a:pPr algn="ctr"/>
            <a:r>
              <a:rPr lang="en-US" sz="3200" b="1" dirty="0" err="1">
                <a:solidFill>
                  <a:srgbClr val="0070C0"/>
                </a:solidFill>
              </a:rPr>
              <a:t>Hexenal</a:t>
            </a:r>
            <a:endParaRPr lang="en-US" sz="32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7" name="Прямоугольник 6"/>
          <p:cNvSpPr/>
          <p:nvPr/>
        </p:nvSpPr>
        <p:spPr>
          <a:xfrm>
            <a:off x="323528" y="1412776"/>
            <a:ext cx="3406253" cy="430887"/>
          </a:xfrm>
          <a:prstGeom prst="rect">
            <a:avLst/>
          </a:prstGeom>
        </p:spPr>
        <p:txBody>
          <a:bodyPr wrap="none">
            <a:spAutoFit/>
          </a:bodyPr>
          <a:lstStyle/>
          <a:p>
            <a:r>
              <a:rPr lang="en-US" sz="2200" b="1" dirty="0">
                <a:solidFill>
                  <a:srgbClr val="7030A0"/>
                </a:solidFill>
              </a:rPr>
              <a:t>Interaction with cobalt salts</a:t>
            </a:r>
            <a:endParaRPr lang="ru-RU" sz="2200" b="1" dirty="0">
              <a:solidFill>
                <a:srgbClr val="7030A0"/>
              </a:solidFill>
            </a:endParaRPr>
          </a:p>
        </p:txBody>
      </p:sp>
      <p:sp>
        <p:nvSpPr>
          <p:cNvPr id="9" name="Прямоугольник 8"/>
          <p:cNvSpPr/>
          <p:nvPr/>
        </p:nvSpPr>
        <p:spPr>
          <a:xfrm>
            <a:off x="323528" y="2708920"/>
            <a:ext cx="3948902" cy="430887"/>
          </a:xfrm>
          <a:prstGeom prst="rect">
            <a:avLst/>
          </a:prstGeom>
        </p:spPr>
        <p:txBody>
          <a:bodyPr wrap="none">
            <a:spAutoFit/>
          </a:bodyPr>
          <a:lstStyle/>
          <a:p>
            <a:r>
              <a:rPr lang="en-US" sz="2200" b="1" dirty="0">
                <a:solidFill>
                  <a:srgbClr val="7030A0"/>
                </a:solidFill>
              </a:rPr>
              <a:t>Interaction with copper </a:t>
            </a:r>
            <a:r>
              <a:rPr lang="en-US" sz="2200" b="1" dirty="0" err="1">
                <a:solidFill>
                  <a:srgbClr val="7030A0"/>
                </a:solidFill>
              </a:rPr>
              <a:t>sulphate</a:t>
            </a:r>
            <a:endParaRPr lang="ru-RU" sz="2200" b="1" dirty="0">
              <a:solidFill>
                <a:srgbClr val="7030A0"/>
              </a:solidFill>
            </a:endParaRPr>
          </a:p>
        </p:txBody>
      </p:sp>
      <p:sp>
        <p:nvSpPr>
          <p:cNvPr id="2" name="Прямоугольник 1"/>
          <p:cNvSpPr/>
          <p:nvPr/>
        </p:nvSpPr>
        <p:spPr>
          <a:xfrm>
            <a:off x="323528" y="1844824"/>
            <a:ext cx="8568952" cy="769441"/>
          </a:xfrm>
          <a:prstGeom prst="rect">
            <a:avLst/>
          </a:prstGeom>
        </p:spPr>
        <p:txBody>
          <a:bodyPr wrap="square">
            <a:spAutoFit/>
          </a:bodyPr>
          <a:lstStyle/>
          <a:p>
            <a:pPr algn="just"/>
            <a:r>
              <a:rPr lang="en-US" sz="2200" dirty="0" err="1"/>
              <a:t>Hexenal</a:t>
            </a:r>
            <a:r>
              <a:rPr lang="en-US" sz="2200" dirty="0"/>
              <a:t> gives a blue-violet </a:t>
            </a:r>
            <a:r>
              <a:rPr lang="en-US" sz="2200" dirty="0" err="1"/>
              <a:t>colouring</a:t>
            </a:r>
            <a:r>
              <a:rPr lang="en-US" sz="2200" dirty="0"/>
              <a:t> when solutions of cobalt chloride or cobalt nitrate are added to it.</a:t>
            </a:r>
            <a:endParaRPr lang="ru-RU" sz="2200" dirty="0"/>
          </a:p>
        </p:txBody>
      </p:sp>
      <p:sp>
        <p:nvSpPr>
          <p:cNvPr id="3" name="Прямоугольник 2"/>
          <p:cNvSpPr/>
          <p:nvPr/>
        </p:nvSpPr>
        <p:spPr>
          <a:xfrm>
            <a:off x="323528" y="3131676"/>
            <a:ext cx="8568952" cy="769441"/>
          </a:xfrm>
          <a:prstGeom prst="rect">
            <a:avLst/>
          </a:prstGeom>
        </p:spPr>
        <p:txBody>
          <a:bodyPr wrap="square">
            <a:spAutoFit/>
          </a:bodyPr>
          <a:lstStyle/>
          <a:p>
            <a:pPr algn="just"/>
            <a:r>
              <a:rPr lang="en-US" sz="2200" dirty="0"/>
              <a:t>A blue </a:t>
            </a:r>
            <a:r>
              <a:rPr lang="en-US" sz="2200" dirty="0" err="1"/>
              <a:t>colouration</a:t>
            </a:r>
            <a:r>
              <a:rPr lang="en-US" sz="2200" dirty="0"/>
              <a:t> appears, changing to bright blue, followed by a white precipitate.</a:t>
            </a:r>
            <a:endParaRPr lang="ru-RU" sz="2200" dirty="0"/>
          </a:p>
        </p:txBody>
      </p:sp>
      <p:sp>
        <p:nvSpPr>
          <p:cNvPr id="12" name="Прямоугольник 11"/>
          <p:cNvSpPr/>
          <p:nvPr/>
        </p:nvSpPr>
        <p:spPr>
          <a:xfrm>
            <a:off x="323528" y="3934217"/>
            <a:ext cx="6726585" cy="430887"/>
          </a:xfrm>
          <a:prstGeom prst="rect">
            <a:avLst/>
          </a:prstGeom>
        </p:spPr>
        <p:txBody>
          <a:bodyPr wrap="none">
            <a:spAutoFit/>
          </a:bodyPr>
          <a:lstStyle/>
          <a:p>
            <a:r>
              <a:rPr lang="en-US" sz="2200" b="1" dirty="0">
                <a:solidFill>
                  <a:srgbClr val="7030A0"/>
                </a:solidFill>
              </a:rPr>
              <a:t>Reaction with formaldehyde solution and </a:t>
            </a:r>
            <a:r>
              <a:rPr lang="en-US" sz="2200" b="1" dirty="0" err="1">
                <a:solidFill>
                  <a:srgbClr val="7030A0"/>
                </a:solidFill>
              </a:rPr>
              <a:t>sulphuric</a:t>
            </a:r>
            <a:r>
              <a:rPr lang="en-US" sz="2200" b="1" dirty="0">
                <a:solidFill>
                  <a:srgbClr val="7030A0"/>
                </a:solidFill>
              </a:rPr>
              <a:t> acid</a:t>
            </a:r>
            <a:endParaRPr lang="ru-RU" sz="2200" b="1" dirty="0">
              <a:solidFill>
                <a:srgbClr val="7030A0"/>
              </a:solidFill>
            </a:endParaRPr>
          </a:p>
        </p:txBody>
      </p:sp>
      <p:sp>
        <p:nvSpPr>
          <p:cNvPr id="8" name="Прямоугольник 7"/>
          <p:cNvSpPr/>
          <p:nvPr/>
        </p:nvSpPr>
        <p:spPr>
          <a:xfrm>
            <a:off x="323528" y="4433044"/>
            <a:ext cx="8568952" cy="1785104"/>
          </a:xfrm>
          <a:prstGeom prst="rect">
            <a:avLst/>
          </a:prstGeom>
        </p:spPr>
        <p:txBody>
          <a:bodyPr wrap="square">
            <a:spAutoFit/>
          </a:bodyPr>
          <a:lstStyle/>
          <a:p>
            <a:pPr algn="just"/>
            <a:r>
              <a:rPr lang="en-US" sz="2200" dirty="0"/>
              <a:t>A small amount of </a:t>
            </a:r>
            <a:r>
              <a:rPr lang="en-US" sz="2200" dirty="0" err="1"/>
              <a:t>Hexenal</a:t>
            </a:r>
            <a:r>
              <a:rPr lang="en-US" sz="2200" dirty="0"/>
              <a:t> is dissolved by heating in a formaldehyde solution in a water bath. Then concentrated H</a:t>
            </a:r>
            <a:r>
              <a:rPr lang="en-US" sz="2200" baseline="-25000" dirty="0"/>
              <a:t>2</a:t>
            </a:r>
            <a:r>
              <a:rPr lang="en-US" sz="2200" dirty="0"/>
              <a:t>SO</a:t>
            </a:r>
            <a:r>
              <a:rPr lang="en-US" sz="2200" baseline="-25000" dirty="0"/>
              <a:t>4</a:t>
            </a:r>
            <a:r>
              <a:rPr lang="en-US" sz="2200" dirty="0"/>
              <a:t> is carefully poured over the walls of the test tube and the mixture is heated again. A </a:t>
            </a:r>
            <a:r>
              <a:rPr lang="en-US" sz="2200" b="1" dirty="0">
                <a:solidFill>
                  <a:srgbClr val="C00000"/>
                </a:solidFill>
              </a:rPr>
              <a:t>dark red ring </a:t>
            </a:r>
            <a:r>
              <a:rPr lang="en-US" sz="2200" dirty="0"/>
              <a:t>appears at the boundary between the two liquids and </a:t>
            </a:r>
            <a:r>
              <a:rPr lang="en-US" sz="2200" b="1" dirty="0">
                <a:solidFill>
                  <a:srgbClr val="00B050"/>
                </a:solidFill>
              </a:rPr>
              <a:t>green fluorescence </a:t>
            </a:r>
            <a:r>
              <a:rPr lang="en-US" sz="2200" dirty="0"/>
              <a:t>appears above the ring.</a:t>
            </a:r>
            <a:endParaRPr lang="ru-RU" sz="2200" dirty="0"/>
          </a:p>
        </p:txBody>
      </p:sp>
      <p:sp>
        <p:nvSpPr>
          <p:cNvPr id="10" name="Номер слайда 9"/>
          <p:cNvSpPr>
            <a:spLocks noGrp="1"/>
          </p:cNvSpPr>
          <p:nvPr>
            <p:ph type="sldNum" sz="quarter" idx="12"/>
          </p:nvPr>
        </p:nvSpPr>
        <p:spPr>
          <a:xfrm>
            <a:off x="8607351" y="6520259"/>
            <a:ext cx="573161" cy="365125"/>
          </a:xfrm>
        </p:spPr>
        <p:txBody>
          <a:bodyPr/>
          <a:lstStyle/>
          <a:p>
            <a:fld id="{8808E4A6-1649-4D21-82CD-042C39DE3414}" type="slidenum">
              <a:rPr lang="ru-RU" smtClean="0"/>
              <a:t>39</a:t>
            </a:fld>
            <a:endParaRPr lang="ru-RU"/>
          </a:p>
        </p:txBody>
      </p:sp>
    </p:spTree>
    <p:extLst>
      <p:ext uri="{BB962C8B-B14F-4D97-AF65-F5344CB8AC3E}">
        <p14:creationId xmlns:p14="http://schemas.microsoft.com/office/powerpoint/2010/main" val="28089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448251"/>
            <a:ext cx="573161" cy="365125"/>
          </a:xfrm>
        </p:spPr>
        <p:txBody>
          <a:bodyPr/>
          <a:lstStyle/>
          <a:p>
            <a:fld id="{E4BF139B-3B4E-4221-95DA-59CA7323F185}" type="slidenum">
              <a:rPr lang="ru-RU" smtClean="0"/>
              <a:t>4</a:t>
            </a:fld>
            <a:endParaRPr lang="ru-RU" dirty="0"/>
          </a:p>
        </p:txBody>
      </p:sp>
      <p:sp>
        <p:nvSpPr>
          <p:cNvPr id="6" name="Прямоугольник 5"/>
          <p:cNvSpPr/>
          <p:nvPr/>
        </p:nvSpPr>
        <p:spPr>
          <a:xfrm>
            <a:off x="971600" y="332656"/>
            <a:ext cx="7920880" cy="1077218"/>
          </a:xfrm>
          <a:prstGeom prst="rect">
            <a:avLst/>
          </a:prstGeom>
        </p:spPr>
        <p:txBody>
          <a:bodyPr wrap="square">
            <a:spAutoFit/>
          </a:bodyPr>
          <a:lstStyle/>
          <a:p>
            <a:pPr algn="ctr"/>
            <a:r>
              <a:rPr lang="en-US" sz="3200" b="1" dirty="0" smtClean="0">
                <a:solidFill>
                  <a:srgbClr val="0070C0"/>
                </a:solidFill>
              </a:rPr>
              <a:t>Synthesis of </a:t>
            </a:r>
            <a:r>
              <a:rPr lang="en-US" sz="3200" b="1" dirty="0" err="1" smtClean="0">
                <a:solidFill>
                  <a:srgbClr val="0070C0"/>
                </a:solidFill>
              </a:rPr>
              <a:t>barbituric</a:t>
            </a:r>
            <a:r>
              <a:rPr lang="en-US" sz="3200" b="1" dirty="0" smtClean="0">
                <a:solidFill>
                  <a:srgbClr val="0070C0"/>
                </a:solidFill>
              </a:rPr>
              <a:t> acid from uric acid (Bayer, 1864)</a:t>
            </a:r>
            <a:endParaRPr lang="ru-RU" sz="3200" b="1" dirty="0">
              <a:solidFill>
                <a:srgbClr val="0070C0"/>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8791" b="50000"/>
          <a:stretch/>
        </p:blipFill>
        <p:spPr bwMode="auto">
          <a:xfrm>
            <a:off x="323528" y="1543422"/>
            <a:ext cx="8422907" cy="25336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3553" t="673" r="9105" b="50705"/>
          <a:stretch/>
        </p:blipFill>
        <p:spPr bwMode="auto">
          <a:xfrm>
            <a:off x="2699792" y="3845473"/>
            <a:ext cx="3234197" cy="246384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986406" y="6300028"/>
            <a:ext cx="1593706" cy="369332"/>
          </a:xfrm>
          <a:prstGeom prst="rect">
            <a:avLst/>
          </a:prstGeom>
        </p:spPr>
        <p:txBody>
          <a:bodyPr wrap="none">
            <a:spAutoFit/>
          </a:bodyPr>
          <a:lstStyle/>
          <a:p>
            <a:r>
              <a:rPr lang="en-US" b="1" dirty="0" err="1" smtClean="0"/>
              <a:t>barbituric</a:t>
            </a:r>
            <a:r>
              <a:rPr lang="en-US" b="1" dirty="0" smtClean="0"/>
              <a:t> acid </a:t>
            </a:r>
            <a:endParaRPr lang="ru-RU" b="1" dirty="0"/>
          </a:p>
        </p:txBody>
      </p:sp>
      <p:sp>
        <p:nvSpPr>
          <p:cNvPr id="8" name="Прямоугольник 7"/>
          <p:cNvSpPr/>
          <p:nvPr/>
        </p:nvSpPr>
        <p:spPr>
          <a:xfrm>
            <a:off x="1388723" y="3995772"/>
            <a:ext cx="1048685" cy="369332"/>
          </a:xfrm>
          <a:prstGeom prst="rect">
            <a:avLst/>
          </a:prstGeom>
        </p:spPr>
        <p:txBody>
          <a:bodyPr wrap="none">
            <a:spAutoFit/>
          </a:bodyPr>
          <a:lstStyle/>
          <a:p>
            <a:r>
              <a:rPr lang="en-US" b="1" dirty="0" smtClean="0"/>
              <a:t>uric acid </a:t>
            </a:r>
            <a:endParaRPr lang="ru-RU" b="1" dirty="0"/>
          </a:p>
        </p:txBody>
      </p:sp>
      <p:sp>
        <p:nvSpPr>
          <p:cNvPr id="9" name="Прямоугольник 8"/>
          <p:cNvSpPr/>
          <p:nvPr/>
        </p:nvSpPr>
        <p:spPr>
          <a:xfrm>
            <a:off x="5938755" y="4005064"/>
            <a:ext cx="905569" cy="369332"/>
          </a:xfrm>
          <a:prstGeom prst="rect">
            <a:avLst/>
          </a:prstGeom>
        </p:spPr>
        <p:txBody>
          <a:bodyPr wrap="none">
            <a:spAutoFit/>
          </a:bodyPr>
          <a:lstStyle/>
          <a:p>
            <a:r>
              <a:rPr lang="en-US" b="1" dirty="0" err="1" smtClean="0"/>
              <a:t>alloxan</a:t>
            </a:r>
            <a:endParaRPr lang="ru-RU" b="1" dirty="0"/>
          </a:p>
        </p:txBody>
      </p:sp>
    </p:spTree>
    <p:extLst>
      <p:ext uri="{BB962C8B-B14F-4D97-AF65-F5344CB8AC3E}">
        <p14:creationId xmlns:p14="http://schemas.microsoft.com/office/powerpoint/2010/main" val="1174078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71600" y="332656"/>
            <a:ext cx="7200800" cy="584775"/>
          </a:xfrm>
          <a:prstGeom prst="rect">
            <a:avLst/>
          </a:prstGeom>
        </p:spPr>
        <p:txBody>
          <a:bodyPr wrap="square">
            <a:spAutoFit/>
          </a:bodyPr>
          <a:lstStyle/>
          <a:p>
            <a:pPr algn="ctr"/>
            <a:r>
              <a:rPr lang="en-US" sz="3200" b="1" dirty="0" err="1">
                <a:solidFill>
                  <a:srgbClr val="0070C0"/>
                </a:solidFill>
              </a:rPr>
              <a:t>Hexenal</a:t>
            </a:r>
            <a:endParaRPr lang="en-US" sz="32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
        <p:nvSpPr>
          <p:cNvPr id="12" name="Прямоугольник 11"/>
          <p:cNvSpPr/>
          <p:nvPr/>
        </p:nvSpPr>
        <p:spPr>
          <a:xfrm>
            <a:off x="323528" y="2494057"/>
            <a:ext cx="3801425" cy="430887"/>
          </a:xfrm>
          <a:prstGeom prst="rect">
            <a:avLst/>
          </a:prstGeom>
        </p:spPr>
        <p:txBody>
          <a:bodyPr wrap="none">
            <a:spAutoFit/>
          </a:bodyPr>
          <a:lstStyle/>
          <a:p>
            <a:r>
              <a:rPr lang="en-US" sz="2200" b="1" dirty="0">
                <a:solidFill>
                  <a:srgbClr val="7030A0"/>
                </a:solidFill>
              </a:rPr>
              <a:t>Interaction with bromine water</a:t>
            </a:r>
            <a:endParaRPr lang="ru-RU" sz="2200" b="1" dirty="0">
              <a:solidFill>
                <a:srgbClr val="7030A0"/>
              </a:solidFill>
            </a:endParaRPr>
          </a:p>
        </p:txBody>
      </p:sp>
      <p:sp>
        <p:nvSpPr>
          <p:cNvPr id="14" name="Прямоугольник 13"/>
          <p:cNvSpPr/>
          <p:nvPr/>
        </p:nvSpPr>
        <p:spPr>
          <a:xfrm>
            <a:off x="323528" y="1412776"/>
            <a:ext cx="5150384" cy="430887"/>
          </a:xfrm>
          <a:prstGeom prst="rect">
            <a:avLst/>
          </a:prstGeom>
        </p:spPr>
        <p:txBody>
          <a:bodyPr wrap="none">
            <a:spAutoFit/>
          </a:bodyPr>
          <a:lstStyle/>
          <a:p>
            <a:r>
              <a:rPr lang="en-US" sz="2200" b="1" dirty="0">
                <a:solidFill>
                  <a:srgbClr val="7030A0"/>
                </a:solidFill>
              </a:rPr>
              <a:t>Interaction with potassium </a:t>
            </a:r>
            <a:r>
              <a:rPr lang="en-US" sz="2200" b="1" dirty="0" smtClean="0">
                <a:solidFill>
                  <a:srgbClr val="7030A0"/>
                </a:solidFill>
              </a:rPr>
              <a:t>permanganate</a:t>
            </a:r>
            <a:endParaRPr lang="ru-RU" sz="2200" b="1" dirty="0">
              <a:solidFill>
                <a:srgbClr val="7030A0"/>
              </a:solidFill>
            </a:endParaRPr>
          </a:p>
        </p:txBody>
      </p:sp>
      <p:sp>
        <p:nvSpPr>
          <p:cNvPr id="7" name="Прямоугольник 6"/>
          <p:cNvSpPr/>
          <p:nvPr/>
        </p:nvSpPr>
        <p:spPr>
          <a:xfrm>
            <a:off x="323528" y="1772816"/>
            <a:ext cx="4894353" cy="430887"/>
          </a:xfrm>
          <a:prstGeom prst="rect">
            <a:avLst/>
          </a:prstGeom>
        </p:spPr>
        <p:txBody>
          <a:bodyPr wrap="none">
            <a:spAutoFit/>
          </a:bodyPr>
          <a:lstStyle/>
          <a:p>
            <a:r>
              <a:rPr lang="en-US" sz="2200" dirty="0" err="1"/>
              <a:t>Discolouration</a:t>
            </a:r>
            <a:r>
              <a:rPr lang="en-US" sz="2200" dirty="0"/>
              <a:t> of the solution is </a:t>
            </a:r>
            <a:r>
              <a:rPr lang="en-US" sz="2200" dirty="0" smtClean="0"/>
              <a:t>observed.</a:t>
            </a:r>
            <a:endParaRPr lang="ru-RU" sz="2200"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74" t="45250" r="1884" b="2856"/>
          <a:stretch/>
        </p:blipFill>
        <p:spPr bwMode="auto">
          <a:xfrm>
            <a:off x="1702107" y="3122263"/>
            <a:ext cx="5750213" cy="232296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323528" y="5734417"/>
            <a:ext cx="4894353" cy="430887"/>
          </a:xfrm>
          <a:prstGeom prst="rect">
            <a:avLst/>
          </a:prstGeom>
        </p:spPr>
        <p:txBody>
          <a:bodyPr wrap="none">
            <a:spAutoFit/>
          </a:bodyPr>
          <a:lstStyle/>
          <a:p>
            <a:r>
              <a:rPr lang="en-US" sz="2200" dirty="0" err="1"/>
              <a:t>Discolouration</a:t>
            </a:r>
            <a:r>
              <a:rPr lang="en-US" sz="2200" dirty="0"/>
              <a:t> of the solution is </a:t>
            </a:r>
            <a:r>
              <a:rPr lang="en-US" sz="2200" dirty="0" smtClean="0"/>
              <a:t>observed.</a:t>
            </a:r>
            <a:endParaRPr lang="ru-RU" sz="2200" dirty="0"/>
          </a:p>
        </p:txBody>
      </p:sp>
      <p:sp>
        <p:nvSpPr>
          <p:cNvPr id="8" name="Номер слайда 7"/>
          <p:cNvSpPr>
            <a:spLocks noGrp="1"/>
          </p:cNvSpPr>
          <p:nvPr>
            <p:ph type="sldNum" sz="quarter" idx="12"/>
          </p:nvPr>
        </p:nvSpPr>
        <p:spPr>
          <a:xfrm>
            <a:off x="8607351" y="6520259"/>
            <a:ext cx="573161" cy="365125"/>
          </a:xfrm>
        </p:spPr>
        <p:txBody>
          <a:bodyPr/>
          <a:lstStyle/>
          <a:p>
            <a:fld id="{8808E4A6-1649-4D21-82CD-042C39DE3414}" type="slidenum">
              <a:rPr lang="ru-RU" smtClean="0"/>
              <a:t>40</a:t>
            </a:fld>
            <a:endParaRPr lang="ru-RU"/>
          </a:p>
        </p:txBody>
      </p:sp>
    </p:spTree>
    <p:extLst>
      <p:ext uri="{BB962C8B-B14F-4D97-AF65-F5344CB8AC3E}">
        <p14:creationId xmlns:p14="http://schemas.microsoft.com/office/powerpoint/2010/main" val="1026241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71600" y="332656"/>
            <a:ext cx="7200800" cy="584775"/>
          </a:xfrm>
          <a:prstGeom prst="rect">
            <a:avLst/>
          </a:prstGeom>
        </p:spPr>
        <p:txBody>
          <a:bodyPr wrap="square">
            <a:spAutoFit/>
          </a:bodyPr>
          <a:lstStyle/>
          <a:p>
            <a:pPr algn="ctr"/>
            <a:r>
              <a:rPr lang="en-US" sz="3200" b="1" dirty="0" err="1">
                <a:solidFill>
                  <a:srgbClr val="0070C0"/>
                </a:solidFill>
              </a:rPr>
              <a:t>Hexenal</a:t>
            </a:r>
            <a:endParaRPr lang="en-US" sz="32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980728"/>
            <a:ext cx="1856342" cy="461665"/>
          </a:xfrm>
          <a:prstGeom prst="rect">
            <a:avLst/>
          </a:prstGeom>
        </p:spPr>
        <p:txBody>
          <a:bodyPr wrap="none">
            <a:spAutoFit/>
          </a:bodyPr>
          <a:lstStyle/>
          <a:p>
            <a:r>
              <a:rPr lang="en-US" sz="2400" b="1" dirty="0">
                <a:solidFill>
                  <a:srgbClr val="C00000"/>
                </a:solidFill>
              </a:rPr>
              <a:t>Identification</a:t>
            </a:r>
          </a:p>
        </p:txBody>
      </p:sp>
      <p:sp>
        <p:nvSpPr>
          <p:cNvPr id="14" name="Прямоугольник 13"/>
          <p:cNvSpPr/>
          <p:nvPr/>
        </p:nvSpPr>
        <p:spPr>
          <a:xfrm>
            <a:off x="323528" y="1412776"/>
            <a:ext cx="2759410" cy="430887"/>
          </a:xfrm>
          <a:prstGeom prst="rect">
            <a:avLst/>
          </a:prstGeom>
        </p:spPr>
        <p:txBody>
          <a:bodyPr wrap="none">
            <a:spAutoFit/>
          </a:bodyPr>
          <a:lstStyle/>
          <a:p>
            <a:r>
              <a:rPr lang="en-US" sz="2200" b="1" dirty="0">
                <a:solidFill>
                  <a:srgbClr val="7030A0"/>
                </a:solidFill>
              </a:rPr>
              <a:t>Interaction with </a:t>
            </a:r>
            <a:r>
              <a:rPr lang="en-US" sz="2200" b="1" dirty="0" smtClean="0">
                <a:solidFill>
                  <a:srgbClr val="7030A0"/>
                </a:solidFill>
              </a:rPr>
              <a:t>acids</a:t>
            </a:r>
            <a:endParaRPr lang="ru-RU" sz="2200" b="1" dirty="0">
              <a:solidFill>
                <a:srgbClr val="7030A0"/>
              </a:solidFill>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498"/>
          <a:stretch/>
        </p:blipFill>
        <p:spPr bwMode="auto">
          <a:xfrm>
            <a:off x="827584" y="1916832"/>
            <a:ext cx="7479184" cy="174832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323528" y="4005064"/>
            <a:ext cx="2538324" cy="430887"/>
          </a:xfrm>
          <a:prstGeom prst="rect">
            <a:avLst/>
          </a:prstGeom>
        </p:spPr>
        <p:txBody>
          <a:bodyPr wrap="none">
            <a:spAutoFit/>
          </a:bodyPr>
          <a:lstStyle/>
          <a:p>
            <a:r>
              <a:rPr lang="en-US" sz="2200" b="1" dirty="0">
                <a:solidFill>
                  <a:srgbClr val="7030A0"/>
                </a:solidFill>
              </a:rPr>
              <a:t>Detection of sodium</a:t>
            </a:r>
            <a:endParaRPr lang="ru-RU" sz="2200" b="1" dirty="0">
              <a:solidFill>
                <a:srgbClr val="7030A0"/>
              </a:solidFill>
            </a:endParaRP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4005064"/>
            <a:ext cx="1800200" cy="249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607728"/>
            <a:ext cx="5795838" cy="76548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8607351" y="6520259"/>
            <a:ext cx="573161" cy="365125"/>
          </a:xfrm>
        </p:spPr>
        <p:txBody>
          <a:bodyPr/>
          <a:lstStyle/>
          <a:p>
            <a:fld id="{8808E4A6-1649-4D21-82CD-042C39DE3414}" type="slidenum">
              <a:rPr lang="ru-RU" smtClean="0"/>
              <a:t>41</a:t>
            </a:fld>
            <a:endParaRPr lang="ru-RU"/>
          </a:p>
        </p:txBody>
      </p:sp>
    </p:spTree>
    <p:extLst>
      <p:ext uri="{BB962C8B-B14F-4D97-AF65-F5344CB8AC3E}">
        <p14:creationId xmlns:p14="http://schemas.microsoft.com/office/powerpoint/2010/main" val="449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71600" y="332656"/>
            <a:ext cx="7200800" cy="584775"/>
          </a:xfrm>
          <a:prstGeom prst="rect">
            <a:avLst/>
          </a:prstGeom>
        </p:spPr>
        <p:txBody>
          <a:bodyPr wrap="square">
            <a:spAutoFit/>
          </a:bodyPr>
          <a:lstStyle/>
          <a:p>
            <a:pPr algn="ctr"/>
            <a:r>
              <a:rPr lang="en-US" sz="3200" b="1" dirty="0" err="1">
                <a:solidFill>
                  <a:srgbClr val="0070C0"/>
                </a:solidFill>
              </a:rPr>
              <a:t>Hexenal</a:t>
            </a:r>
            <a:endParaRPr lang="en-US" sz="32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139952" y="980728"/>
            <a:ext cx="1152431" cy="461665"/>
          </a:xfrm>
          <a:prstGeom prst="rect">
            <a:avLst/>
          </a:prstGeom>
        </p:spPr>
        <p:txBody>
          <a:bodyPr wrap="none">
            <a:spAutoFit/>
          </a:bodyPr>
          <a:lstStyle/>
          <a:p>
            <a:r>
              <a:rPr lang="en-US" sz="2400" b="1" dirty="0" smtClean="0">
                <a:solidFill>
                  <a:srgbClr val="C00000"/>
                </a:solidFill>
              </a:rPr>
              <a:t>Storage</a:t>
            </a:r>
            <a:endParaRPr lang="ru-RU" sz="2400" b="1" dirty="0">
              <a:solidFill>
                <a:srgbClr val="C00000"/>
              </a:solidFill>
            </a:endParaRPr>
          </a:p>
        </p:txBody>
      </p:sp>
      <p:sp>
        <p:nvSpPr>
          <p:cNvPr id="11" name="Прямоугольник 10"/>
          <p:cNvSpPr/>
          <p:nvPr/>
        </p:nvSpPr>
        <p:spPr>
          <a:xfrm>
            <a:off x="323528" y="4509120"/>
            <a:ext cx="1710725" cy="461665"/>
          </a:xfrm>
          <a:prstGeom prst="rect">
            <a:avLst/>
          </a:prstGeom>
        </p:spPr>
        <p:txBody>
          <a:bodyPr wrap="none">
            <a:spAutoFit/>
          </a:bodyPr>
          <a:lstStyle/>
          <a:p>
            <a:r>
              <a:rPr lang="en-US" sz="2400" b="1" dirty="0" smtClean="0">
                <a:solidFill>
                  <a:srgbClr val="C00000"/>
                </a:solidFill>
              </a:rPr>
              <a:t>Medical use</a:t>
            </a:r>
            <a:endParaRPr lang="ru-RU" sz="2400" b="1" dirty="0">
              <a:solidFill>
                <a:srgbClr val="C00000"/>
              </a:solidFill>
            </a:endParaRPr>
          </a:p>
        </p:txBody>
      </p:sp>
      <p:sp>
        <p:nvSpPr>
          <p:cNvPr id="7" name="Прямоугольник 6"/>
          <p:cNvSpPr/>
          <p:nvPr/>
        </p:nvSpPr>
        <p:spPr>
          <a:xfrm>
            <a:off x="3779912" y="1340768"/>
            <a:ext cx="5040560" cy="3216265"/>
          </a:xfrm>
          <a:prstGeom prst="rect">
            <a:avLst/>
          </a:prstGeom>
        </p:spPr>
        <p:txBody>
          <a:bodyPr wrap="square">
            <a:spAutoFit/>
          </a:bodyPr>
          <a:lstStyle/>
          <a:p>
            <a:pPr algn="just">
              <a:spcAft>
                <a:spcPts val="600"/>
              </a:spcAft>
            </a:pPr>
            <a:r>
              <a:rPr lang="en-US" sz="2200" dirty="0" err="1"/>
              <a:t>Hexenal</a:t>
            </a:r>
            <a:r>
              <a:rPr lang="en-US" sz="2200" dirty="0"/>
              <a:t> is not stable in the presence of moisture and C02 of air. Moisture promotes hydrolysis of the drug, therefore solutions of </a:t>
            </a:r>
            <a:r>
              <a:rPr lang="en-US" sz="2200" dirty="0" err="1"/>
              <a:t>hexenal</a:t>
            </a:r>
            <a:r>
              <a:rPr lang="en-US" sz="2200" dirty="0"/>
              <a:t> should not be prepared in advance. </a:t>
            </a:r>
            <a:endParaRPr lang="en-US" sz="2200" dirty="0" smtClean="0"/>
          </a:p>
          <a:p>
            <a:pPr algn="just">
              <a:spcAft>
                <a:spcPts val="600"/>
              </a:spcAft>
            </a:pPr>
            <a:r>
              <a:rPr lang="en-US" sz="2200" dirty="0"/>
              <a:t>Non-stability of </a:t>
            </a:r>
            <a:r>
              <a:rPr lang="en-US" sz="2200" dirty="0" err="1"/>
              <a:t>hexenal</a:t>
            </a:r>
            <a:r>
              <a:rPr lang="en-US" sz="2200" dirty="0"/>
              <a:t> in the presence of moisture and air CO2 determines its storage conditions - in sealed ampoules at moderate temperature.</a:t>
            </a:r>
            <a:endParaRPr lang="ru-RU" sz="2200" dirty="0"/>
          </a:p>
        </p:txBody>
      </p:sp>
      <p:sp>
        <p:nvSpPr>
          <p:cNvPr id="8" name="Прямоугольник 7"/>
          <p:cNvSpPr/>
          <p:nvPr/>
        </p:nvSpPr>
        <p:spPr>
          <a:xfrm>
            <a:off x="323528" y="5013176"/>
            <a:ext cx="8496944" cy="769441"/>
          </a:xfrm>
          <a:prstGeom prst="rect">
            <a:avLst/>
          </a:prstGeom>
        </p:spPr>
        <p:txBody>
          <a:bodyPr wrap="square">
            <a:spAutoFit/>
          </a:bodyPr>
          <a:lstStyle/>
          <a:p>
            <a:pPr algn="just">
              <a:spcAft>
                <a:spcPts val="1200"/>
              </a:spcAft>
            </a:pPr>
            <a:r>
              <a:rPr lang="en-US" sz="2200" dirty="0" err="1"/>
              <a:t>Hexenal</a:t>
            </a:r>
            <a:r>
              <a:rPr lang="en-US" sz="2200" dirty="0"/>
              <a:t> is used as a narcotic sedative, intravenously, intramuscularly, subcutaneously, most commonly used for preoperative </a:t>
            </a:r>
            <a:r>
              <a:rPr lang="en-US" sz="2200" dirty="0" err="1"/>
              <a:t>anaesthesia</a:t>
            </a:r>
            <a:r>
              <a:rPr lang="en-US" sz="2200" dirty="0"/>
              <a:t>.</a:t>
            </a:r>
            <a:endParaRPr lang="ru-RU" sz="2200" dirty="0"/>
          </a:p>
        </p:txBody>
      </p:sp>
      <p:sp>
        <p:nvSpPr>
          <p:cNvPr id="9" name="Прямоугольник 8"/>
          <p:cNvSpPr/>
          <p:nvPr/>
        </p:nvSpPr>
        <p:spPr>
          <a:xfrm>
            <a:off x="323528" y="980728"/>
            <a:ext cx="2018245" cy="461665"/>
          </a:xfrm>
          <a:prstGeom prst="rect">
            <a:avLst/>
          </a:prstGeom>
        </p:spPr>
        <p:txBody>
          <a:bodyPr wrap="none">
            <a:spAutoFit/>
          </a:bodyPr>
          <a:lstStyle/>
          <a:p>
            <a:r>
              <a:rPr lang="en-US" sz="2400" b="1" dirty="0">
                <a:solidFill>
                  <a:srgbClr val="C00000"/>
                </a:solidFill>
              </a:rPr>
              <a:t>Quantification</a:t>
            </a:r>
          </a:p>
        </p:txBody>
      </p:sp>
      <p:sp>
        <p:nvSpPr>
          <p:cNvPr id="2" name="Прямоугольник 1"/>
          <p:cNvSpPr/>
          <p:nvPr/>
        </p:nvSpPr>
        <p:spPr>
          <a:xfrm>
            <a:off x="323528" y="1340768"/>
            <a:ext cx="6534472" cy="2123658"/>
          </a:xfrm>
          <a:prstGeom prst="rect">
            <a:avLst/>
          </a:prstGeom>
        </p:spPr>
        <p:txBody>
          <a:bodyPr wrap="square">
            <a:spAutoFit/>
          </a:bodyPr>
          <a:lstStyle/>
          <a:p>
            <a:pPr marL="273050" indent="-273050"/>
            <a:r>
              <a:rPr lang="en-US" dirty="0"/>
              <a:t>1.	</a:t>
            </a:r>
            <a:r>
              <a:rPr lang="en-US" sz="2200" dirty="0" err="1"/>
              <a:t>Gravimetry</a:t>
            </a:r>
            <a:endParaRPr lang="en-US" sz="2200" dirty="0"/>
          </a:p>
          <a:p>
            <a:pPr marL="273050" indent="-273050"/>
            <a:r>
              <a:rPr lang="en-US" sz="2200" dirty="0"/>
              <a:t>2.	</a:t>
            </a:r>
            <a:r>
              <a:rPr lang="en-US" sz="2200" dirty="0" err="1"/>
              <a:t>Acidometry</a:t>
            </a:r>
            <a:r>
              <a:rPr lang="en-US" sz="2200" dirty="0"/>
              <a:t> </a:t>
            </a:r>
          </a:p>
          <a:p>
            <a:pPr marL="273050" indent="-273050"/>
            <a:r>
              <a:rPr lang="en-US" sz="2200" dirty="0"/>
              <a:t>3.	</a:t>
            </a:r>
            <a:r>
              <a:rPr lang="en-US" sz="2200" dirty="0" err="1"/>
              <a:t>Argentometry</a:t>
            </a:r>
            <a:endParaRPr lang="en-US" sz="2200" dirty="0"/>
          </a:p>
          <a:p>
            <a:pPr marL="273050" indent="-273050"/>
            <a:r>
              <a:rPr lang="en-US" sz="2200" dirty="0"/>
              <a:t>4.	</a:t>
            </a:r>
            <a:r>
              <a:rPr lang="en-US" sz="2200" dirty="0" err="1"/>
              <a:t>Mercurimetry</a:t>
            </a:r>
            <a:endParaRPr lang="en-US" sz="2200" dirty="0"/>
          </a:p>
          <a:p>
            <a:pPr marL="273050" indent="-273050"/>
            <a:r>
              <a:rPr lang="en-US" sz="2200" dirty="0"/>
              <a:t>5.	</a:t>
            </a:r>
            <a:r>
              <a:rPr lang="en-US" sz="2200" dirty="0" err="1"/>
              <a:t>Bromatometry</a:t>
            </a:r>
            <a:endParaRPr lang="en-US" sz="2200" dirty="0"/>
          </a:p>
          <a:p>
            <a:pPr marL="273050" indent="-273050"/>
            <a:r>
              <a:rPr lang="en-US" sz="2200" dirty="0"/>
              <a:t>6.	</a:t>
            </a:r>
            <a:r>
              <a:rPr lang="en-US" sz="2200" dirty="0" err="1"/>
              <a:t>Iodochlorometry</a:t>
            </a:r>
            <a:endParaRPr lang="en-US" sz="2200" dirty="0"/>
          </a:p>
        </p:txBody>
      </p:sp>
      <p:sp>
        <p:nvSpPr>
          <p:cNvPr id="3" name="Номер слайда 2"/>
          <p:cNvSpPr>
            <a:spLocks noGrp="1"/>
          </p:cNvSpPr>
          <p:nvPr>
            <p:ph type="sldNum" sz="quarter" idx="12"/>
          </p:nvPr>
        </p:nvSpPr>
        <p:spPr>
          <a:xfrm>
            <a:off x="8607351" y="6520259"/>
            <a:ext cx="573161" cy="365125"/>
          </a:xfrm>
        </p:spPr>
        <p:txBody>
          <a:bodyPr/>
          <a:lstStyle/>
          <a:p>
            <a:fld id="{8808E4A6-1649-4D21-82CD-042C39DE3414}" type="slidenum">
              <a:rPr lang="ru-RU" smtClean="0"/>
              <a:t>42</a:t>
            </a:fld>
            <a:endParaRPr lang="ru-RU" dirty="0"/>
          </a:p>
        </p:txBody>
      </p:sp>
    </p:spTree>
    <p:extLst>
      <p:ext uri="{BB962C8B-B14F-4D97-AF65-F5344CB8AC3E}">
        <p14:creationId xmlns:p14="http://schemas.microsoft.com/office/powerpoint/2010/main" val="2554824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43</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31567"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665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463335" y="6453336"/>
            <a:ext cx="573161" cy="365125"/>
          </a:xfrm>
        </p:spPr>
        <p:txBody>
          <a:bodyPr/>
          <a:lstStyle/>
          <a:p>
            <a:fld id="{E4BF139B-3B4E-4221-95DA-59CA7323F185}" type="slidenum">
              <a:rPr lang="ru-RU" smtClean="0"/>
              <a:t>5</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Properties of </a:t>
            </a:r>
            <a:r>
              <a:rPr lang="en-US" sz="3200" b="1" dirty="0" err="1" smtClean="0">
                <a:solidFill>
                  <a:srgbClr val="0070C0"/>
                </a:solidFill>
              </a:rPr>
              <a:t>barbituric</a:t>
            </a:r>
            <a:r>
              <a:rPr lang="en-US" sz="3200" b="1" dirty="0" smtClean="0">
                <a:solidFill>
                  <a:srgbClr val="0070C0"/>
                </a:solidFill>
              </a:rPr>
              <a:t> acid </a:t>
            </a:r>
            <a:endParaRPr lang="ru-RU" sz="3200" b="1" dirty="0">
              <a:solidFill>
                <a:srgbClr val="0070C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4680520" cy="492261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5220072" y="1902891"/>
            <a:ext cx="3600400" cy="2462213"/>
          </a:xfrm>
          <a:prstGeom prst="rect">
            <a:avLst/>
          </a:prstGeom>
        </p:spPr>
        <p:txBody>
          <a:bodyPr wrap="square">
            <a:spAutoFit/>
          </a:bodyPr>
          <a:lstStyle/>
          <a:p>
            <a:pPr algn="just"/>
            <a:r>
              <a:rPr lang="en-US" sz="2200" dirty="0" smtClean="0"/>
              <a:t>In the case of </a:t>
            </a:r>
            <a:r>
              <a:rPr lang="en-US" sz="2200" dirty="0" err="1" smtClean="0"/>
              <a:t>barbituric</a:t>
            </a:r>
            <a:r>
              <a:rPr lang="en-US" sz="2200" dirty="0" smtClean="0"/>
              <a:t> acid, </a:t>
            </a:r>
            <a:r>
              <a:rPr lang="en-US" sz="2200" dirty="0" err="1" smtClean="0"/>
              <a:t>tautomerism</a:t>
            </a:r>
            <a:r>
              <a:rPr lang="en-US" sz="2200" dirty="0" smtClean="0"/>
              <a:t> can occur, both </a:t>
            </a:r>
            <a:r>
              <a:rPr lang="en-US" sz="2200" b="1" i="1" dirty="0" smtClean="0">
                <a:solidFill>
                  <a:srgbClr val="C00000"/>
                </a:solidFill>
              </a:rPr>
              <a:t>keto-</a:t>
            </a:r>
            <a:r>
              <a:rPr lang="en-US" sz="2200" b="1" i="1" dirty="0" err="1" smtClean="0">
                <a:solidFill>
                  <a:srgbClr val="C00000"/>
                </a:solidFill>
              </a:rPr>
              <a:t>enolic</a:t>
            </a:r>
            <a:r>
              <a:rPr lang="en-US" sz="2200" dirty="0" smtClean="0"/>
              <a:t> (due to the hydrogen of the methylene group) and </a:t>
            </a:r>
            <a:r>
              <a:rPr lang="en-US" sz="2200" b="1" i="1" dirty="0" err="1" smtClean="0">
                <a:solidFill>
                  <a:srgbClr val="C00000"/>
                </a:solidFill>
              </a:rPr>
              <a:t>lactim-lactamic</a:t>
            </a:r>
            <a:r>
              <a:rPr lang="en-US" sz="2200" dirty="0" smtClean="0"/>
              <a:t> (due to the hydrogen of the imide groups)</a:t>
            </a:r>
            <a:endParaRPr lang="ru-RU" sz="2200" dirty="0"/>
          </a:p>
        </p:txBody>
      </p:sp>
    </p:spTree>
    <p:extLst>
      <p:ext uri="{BB962C8B-B14F-4D97-AF65-F5344CB8AC3E}">
        <p14:creationId xmlns:p14="http://schemas.microsoft.com/office/powerpoint/2010/main" val="45331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6</a:t>
            </a:fld>
            <a:endParaRPr lang="ru-RU"/>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Properties of barbiturates</a:t>
            </a:r>
            <a:endParaRPr lang="ru-RU" sz="3200" b="1" dirty="0">
              <a:solidFill>
                <a:srgbClr val="0070C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39" y="2924944"/>
            <a:ext cx="8638617" cy="194421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76939" y="1556792"/>
            <a:ext cx="8638617" cy="1107996"/>
          </a:xfrm>
          <a:prstGeom prst="rect">
            <a:avLst/>
          </a:prstGeom>
        </p:spPr>
        <p:txBody>
          <a:bodyPr wrap="square">
            <a:spAutoFit/>
          </a:bodyPr>
          <a:lstStyle/>
          <a:p>
            <a:pPr algn="just"/>
            <a:r>
              <a:rPr lang="en-US" sz="2200" dirty="0" smtClean="0"/>
              <a:t>In the case of </a:t>
            </a:r>
            <a:r>
              <a:rPr lang="en-US" sz="2200" dirty="0" err="1" smtClean="0"/>
              <a:t>barbituric</a:t>
            </a:r>
            <a:r>
              <a:rPr lang="en-US" sz="2200" dirty="0" smtClean="0"/>
              <a:t> acid derivatives, when the hydrogen of the methylene group is replaced by radicals, only </a:t>
            </a:r>
            <a:r>
              <a:rPr lang="en-US" sz="2200" b="1" i="1" dirty="0" err="1" smtClean="0">
                <a:solidFill>
                  <a:srgbClr val="C00000"/>
                </a:solidFill>
              </a:rPr>
              <a:t>lactim-lactamic</a:t>
            </a:r>
            <a:r>
              <a:rPr lang="en-US" sz="2200" b="1" i="1" dirty="0" smtClean="0">
                <a:solidFill>
                  <a:srgbClr val="C00000"/>
                </a:solidFill>
              </a:rPr>
              <a:t> </a:t>
            </a:r>
            <a:r>
              <a:rPr lang="en-US" sz="2200" b="1" i="1" dirty="0" err="1" smtClean="0">
                <a:solidFill>
                  <a:srgbClr val="C00000"/>
                </a:solidFill>
              </a:rPr>
              <a:t>tautomerism</a:t>
            </a:r>
            <a:r>
              <a:rPr lang="en-US" sz="2200" b="1" i="1" dirty="0" smtClean="0">
                <a:solidFill>
                  <a:srgbClr val="C00000"/>
                </a:solidFill>
              </a:rPr>
              <a:t> </a:t>
            </a:r>
            <a:r>
              <a:rPr lang="en-US" sz="2200" dirty="0" smtClean="0"/>
              <a:t>is possible:</a:t>
            </a:r>
            <a:endParaRPr lang="ru-RU" sz="2200" dirty="0"/>
          </a:p>
        </p:txBody>
      </p:sp>
    </p:spTree>
    <p:extLst>
      <p:ext uri="{BB962C8B-B14F-4D97-AF65-F5344CB8AC3E}">
        <p14:creationId xmlns:p14="http://schemas.microsoft.com/office/powerpoint/2010/main" val="62445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7</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method of obtaining</a:t>
            </a:r>
            <a:endParaRPr lang="en-US" sz="3200" b="1"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73" y="1412776"/>
            <a:ext cx="856149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6154" y="2514382"/>
            <a:ext cx="1387574" cy="338554"/>
          </a:xfrm>
          <a:prstGeom prst="rect">
            <a:avLst/>
          </a:prstGeom>
        </p:spPr>
        <p:txBody>
          <a:bodyPr wrap="square">
            <a:spAutoFit/>
          </a:bodyPr>
          <a:lstStyle/>
          <a:p>
            <a:pPr algn="ctr"/>
            <a:r>
              <a:rPr lang="en-US" sz="1600" b="1" dirty="0" smtClean="0">
                <a:solidFill>
                  <a:srgbClr val="0070C0"/>
                </a:solidFill>
              </a:rPr>
              <a:t>malonic ester</a:t>
            </a:r>
            <a:endParaRPr lang="ru-RU" sz="1600" b="1" dirty="0">
              <a:solidFill>
                <a:srgbClr val="0070C0"/>
              </a:solidFill>
            </a:endParaRPr>
          </a:p>
        </p:txBody>
      </p:sp>
      <p:sp>
        <p:nvSpPr>
          <p:cNvPr id="16" name="Прямоугольник 15"/>
          <p:cNvSpPr/>
          <p:nvPr/>
        </p:nvSpPr>
        <p:spPr>
          <a:xfrm>
            <a:off x="6228184" y="2636912"/>
            <a:ext cx="2016224" cy="338554"/>
          </a:xfrm>
          <a:prstGeom prst="rect">
            <a:avLst/>
          </a:prstGeom>
        </p:spPr>
        <p:txBody>
          <a:bodyPr wrap="square">
            <a:spAutoFit/>
          </a:bodyPr>
          <a:lstStyle/>
          <a:p>
            <a:pPr algn="ctr"/>
            <a:r>
              <a:rPr lang="en-US" sz="1600" b="1" dirty="0" smtClean="0">
                <a:solidFill>
                  <a:srgbClr val="0070C0"/>
                </a:solidFill>
              </a:rPr>
              <a:t>R1,R2-malonic ester</a:t>
            </a:r>
            <a:endParaRPr lang="ru-RU" sz="1600" b="1" dirty="0">
              <a:solidFill>
                <a:srgbClr val="0070C0"/>
              </a:solidFill>
            </a:endParaRPr>
          </a:p>
        </p:txBody>
      </p:sp>
      <p:sp>
        <p:nvSpPr>
          <p:cNvPr id="7" name="Прямоугольник 6"/>
          <p:cNvSpPr/>
          <p:nvPr/>
        </p:nvSpPr>
        <p:spPr>
          <a:xfrm>
            <a:off x="5263646" y="5589240"/>
            <a:ext cx="2332690" cy="338554"/>
          </a:xfrm>
          <a:prstGeom prst="rect">
            <a:avLst/>
          </a:prstGeom>
        </p:spPr>
        <p:txBody>
          <a:bodyPr wrap="none">
            <a:spAutoFit/>
          </a:bodyPr>
          <a:lstStyle/>
          <a:p>
            <a:r>
              <a:rPr lang="en-US" sz="1600" b="1" dirty="0" smtClean="0">
                <a:solidFill>
                  <a:srgbClr val="0070C0"/>
                </a:solidFill>
              </a:rPr>
              <a:t>5-R1-5-R2-barbituric acid</a:t>
            </a:r>
            <a:endParaRPr lang="ru-RU" sz="1600" b="1" dirty="0">
              <a:solidFill>
                <a:srgbClr val="0070C0"/>
              </a:solidFill>
            </a:endParaRPr>
          </a:p>
        </p:txBody>
      </p:sp>
    </p:spTree>
    <p:extLst>
      <p:ext uri="{BB962C8B-B14F-4D97-AF65-F5344CB8AC3E}">
        <p14:creationId xmlns:p14="http://schemas.microsoft.com/office/powerpoint/2010/main" val="200190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E4BF139B-3B4E-4221-95DA-59CA7323F185}" type="slidenum">
              <a:rPr lang="ru-RU" smtClean="0"/>
              <a:t>8</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Examples of barbiturates</a:t>
            </a:r>
            <a:endParaRPr lang="en-US" sz="3200" b="1" dirty="0">
              <a:solidFill>
                <a:srgbClr val="0070C0"/>
              </a:solidFill>
            </a:endParaRPr>
          </a:p>
        </p:txBody>
      </p:sp>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51" y="1268760"/>
            <a:ext cx="8368513" cy="280831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51" y="4283114"/>
            <a:ext cx="2463857" cy="224456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678" y="4283114"/>
            <a:ext cx="3988786" cy="224456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82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9</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General identity reactions</a:t>
            </a:r>
            <a:endParaRPr lang="en-US" sz="3200" b="1" dirty="0">
              <a:solidFill>
                <a:srgbClr val="0070C0"/>
              </a:solidFill>
            </a:endParaRPr>
          </a:p>
        </p:txBody>
      </p:sp>
      <p:sp>
        <p:nvSpPr>
          <p:cNvPr id="8" name="Прямоугольник 7"/>
          <p:cNvSpPr/>
          <p:nvPr/>
        </p:nvSpPr>
        <p:spPr>
          <a:xfrm>
            <a:off x="323528" y="980728"/>
            <a:ext cx="2799164" cy="461665"/>
          </a:xfrm>
          <a:prstGeom prst="rect">
            <a:avLst/>
          </a:prstGeom>
        </p:spPr>
        <p:txBody>
          <a:bodyPr wrap="none">
            <a:spAutoFit/>
          </a:bodyPr>
          <a:lstStyle/>
          <a:p>
            <a:r>
              <a:rPr lang="en-US" sz="2400" b="1" dirty="0" smtClean="0">
                <a:solidFill>
                  <a:srgbClr val="C00000"/>
                </a:solidFill>
              </a:rPr>
              <a:t>Melting with alkalis </a:t>
            </a:r>
            <a:endParaRPr lang="ru-RU" sz="2400" b="1" dirty="0">
              <a:solidFill>
                <a:srgbClr val="C0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59" y="1818134"/>
            <a:ext cx="8625222" cy="369909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76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708</TotalTime>
  <Words>1379</Words>
  <Application>Microsoft Office PowerPoint</Application>
  <PresentationFormat>Экран (4:3)</PresentationFormat>
  <Paragraphs>240</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Капли</vt:lpstr>
      <vt:lpstr>«Special pharmaceutical chemistry»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pharmaceutical chemistry»</dc:title>
  <dc:creator>Лена Лена</dc:creator>
  <cp:lastModifiedBy>Лена Лена</cp:lastModifiedBy>
  <cp:revision>68</cp:revision>
  <dcterms:created xsi:type="dcterms:W3CDTF">2023-09-15T12:55:42Z</dcterms:created>
  <dcterms:modified xsi:type="dcterms:W3CDTF">2023-09-21T18:00:17Z</dcterms:modified>
</cp:coreProperties>
</file>