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sldIdLst>
    <p:sldId id="256" r:id="rId2"/>
    <p:sldId id="257" r:id="rId3"/>
    <p:sldId id="258" r:id="rId4"/>
    <p:sldId id="267" r:id="rId5"/>
    <p:sldId id="278" r:id="rId6"/>
    <p:sldId id="277" r:id="rId7"/>
    <p:sldId id="268" r:id="rId8"/>
    <p:sldId id="269" r:id="rId9"/>
    <p:sldId id="270" r:id="rId10"/>
    <p:sldId id="271" r:id="rId11"/>
    <p:sldId id="272" r:id="rId12"/>
    <p:sldId id="261" r:id="rId13"/>
    <p:sldId id="262" r:id="rId14"/>
    <p:sldId id="273" r:id="rId15"/>
    <p:sldId id="274" r:id="rId16"/>
    <p:sldId id="275" r:id="rId17"/>
    <p:sldId id="276" r:id="rId18"/>
    <p:sldId id="263" r:id="rId19"/>
    <p:sldId id="279" r:id="rId20"/>
    <p:sldId id="281" r:id="rId21"/>
    <p:sldId id="282" r:id="rId22"/>
    <p:sldId id="283" r:id="rId23"/>
    <p:sldId id="284" r:id="rId24"/>
    <p:sldId id="285" r:id="rId25"/>
    <p:sldId id="286" r:id="rId26"/>
    <p:sldId id="287"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990000"/>
    <a:srgbClr val="007E39"/>
    <a:srgbClr val="00FFF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6780" autoAdjust="0"/>
  </p:normalViewPr>
  <p:slideViewPr>
    <p:cSldViewPr>
      <p:cViewPr varScale="1">
        <p:scale>
          <a:sx n="86" d="100"/>
          <a:sy n="86" d="100"/>
        </p:scale>
        <p:origin x="1354" y="67"/>
      </p:cViewPr>
      <p:guideLst>
        <p:guide orient="horz" pos="2160"/>
        <p:guide pos="2880"/>
      </p:guideLst>
    </p:cSldViewPr>
  </p:slideViewPr>
  <p:outlineViewPr>
    <p:cViewPr>
      <p:scale>
        <a:sx n="33" d="100"/>
        <a:sy n="33" d="100"/>
      </p:scale>
      <p:origin x="48" y="124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FA9164D-9E4D-4064-AFC7-568482598846}" type="datetimeFigureOut">
              <a:rPr lang="ru-RU" smtClean="0">
                <a:solidFill>
                  <a:prstClr val="black">
                    <a:tint val="75000"/>
                  </a:prstClr>
                </a:solidFill>
              </a:rPr>
              <a:pPr/>
              <a:t>20.12.2021</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254973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0FA9164D-9E4D-4064-AFC7-568482598846}" type="datetimeFigureOut">
              <a:rPr lang="ru-RU" smtClean="0"/>
              <a:pPr/>
              <a:t>20.12.2021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7F7AD79-0345-45ED-9B74-10619854E6B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0FA9164D-9E4D-4064-AFC7-568482598846}" type="datetimeFigureOut">
              <a:rPr lang="ru-RU" smtClean="0"/>
              <a:pPr/>
              <a:t>20.12.2021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F7AD79-0345-45ED-9B74-10619854E6B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0FA9164D-9E4D-4064-AFC7-568482598846}" type="datetimeFigureOut">
              <a:rPr lang="ru-RU" smtClean="0"/>
              <a:pPr/>
              <a:t>20.12.2021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F7AD79-0345-45ED-9B74-10619854E6B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0FA9164D-9E4D-4064-AFC7-568482598846}" type="datetimeFigureOut">
              <a:rPr lang="ru-RU" smtClean="0"/>
              <a:pPr/>
              <a:t>20.12.2021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F7AD79-0345-45ED-9B74-10619854E6B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A9164D-9E4D-4064-AFC7-568482598846}" type="datetimeFigureOut">
              <a:rPr lang="ru-RU" smtClean="0">
                <a:solidFill>
                  <a:prstClr val="black">
                    <a:tint val="75000"/>
                  </a:prstClr>
                </a:solidFill>
              </a:rPr>
              <a:pPr/>
              <a:t>20.12.2021</a:t>
            </a:fld>
            <a:endParaRPr lang="ru-RU">
              <a:solidFill>
                <a:prstClr val="black">
                  <a:tint val="75000"/>
                </a:prstClr>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858581360"/>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br>
              <a:rPr lang="ru-RU" sz="3200" dirty="0"/>
            </a:br>
            <a:br>
              <a:rPr lang="ru-RU" sz="4000" dirty="0">
                <a:solidFill>
                  <a:srgbClr val="00FFFF"/>
                </a:solidFill>
                <a:effectLst/>
              </a:rPr>
            </a:br>
            <a:endParaRPr lang="ru-RU" sz="4000" dirty="0">
              <a:solidFill>
                <a:srgbClr val="00FFFF"/>
              </a:solidFill>
              <a:effectLst/>
              <a:latin typeface="+mn-lt"/>
            </a:endParaRPr>
          </a:p>
        </p:txBody>
      </p:sp>
      <p:sp>
        <p:nvSpPr>
          <p:cNvPr id="8" name="Содержимое 7"/>
          <p:cNvSpPr>
            <a:spLocks noGrp="1"/>
          </p:cNvSpPr>
          <p:nvPr>
            <p:ph sz="quarter" idx="2"/>
          </p:nvPr>
        </p:nvSpPr>
        <p:spPr>
          <a:xfrm>
            <a:off x="500034" y="285728"/>
            <a:ext cx="8186767" cy="6074592"/>
          </a:xfrm>
        </p:spPr>
        <p:txBody>
          <a:bodyPr>
            <a:noAutofit/>
          </a:bodyPr>
          <a:lstStyle/>
          <a:p>
            <a:pPr algn="ctr">
              <a:buNone/>
            </a:pPr>
            <a:r>
              <a:rPr lang="en-US" sz="2800" b="1" u="sng" dirty="0">
                <a:solidFill>
                  <a:srgbClr val="990000"/>
                </a:solidFill>
                <a:latin typeface="Times New Roman" pitchFamily="18" charset="0"/>
                <a:cs typeface="Times New Roman" pitchFamily="18" charset="0"/>
              </a:rPr>
              <a:t>Theme:</a:t>
            </a:r>
            <a:r>
              <a:rPr lang="ru-RU" sz="2800" b="1" u="sng" dirty="0">
                <a:solidFill>
                  <a:srgbClr val="990000"/>
                </a:solidFill>
                <a:latin typeface="Times New Roman" pitchFamily="18" charset="0"/>
                <a:cs typeface="Times New Roman" pitchFamily="18" charset="0"/>
              </a:rPr>
              <a:t> </a:t>
            </a:r>
            <a:r>
              <a:rPr lang="en-US" sz="2800" b="1" u="sng" dirty="0">
                <a:solidFill>
                  <a:srgbClr val="990000"/>
                </a:solidFill>
              </a:rPr>
              <a:t>Consciousness as a form of human reflection. Cognition, values, action.</a:t>
            </a:r>
            <a:endParaRPr lang="ru-RU" sz="2800" u="sng" dirty="0">
              <a:solidFill>
                <a:srgbClr val="990000"/>
              </a:solidFill>
            </a:endParaRPr>
          </a:p>
          <a:p>
            <a:pPr algn="ctr">
              <a:buNone/>
            </a:pPr>
            <a:r>
              <a:rPr lang="en-US" sz="3000" dirty="0"/>
              <a:t>Human consciousness is very difficult and enigmatic phenomenon, because we can not understand full what is this and what are sources of historical formation of consciousness.</a:t>
            </a:r>
            <a:endParaRPr lang="ru-RU" sz="3000" dirty="0"/>
          </a:p>
          <a:p>
            <a:pPr algn="ctr">
              <a:buNone/>
            </a:pPr>
            <a:r>
              <a:rPr lang="en-US" sz="3000" dirty="0"/>
              <a:t>Definition of consciousness: </a:t>
            </a:r>
            <a:r>
              <a:rPr lang="en-US" sz="3000" b="1" dirty="0">
                <a:solidFill>
                  <a:srgbClr val="990000"/>
                </a:solidFill>
              </a:rPr>
              <a:t>consciousness is the highest function of human brain; it is connected with language, the ability of man to reflect and transform reality to separate yourself from other people and environment.</a:t>
            </a:r>
            <a:endParaRPr lang="ru-RU" sz="3000" dirty="0">
              <a:solidFill>
                <a:srgbClr val="990000"/>
              </a:solidFill>
            </a:endParaRPr>
          </a:p>
          <a:p>
            <a:pPr lvl="0" algn="just">
              <a:buNone/>
            </a:pPr>
            <a:br>
              <a:rPr lang="ru-RU" sz="3000" dirty="0">
                <a:solidFill>
                  <a:srgbClr val="990000"/>
                </a:solidFill>
                <a:latin typeface="Times New Roman" pitchFamily="18" charset="0"/>
                <a:cs typeface="Times New Roman" pitchFamily="18" charset="0"/>
              </a:rPr>
            </a:br>
            <a:endParaRPr lang="ru-RU" sz="3000" b="1" dirty="0">
              <a:solidFill>
                <a:srgbClr val="990000"/>
              </a:solidFill>
            </a:endParaRPr>
          </a:p>
          <a:p>
            <a:pPr lvl="0" algn="ctr">
              <a:buNone/>
            </a:pPr>
            <a:endParaRPr lang="ru-RU" sz="2800" b="1" u="sng" dirty="0">
              <a:solidFill>
                <a:srgbClr val="99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214282" y="-285776"/>
            <a:ext cx="8929718" cy="7143776"/>
          </a:xfrm>
        </p:spPr>
        <p:txBody>
          <a:bodyPr>
            <a:noAutofit/>
          </a:bodyPr>
          <a:lstStyle/>
          <a:p>
            <a:pPr algn="ctr">
              <a:buNone/>
            </a:pPr>
            <a:endParaRPr lang="ru-RU" sz="3200" dirty="0"/>
          </a:p>
          <a:p>
            <a:pPr algn="ctr">
              <a:buNone/>
            </a:pPr>
            <a:r>
              <a:rPr lang="en-US" sz="3200" dirty="0"/>
              <a:t>Consciousness has some </a:t>
            </a:r>
            <a:r>
              <a:rPr lang="en-US" sz="3200" b="1" dirty="0">
                <a:solidFill>
                  <a:srgbClr val="990000"/>
                </a:solidFill>
              </a:rPr>
              <a:t>sources</a:t>
            </a:r>
            <a:r>
              <a:rPr lang="en-US" sz="3200" dirty="0">
                <a:solidFill>
                  <a:srgbClr val="990000"/>
                </a:solidFill>
              </a:rPr>
              <a:t>.</a:t>
            </a:r>
            <a:r>
              <a:rPr lang="en-US" sz="3200" dirty="0"/>
              <a:t> First source is external material and spiritual world. Social, natural and spiritual </a:t>
            </a:r>
            <a:r>
              <a:rPr lang="en-US" sz="3200" dirty="0" err="1"/>
              <a:t>phenomenons</a:t>
            </a:r>
            <a:r>
              <a:rPr lang="en-US" sz="3200" dirty="0"/>
              <a:t> are reflected in consciousness in the form of sensual and conceptual images. Second source of consciousness is socio-cultural environment, general concepts, ethical and aesthetic rules. Third source of consciousness is all spiritual world of individuality his unique experience of life and feeling. Forth source of consciousness is the brain that realizes on cell’s level general functions of consciousness.</a:t>
            </a:r>
            <a:endParaRPr lang="ru-RU" sz="3200" dirty="0"/>
          </a:p>
          <a:p>
            <a:pPr algn="ctr">
              <a:buNone/>
            </a:pPr>
            <a:endParaRPr lang="ru-RU" sz="3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76"/>
            <a:ext cx="8501122" cy="6929486"/>
          </a:xfrm>
        </p:spPr>
        <p:txBody>
          <a:bodyPr>
            <a:noAutofit/>
          </a:bodyPr>
          <a:lstStyle/>
          <a:p>
            <a:pPr marL="3175" indent="-3175" algn="ctr">
              <a:buNone/>
            </a:pPr>
            <a:endParaRPr lang="ru-RU" sz="3200" b="1" dirty="0">
              <a:solidFill>
                <a:srgbClr val="990000"/>
              </a:solidFill>
            </a:endParaRPr>
          </a:p>
          <a:p>
            <a:pPr marL="3175" indent="-3175" algn="ctr">
              <a:buNone/>
            </a:pPr>
            <a:r>
              <a:rPr lang="en-US" sz="3200" dirty="0"/>
              <a:t>Consciousness has some </a:t>
            </a:r>
            <a:r>
              <a:rPr lang="en-US" sz="3200" b="1" dirty="0">
                <a:solidFill>
                  <a:srgbClr val="990000"/>
                </a:solidFill>
              </a:rPr>
              <a:t>functions</a:t>
            </a:r>
            <a:r>
              <a:rPr lang="en-US" sz="3200" dirty="0">
                <a:solidFill>
                  <a:srgbClr val="990000"/>
                </a:solidFill>
              </a:rPr>
              <a:t>. </a:t>
            </a:r>
            <a:r>
              <a:rPr lang="en-US" sz="3200" dirty="0"/>
              <a:t>The main function of consciousness is </a:t>
            </a:r>
            <a:r>
              <a:rPr lang="en-US" sz="3200" b="1" i="1" u="sng" dirty="0">
                <a:solidFill>
                  <a:srgbClr val="990000"/>
                </a:solidFill>
              </a:rPr>
              <a:t>reflection</a:t>
            </a:r>
            <a:r>
              <a:rPr lang="en-US" sz="3200" b="1" u="sng" dirty="0">
                <a:solidFill>
                  <a:srgbClr val="990000"/>
                </a:solidFill>
              </a:rPr>
              <a:t>. </a:t>
            </a:r>
            <a:r>
              <a:rPr lang="en-US" sz="3200" dirty="0"/>
              <a:t>Consciousness reflects world and inner process of man. Second function of consciousness is </a:t>
            </a:r>
            <a:r>
              <a:rPr lang="en-US" sz="3200" b="1" i="1" u="sng" dirty="0">
                <a:solidFill>
                  <a:srgbClr val="990000"/>
                </a:solidFill>
              </a:rPr>
              <a:t>activity. </a:t>
            </a:r>
            <a:r>
              <a:rPr lang="en-US" sz="3200" dirty="0"/>
              <a:t>Owing to activity of consciousness we can travel in space and time, ask questions and find answers, create something. Third function of consciousness is </a:t>
            </a:r>
            <a:r>
              <a:rPr lang="en-US" sz="3200" b="1" i="1" u="sng" dirty="0">
                <a:solidFill>
                  <a:srgbClr val="990000"/>
                </a:solidFill>
              </a:rPr>
              <a:t>unloading.</a:t>
            </a:r>
            <a:r>
              <a:rPr lang="en-US" sz="3200" dirty="0"/>
              <a:t> Owing to unloading man can do a minimal contact with external reality and do only planned actions. Language fulfils the main operation of unloading.</a:t>
            </a:r>
            <a:endParaRPr lang="ru-RU" sz="3200" dirty="0"/>
          </a:p>
          <a:p>
            <a:pPr marL="3175" indent="-3175" algn="ctr">
              <a:buNone/>
            </a:pPr>
            <a:endParaRPr lang="ru-RU"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214282" y="285728"/>
            <a:ext cx="8472518" cy="6038872"/>
          </a:xfrm>
        </p:spPr>
        <p:txBody>
          <a:bodyPr>
            <a:noAutofit/>
          </a:bodyPr>
          <a:lstStyle/>
          <a:p>
            <a:pPr algn="ctr">
              <a:buNone/>
            </a:pPr>
            <a:r>
              <a:rPr lang="en-US" sz="3000" b="1" u="sng" dirty="0">
                <a:solidFill>
                  <a:srgbClr val="002060"/>
                </a:solidFill>
              </a:rPr>
              <a:t>Cognition and scientific cognition. </a:t>
            </a:r>
            <a:endParaRPr lang="ru-RU" sz="3000" b="1" u="sng" dirty="0">
              <a:solidFill>
                <a:srgbClr val="002060"/>
              </a:solidFill>
            </a:endParaRPr>
          </a:p>
          <a:p>
            <a:pPr algn="ctr">
              <a:buNone/>
            </a:pPr>
            <a:r>
              <a:rPr lang="en-US" sz="3000" b="1" u="sng" dirty="0">
                <a:solidFill>
                  <a:srgbClr val="990000"/>
                </a:solidFill>
              </a:rPr>
              <a:t>Cognition</a:t>
            </a:r>
            <a:r>
              <a:rPr lang="en-US" sz="3000" dirty="0">
                <a:solidFill>
                  <a:srgbClr val="990000"/>
                </a:solidFill>
              </a:rPr>
              <a:t> </a:t>
            </a:r>
            <a:r>
              <a:rPr lang="en-US" sz="3000" dirty="0"/>
              <a:t>in whole can be defined as an activity of man to get knowledge about world around him and about himself. </a:t>
            </a:r>
            <a:r>
              <a:rPr lang="en-US" sz="3000" b="1" u="sng" dirty="0">
                <a:solidFill>
                  <a:srgbClr val="990000"/>
                </a:solidFill>
              </a:rPr>
              <a:t>Cognition</a:t>
            </a:r>
            <a:r>
              <a:rPr lang="en-US" sz="3000" dirty="0">
                <a:solidFill>
                  <a:srgbClr val="990000"/>
                </a:solidFill>
              </a:rPr>
              <a:t> </a:t>
            </a:r>
            <a:r>
              <a:rPr lang="en-US" sz="3000" dirty="0"/>
              <a:t>is </a:t>
            </a:r>
            <a:r>
              <a:rPr lang="en-US" sz="3000" i="1" dirty="0"/>
              <a:t>the process of getting knowledge</a:t>
            </a:r>
            <a:r>
              <a:rPr lang="en-US" sz="3000" dirty="0"/>
              <a:t>. Philosophical part that studies knowledge is </a:t>
            </a:r>
            <a:r>
              <a:rPr lang="en-US" sz="3000" b="1" dirty="0" err="1">
                <a:solidFill>
                  <a:srgbClr val="990000"/>
                </a:solidFill>
              </a:rPr>
              <a:t>gnoseology</a:t>
            </a:r>
            <a:r>
              <a:rPr lang="en-US" sz="3000" dirty="0">
                <a:solidFill>
                  <a:srgbClr val="990000"/>
                </a:solidFill>
              </a:rPr>
              <a:t>.</a:t>
            </a:r>
            <a:r>
              <a:rPr lang="en-US" sz="3000" dirty="0"/>
              <a:t> </a:t>
            </a:r>
            <a:r>
              <a:rPr lang="en-US" sz="3000" dirty="0" err="1"/>
              <a:t>Gnoseology</a:t>
            </a:r>
            <a:r>
              <a:rPr lang="en-US" sz="3000" dirty="0"/>
              <a:t> studies: 1) nature of cognition, its possibilities and borders; 2) interconnection between knowledge and reality; 3) interconnection between subject and object of cognition; 4) general preconditions of cognitive process; 5) conditions and criteria of true knowledge, forms and types of cognition.</a:t>
            </a:r>
            <a:endParaRPr lang="ru-RU"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309360"/>
          </a:xfrm>
        </p:spPr>
        <p:txBody>
          <a:bodyPr>
            <a:noAutofit/>
          </a:bodyPr>
          <a:lstStyle/>
          <a:p>
            <a:pPr marL="3175" indent="-3175" algn="ctr">
              <a:buNone/>
            </a:pPr>
            <a:r>
              <a:rPr lang="en-US" sz="3200" dirty="0"/>
              <a:t>The main question of </a:t>
            </a:r>
            <a:r>
              <a:rPr lang="en-US" sz="3200" dirty="0" err="1"/>
              <a:t>gnoseology</a:t>
            </a:r>
            <a:r>
              <a:rPr lang="en-US" sz="3200" dirty="0"/>
              <a:t> is the question: </a:t>
            </a:r>
            <a:r>
              <a:rPr lang="en-US" sz="3200" b="1" i="1" u="sng" dirty="0">
                <a:solidFill>
                  <a:srgbClr val="990000"/>
                </a:solidFill>
              </a:rPr>
              <a:t>Can we cognize the world?</a:t>
            </a:r>
            <a:r>
              <a:rPr lang="en-US" sz="3200" dirty="0">
                <a:solidFill>
                  <a:srgbClr val="990000"/>
                </a:solidFill>
              </a:rPr>
              <a:t> </a:t>
            </a:r>
            <a:r>
              <a:rPr lang="en-US" sz="3200" dirty="0"/>
              <a:t>or it is unknowable. There are two positions in philosophy: </a:t>
            </a:r>
            <a:r>
              <a:rPr lang="en-US" sz="3200" b="1" i="1" u="sng" dirty="0">
                <a:solidFill>
                  <a:srgbClr val="002060"/>
                </a:solidFill>
              </a:rPr>
              <a:t>skepticism</a:t>
            </a:r>
            <a:r>
              <a:rPr lang="en-US" sz="3200" u="sng" dirty="0">
                <a:solidFill>
                  <a:srgbClr val="002060"/>
                </a:solidFill>
              </a:rPr>
              <a:t> </a:t>
            </a:r>
            <a:r>
              <a:rPr lang="en-US" sz="3200" dirty="0"/>
              <a:t>and </a:t>
            </a:r>
            <a:r>
              <a:rPr lang="en-US" sz="3200" b="1" i="1" u="sng" dirty="0">
                <a:solidFill>
                  <a:srgbClr val="002060"/>
                </a:solidFill>
              </a:rPr>
              <a:t>agnosticism</a:t>
            </a:r>
            <a:r>
              <a:rPr lang="en-US" sz="3200" dirty="0"/>
              <a:t>. Word «</a:t>
            </a:r>
            <a:r>
              <a:rPr lang="en-US" sz="3200" b="1" i="1" dirty="0"/>
              <a:t>skeptic</a:t>
            </a:r>
            <a:r>
              <a:rPr lang="en-US" sz="3200" dirty="0"/>
              <a:t>» means doubting. Skeptics doubted in cognition of objective reality. From Greek word </a:t>
            </a:r>
            <a:r>
              <a:rPr lang="en-US" sz="3200" b="1" dirty="0" err="1"/>
              <a:t>agnostos</a:t>
            </a:r>
            <a:r>
              <a:rPr lang="en-US" sz="3200" dirty="0"/>
              <a:t>, «unknowable», strictly speaking, the doctrine that humans cannot know of the existence of anything beyond the phenomena of their experience.</a:t>
            </a:r>
            <a:endParaRPr lang="ru-RU" sz="3200" dirty="0"/>
          </a:p>
          <a:p>
            <a:pPr marL="3175" indent="-3175" algn="ctr">
              <a:buNone/>
            </a:pPr>
            <a:r>
              <a:rPr lang="ru-RU" sz="3200" dirty="0" err="1"/>
              <a:t>Knowledge</a:t>
            </a:r>
            <a:r>
              <a:rPr lang="ru-RU" sz="3200" dirty="0"/>
              <a:t> </a:t>
            </a:r>
            <a:r>
              <a:rPr lang="ru-RU" sz="3200" dirty="0" err="1"/>
              <a:t>is</a:t>
            </a:r>
            <a:r>
              <a:rPr lang="ru-RU" sz="3200" dirty="0"/>
              <a:t> </a:t>
            </a:r>
            <a:r>
              <a:rPr lang="ru-RU" sz="3200" dirty="0" err="1"/>
              <a:t>the</a:t>
            </a:r>
            <a:r>
              <a:rPr lang="ru-RU" sz="3200" dirty="0"/>
              <a:t> </a:t>
            </a:r>
            <a:r>
              <a:rPr lang="ru-RU" sz="3200" dirty="0" err="1"/>
              <a:t>necessary</a:t>
            </a:r>
            <a:r>
              <a:rPr lang="ru-RU" sz="3200" dirty="0"/>
              <a:t> </a:t>
            </a:r>
            <a:r>
              <a:rPr lang="ru-RU" sz="3200" dirty="0" err="1"/>
              <a:t>condition</a:t>
            </a:r>
            <a:r>
              <a:rPr lang="ru-RU" sz="3200" dirty="0"/>
              <a:t> </a:t>
            </a:r>
            <a:r>
              <a:rPr lang="ru-RU" sz="3200" dirty="0" err="1"/>
              <a:t>of</a:t>
            </a:r>
            <a:r>
              <a:rPr lang="ru-RU" sz="3200" dirty="0"/>
              <a:t> </a:t>
            </a:r>
            <a:r>
              <a:rPr lang="ru-RU" sz="3200" dirty="0" err="1"/>
              <a:t>human</a:t>
            </a:r>
            <a:r>
              <a:rPr lang="ru-RU" sz="3200" dirty="0"/>
              <a:t> </a:t>
            </a:r>
            <a:r>
              <a:rPr lang="ru-RU" sz="3200" dirty="0" err="1"/>
              <a:t>survival</a:t>
            </a:r>
            <a:r>
              <a:rPr lang="ru-RU" sz="3200" dirty="0"/>
              <a:t>. </a:t>
            </a:r>
            <a:r>
              <a:rPr lang="ru-RU" sz="3200" dirty="0" err="1"/>
              <a:t>Thus</a:t>
            </a:r>
            <a:r>
              <a:rPr lang="ru-RU" sz="3200" dirty="0"/>
              <a:t>, </a:t>
            </a:r>
            <a:r>
              <a:rPr lang="ru-RU" sz="3200" dirty="0" err="1"/>
              <a:t>cognition</a:t>
            </a:r>
            <a:r>
              <a:rPr lang="ru-RU" sz="3200" dirty="0"/>
              <a:t> </a:t>
            </a:r>
            <a:r>
              <a:rPr lang="ru-RU" sz="3200" dirty="0" err="1"/>
              <a:t>is</a:t>
            </a:r>
            <a:r>
              <a:rPr lang="ru-RU" sz="3200" dirty="0"/>
              <a:t> </a:t>
            </a:r>
            <a:r>
              <a:rPr lang="ru-RU" sz="3200" dirty="0" err="1"/>
              <a:t>the</a:t>
            </a:r>
            <a:r>
              <a:rPr lang="ru-RU" sz="3200" dirty="0"/>
              <a:t> </a:t>
            </a:r>
            <a:r>
              <a:rPr lang="ru-RU" sz="3200" dirty="0" err="1"/>
              <a:t>process</a:t>
            </a:r>
            <a:r>
              <a:rPr lang="ru-RU" sz="3200" dirty="0"/>
              <a:t> </a:t>
            </a:r>
            <a:r>
              <a:rPr lang="ru-RU" sz="3200" dirty="0" err="1"/>
              <a:t>of</a:t>
            </a:r>
            <a:r>
              <a:rPr lang="ru-RU" sz="3200" dirty="0"/>
              <a:t> </a:t>
            </a:r>
            <a:r>
              <a:rPr lang="ru-RU" sz="3200" dirty="0" err="1"/>
              <a:t>reflection</a:t>
            </a:r>
            <a:r>
              <a:rPr lang="ru-RU" sz="3200" dirty="0"/>
              <a:t> </a:t>
            </a:r>
            <a:r>
              <a:rPr lang="ru-RU" sz="3200" dirty="0" err="1"/>
              <a:t>of</a:t>
            </a:r>
            <a:r>
              <a:rPr lang="ru-RU" sz="3200" dirty="0"/>
              <a:t> </a:t>
            </a:r>
            <a:r>
              <a:rPr lang="ru-RU" sz="3200" dirty="0" err="1"/>
              <a:t>the</a:t>
            </a:r>
            <a:r>
              <a:rPr lang="ru-RU" sz="3200" dirty="0"/>
              <a:t> </a:t>
            </a:r>
            <a:r>
              <a:rPr lang="ru-RU" sz="3200" dirty="0" err="1"/>
              <a:t>world</a:t>
            </a:r>
            <a:r>
              <a:rPr lang="ru-RU" sz="3200" dirty="0"/>
              <a:t> </a:t>
            </a:r>
            <a:r>
              <a:rPr lang="ru-RU" sz="3200" dirty="0" err="1"/>
              <a:t>in</a:t>
            </a:r>
            <a:r>
              <a:rPr lang="ru-RU" sz="3200" dirty="0"/>
              <a:t> </a:t>
            </a:r>
            <a:r>
              <a:rPr lang="ru-RU" sz="3200" dirty="0" err="1"/>
              <a:t>human</a:t>
            </a:r>
            <a:r>
              <a:rPr lang="ru-RU" sz="3200" dirty="0"/>
              <a:t> </a:t>
            </a:r>
            <a:r>
              <a:rPr lang="ru-RU" sz="3200" dirty="0" err="1"/>
              <a:t>thinking</a:t>
            </a:r>
            <a:r>
              <a:rPr lang="ru-RU" sz="3200" dirty="0"/>
              <a:t> </a:t>
            </a:r>
            <a:r>
              <a:rPr lang="ru-RU" sz="3200" dirty="0" err="1"/>
              <a:t>with</a:t>
            </a:r>
            <a:r>
              <a:rPr lang="ru-RU" sz="3200" dirty="0"/>
              <a:t> </a:t>
            </a:r>
            <a:r>
              <a:rPr lang="ru-RU" sz="3200" dirty="0" err="1"/>
              <a:t>the</a:t>
            </a:r>
            <a:r>
              <a:rPr lang="ru-RU" sz="3200" dirty="0"/>
              <a:t> </a:t>
            </a:r>
            <a:r>
              <a:rPr lang="ru-RU" sz="3200" dirty="0" err="1"/>
              <a:t>purpose</a:t>
            </a:r>
            <a:r>
              <a:rPr lang="ru-RU" sz="3200" dirty="0"/>
              <a:t> </a:t>
            </a:r>
            <a:r>
              <a:rPr lang="ru-RU" sz="3200" dirty="0" err="1"/>
              <a:t>to</a:t>
            </a:r>
            <a:r>
              <a:rPr lang="ru-RU" sz="3200" dirty="0"/>
              <a:t> </a:t>
            </a:r>
            <a:r>
              <a:rPr lang="ru-RU" sz="3200" dirty="0" err="1"/>
              <a:t>get</a:t>
            </a:r>
            <a:r>
              <a:rPr lang="ru-RU" sz="3200" dirty="0"/>
              <a:t> </a:t>
            </a:r>
            <a:r>
              <a:rPr lang="ru-RU" sz="3200" dirty="0" err="1"/>
              <a:t>knowledge</a:t>
            </a:r>
            <a:r>
              <a:rPr lang="ru-RU" sz="3200" dirty="0"/>
              <a:t> </a:t>
            </a:r>
            <a:r>
              <a:rPr lang="ru-RU" sz="3200" dirty="0" err="1"/>
              <a:t>about</a:t>
            </a:r>
            <a:r>
              <a:rPr lang="ru-RU" sz="3200" dirty="0"/>
              <a:t> </a:t>
            </a:r>
            <a:r>
              <a:rPr lang="ru-RU" sz="3200" dirty="0" err="1"/>
              <a:t>it</a:t>
            </a:r>
            <a:r>
              <a:rPr lang="ru-RU" sz="3200" dirty="0"/>
              <a:t>.</a:t>
            </a:r>
            <a:endParaRPr lang="ru-RU" sz="3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4"/>
          <p:cNvSpPr>
            <a:spLocks noGrp="1"/>
          </p:cNvSpPr>
          <p:nvPr>
            <p:ph sz="half" idx="1"/>
          </p:nvPr>
        </p:nvSpPr>
        <p:spPr>
          <a:xfrm>
            <a:off x="357158" y="142875"/>
            <a:ext cx="8572530" cy="6429398"/>
          </a:xfrm>
        </p:spPr>
        <p:txBody>
          <a:bodyPr>
            <a:noAutofit/>
          </a:bodyPr>
          <a:lstStyle/>
          <a:p>
            <a:pPr algn="ctr">
              <a:buNone/>
            </a:pPr>
            <a:r>
              <a:rPr lang="en-US" sz="3600" dirty="0"/>
              <a:t>Cognition includes every mental process that can be described as an experience of knowing as distinguished from an experience of feeling or of willing. It includes, in short, all processes of consciousness by which knowledge is built up, including perceiving, recognizing, conceiving, and reasoning. The essence of cognition is judgment, in which a certain object is distinguished from other objects and is characterized by some concept or concepts.</a:t>
            </a:r>
            <a:endParaRPr lang="ru-RU" sz="3600" dirty="0"/>
          </a:p>
          <a:p>
            <a:pPr algn="ctr">
              <a:buNone/>
            </a:pPr>
            <a:endParaRPr lang="ru-RU"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0" y="-428652"/>
            <a:ext cx="9144000" cy="7072362"/>
          </a:xfrm>
        </p:spPr>
        <p:txBody>
          <a:bodyPr>
            <a:noAutofit/>
          </a:bodyPr>
          <a:lstStyle/>
          <a:p>
            <a:pPr algn="ctr">
              <a:buNone/>
            </a:pPr>
            <a:endParaRPr lang="ru-RU" sz="3200" dirty="0"/>
          </a:p>
          <a:p>
            <a:pPr algn="ctr">
              <a:buNone/>
            </a:pPr>
            <a:r>
              <a:rPr lang="en-US" sz="3600" dirty="0"/>
              <a:t>The purpose of cognition is the achievement of </a:t>
            </a:r>
            <a:r>
              <a:rPr lang="en-US" sz="3600" b="1" i="1" u="sng" dirty="0">
                <a:solidFill>
                  <a:srgbClr val="990000"/>
                </a:solidFill>
              </a:rPr>
              <a:t>objective truth</a:t>
            </a:r>
            <a:r>
              <a:rPr lang="en-US" sz="3600" b="1" u="sng" dirty="0">
                <a:solidFill>
                  <a:srgbClr val="990000"/>
                </a:solidFill>
              </a:rPr>
              <a:t> </a:t>
            </a:r>
            <a:r>
              <a:rPr lang="en-US" sz="3600" dirty="0"/>
              <a:t>(full knowledge about object). Category of </a:t>
            </a:r>
            <a:r>
              <a:rPr lang="en-US" sz="3600" b="1" i="1" u="sng" dirty="0">
                <a:solidFill>
                  <a:srgbClr val="990000"/>
                </a:solidFill>
              </a:rPr>
              <a:t>truth</a:t>
            </a:r>
            <a:r>
              <a:rPr lang="en-US" sz="3600" dirty="0"/>
              <a:t> is the central category in </a:t>
            </a:r>
            <a:r>
              <a:rPr lang="en-US" sz="3600" dirty="0" err="1"/>
              <a:t>gnoseology</a:t>
            </a:r>
            <a:r>
              <a:rPr lang="en-US" sz="3600" dirty="0"/>
              <a:t>. Truth is the correspondence of human knowledge to objective reality. The main attribute of truth is concreteness. </a:t>
            </a:r>
            <a:r>
              <a:rPr lang="en-US" sz="3600" b="1" dirty="0">
                <a:solidFill>
                  <a:srgbClr val="990000"/>
                </a:solidFill>
              </a:rPr>
              <a:t>Abstract truth </a:t>
            </a:r>
            <a:r>
              <a:rPr lang="en-US" sz="3600" dirty="0"/>
              <a:t>doesn’t exist. Truth always is relative. </a:t>
            </a:r>
            <a:r>
              <a:rPr lang="en-US" sz="3600" b="1" dirty="0">
                <a:solidFill>
                  <a:srgbClr val="990000"/>
                </a:solidFill>
              </a:rPr>
              <a:t>Absolute truth </a:t>
            </a:r>
            <a:r>
              <a:rPr lang="en-US" sz="3600" dirty="0"/>
              <a:t>is full knowledge about object; it can not exist because every object is always richer, than human knowledge about it.</a:t>
            </a:r>
            <a:endParaRPr lang="ru-RU" sz="3600" dirty="0"/>
          </a:p>
          <a:p>
            <a:pPr algn="ctr">
              <a:buNone/>
            </a:pPr>
            <a:endParaRPr lang="ru-RU"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0" y="0"/>
            <a:ext cx="8929718" cy="6858000"/>
          </a:xfrm>
        </p:spPr>
        <p:txBody>
          <a:bodyPr>
            <a:noAutofit/>
          </a:bodyPr>
          <a:lstStyle/>
          <a:p>
            <a:pPr algn="ctr">
              <a:buNone/>
            </a:pPr>
            <a:r>
              <a:rPr lang="en-US" sz="3800" dirty="0"/>
              <a:t>There are two methods of getting truth (cognition): </a:t>
            </a:r>
            <a:r>
              <a:rPr lang="en-US" sz="3800" b="1" i="1" dirty="0">
                <a:solidFill>
                  <a:srgbClr val="007E39"/>
                </a:solidFill>
              </a:rPr>
              <a:t>theoretical</a:t>
            </a:r>
            <a:r>
              <a:rPr lang="en-US" sz="3800" b="1" dirty="0">
                <a:solidFill>
                  <a:srgbClr val="007E39"/>
                </a:solidFill>
              </a:rPr>
              <a:t> </a:t>
            </a:r>
            <a:r>
              <a:rPr lang="en-US" sz="3800" dirty="0"/>
              <a:t>and </a:t>
            </a:r>
            <a:r>
              <a:rPr lang="en-US" sz="3800" b="1" i="1" dirty="0">
                <a:solidFill>
                  <a:srgbClr val="007E39"/>
                </a:solidFill>
              </a:rPr>
              <a:t>practical</a:t>
            </a:r>
            <a:r>
              <a:rPr lang="en-US" sz="3800" dirty="0">
                <a:solidFill>
                  <a:srgbClr val="007E39"/>
                </a:solidFill>
              </a:rPr>
              <a:t>. </a:t>
            </a:r>
            <a:r>
              <a:rPr lang="en-US" sz="3800" dirty="0"/>
              <a:t>Theoretical method helps to get truth using of logical (mental) rules of mind. Practical method is the experimental way of getting truth, way of attempts and mistakes. Experience and observation are the basis of this method. Short way of getting truth comes through the connection of these two methods. </a:t>
            </a:r>
            <a:endParaRPr lang="ru-RU" sz="3800" dirty="0"/>
          </a:p>
          <a:p>
            <a:pPr algn="ctr">
              <a:buNone/>
            </a:pPr>
            <a:endParaRPr lang="ru-RU" sz="3400" b="1" dirty="0">
              <a:solidFill>
                <a:srgbClr val="99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214282" y="0"/>
            <a:ext cx="8715436" cy="6429396"/>
          </a:xfrm>
        </p:spPr>
        <p:txBody>
          <a:bodyPr>
            <a:noAutofit/>
          </a:bodyPr>
          <a:lstStyle/>
          <a:p>
            <a:pPr algn="ctr">
              <a:buNone/>
            </a:pPr>
            <a:r>
              <a:rPr lang="en-US" sz="3200" dirty="0"/>
              <a:t>There are two approaches to cognition: </a:t>
            </a:r>
            <a:r>
              <a:rPr lang="en-US" sz="3200" b="1" i="1" dirty="0">
                <a:solidFill>
                  <a:srgbClr val="007E39"/>
                </a:solidFill>
              </a:rPr>
              <a:t>rational</a:t>
            </a:r>
            <a:r>
              <a:rPr lang="en-US" sz="3200" b="1" dirty="0"/>
              <a:t> </a:t>
            </a:r>
            <a:r>
              <a:rPr lang="en-US" sz="3200" dirty="0"/>
              <a:t>and</a:t>
            </a:r>
            <a:r>
              <a:rPr lang="en-US" sz="3200" b="1" dirty="0"/>
              <a:t> </a:t>
            </a:r>
            <a:r>
              <a:rPr lang="en-US" sz="3200" b="1" i="1" dirty="0">
                <a:solidFill>
                  <a:srgbClr val="007E39"/>
                </a:solidFill>
              </a:rPr>
              <a:t>irrational</a:t>
            </a:r>
            <a:r>
              <a:rPr lang="en-US" sz="3200" dirty="0"/>
              <a:t>. According to rationalism, the purpose of cognition is getting of new knowledge owing to human mind. Mind in rationalism is the chief, source and test of knowledge. Holding that reality itself has an inherently logical structure, the rationalist asserts that a class of truths exists that the intellect can grasp directly. There are, according to the rationalists, certain rational principles-especially in logic and mathematics, and even in ethics and metaphysics-that are so fundamental that to deny them is to fall into contradiction. </a:t>
            </a:r>
            <a:endParaRPr lang="ru-RU" sz="3200" dirty="0"/>
          </a:p>
          <a:p>
            <a:pPr algn="ctr">
              <a:buNone/>
            </a:pPr>
            <a:endParaRPr lang="ru-RU" sz="3000" u="sng" dirty="0">
              <a:solidFill>
                <a:srgbClr val="002060"/>
              </a:solidFill>
            </a:endParaRPr>
          </a:p>
        </p:txBody>
      </p:sp>
      <p:sp>
        <p:nvSpPr>
          <p:cNvPr id="7170" name="AutoShape 2" descr="https://community.emc.com/servlet/JiveServlet/showImage/38-3582-31330/Ernst-Mach-190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0" y="214290"/>
            <a:ext cx="9144000" cy="6643710"/>
          </a:xfrm>
        </p:spPr>
        <p:txBody>
          <a:bodyPr>
            <a:normAutofit fontScale="92500" lnSpcReduction="20000"/>
          </a:bodyPr>
          <a:lstStyle/>
          <a:p>
            <a:pPr algn="ctr">
              <a:buNone/>
            </a:pPr>
            <a:r>
              <a:rPr lang="en-US" sz="4000" dirty="0"/>
              <a:t>According to </a:t>
            </a:r>
            <a:r>
              <a:rPr lang="en-US" sz="4000" b="1" dirty="0">
                <a:solidFill>
                  <a:srgbClr val="007E39"/>
                </a:solidFill>
              </a:rPr>
              <a:t>irrationalism</a:t>
            </a:r>
            <a:r>
              <a:rPr lang="en-US" sz="4000" dirty="0"/>
              <a:t> the basic source of knowledge is intuition, instinct and feeling as over and against reason. Irrationalism found much in the life of the spirit and in human history that could not be dealt with by the rational methods of science. Under the influence of Charles Darwin and later Sigmund Freud, irrationalism began to explore the biological and subconscious roots of experience. Pragmatism, existentialism and </a:t>
            </a:r>
            <a:r>
              <a:rPr lang="en-US" sz="4000" dirty="0" err="1"/>
              <a:t>vitalism</a:t>
            </a:r>
            <a:r>
              <a:rPr lang="en-US" sz="4000" dirty="0"/>
              <a:t> (or "life philosophy”) arose as expressions of this expanded view of human life and thought.</a:t>
            </a:r>
            <a:endParaRPr lang="ru-RU" sz="4000" dirty="0"/>
          </a:p>
          <a:p>
            <a:pPr algn="ctr">
              <a:buNone/>
            </a:pPr>
            <a:endParaRPr lang="en-US" sz="3800" dirty="0">
              <a:solidFill>
                <a:srgbClr val="FFC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0" y="0"/>
            <a:ext cx="9144000" cy="6858000"/>
          </a:xfrm>
        </p:spPr>
        <p:txBody>
          <a:bodyPr>
            <a:noAutofit/>
          </a:bodyPr>
          <a:lstStyle/>
          <a:p>
            <a:pPr algn="ctr">
              <a:spcBef>
                <a:spcPts val="0"/>
              </a:spcBef>
              <a:buNone/>
            </a:pPr>
            <a:r>
              <a:rPr lang="en-US" sz="2600" b="1" u="sng" dirty="0">
                <a:solidFill>
                  <a:srgbClr val="990000"/>
                </a:solidFill>
              </a:rPr>
              <a:t>There are some stages of cognition: </a:t>
            </a:r>
            <a:endParaRPr lang="ru-RU" sz="2600" b="1" u="sng" dirty="0">
              <a:solidFill>
                <a:srgbClr val="990000"/>
              </a:solidFill>
            </a:endParaRPr>
          </a:p>
          <a:p>
            <a:pPr algn="ctr">
              <a:spcBef>
                <a:spcPts val="0"/>
              </a:spcBef>
              <a:buNone/>
            </a:pPr>
            <a:r>
              <a:rPr lang="en-US" sz="2600" dirty="0">
                <a:solidFill>
                  <a:srgbClr val="990000"/>
                </a:solidFill>
              </a:rPr>
              <a:t>1) </a:t>
            </a:r>
            <a:r>
              <a:rPr lang="en-US" sz="2600" b="1" i="1" u="sng" dirty="0">
                <a:solidFill>
                  <a:srgbClr val="990000"/>
                </a:solidFill>
              </a:rPr>
              <a:t>sensual cognition</a:t>
            </a:r>
            <a:r>
              <a:rPr lang="ru-RU" sz="2600" b="1" i="1" u="sng" dirty="0">
                <a:solidFill>
                  <a:srgbClr val="990000"/>
                </a:solidFill>
              </a:rPr>
              <a:t> (</a:t>
            </a:r>
            <a:r>
              <a:rPr lang="en-US" sz="2600" b="1" i="1" u="sng" dirty="0">
                <a:solidFill>
                  <a:srgbClr val="990000"/>
                </a:solidFill>
              </a:rPr>
              <a:t>sensation, perception, representation</a:t>
            </a:r>
            <a:r>
              <a:rPr lang="ru-RU" sz="2600" b="1" i="1" u="sng" dirty="0">
                <a:solidFill>
                  <a:srgbClr val="990000"/>
                </a:solidFill>
              </a:rPr>
              <a:t>)</a:t>
            </a:r>
            <a:r>
              <a:rPr lang="en-US" sz="2600" dirty="0">
                <a:solidFill>
                  <a:srgbClr val="990000"/>
                </a:solidFill>
              </a:rPr>
              <a:t>. </a:t>
            </a:r>
            <a:r>
              <a:rPr lang="en-US" sz="2600" dirty="0"/>
              <a:t>Man gets information from organs of sense. Human and animals have sensual cognition, but only man possesses conscious perception. </a:t>
            </a:r>
            <a:endParaRPr lang="ru-RU" sz="2600" dirty="0"/>
          </a:p>
          <a:p>
            <a:pPr algn="ctr">
              <a:spcBef>
                <a:spcPts val="0"/>
              </a:spcBef>
              <a:buNone/>
            </a:pPr>
            <a:r>
              <a:rPr lang="en-US" sz="2600" dirty="0">
                <a:solidFill>
                  <a:srgbClr val="990000"/>
                </a:solidFill>
              </a:rPr>
              <a:t>2) </a:t>
            </a:r>
            <a:r>
              <a:rPr lang="en-US" sz="2600" b="1" i="1" u="sng" dirty="0">
                <a:solidFill>
                  <a:srgbClr val="990000"/>
                </a:solidFill>
              </a:rPr>
              <a:t>abstract thinking</a:t>
            </a:r>
            <a:r>
              <a:rPr lang="en-US" sz="2600" dirty="0">
                <a:solidFill>
                  <a:srgbClr val="990000"/>
                </a:solidFill>
              </a:rPr>
              <a:t>. </a:t>
            </a:r>
            <a:r>
              <a:rPr lang="en-US" sz="2600" dirty="0"/>
              <a:t>It is the highest form of reflection of the world.</a:t>
            </a:r>
            <a:endParaRPr lang="ru-RU" sz="2600" dirty="0"/>
          </a:p>
          <a:p>
            <a:pPr algn="ctr">
              <a:spcBef>
                <a:spcPts val="0"/>
              </a:spcBef>
              <a:buNone/>
            </a:pPr>
            <a:r>
              <a:rPr lang="en-US" sz="2600" dirty="0"/>
              <a:t>Thinking has three main forms: 1</a:t>
            </a:r>
            <a:r>
              <a:rPr lang="en-US" sz="2600" dirty="0">
                <a:solidFill>
                  <a:srgbClr val="007E39"/>
                </a:solidFill>
              </a:rPr>
              <a:t>. </a:t>
            </a:r>
            <a:r>
              <a:rPr lang="en-US" sz="2600" b="1" u="sng" dirty="0">
                <a:solidFill>
                  <a:schemeClr val="accent6"/>
                </a:solidFill>
              </a:rPr>
              <a:t>Concept</a:t>
            </a:r>
            <a:r>
              <a:rPr lang="en-US" sz="2600" dirty="0"/>
              <a:t> is the first form of thinking. It is generalization of all attributes of one class of objects. 2. </a:t>
            </a:r>
            <a:r>
              <a:rPr lang="en-US" sz="2600" b="1" u="sng" dirty="0">
                <a:solidFill>
                  <a:schemeClr val="accent6"/>
                </a:solidFill>
              </a:rPr>
              <a:t>Judgment</a:t>
            </a:r>
            <a:r>
              <a:rPr lang="en-US" sz="2600" dirty="0">
                <a:solidFill>
                  <a:schemeClr val="accent6"/>
                </a:solidFill>
              </a:rPr>
              <a:t> </a:t>
            </a:r>
            <a:r>
              <a:rPr lang="en-US" sz="2600" dirty="0"/>
              <a:t>is the second form of thinking. In the judgments something is affirmed or denied. Judgments consist of concepts. 3. </a:t>
            </a:r>
            <a:r>
              <a:rPr lang="en-US" sz="2600" b="1" u="sng" dirty="0">
                <a:solidFill>
                  <a:schemeClr val="accent6"/>
                </a:solidFill>
              </a:rPr>
              <a:t>Conclusion</a:t>
            </a:r>
            <a:r>
              <a:rPr lang="en-US" sz="2600" dirty="0">
                <a:solidFill>
                  <a:srgbClr val="007E39"/>
                </a:solidFill>
              </a:rPr>
              <a:t> </a:t>
            </a:r>
            <a:r>
              <a:rPr lang="en-US" sz="2600" dirty="0"/>
              <a:t>is the third form of thinking. It is the process of doing from some judgments to one new judgment, conclusion. Judgments consist from concepts, conclusions consist from judgments.</a:t>
            </a:r>
            <a:endParaRPr lang="ru-RU"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0" y="-1928850"/>
            <a:ext cx="9144000" cy="8572560"/>
          </a:xfrm>
        </p:spPr>
        <p:txBody>
          <a:bodyPr>
            <a:noAutofit/>
          </a:bodyPr>
          <a:lstStyle/>
          <a:p>
            <a:pPr marL="88900" indent="-7938">
              <a:buNone/>
            </a:pPr>
            <a:endParaRPr lang="ru-RU" b="1" dirty="0"/>
          </a:p>
          <a:p>
            <a:pPr marL="88900" indent="-7938">
              <a:buNone/>
            </a:pPr>
            <a:endParaRPr lang="en-US" b="1" dirty="0"/>
          </a:p>
          <a:p>
            <a:pPr algn="ctr">
              <a:buNone/>
            </a:pPr>
            <a:endParaRPr lang="ru-RU" dirty="0"/>
          </a:p>
          <a:p>
            <a:pPr marL="88900" indent="-7938">
              <a:buNone/>
            </a:pPr>
            <a:endParaRPr lang="ru-RU" dirty="0"/>
          </a:p>
          <a:p>
            <a:pPr marL="88900" indent="-7938" algn="ctr">
              <a:buNone/>
            </a:pPr>
            <a:r>
              <a:rPr lang="en-US" sz="3200" dirty="0"/>
              <a:t>The main attribute of consciousness is </a:t>
            </a:r>
            <a:r>
              <a:rPr lang="en-US" sz="3200" b="1" i="1" u="sng" dirty="0">
                <a:solidFill>
                  <a:srgbClr val="990000"/>
                </a:solidFill>
              </a:rPr>
              <a:t>ideality</a:t>
            </a:r>
            <a:r>
              <a:rPr lang="en-US" sz="3200" dirty="0">
                <a:solidFill>
                  <a:srgbClr val="990000"/>
                </a:solidFill>
              </a:rPr>
              <a:t>.</a:t>
            </a:r>
            <a:r>
              <a:rPr lang="en-US" sz="3200" dirty="0"/>
              <a:t> Ideality is constructed of man in correspondence with his interests, needs and purposes and gets realization on practice. This is moral norms that regulating of human life, forms of state (political organization of life). Ideality is subjective reality and exists only in the head of social man doesn’t come out from its limit although this quality are connected with effect of external world with activity of man. It depends on including of man in functioning of social system. Ideality appears for man due to joining in historical developing forms of social life and culture.</a:t>
            </a:r>
            <a:endParaRPr lang="ru-RU" sz="3200" dirty="0"/>
          </a:p>
          <a:p>
            <a:pPr marL="88900" indent="-7938" algn="ctr">
              <a:buNone/>
            </a:pPr>
            <a:endParaRPr lang="ru-RU" sz="3200" dirty="0"/>
          </a:p>
          <a:p>
            <a:pPr marL="88900" indent="-7938" algn="ctr">
              <a:buNone/>
            </a:pPr>
            <a:endParaRPr lang="ru-RU" sz="3200" dirty="0"/>
          </a:p>
        </p:txBody>
      </p:sp>
      <p:sp>
        <p:nvSpPr>
          <p:cNvPr id="20483" name="Rectangle 3"/>
          <p:cNvSpPr>
            <a:spLocks noChangeArrowheads="1"/>
          </p:cNvSpPr>
          <p:nvPr/>
        </p:nvSpPr>
        <p:spPr bwMode="auto">
          <a:xfrm>
            <a:off x="285720" y="0"/>
            <a:ext cx="8143932"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lang="ru-RU" sz="3400" dirty="0">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3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0" y="214290"/>
            <a:ext cx="9144000" cy="6429420"/>
          </a:xfrm>
        </p:spPr>
        <p:txBody>
          <a:bodyPr>
            <a:noAutofit/>
          </a:bodyPr>
          <a:lstStyle/>
          <a:p>
            <a:pPr algn="ctr">
              <a:buNone/>
            </a:pPr>
            <a:r>
              <a:rPr lang="en-US" sz="4000" dirty="0">
                <a:solidFill>
                  <a:schemeClr val="accent6"/>
                </a:solidFill>
              </a:rPr>
              <a:t>3) </a:t>
            </a:r>
            <a:r>
              <a:rPr lang="en-US" sz="4000" b="1" i="1" u="sng" dirty="0">
                <a:solidFill>
                  <a:schemeClr val="accent6"/>
                </a:solidFill>
              </a:rPr>
              <a:t>intuition</a:t>
            </a:r>
            <a:r>
              <a:rPr lang="en-US" sz="4000" dirty="0">
                <a:solidFill>
                  <a:schemeClr val="accent6"/>
                </a:solidFill>
              </a:rPr>
              <a:t> </a:t>
            </a:r>
            <a:r>
              <a:rPr lang="en-US" sz="4000" dirty="0"/>
              <a:t>has the main role in cognition. Intuition is the human ability to look in truth without proofs. Intuition is characterized unconsciousness, unexpectedness and spontaneity. There are some types of intuition: technical, scientific, artistic and other.</a:t>
            </a:r>
            <a:endParaRPr lang="ru-RU" sz="4000" dirty="0"/>
          </a:p>
          <a:p>
            <a:pPr algn="ctr">
              <a:buNone/>
            </a:pPr>
            <a:endParaRPr lang="ru-RU"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214282" y="0"/>
            <a:ext cx="8715436" cy="6715148"/>
          </a:xfrm>
        </p:spPr>
        <p:txBody>
          <a:bodyPr>
            <a:normAutofit lnSpcReduction="10000"/>
          </a:bodyPr>
          <a:lstStyle/>
          <a:p>
            <a:pPr marL="0" indent="0" algn="ctr">
              <a:buNone/>
            </a:pPr>
            <a:r>
              <a:rPr lang="en-US" b="1" i="1" u="sng" dirty="0">
                <a:solidFill>
                  <a:srgbClr val="990000"/>
                </a:solidFill>
              </a:rPr>
              <a:t>Scientific cognition</a:t>
            </a:r>
            <a:r>
              <a:rPr lang="en-US" dirty="0">
                <a:solidFill>
                  <a:srgbClr val="990000"/>
                </a:solidFill>
              </a:rPr>
              <a:t> </a:t>
            </a:r>
            <a:r>
              <a:rPr lang="en-US" dirty="0"/>
              <a:t>is a conceptual cognition. The main features of scientific cognition are: </a:t>
            </a:r>
            <a:r>
              <a:rPr lang="en-US" b="1" i="1" u="sng" dirty="0">
                <a:solidFill>
                  <a:srgbClr val="990000"/>
                </a:solidFill>
              </a:rPr>
              <a:t>rationality, objectivity, systematization and proof</a:t>
            </a:r>
            <a:r>
              <a:rPr lang="en-US" dirty="0">
                <a:solidFill>
                  <a:srgbClr val="990000"/>
                </a:solidFill>
              </a:rPr>
              <a:t>.</a:t>
            </a:r>
            <a:r>
              <a:rPr lang="en-US" dirty="0"/>
              <a:t> It is the distinction between scientific and non-scientific, trivial cognition.</a:t>
            </a:r>
            <a:endParaRPr lang="ru-RU" dirty="0"/>
          </a:p>
          <a:p>
            <a:pPr marL="0" indent="0" algn="ctr">
              <a:buNone/>
            </a:pPr>
            <a:r>
              <a:rPr lang="en-US" dirty="0"/>
              <a:t>Scientific cognition has some methods. It can be divided on empirical and theoretical methods. </a:t>
            </a:r>
            <a:r>
              <a:rPr lang="en-US" b="1" i="1" u="sng" dirty="0">
                <a:solidFill>
                  <a:srgbClr val="990000"/>
                </a:solidFill>
              </a:rPr>
              <a:t>Observation</a:t>
            </a:r>
            <a:r>
              <a:rPr lang="en-US" dirty="0"/>
              <a:t> and </a:t>
            </a:r>
            <a:r>
              <a:rPr lang="en-US" b="1" i="1" u="sng" dirty="0">
                <a:solidFill>
                  <a:srgbClr val="990000"/>
                </a:solidFill>
              </a:rPr>
              <a:t>experiment</a:t>
            </a:r>
            <a:r>
              <a:rPr lang="en-US" dirty="0"/>
              <a:t> are methods of empirical cognition. </a:t>
            </a:r>
            <a:r>
              <a:rPr lang="en-US" u="sng" dirty="0"/>
              <a:t>Observation</a:t>
            </a:r>
            <a:r>
              <a:rPr lang="en-US" dirty="0"/>
              <a:t> is purposive study of objects that based on human abilities as a feeling, perception, and conception. During observation we get knowledge about external sides, properties and attributes of studied objects. </a:t>
            </a:r>
            <a:r>
              <a:rPr lang="en-US" u="sng" dirty="0"/>
              <a:t>Experiment</a:t>
            </a:r>
            <a:r>
              <a:rPr lang="en-US" dirty="0"/>
              <a:t> is active and purposive method of studying the phenomena in specific, fixed conditions that can be created by the researcher.</a:t>
            </a:r>
            <a:endParaRPr lang="ru-RU" dirty="0"/>
          </a:p>
          <a:p>
            <a:pPr marL="0" indent="0" algn="ctr">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357158" y="285728"/>
            <a:ext cx="8329642" cy="6357982"/>
          </a:xfrm>
        </p:spPr>
        <p:txBody>
          <a:bodyPr>
            <a:normAutofit/>
          </a:bodyPr>
          <a:lstStyle/>
          <a:p>
            <a:pPr marL="0" indent="0" algn="ctr">
              <a:buNone/>
            </a:pPr>
            <a:r>
              <a:rPr lang="en-US" sz="3400" b="1" i="1" u="sng" dirty="0">
                <a:solidFill>
                  <a:srgbClr val="990000"/>
                </a:solidFill>
              </a:rPr>
              <a:t>Analysis</a:t>
            </a:r>
            <a:r>
              <a:rPr lang="en-US" sz="3400" b="1" i="1" u="sng" dirty="0"/>
              <a:t> </a:t>
            </a:r>
            <a:r>
              <a:rPr lang="en-US" sz="3400" dirty="0"/>
              <a:t>and </a:t>
            </a:r>
            <a:r>
              <a:rPr lang="en-US" sz="3400" b="1" i="1" u="sng" dirty="0">
                <a:solidFill>
                  <a:srgbClr val="990000"/>
                </a:solidFill>
              </a:rPr>
              <a:t>synthesis</a:t>
            </a:r>
            <a:r>
              <a:rPr lang="en-US" sz="3400" dirty="0">
                <a:solidFill>
                  <a:srgbClr val="990000"/>
                </a:solidFill>
              </a:rPr>
              <a:t> </a:t>
            </a:r>
            <a:r>
              <a:rPr lang="en-US" sz="3400" dirty="0"/>
              <a:t>are theoretical methods, there are opposite to each other. </a:t>
            </a:r>
            <a:r>
              <a:rPr lang="en-US" sz="3400" u="sng" dirty="0"/>
              <a:t>Analysis</a:t>
            </a:r>
            <a:r>
              <a:rPr lang="en-US" sz="3400" dirty="0"/>
              <a:t> is the method that connects with decomposition of studied object on components (different parts). </a:t>
            </a:r>
            <a:r>
              <a:rPr lang="en-US" sz="3400" u="sng" dirty="0"/>
              <a:t>Synthesis</a:t>
            </a:r>
            <a:r>
              <a:rPr lang="en-US" sz="3400" dirty="0"/>
              <a:t> an opposite. It is operation from observation of isolated facts to sweeping generalizations with purpose to get knowledge about whole, due to the way of general connections and relations that unify some parts in one wholeness.</a:t>
            </a:r>
            <a:endParaRPr lang="ru-RU" sz="3400" dirty="0"/>
          </a:p>
          <a:p>
            <a:pPr marL="0" indent="0" algn="ctr">
              <a:buNone/>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Содержимое 3"/>
          <p:cNvSpPr>
            <a:spLocks noGrp="1"/>
          </p:cNvSpPr>
          <p:nvPr>
            <p:ph sz="half" idx="1"/>
          </p:nvPr>
        </p:nvSpPr>
        <p:spPr>
          <a:xfrm>
            <a:off x="142844" y="214290"/>
            <a:ext cx="8858312" cy="6500858"/>
          </a:xfrm>
          <a:ln>
            <a:noFill/>
          </a:ln>
        </p:spPr>
        <p:txBody>
          <a:bodyPr>
            <a:normAutofit fontScale="92500"/>
          </a:bodyPr>
          <a:lstStyle/>
          <a:p>
            <a:pPr marL="93663" indent="-3175" algn="ctr">
              <a:buNone/>
            </a:pPr>
            <a:r>
              <a:rPr lang="en-US" sz="3400" b="1" u="sng" dirty="0">
                <a:solidFill>
                  <a:srgbClr val="990000"/>
                </a:solidFill>
              </a:rPr>
              <a:t>Values and evaluations. Concept of action.</a:t>
            </a:r>
            <a:r>
              <a:rPr lang="en-US" sz="3400" u="sng" dirty="0">
                <a:solidFill>
                  <a:srgbClr val="990000"/>
                </a:solidFill>
              </a:rPr>
              <a:t> </a:t>
            </a:r>
            <a:endParaRPr lang="ru-RU" sz="3400" u="sng" dirty="0">
              <a:solidFill>
                <a:srgbClr val="990000"/>
              </a:solidFill>
            </a:endParaRPr>
          </a:p>
          <a:p>
            <a:pPr marL="93663" indent="-3175" algn="ctr">
              <a:buNone/>
            </a:pPr>
            <a:r>
              <a:rPr lang="en-US" sz="3400" dirty="0"/>
              <a:t>(From Greek </a:t>
            </a:r>
            <a:r>
              <a:rPr lang="en-US" sz="3400" dirty="0" err="1"/>
              <a:t>axios</a:t>
            </a:r>
            <a:r>
              <a:rPr lang="en-US" sz="3400" dirty="0"/>
              <a:t>, "worthy"; logos, "science"), also called theory of value, the philosophical study of goodness, or value, in the widest sense of these terms.</a:t>
            </a:r>
            <a:endParaRPr lang="ru-RU" sz="3400" dirty="0"/>
          </a:p>
          <a:p>
            <a:pPr marL="93663" indent="-3175" algn="ctr">
              <a:buNone/>
            </a:pPr>
            <a:r>
              <a:rPr lang="en-US" sz="3400" dirty="0"/>
              <a:t> Its significance lies: </a:t>
            </a:r>
            <a:endParaRPr lang="ru-RU" sz="3400" dirty="0"/>
          </a:p>
          <a:p>
            <a:pPr marL="604838" indent="-514350" algn="ctr">
              <a:buNone/>
            </a:pPr>
            <a:r>
              <a:rPr lang="ru-RU" sz="3400" dirty="0"/>
              <a:t>1) </a:t>
            </a:r>
            <a:r>
              <a:rPr lang="en-US" sz="3400" dirty="0"/>
              <a:t>in the considerable expansion that it has given to the meaning of the term value and </a:t>
            </a:r>
            <a:endParaRPr lang="ru-RU" sz="3400" dirty="0"/>
          </a:p>
          <a:p>
            <a:pPr marL="604838" indent="-514350" algn="ctr">
              <a:buNone/>
            </a:pPr>
            <a:r>
              <a:rPr lang="en-US" sz="3400" dirty="0"/>
              <a:t>2) in the unification that it has provided for the study of a variety of questions-economic, moral, aesthetic, and even logical - that had often been considered in relative isolation.</a:t>
            </a:r>
            <a:endParaRPr lang="ru-RU" sz="3400" dirty="0"/>
          </a:p>
          <a:p>
            <a:pPr>
              <a:buNone/>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214282" y="214290"/>
            <a:ext cx="8715436" cy="6429420"/>
          </a:xfrm>
        </p:spPr>
        <p:txBody>
          <a:bodyPr/>
          <a:lstStyle/>
          <a:p>
            <a:pPr marL="0" indent="0" algn="ctr">
              <a:buNone/>
            </a:pPr>
            <a:r>
              <a:rPr lang="en-US" b="1" i="1" u="sng" dirty="0">
                <a:solidFill>
                  <a:srgbClr val="990000"/>
                </a:solidFill>
              </a:rPr>
              <a:t>Values</a:t>
            </a:r>
            <a:r>
              <a:rPr lang="en-US" b="1" u="sng" dirty="0">
                <a:solidFill>
                  <a:srgbClr val="990000"/>
                </a:solidFill>
              </a:rPr>
              <a:t> are the objective, positive significance of things and </a:t>
            </a:r>
            <a:r>
              <a:rPr lang="en-US" b="1" u="sng" dirty="0" err="1">
                <a:solidFill>
                  <a:srgbClr val="990000"/>
                </a:solidFill>
              </a:rPr>
              <a:t>phenomenons</a:t>
            </a:r>
            <a:r>
              <a:rPr lang="en-US" b="1" u="sng" dirty="0">
                <a:solidFill>
                  <a:srgbClr val="990000"/>
                </a:solidFill>
              </a:rPr>
              <a:t>. </a:t>
            </a:r>
            <a:endParaRPr lang="ru-RU" b="1" u="sng" dirty="0">
              <a:solidFill>
                <a:srgbClr val="990000"/>
              </a:solidFill>
            </a:endParaRPr>
          </a:p>
          <a:p>
            <a:pPr marL="0" indent="0" algn="ctr">
              <a:buNone/>
            </a:pPr>
            <a:r>
              <a:rPr lang="en-US" dirty="0"/>
              <a:t>Values give the orientation to human activity that is conditioned social and biologic requirements of man. Values form in the process of socialization of man and have the dynamical character. All human experience of his life and system of his knowledge influence on character of his values. Values can be social and cultural, material and spiritual. The great values for mankind are Good, Truth and Beauty. </a:t>
            </a:r>
            <a:endParaRPr lang="ru-RU" dirty="0"/>
          </a:p>
          <a:p>
            <a:pPr marL="0" indent="0" algn="ctr">
              <a:buNone/>
            </a:pPr>
            <a:r>
              <a:rPr lang="en-US" dirty="0"/>
              <a:t>The process of cognition always connects with evaluations. </a:t>
            </a:r>
            <a:r>
              <a:rPr lang="en-US" b="1" i="1" u="sng" dirty="0">
                <a:solidFill>
                  <a:srgbClr val="990000"/>
                </a:solidFill>
              </a:rPr>
              <a:t>Evaluations</a:t>
            </a:r>
            <a:r>
              <a:rPr lang="en-US" b="1" i="1" u="sng" dirty="0"/>
              <a:t> </a:t>
            </a:r>
            <a:r>
              <a:rPr lang="en-US" dirty="0"/>
              <a:t>express human attitude to object with its attributes. Evaluations close connect with values. </a:t>
            </a:r>
            <a:endParaRPr lang="ru-RU" dirty="0"/>
          </a:p>
          <a:p>
            <a:pPr marL="0" indent="0" algn="ctr">
              <a:buNone/>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500034" y="285728"/>
            <a:ext cx="8186766" cy="5962672"/>
          </a:xfrm>
        </p:spPr>
        <p:txBody>
          <a:bodyPr>
            <a:normAutofit fontScale="92500"/>
          </a:bodyPr>
          <a:lstStyle/>
          <a:p>
            <a:pPr marL="0" indent="0" algn="ctr">
              <a:buNone/>
            </a:pPr>
            <a:r>
              <a:rPr lang="en-US" dirty="0"/>
              <a:t>Subject always evaluates objects of reality around him and chooses something useful, important, need for him. This process depends on character of values of this subject. In one object of nature different researchers (personalities, social groups) can see different phenomena. According to Kant’s phrase: </a:t>
            </a:r>
            <a:r>
              <a:rPr lang="en-US" dirty="0">
                <a:solidFill>
                  <a:srgbClr val="990099"/>
                </a:solidFill>
              </a:rPr>
              <a:t>«One, looking at the puddle sees the mud, and another - the beautiful reflection of the stars».</a:t>
            </a:r>
            <a:endParaRPr lang="ru-RU" dirty="0">
              <a:solidFill>
                <a:srgbClr val="990099"/>
              </a:solidFill>
            </a:endParaRPr>
          </a:p>
          <a:p>
            <a:pPr marL="0" indent="0" algn="ctr">
              <a:buNone/>
            </a:pPr>
            <a:endParaRPr lang="ru-RU" dirty="0"/>
          </a:p>
          <a:p>
            <a:pPr marL="0" indent="0" algn="ctr">
              <a:buNone/>
            </a:pPr>
            <a:r>
              <a:rPr lang="en-US" b="1" i="1" u="sng" dirty="0">
                <a:solidFill>
                  <a:srgbClr val="990000"/>
                </a:solidFill>
              </a:rPr>
              <a:t>Action (practice)</a:t>
            </a:r>
            <a:r>
              <a:rPr lang="en-US" b="1" u="sng" dirty="0">
                <a:solidFill>
                  <a:srgbClr val="990000"/>
                </a:solidFill>
              </a:rPr>
              <a:t> </a:t>
            </a:r>
            <a:r>
              <a:rPr lang="en-US" dirty="0"/>
              <a:t>is specific human relation with world. It is the process of material realization from mental images of human mind. Important features of action are: 1) purposefulness 2) substantively - sensual character 3) transformation of material systems.</a:t>
            </a:r>
            <a:endParaRPr lang="ru-RU" dirty="0"/>
          </a:p>
          <a:p>
            <a:pPr>
              <a:buNone/>
            </a:pP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2"/>
          <p:cNvSpPr>
            <a:spLocks noGrp="1"/>
          </p:cNvSpPr>
          <p:nvPr>
            <p:ph sz="half" idx="1"/>
          </p:nvPr>
        </p:nvSpPr>
        <p:spPr>
          <a:xfrm>
            <a:off x="214313" y="214313"/>
            <a:ext cx="8715375" cy="6429375"/>
          </a:xfrm>
        </p:spPr>
        <p:txBody>
          <a:bodyPr/>
          <a:lstStyle/>
          <a:p>
            <a:pPr marL="3175" indent="-3175" algn="ctr">
              <a:buNone/>
            </a:pPr>
            <a:r>
              <a:rPr lang="en-US" dirty="0"/>
              <a:t>There are forms of action (practice): </a:t>
            </a:r>
            <a:r>
              <a:rPr lang="en-US" b="1" dirty="0">
                <a:solidFill>
                  <a:srgbClr val="990099"/>
                </a:solidFill>
              </a:rPr>
              <a:t>socially-production</a:t>
            </a:r>
            <a:r>
              <a:rPr lang="en-US" dirty="0"/>
              <a:t> (industrial and agricultural production), the </a:t>
            </a:r>
            <a:r>
              <a:rPr lang="en-US" b="1" dirty="0">
                <a:solidFill>
                  <a:srgbClr val="990099"/>
                </a:solidFill>
              </a:rPr>
              <a:t>socio-political</a:t>
            </a:r>
            <a:r>
              <a:rPr lang="en-US" dirty="0">
                <a:solidFill>
                  <a:srgbClr val="990099"/>
                </a:solidFill>
              </a:rPr>
              <a:t> </a:t>
            </a:r>
            <a:r>
              <a:rPr lang="en-US" dirty="0"/>
              <a:t>(the creation of states, the formation of political parties and the transformation of social structures), </a:t>
            </a:r>
            <a:r>
              <a:rPr lang="en-US" b="1" dirty="0">
                <a:solidFill>
                  <a:srgbClr val="990099"/>
                </a:solidFill>
              </a:rPr>
              <a:t>scientific-experimental</a:t>
            </a:r>
            <a:r>
              <a:rPr lang="en-US" dirty="0">
                <a:solidFill>
                  <a:srgbClr val="990099"/>
                </a:solidFill>
              </a:rPr>
              <a:t> </a:t>
            </a:r>
            <a:r>
              <a:rPr lang="en-US" dirty="0"/>
              <a:t>it connects with change of object of investigation (social, physical, chemical, genetic experiment), medical (surgical, dental, therapeutic), </a:t>
            </a:r>
            <a:r>
              <a:rPr lang="en-US" b="1" dirty="0">
                <a:solidFill>
                  <a:srgbClr val="990099"/>
                </a:solidFill>
              </a:rPr>
              <a:t>daily</a:t>
            </a:r>
            <a:r>
              <a:rPr lang="en-US" dirty="0"/>
              <a:t> (construction, repair).</a:t>
            </a:r>
            <a:endParaRPr lang="ru-RU" dirty="0"/>
          </a:p>
          <a:p>
            <a:pPr marL="3175" indent="-3175" algn="ctr">
              <a:buNone/>
            </a:pPr>
            <a:r>
              <a:rPr lang="en-US" dirty="0"/>
              <a:t>Practice can be </a:t>
            </a:r>
            <a:r>
              <a:rPr lang="en-US" b="1" dirty="0">
                <a:solidFill>
                  <a:srgbClr val="990099"/>
                </a:solidFill>
              </a:rPr>
              <a:t>constructive </a:t>
            </a:r>
            <a:r>
              <a:rPr lang="en-US" dirty="0"/>
              <a:t>and </a:t>
            </a:r>
            <a:r>
              <a:rPr lang="en-US" b="1" dirty="0">
                <a:solidFill>
                  <a:srgbClr val="990099"/>
                </a:solidFill>
              </a:rPr>
              <a:t>destructive</a:t>
            </a:r>
            <a:r>
              <a:rPr lang="en-US" dirty="0"/>
              <a:t>, according to its result. According to its content and purpose practice can be </a:t>
            </a:r>
            <a:r>
              <a:rPr lang="en-US" b="1" dirty="0">
                <a:solidFill>
                  <a:srgbClr val="990099"/>
                </a:solidFill>
              </a:rPr>
              <a:t>standardized</a:t>
            </a:r>
            <a:r>
              <a:rPr lang="en-US" dirty="0"/>
              <a:t> (stereotypically-mechanical) and </a:t>
            </a:r>
            <a:r>
              <a:rPr lang="en-US" b="1" dirty="0">
                <a:solidFill>
                  <a:srgbClr val="990099"/>
                </a:solidFill>
              </a:rPr>
              <a:t>searching</a:t>
            </a:r>
            <a:r>
              <a:rPr lang="en-US" dirty="0">
                <a:solidFill>
                  <a:srgbClr val="990099"/>
                </a:solidFill>
              </a:rPr>
              <a:t> </a:t>
            </a:r>
            <a:r>
              <a:rPr lang="en-US" dirty="0"/>
              <a:t>(it has the purpose to increase of cognitive information).</a:t>
            </a:r>
            <a:endParaRPr lang="ru-RU" dirty="0"/>
          </a:p>
          <a:p>
            <a:pPr marL="3175" indent="-3175" algn="ct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572272"/>
          </a:xfrm>
        </p:spPr>
        <p:txBody>
          <a:bodyPr>
            <a:noAutofit/>
          </a:bodyPr>
          <a:lstStyle/>
          <a:p>
            <a:pPr algn="ctr">
              <a:buNone/>
            </a:pPr>
            <a:r>
              <a:rPr lang="en-US" sz="3100" b="1" u="sng" dirty="0">
                <a:solidFill>
                  <a:srgbClr val="990000"/>
                </a:solidFill>
              </a:rPr>
              <a:t>There are two main forms of consciousness: </a:t>
            </a:r>
            <a:r>
              <a:rPr lang="en-US" sz="3100" b="1" i="1" u="sng" dirty="0">
                <a:solidFill>
                  <a:srgbClr val="990000"/>
                </a:solidFill>
              </a:rPr>
              <a:t>individual</a:t>
            </a:r>
            <a:r>
              <a:rPr lang="en-US" sz="3100" b="1" u="sng" dirty="0">
                <a:solidFill>
                  <a:srgbClr val="990000"/>
                </a:solidFill>
              </a:rPr>
              <a:t> and </a:t>
            </a:r>
            <a:r>
              <a:rPr lang="en-US" sz="3100" b="1" i="1" u="sng" dirty="0">
                <a:solidFill>
                  <a:srgbClr val="990000"/>
                </a:solidFill>
              </a:rPr>
              <a:t>social </a:t>
            </a:r>
            <a:r>
              <a:rPr lang="en-US" sz="3100" b="1" u="sng" dirty="0">
                <a:solidFill>
                  <a:srgbClr val="990000"/>
                </a:solidFill>
              </a:rPr>
              <a:t>consciousness</a:t>
            </a:r>
            <a:r>
              <a:rPr lang="en-US" sz="3100" dirty="0">
                <a:solidFill>
                  <a:srgbClr val="990000"/>
                </a:solidFill>
              </a:rPr>
              <a:t>.</a:t>
            </a:r>
            <a:endParaRPr lang="ru-RU" sz="3100" dirty="0">
              <a:solidFill>
                <a:srgbClr val="990000"/>
              </a:solidFill>
            </a:endParaRPr>
          </a:p>
          <a:p>
            <a:pPr algn="ctr">
              <a:buNone/>
            </a:pPr>
            <a:r>
              <a:rPr lang="en-US" sz="3100" dirty="0"/>
              <a:t>Existence of social consciousness is necessary condition of successful functioning of society and independent social classes. Identification of your place in society is orientation of your personal consciousness to the interests and tasks of other people or class. In this sense, </a:t>
            </a:r>
            <a:r>
              <a:rPr lang="en-US" sz="3100" b="1" dirty="0"/>
              <a:t>social consciousness is impersonal</a:t>
            </a:r>
            <a:r>
              <a:rPr lang="en-US" sz="3100" dirty="0"/>
              <a:t>; this characterizes general content of middle over-individual consciousness that belongs to some social groups. Members of one class value events equally, subordinating its personal destiny to the destiny of society. </a:t>
            </a:r>
            <a:endParaRPr lang="ru-RU" sz="3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786874" cy="6572272"/>
          </a:xfrm>
        </p:spPr>
        <p:txBody>
          <a:bodyPr>
            <a:noAutofit/>
          </a:bodyPr>
          <a:lstStyle/>
          <a:p>
            <a:pPr algn="ctr">
              <a:buNone/>
            </a:pPr>
            <a:r>
              <a:rPr lang="en-US" sz="3600" b="1" dirty="0">
                <a:solidFill>
                  <a:srgbClr val="990000"/>
                </a:solidFill>
              </a:rPr>
              <a:t>Individual consciousness </a:t>
            </a:r>
            <a:r>
              <a:rPr lang="en-US" sz="3600" dirty="0"/>
              <a:t>has the basic character towards social consciousness. It is single source of new formation in social consciousness. The content of social consciousness is the wider than the content of individual consciousness. However, in the content of individual consciousness always exists something that are not objectified in the forms of culture, something that can not be expressed without living personality.</a:t>
            </a:r>
            <a:endParaRPr lang="ru-RU" sz="3600" dirty="0"/>
          </a:p>
          <a:p>
            <a:pPr algn="ctr">
              <a:buNone/>
            </a:pPr>
            <a:endParaRPr lang="ru-RU" sz="3400" dirty="0"/>
          </a:p>
          <a:p>
            <a:pPr algn="ctr">
              <a:buNone/>
            </a:pPr>
            <a:endParaRPr lang="ru-RU" sz="2800" dirty="0"/>
          </a:p>
          <a:p>
            <a:pPr algn="ctr">
              <a:buNone/>
            </a:pPr>
            <a:endParaRPr lang="ru-RU" sz="2700" b="1"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a:bodyPr>
          <a:lstStyle/>
          <a:p>
            <a:pPr algn="ctr">
              <a:buNone/>
            </a:pPr>
            <a:r>
              <a:rPr lang="en-US" sz="3200" dirty="0"/>
              <a:t>Consciousness has some levels: </a:t>
            </a:r>
            <a:endParaRPr lang="ru-RU" sz="3200" dirty="0"/>
          </a:p>
          <a:p>
            <a:pPr marL="514350" indent="-514350" algn="ctr">
              <a:buNone/>
            </a:pPr>
            <a:r>
              <a:rPr lang="ru-RU" sz="3200" b="1" i="1" dirty="0">
                <a:solidFill>
                  <a:srgbClr val="990000"/>
                </a:solidFill>
              </a:rPr>
              <a:t>1) </a:t>
            </a:r>
            <a:r>
              <a:rPr lang="en-US" sz="3200" b="1" i="1" dirty="0">
                <a:solidFill>
                  <a:srgbClr val="990000"/>
                </a:solidFill>
              </a:rPr>
              <a:t>unconsciousness</a:t>
            </a:r>
            <a:r>
              <a:rPr lang="en-US" sz="3200" b="1" dirty="0">
                <a:solidFill>
                  <a:srgbClr val="990000"/>
                </a:solidFill>
              </a:rPr>
              <a:t> </a:t>
            </a:r>
            <a:endParaRPr lang="ru-RU" sz="3200" b="1" dirty="0">
              <a:solidFill>
                <a:srgbClr val="990000"/>
              </a:solidFill>
            </a:endParaRPr>
          </a:p>
          <a:p>
            <a:pPr marL="514350" indent="-514350" algn="ctr">
              <a:buNone/>
            </a:pPr>
            <a:r>
              <a:rPr lang="en-US" sz="3200" b="1" dirty="0">
                <a:solidFill>
                  <a:srgbClr val="990000"/>
                </a:solidFill>
              </a:rPr>
              <a:t>2) </a:t>
            </a:r>
            <a:r>
              <a:rPr lang="en-US" sz="3200" b="1" i="1" dirty="0">
                <a:solidFill>
                  <a:srgbClr val="990000"/>
                </a:solidFill>
              </a:rPr>
              <a:t>self-consciousness</a:t>
            </a:r>
            <a:r>
              <a:rPr lang="en-US" sz="3200" b="1" dirty="0">
                <a:solidFill>
                  <a:srgbClr val="990000"/>
                </a:solidFill>
              </a:rPr>
              <a:t> and consciousness </a:t>
            </a:r>
            <a:endParaRPr lang="ru-RU" sz="3200" b="1" dirty="0">
              <a:solidFill>
                <a:srgbClr val="990000"/>
              </a:solidFill>
            </a:endParaRPr>
          </a:p>
          <a:p>
            <a:pPr marL="514350" indent="-514350" algn="ctr">
              <a:buNone/>
            </a:pPr>
            <a:r>
              <a:rPr lang="en-US" sz="3200" b="1" dirty="0">
                <a:solidFill>
                  <a:srgbClr val="990000"/>
                </a:solidFill>
              </a:rPr>
              <a:t>3) </a:t>
            </a:r>
            <a:r>
              <a:rPr lang="en-US" sz="3200" b="1" i="1" dirty="0">
                <a:solidFill>
                  <a:srgbClr val="990000"/>
                </a:solidFill>
              </a:rPr>
              <a:t>super consciousness</a:t>
            </a:r>
            <a:r>
              <a:rPr lang="en-US" sz="3200" b="1" dirty="0">
                <a:solidFill>
                  <a:srgbClr val="990000"/>
                </a:solidFill>
              </a:rPr>
              <a:t>. </a:t>
            </a:r>
            <a:endParaRPr lang="ru-RU" sz="3200" b="1" dirty="0">
              <a:solidFill>
                <a:srgbClr val="990000"/>
              </a:solidFill>
            </a:endParaRPr>
          </a:p>
          <a:p>
            <a:pPr marL="514350" indent="-514350" algn="ctr">
              <a:buNone/>
            </a:pPr>
            <a:r>
              <a:rPr lang="en-US" sz="3200" dirty="0"/>
              <a:t>Philosophy of XX century (psychoanalysis) and its founder Z. Freud made attention on the problem of unconsciousness. Z. Freud supposed that cause of neurosis is the images that are displaced in the sphere of unconsciousness. Psyche of man, according to Freud, has three spheres: unconsciousness, self-consciousness and super consciousness.</a:t>
            </a:r>
            <a:endParaRPr lang="ru-RU" sz="3200" u="sng"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1"/>
          </p:nvPr>
        </p:nvSpPr>
        <p:spPr>
          <a:xfrm>
            <a:off x="214282" y="-285776"/>
            <a:ext cx="8715436" cy="6929486"/>
          </a:xfrm>
        </p:spPr>
        <p:txBody>
          <a:bodyPr>
            <a:noAutofit/>
          </a:bodyPr>
          <a:lstStyle/>
          <a:p>
            <a:pPr algn="ctr">
              <a:buNone/>
            </a:pPr>
            <a:endParaRPr lang="ru-RU" sz="3200" dirty="0"/>
          </a:p>
          <a:p>
            <a:pPr algn="ctr">
              <a:buNone/>
            </a:pPr>
            <a:r>
              <a:rPr lang="en-US" sz="3400" b="1" u="sng" dirty="0">
                <a:solidFill>
                  <a:srgbClr val="990000"/>
                </a:solidFill>
              </a:rPr>
              <a:t>Unconsciousness </a:t>
            </a:r>
            <a:r>
              <a:rPr lang="en-US" sz="3400" dirty="0"/>
              <a:t>is deep level of images, emotions, principle of enjoyment leads it. </a:t>
            </a:r>
            <a:r>
              <a:rPr lang="en-US" sz="3400" b="1" dirty="0">
                <a:solidFill>
                  <a:srgbClr val="990000"/>
                </a:solidFill>
              </a:rPr>
              <a:t>Self-consciousness </a:t>
            </a:r>
            <a:r>
              <a:rPr lang="en-US" sz="3400" dirty="0"/>
              <a:t>is the mediator between unconsciousness and external world. Principle of reality leads it. Super consciousness is the inner conscious of personality. It is installations of society, moral censorship, social status inside consciousness of man.</a:t>
            </a:r>
            <a:endParaRPr lang="ru-RU" sz="3400" dirty="0"/>
          </a:p>
          <a:p>
            <a:pPr algn="ctr">
              <a:buNone/>
            </a:pPr>
            <a:r>
              <a:rPr lang="en-US" sz="3400" dirty="0"/>
              <a:t>Unconsciousness is collection of physical conditions, that take place without consciousness.</a:t>
            </a:r>
            <a:endParaRPr lang="ru-RU" sz="3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715436" cy="6572272"/>
          </a:xfrm>
        </p:spPr>
        <p:txBody>
          <a:bodyPr>
            <a:noAutofit/>
          </a:bodyPr>
          <a:lstStyle/>
          <a:p>
            <a:pPr algn="ctr">
              <a:buNone/>
            </a:pPr>
            <a:r>
              <a:rPr lang="en-US" sz="3600" b="1" u="sng" dirty="0">
                <a:solidFill>
                  <a:srgbClr val="002060"/>
                </a:solidFill>
              </a:rPr>
              <a:t>Unconsciousness contains some basic emotions, images: dreams, hypnotic conditions, instincts. </a:t>
            </a:r>
            <a:r>
              <a:rPr lang="en-US" sz="3600" dirty="0"/>
              <a:t>Rational control over physical conditions is absent in unconsciousness. Consciousness and unconsciousness are connected. Processes in unconsciousness can be transformed to consciousness and consciousness realizes it, and vice versa, ideas from consciousness can be transformed to unconsciousness and unconsciousness creates images. </a:t>
            </a:r>
            <a:endParaRPr lang="ru-RU" sz="3600" dirty="0"/>
          </a:p>
          <a:p>
            <a:pPr algn="ctr">
              <a:buNone/>
            </a:pPr>
            <a:endParaRPr lang="ru-RU" sz="2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572560" cy="6429420"/>
          </a:xfrm>
        </p:spPr>
        <p:txBody>
          <a:bodyPr>
            <a:noAutofit/>
          </a:bodyPr>
          <a:lstStyle/>
          <a:p>
            <a:pPr algn="ctr">
              <a:buNone/>
            </a:pPr>
            <a:r>
              <a:rPr lang="en-US" sz="3200" b="1" u="sng" dirty="0">
                <a:solidFill>
                  <a:srgbClr val="002060"/>
                </a:solidFill>
              </a:rPr>
              <a:t>Self-consciousness</a:t>
            </a:r>
            <a:r>
              <a:rPr lang="en-US" sz="3200" dirty="0">
                <a:solidFill>
                  <a:srgbClr val="002060"/>
                </a:solidFill>
              </a:rPr>
              <a:t> </a:t>
            </a:r>
            <a:r>
              <a:rPr lang="en-US" sz="3200" dirty="0"/>
              <a:t>is the base of consciousness. Self-consciousness is reflection and evaluation of yourself. Human as a personality is the creature who can reflect and evaluate yourself. In social psychology are divided three types of self-consciousness in one man: </a:t>
            </a:r>
            <a:r>
              <a:rPr lang="en-US" sz="3200" b="1" i="1" dirty="0">
                <a:solidFill>
                  <a:srgbClr val="002060"/>
                </a:solidFill>
              </a:rPr>
              <a:t>subjective self-consciousness</a:t>
            </a:r>
            <a:r>
              <a:rPr lang="en-US" sz="3200" dirty="0">
                <a:solidFill>
                  <a:srgbClr val="002060"/>
                </a:solidFill>
              </a:rPr>
              <a:t> </a:t>
            </a:r>
            <a:r>
              <a:rPr lang="en-US" sz="3200" dirty="0"/>
              <a:t>is thoughts and knowledge of man about yourself; </a:t>
            </a:r>
            <a:r>
              <a:rPr lang="en-US" sz="3200" b="1" i="1" dirty="0">
                <a:solidFill>
                  <a:srgbClr val="002060"/>
                </a:solidFill>
              </a:rPr>
              <a:t>reflected self-consciousness</a:t>
            </a:r>
            <a:r>
              <a:rPr lang="en-US" sz="3200" dirty="0">
                <a:solidFill>
                  <a:srgbClr val="002060"/>
                </a:solidFill>
              </a:rPr>
              <a:t> </a:t>
            </a:r>
            <a:r>
              <a:rPr lang="en-US" sz="3200" dirty="0"/>
              <a:t>is reflection of man, thoughts of other people about himself; </a:t>
            </a:r>
            <a:r>
              <a:rPr lang="en-US" sz="3200" b="1" i="1" dirty="0">
                <a:solidFill>
                  <a:srgbClr val="002060"/>
                </a:solidFill>
              </a:rPr>
              <a:t>objective self-consciousness </a:t>
            </a:r>
            <a:r>
              <a:rPr lang="en-US" sz="3200" dirty="0"/>
              <a:t>is the real objective position of man in the society.</a:t>
            </a:r>
            <a:endParaRPr lang="ru-RU" sz="3200" dirty="0"/>
          </a:p>
          <a:p>
            <a:pPr algn="ctr">
              <a:buNone/>
            </a:pPr>
            <a:endParaRPr lang="ru-RU" sz="3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9001156" cy="6643710"/>
          </a:xfrm>
        </p:spPr>
        <p:txBody>
          <a:bodyPr>
            <a:noAutofit/>
          </a:bodyPr>
          <a:lstStyle/>
          <a:p>
            <a:pPr algn="ctr">
              <a:buNone/>
            </a:pPr>
            <a:r>
              <a:rPr lang="en-US" sz="3400" dirty="0"/>
              <a:t>Self-consciousness connects with self-evaluation. Due to self-consciousness man stands out by environment and tries to define your attitude to it. Formation of self-consciousness is impossible without social factor, communications, evaluation of yourself with the position of other people and society.</a:t>
            </a:r>
            <a:endParaRPr lang="ru-RU" sz="3400" dirty="0"/>
          </a:p>
          <a:p>
            <a:pPr algn="ctr">
              <a:buNone/>
            </a:pPr>
            <a:r>
              <a:rPr lang="en-US" sz="3400" b="1" u="sng" dirty="0">
                <a:solidFill>
                  <a:srgbClr val="990000"/>
                </a:solidFill>
              </a:rPr>
              <a:t>Super-consciousness</a:t>
            </a:r>
            <a:r>
              <a:rPr lang="en-US" sz="3400" dirty="0">
                <a:solidFill>
                  <a:srgbClr val="990000"/>
                </a:solidFill>
              </a:rPr>
              <a:t> </a:t>
            </a:r>
            <a:r>
              <a:rPr lang="en-US" sz="3400" dirty="0"/>
              <a:t>is the upper level of consciousness. Super- consciousness is the production of quality new knowledge, creating a new material and spiritual values. </a:t>
            </a:r>
            <a:endParaRPr lang="ru-RU" sz="3400" dirty="0"/>
          </a:p>
          <a:p>
            <a:pPr algn="just">
              <a:buNone/>
            </a:pPr>
            <a:endParaRPr lang="ru-RU" sz="3000" dirty="0">
              <a:solidFill>
                <a:srgbClr val="990000"/>
              </a:solidFill>
            </a:endParaRPr>
          </a:p>
        </p:txBody>
      </p:sp>
    </p:spTree>
  </p:cSld>
  <p:clrMapOvr>
    <a:masterClrMapping/>
  </p:clrMapOvr>
</p:sld>
</file>

<file path=ppt/theme/theme1.xml><?xml version="1.0" encoding="utf-8"?>
<a:theme xmlns:a="http://schemas.openxmlformats.org/drawingml/2006/main" name="Грань">
  <a:themeElements>
    <a:clrScheme name="Красный и оранжевый">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1562</TotalTime>
  <Words>2332</Words>
  <Application>Microsoft Office PowerPoint</Application>
  <PresentationFormat>Экран (4:3)</PresentationFormat>
  <Paragraphs>70</Paragraphs>
  <Slides>26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26</vt:i4>
      </vt:variant>
    </vt:vector>
  </HeadingPairs>
  <TitlesOfParts>
    <vt:vector size="30" baseType="lpstr">
      <vt:lpstr>Times New Roman</vt:lpstr>
      <vt:lpstr>Trebuchet MS</vt:lpstr>
      <vt:lpstr>Wingdings 3</vt:lpstr>
      <vt:lpstr>Грань</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solomea</dc:creator>
  <cp:lastModifiedBy>Екатерина Екатерина</cp:lastModifiedBy>
  <cp:revision>351</cp:revision>
  <dcterms:created xsi:type="dcterms:W3CDTF">2012-08-14T13:30:11Z</dcterms:created>
  <dcterms:modified xsi:type="dcterms:W3CDTF">2021-12-20T12:12:24Z</dcterms:modified>
</cp:coreProperties>
</file>