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70" r:id="rId5"/>
    <p:sldId id="271" r:id="rId6"/>
    <p:sldId id="272" r:id="rId7"/>
    <p:sldId id="273"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8777"/>
    <a:srgbClr val="E5C7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2004" y="-88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5589EC5-D4B4-473E-BA7A-477F0FDC38A5}" type="datetimeFigureOut">
              <a:rPr lang="ru-RU" smtClean="0"/>
              <a:pPr/>
              <a:t>19.05.2025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AAE92-87F7-4C9D-8C86-4FE562A32D0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8777"/>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5589EC5-D4B4-473E-BA7A-477F0FDC38A5}" type="datetimeFigureOut">
              <a:rPr lang="ru-RU" smtClean="0"/>
              <a:pPr/>
              <a:t>19.05.2025</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4AAE92-87F7-4C9D-8C86-4FE562A32D0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олгГМУ_Обложка_Презентации_3.jpg"/>
          <p:cNvPicPr>
            <a:picLocks noChangeAspect="1"/>
          </p:cNvPicPr>
          <p:nvPr/>
        </p:nvPicPr>
        <p:blipFill>
          <a:blip r:embed="rId2" cstate="print"/>
          <a:srcRect t="15923" b="4459"/>
          <a:stretch>
            <a:fillRect/>
          </a:stretch>
        </p:blipFill>
        <p:spPr>
          <a:xfrm>
            <a:off x="-6072" y="0"/>
            <a:ext cx="9150071" cy="5144784"/>
          </a:xfrm>
          <a:prstGeom prst="rect">
            <a:avLst/>
          </a:prstGeom>
        </p:spPr>
      </p:pic>
      <p:sp>
        <p:nvSpPr>
          <p:cNvPr id="2" name="Заголовок 1"/>
          <p:cNvSpPr>
            <a:spLocks noGrp="1"/>
          </p:cNvSpPr>
          <p:nvPr>
            <p:ph type="ctrTitle"/>
          </p:nvPr>
        </p:nvSpPr>
        <p:spPr>
          <a:xfrm>
            <a:off x="755576" y="1923678"/>
            <a:ext cx="7772400" cy="661141"/>
          </a:xfrm>
        </p:spPr>
        <p:txBody>
          <a:bodyPr>
            <a:normAutofit fontScale="90000"/>
          </a:bodyPr>
          <a:lstStyle/>
          <a:p>
            <a:r>
              <a:rPr lang="ru-RU" sz="2400" b="1" dirty="0" smtClean="0">
                <a:solidFill>
                  <a:srgbClr val="E5C78C"/>
                </a:solidFill>
                <a:latin typeface="Pt sans"/>
                <a:cs typeface="Times New Roman" pitchFamily="18" charset="0"/>
              </a:rPr>
              <a:t>СОВРЕМЕННЫЕ МЕТОДЫ ЛЕЧЕНИЯ ДИСТАЛЬНОЙ</a:t>
            </a:r>
            <a:br>
              <a:rPr lang="ru-RU" sz="2400" b="1" dirty="0" smtClean="0">
                <a:solidFill>
                  <a:srgbClr val="E5C78C"/>
                </a:solidFill>
                <a:latin typeface="Pt sans"/>
                <a:cs typeface="Times New Roman" pitchFamily="18" charset="0"/>
              </a:rPr>
            </a:br>
            <a:r>
              <a:rPr lang="ru-RU" sz="2400" b="1" dirty="0" smtClean="0">
                <a:solidFill>
                  <a:srgbClr val="E5C78C"/>
                </a:solidFill>
                <a:latin typeface="Pt sans"/>
                <a:cs typeface="Times New Roman" pitchFamily="18" charset="0"/>
              </a:rPr>
              <a:t>ОККЛЮЗИИ</a:t>
            </a:r>
            <a:endParaRPr lang="ru-RU" sz="2400" b="1" dirty="0">
              <a:solidFill>
                <a:srgbClr val="E5C78C"/>
              </a:solidFill>
              <a:latin typeface="Pt sans"/>
              <a:cs typeface="Times New Roman" pitchFamily="18" charset="0"/>
            </a:endParaRPr>
          </a:p>
        </p:txBody>
      </p:sp>
      <p:sp>
        <p:nvSpPr>
          <p:cNvPr id="3" name="Подзаголовок 2"/>
          <p:cNvSpPr>
            <a:spLocks noGrp="1"/>
          </p:cNvSpPr>
          <p:nvPr>
            <p:ph type="subTitle" idx="1"/>
          </p:nvPr>
        </p:nvSpPr>
        <p:spPr>
          <a:xfrm>
            <a:off x="4788024" y="2834886"/>
            <a:ext cx="4179647" cy="1598468"/>
          </a:xfrm>
        </p:spPr>
        <p:txBody>
          <a:bodyPr>
            <a:noAutofit/>
          </a:bodyPr>
          <a:lstStyle/>
          <a:p>
            <a:pPr algn="r"/>
            <a:endParaRPr lang="ru-RU" sz="1400" dirty="0" smtClean="0">
              <a:solidFill>
                <a:srgbClr val="E5C78C"/>
              </a:solidFill>
              <a:latin typeface="PT Sans" panose="020B0503020203020204" pitchFamily="34" charset="-52"/>
              <a:cs typeface="Times New Roman" pitchFamily="18" charset="0"/>
            </a:endParaRPr>
          </a:p>
          <a:p>
            <a:pPr algn="r"/>
            <a:endParaRPr lang="ru-RU" sz="1400" dirty="0" smtClean="0">
              <a:solidFill>
                <a:srgbClr val="E5C78C"/>
              </a:solidFill>
              <a:latin typeface="PT Sans" panose="020B0503020203020204" pitchFamily="34" charset="-52"/>
              <a:cs typeface="Times New Roman" pitchFamily="18" charset="0"/>
            </a:endParaRPr>
          </a:p>
          <a:p>
            <a:pPr algn="r"/>
            <a:r>
              <a:rPr lang="ru-RU" sz="1400" dirty="0" smtClean="0">
                <a:solidFill>
                  <a:srgbClr val="E5C78C"/>
                </a:solidFill>
                <a:latin typeface="PT Sans" panose="020B0503020203020204" pitchFamily="34" charset="-52"/>
                <a:cs typeface="Times New Roman" pitchFamily="18" charset="0"/>
              </a:rPr>
              <a:t>д-р </a:t>
            </a:r>
            <a:r>
              <a:rPr lang="ru-RU" sz="1400" dirty="0">
                <a:solidFill>
                  <a:srgbClr val="E5C78C"/>
                </a:solidFill>
                <a:latin typeface="PT Sans" panose="020B0503020203020204" pitchFamily="34" charset="-52"/>
                <a:cs typeface="Times New Roman" pitchFamily="18" charset="0"/>
              </a:rPr>
              <a:t>мед. наук, </a:t>
            </a:r>
            <a:r>
              <a:rPr lang="ru-RU" sz="1400" dirty="0" smtClean="0">
                <a:solidFill>
                  <a:srgbClr val="E5C78C"/>
                </a:solidFill>
                <a:latin typeface="PT Sans" panose="020B0503020203020204" pitchFamily="34" charset="-52"/>
                <a:cs typeface="Times New Roman" pitchFamily="18" charset="0"/>
              </a:rPr>
              <a:t>профессор</a:t>
            </a:r>
          </a:p>
          <a:p>
            <a:pPr algn="r"/>
            <a:r>
              <a:rPr lang="ru-RU" sz="1400" dirty="0" smtClean="0">
                <a:solidFill>
                  <a:srgbClr val="E5C78C"/>
                </a:solidFill>
                <a:latin typeface="PT Sans" panose="020B0503020203020204" pitchFamily="34" charset="-52"/>
                <a:cs typeface="Times New Roman" pitchFamily="18" charset="0"/>
              </a:rPr>
              <a:t>ИВАНОВА ОЛЬГА ПАВЛОВНА</a:t>
            </a:r>
            <a:endParaRPr lang="en-US" sz="1400" dirty="0">
              <a:solidFill>
                <a:srgbClr val="E5C78C"/>
              </a:solidFill>
              <a:latin typeface="PT Sans" panose="020B0503020203020204" pitchFamily="34" charset="-52"/>
              <a:cs typeface="Times New Roman" pitchFamily="18" charset="0"/>
            </a:endParaRPr>
          </a:p>
        </p:txBody>
      </p:sp>
      <p:pic>
        <p:nvPicPr>
          <p:cNvPr id="5" name="Рисунок 4" descr="ВолгГМУ_Эмблема-05.png"/>
          <p:cNvPicPr>
            <a:picLocks noChangeAspect="1"/>
          </p:cNvPicPr>
          <p:nvPr/>
        </p:nvPicPr>
        <p:blipFill>
          <a:blip r:embed="rId3" cstate="print"/>
          <a:stretch>
            <a:fillRect/>
          </a:stretch>
        </p:blipFill>
        <p:spPr>
          <a:xfrm>
            <a:off x="136689" y="358112"/>
            <a:ext cx="1046538" cy="1044000"/>
          </a:xfrm>
          <a:prstGeom prst="rect">
            <a:avLst/>
          </a:prstGeom>
        </p:spPr>
      </p:pic>
      <p:sp>
        <p:nvSpPr>
          <p:cNvPr id="9" name="Прямоугольник 8"/>
          <p:cNvSpPr/>
          <p:nvPr/>
        </p:nvSpPr>
        <p:spPr>
          <a:xfrm>
            <a:off x="35496" y="4517584"/>
            <a:ext cx="1675459" cy="584775"/>
          </a:xfrm>
          <a:prstGeom prst="rect">
            <a:avLst/>
          </a:prstGeom>
        </p:spPr>
        <p:txBody>
          <a:bodyPr wrap="none">
            <a:spAutoFit/>
          </a:bodyPr>
          <a:lstStyle/>
          <a:p>
            <a:r>
              <a:rPr lang="en-US" sz="1600" b="1" i="1" dirty="0">
                <a:solidFill>
                  <a:srgbClr val="E5C78C"/>
                </a:solidFill>
                <a:latin typeface="PT Sans" panose="020B0503020203020204" pitchFamily="34" charset="-52"/>
              </a:rPr>
              <a:t>volgmed.ru</a:t>
            </a:r>
            <a:endParaRPr lang="ru-RU" sz="1600" b="1" i="1" dirty="0">
              <a:solidFill>
                <a:srgbClr val="E5C78C"/>
              </a:solidFill>
              <a:latin typeface="PT Sans" panose="020B0503020203020204" pitchFamily="34" charset="-52"/>
            </a:endParaRPr>
          </a:p>
          <a:p>
            <a:r>
              <a:rPr lang="en-US" sz="1600" b="1" i="1" dirty="0">
                <a:solidFill>
                  <a:srgbClr val="E5C78C"/>
                </a:solidFill>
                <a:latin typeface="PT Sans" panose="020B0503020203020204" pitchFamily="34" charset="-52"/>
              </a:rPr>
              <a:t>nomusvolgmed.ru</a:t>
            </a:r>
            <a:endParaRPr lang="ru-RU" sz="1600" b="1" i="1" dirty="0">
              <a:solidFill>
                <a:srgbClr val="E5C78C"/>
              </a:solidFill>
              <a:latin typeface="PT Sans" panose="020B0503020203020204" pitchFamily="34" charset="-52"/>
            </a:endParaRPr>
          </a:p>
        </p:txBody>
      </p:sp>
      <p:sp>
        <p:nvSpPr>
          <p:cNvPr id="11" name="Прямоугольник 10">
            <a:extLst>
              <a:ext uri="{FF2B5EF4-FFF2-40B4-BE49-F238E27FC236}">
                <a16:creationId xmlns:a16="http://schemas.microsoft.com/office/drawing/2014/main" xmlns="" id="{0D8FE022-CB4E-42F3-8A6F-BEEAABEC9B25}"/>
              </a:ext>
            </a:extLst>
          </p:cNvPr>
          <p:cNvSpPr/>
          <p:nvPr/>
        </p:nvSpPr>
        <p:spPr>
          <a:xfrm>
            <a:off x="3633455" y="4573682"/>
            <a:ext cx="1872629" cy="523220"/>
          </a:xfrm>
          <a:prstGeom prst="rect">
            <a:avLst/>
          </a:prstGeom>
        </p:spPr>
        <p:txBody>
          <a:bodyPr wrap="none">
            <a:spAutoFit/>
          </a:bodyPr>
          <a:lstStyle/>
          <a:p>
            <a:pPr algn="ctr"/>
            <a:endParaRPr lang="ru-RU" sz="1400" b="1" dirty="0">
              <a:solidFill>
                <a:srgbClr val="E5C78C"/>
              </a:solidFill>
              <a:latin typeface="PT Sans" panose="020B0503020203020204" pitchFamily="34" charset="-52"/>
            </a:endParaRPr>
          </a:p>
          <a:p>
            <a:pPr algn="ctr"/>
            <a:r>
              <a:rPr lang="ru-RU" sz="1400" b="1" dirty="0">
                <a:solidFill>
                  <a:srgbClr val="E5C78C"/>
                </a:solidFill>
                <a:latin typeface="PT Sans" panose="020B0503020203020204" pitchFamily="34" charset="-52"/>
              </a:rPr>
              <a:t>Волгоград, Россия</a:t>
            </a:r>
          </a:p>
        </p:txBody>
      </p:sp>
      <p:sp>
        <p:nvSpPr>
          <p:cNvPr id="12" name="Заголовок 1">
            <a:extLst>
              <a:ext uri="{FF2B5EF4-FFF2-40B4-BE49-F238E27FC236}">
                <a16:creationId xmlns:a16="http://schemas.microsoft.com/office/drawing/2014/main" xmlns="" id="{31535526-167A-4382-9F83-3CA7F134AD60}"/>
              </a:ext>
            </a:extLst>
          </p:cNvPr>
          <p:cNvSpPr txBox="1">
            <a:spLocks/>
          </p:cNvSpPr>
          <p:nvPr/>
        </p:nvSpPr>
        <p:spPr>
          <a:xfrm>
            <a:off x="835968" y="1750051"/>
            <a:ext cx="7772400" cy="6611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endParaRPr lang="ru-RU" sz="4000" b="1" dirty="0">
              <a:solidFill>
                <a:srgbClr val="E5C78C"/>
              </a:solidFill>
              <a:latin typeface="Pt sans"/>
              <a:cs typeface="Times New Roman" pitchFamily="18" charset="0"/>
            </a:endParaRPr>
          </a:p>
        </p:txBody>
      </p:sp>
      <p:sp>
        <p:nvSpPr>
          <p:cNvPr id="14" name="Заголовок 1">
            <a:extLst>
              <a:ext uri="{FF2B5EF4-FFF2-40B4-BE49-F238E27FC236}">
                <a16:creationId xmlns:a16="http://schemas.microsoft.com/office/drawing/2014/main" xmlns="" id="{43DD4CC2-B557-49CB-BA6B-140355FED53E}"/>
              </a:ext>
            </a:extLst>
          </p:cNvPr>
          <p:cNvSpPr txBox="1">
            <a:spLocks/>
          </p:cNvSpPr>
          <p:nvPr/>
        </p:nvSpPr>
        <p:spPr>
          <a:xfrm>
            <a:off x="5511696" y="278800"/>
            <a:ext cx="3670176" cy="6611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ru-RU" sz="1100" b="1" dirty="0">
              <a:solidFill>
                <a:srgbClr val="E5C78C"/>
              </a:solidFill>
              <a:latin typeface="Pt sans"/>
              <a:cs typeface="Times New Roman" pitchFamily="18" charset="0"/>
            </a:endParaRPr>
          </a:p>
        </p:txBody>
      </p:sp>
      <p:sp>
        <p:nvSpPr>
          <p:cNvPr id="15" name="Заголовок 1">
            <a:extLst>
              <a:ext uri="{FF2B5EF4-FFF2-40B4-BE49-F238E27FC236}">
                <a16:creationId xmlns:a16="http://schemas.microsoft.com/office/drawing/2014/main" xmlns="" id="{857AE9E9-5E73-4902-906B-B9A4861CEFB8}"/>
              </a:ext>
            </a:extLst>
          </p:cNvPr>
          <p:cNvSpPr txBox="1">
            <a:spLocks/>
          </p:cNvSpPr>
          <p:nvPr/>
        </p:nvSpPr>
        <p:spPr>
          <a:xfrm>
            <a:off x="3230246" y="1328883"/>
            <a:ext cx="2679044" cy="4490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400" b="1" dirty="0">
              <a:solidFill>
                <a:srgbClr val="E5C78C"/>
              </a:solidFill>
              <a:latin typeface="Pt sans"/>
              <a:cs typeface="Times New Roman" pitchFamily="18" charset="0"/>
            </a:endParaRPr>
          </a:p>
        </p:txBody>
      </p:sp>
      <p:sp>
        <p:nvSpPr>
          <p:cNvPr id="16" name="Заголовок 1">
            <a:extLst>
              <a:ext uri="{FF2B5EF4-FFF2-40B4-BE49-F238E27FC236}">
                <a16:creationId xmlns:a16="http://schemas.microsoft.com/office/drawing/2014/main" xmlns="" id="{6F40958B-5A65-4539-B0B8-A705CD28DFDC}"/>
              </a:ext>
            </a:extLst>
          </p:cNvPr>
          <p:cNvSpPr txBox="1">
            <a:spLocks/>
          </p:cNvSpPr>
          <p:nvPr/>
        </p:nvSpPr>
        <p:spPr>
          <a:xfrm>
            <a:off x="5073995" y="113380"/>
            <a:ext cx="3926437" cy="14377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ru-RU" sz="1100" b="1" dirty="0">
                <a:solidFill>
                  <a:srgbClr val="E5C78C"/>
                </a:solidFill>
                <a:latin typeface="Pt sans"/>
                <a:cs typeface="Times New Roman" pitchFamily="18" charset="0"/>
              </a:rPr>
              <a:t>ФГБОУ ВО «ВОЛГОГРАДСКИЙ ГОСУДАРСТВЕННЫЙ</a:t>
            </a:r>
          </a:p>
          <a:p>
            <a:pPr>
              <a:lnSpc>
                <a:spcPct val="120000"/>
              </a:lnSpc>
            </a:pPr>
            <a:r>
              <a:rPr lang="ru-RU" sz="1100" b="1" dirty="0">
                <a:solidFill>
                  <a:srgbClr val="E5C78C"/>
                </a:solidFill>
                <a:latin typeface="Pt sans"/>
                <a:cs typeface="Times New Roman" pitchFamily="18" charset="0"/>
              </a:rPr>
              <a:t>МЕДИЦИНСКИЙ УНИВЕРСИТЕТ» МИНИСТЕРСТВА ЗДРАВООХРАНЕНИЯ РОССИЙСКОЙ ФЕДЕРАЦИИ</a:t>
            </a:r>
          </a:p>
          <a:p>
            <a:pPr>
              <a:lnSpc>
                <a:spcPct val="120000"/>
              </a:lnSpc>
            </a:pPr>
            <a:endParaRPr lang="ru-RU" sz="1100" b="1" dirty="0">
              <a:solidFill>
                <a:srgbClr val="E5C78C"/>
              </a:solidFill>
              <a:latin typeface="Pt sans"/>
              <a:cs typeface="Times New Roman" pitchFamily="18" charset="0"/>
            </a:endParaRPr>
          </a:p>
          <a:p>
            <a:pPr>
              <a:lnSpc>
                <a:spcPct val="120000"/>
              </a:lnSpc>
            </a:pPr>
            <a:r>
              <a:rPr lang="ru-RU" sz="1100" b="1" dirty="0" smtClean="0">
                <a:solidFill>
                  <a:srgbClr val="E5C78C"/>
                </a:solidFill>
                <a:latin typeface="Pt sans"/>
                <a:cs typeface="Times New Roman" pitchFamily="18" charset="0"/>
              </a:rPr>
              <a:t>КАФЕДРА СТОМАТОЛОГИИ ДЕТСКОГО ВОЗРАСТА</a:t>
            </a:r>
            <a:endParaRPr lang="ru-RU" sz="1100" b="1" dirty="0">
              <a:solidFill>
                <a:srgbClr val="E5C78C"/>
              </a:solidFill>
              <a:latin typeface="Pt sans"/>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323528" y="771550"/>
            <a:ext cx="8424936" cy="857250"/>
          </a:xfrm>
        </p:spPr>
        <p:txBody>
          <a:bodyPr>
            <a:normAutofit fontScale="90000"/>
          </a:bodyPr>
          <a:lstStyle/>
          <a:p>
            <a:pPr algn="l">
              <a:lnSpc>
                <a:spcPct val="150000"/>
              </a:lnSpc>
            </a:pPr>
            <a:r>
              <a:rPr lang="ru-RU" sz="1300" dirty="0" smtClean="0">
                <a:solidFill>
                  <a:schemeClr val="bg1"/>
                </a:solidFill>
                <a:latin typeface="Times New Roman" pitchFamily="18" charset="0"/>
                <a:cs typeface="Times New Roman" pitchFamily="18" charset="0"/>
              </a:rPr>
              <a:t>ДИСТАЛЬНАЯ ОККЛЮЗИЯ ЧЕЛЮСТЕЙ У НОВОРОЖДЕННЫХ (МЛАДЕНЧЕСКАЯ РЕТРОГЕНИЯ) ЯВЛЯЕТСЯ ФИЗИОЛОГИЧЕСКОЙ ЗАКОНОМЕРНОСТЬЮ. 18 ФУНКЦИОНАЛЬНАЯ НАГРУЗКА НА НИЖНЮЮ ЧЕЛЮСТЬ ВО ВРЕМЯ СОСАНИЯ СПОСОБСТВУЮТ БЫСТРОМУ РОСТУ ЕЕ В ТЕЧЕНИЕ ПЕРВОГО ГОДА ЖИЗНИ. ПОСЛЕ ПРОРЕЗЫВАНИЯ ВРЕМЕННЫХ РЕЗЦОВ СООТНОШЕНИЕ ЧЕЛЮСТЕЙ ОБЫЧНО НОРМАЛИЗУЕТСЯ. </a:t>
            </a:r>
            <a:endParaRPr lang="ru-RU" sz="3200" b="1" dirty="0">
              <a:solidFill>
                <a:schemeClr val="bg1"/>
              </a:solidFill>
              <a:latin typeface="Pt sans"/>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8298618" cy="923330"/>
          </a:xfrm>
          <a:prstGeom prst="rect">
            <a:avLst/>
          </a:prstGeom>
          <a:noFill/>
        </p:spPr>
        <p:txBody>
          <a:bodyPr wrap="none" rtlCol="0">
            <a:spAutoFit/>
          </a:bodyPr>
          <a:lstStyle/>
          <a:p>
            <a:r>
              <a:rPr lang="ru-RU" dirty="0" smtClean="0">
                <a:solidFill>
                  <a:srgbClr val="FFC000"/>
                </a:solidFill>
                <a:latin typeface="Times New Roman" pitchFamily="18" charset="0"/>
                <a:cs typeface="Times New Roman" pitchFamily="18" charset="0"/>
              </a:rPr>
              <a:t>ПРОФИЛАКТИКА ДИСТАЛЬНОЙ </a:t>
            </a:r>
            <a:r>
              <a:rPr lang="ru-RU" dirty="0" err="1" smtClean="0">
                <a:solidFill>
                  <a:srgbClr val="FFC000"/>
                </a:solidFill>
                <a:latin typeface="Times New Roman" pitchFamily="18" charset="0"/>
                <a:cs typeface="Times New Roman" pitchFamily="18" charset="0"/>
              </a:rPr>
              <a:t>ОККЛЮЗИИ-вскармливание</a:t>
            </a:r>
            <a:r>
              <a:rPr lang="ru-RU" dirty="0" smtClean="0">
                <a:solidFill>
                  <a:srgbClr val="FFC000"/>
                </a:solidFill>
                <a:latin typeface="Times New Roman" pitchFamily="18" charset="0"/>
                <a:cs typeface="Times New Roman" pitchFamily="18" charset="0"/>
              </a:rPr>
              <a:t> новорожденных</a:t>
            </a:r>
          </a:p>
          <a:p>
            <a:endParaRPr lang="ru-RU" dirty="0" smtClean="0">
              <a:solidFill>
                <a:srgbClr val="FFC000"/>
              </a:solidFill>
              <a:latin typeface="Times New Roman" pitchFamily="18" charset="0"/>
              <a:cs typeface="Times New Roman" pitchFamily="18" charset="0"/>
            </a:endParaRPr>
          </a:p>
          <a:p>
            <a:endParaRPr lang="ru-RU" dirty="0">
              <a:solidFill>
                <a:srgbClr val="FFC000"/>
              </a:solidFill>
              <a:latin typeface="Times New Roman" pitchFamily="18" charset="0"/>
              <a:cs typeface="Times New Roman" pitchFamily="18" charset="0"/>
            </a:endParaRPr>
          </a:p>
        </p:txBody>
      </p:sp>
      <p:pic>
        <p:nvPicPr>
          <p:cNvPr id="26626" name="Picture 2" descr="Picture background"/>
          <p:cNvPicPr>
            <a:picLocks noChangeAspect="1" noChangeArrowheads="1"/>
          </p:cNvPicPr>
          <p:nvPr/>
        </p:nvPicPr>
        <p:blipFill>
          <a:blip r:embed="rId2" cstate="print"/>
          <a:srcRect/>
          <a:stretch>
            <a:fillRect/>
          </a:stretch>
        </p:blipFill>
        <p:spPr bwMode="auto">
          <a:xfrm>
            <a:off x="5724128" y="2283718"/>
            <a:ext cx="3216459" cy="2415498"/>
          </a:xfrm>
          <a:prstGeom prst="rect">
            <a:avLst/>
          </a:prstGeom>
          <a:noFill/>
        </p:spPr>
      </p:pic>
      <p:sp>
        <p:nvSpPr>
          <p:cNvPr id="8" name="Прямоугольник 7"/>
          <p:cNvSpPr/>
          <p:nvPr/>
        </p:nvSpPr>
        <p:spPr>
          <a:xfrm>
            <a:off x="395536" y="1851670"/>
            <a:ext cx="5112568" cy="3139321"/>
          </a:xfrm>
          <a:prstGeom prst="rect">
            <a:avLst/>
          </a:prstGeom>
        </p:spPr>
        <p:txBody>
          <a:bodyPr wrap="square">
            <a:spAutoFit/>
          </a:bodyPr>
          <a:lstStyle/>
          <a:p>
            <a:pPr>
              <a:lnSpc>
                <a:spcPct val="150000"/>
              </a:lnSpc>
            </a:pPr>
            <a:r>
              <a:rPr lang="ru-RU" sz="1200" dirty="0" smtClean="0">
                <a:solidFill>
                  <a:schemeClr val="bg1"/>
                </a:solidFill>
                <a:latin typeface="Times New Roman" pitchFamily="18" charset="0"/>
                <a:cs typeface="Times New Roman" pitchFamily="18" charset="0"/>
              </a:rPr>
              <a:t>НЕПРАВИЛЬНОЕ ИСКУССТВЕННОЕ ВСКАРМЛИВАНИЕ ПРИВОДИТ К ТОМУ, ЧТО РЕБЕНОК НЕ ПРИЛАГАЕТ УСИЛИЙ ВОВРЕМЯ ПРИЕМА ПИЩИ, СЛЕДОВАТЕЛЬНО, НЕ СМЕЩАЕТ НИЖНЮЮ ЧЕЛЮСТЬ ВПЕРЕД И НЕ ПРИЛАГАЕТ УСИЛИЙ ДЛЯ ВЫДАВЛИВАНИЯ МОЛОКА. ТАКИМ ОБРАЗОМ, ИСКЛЮЧАЕТСЯ ГЛАВНЫЙ ЕСТЕСТВЕННЫЙ СТИМУЛ ПРОЦЕССА РОСТА НИЖНЕЙ ЧЕЛЮСТИ РЕБЕНКА. ДЛИТЕЛЬНОЕ ИСКУССТВЕННОЕ ВСКАРМЛИВАНИЕ (ДО 2,5 И БОЛЕЕ ЛЕТ) С ИСПОЛЬЗОВАНИЕМ БУТЫЛОЧЕК, ПОИЛЬНИКОВ ВО ВРЕМЯ ПРИЕМА ПИЩИ СОЗДАЮТ ПРЕДПОСЫЛКИ К ДИСФУНКЦИИ ЯЗЫКА, ИНФАНТИЛЬНОМУ ТИПУ ГЛОТАНИЯ И НЕДОРАЗВИТИЮ НИЖНЕЙ ЧЕЛЮСТИ</a:t>
            </a:r>
            <a:r>
              <a:rPr lang="ru-RU" sz="1200" dirty="0" smtClean="0">
                <a:solidFill>
                  <a:schemeClr val="bg1"/>
                </a:solidFill>
              </a:rPr>
              <a:t>. </a:t>
            </a:r>
            <a:endParaRPr lang="ru-RU"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323528" y="1131590"/>
            <a:ext cx="8712968" cy="857250"/>
          </a:xfrm>
        </p:spPr>
        <p:txBody>
          <a:bodyPr>
            <a:normAutofit fontScale="90000"/>
          </a:bodyPr>
          <a:lstStyle/>
          <a:p>
            <a:pPr algn="l">
              <a:lnSpc>
                <a:spcPct val="150000"/>
              </a:lnSpc>
            </a:pPr>
            <a:r>
              <a:rPr lang="ru-RU" sz="3200" b="1" dirty="0" smtClean="0">
                <a:solidFill>
                  <a:srgbClr val="078777"/>
                </a:solidFill>
                <a:latin typeface="Pt sans"/>
              </a:rPr>
              <a:t/>
            </a:r>
            <a:br>
              <a:rPr lang="ru-RU" sz="3200" b="1" dirty="0" smtClean="0">
                <a:solidFill>
                  <a:srgbClr val="078777"/>
                </a:solidFill>
                <a:latin typeface="Pt sans"/>
              </a:rPr>
            </a:br>
            <a:r>
              <a:rPr lang="ru-RU" sz="1300" dirty="0" smtClean="0">
                <a:solidFill>
                  <a:schemeClr val="bg1"/>
                </a:solidFill>
                <a:latin typeface="Times New Roman" pitchFamily="18" charset="0"/>
                <a:cs typeface="Times New Roman" pitchFamily="18" charset="0"/>
              </a:rPr>
              <a:t> </a:t>
            </a:r>
            <a:br>
              <a:rPr lang="ru-RU" sz="1300" dirty="0" smtClean="0">
                <a:solidFill>
                  <a:schemeClr val="bg1"/>
                </a:solidFill>
                <a:latin typeface="Times New Roman" pitchFamily="18" charset="0"/>
                <a:cs typeface="Times New Roman" pitchFamily="18" charset="0"/>
              </a:rPr>
            </a:br>
            <a:r>
              <a:rPr lang="ru-RU" sz="1300" dirty="0" smtClean="0">
                <a:solidFill>
                  <a:schemeClr val="bg1"/>
                </a:solidFill>
                <a:latin typeface="Times New Roman" pitchFamily="18" charset="0"/>
                <a:cs typeface="Times New Roman" pitchFamily="18" charset="0"/>
              </a:rPr>
              <a:t/>
            </a:r>
            <a:br>
              <a:rPr lang="ru-RU" sz="1300" dirty="0" smtClean="0">
                <a:solidFill>
                  <a:schemeClr val="bg1"/>
                </a:solidFill>
                <a:latin typeface="Times New Roman" pitchFamily="18" charset="0"/>
                <a:cs typeface="Times New Roman" pitchFamily="18" charset="0"/>
              </a:rPr>
            </a:br>
            <a:r>
              <a:rPr lang="ru-RU" sz="1300" b="1" dirty="0" smtClean="0">
                <a:solidFill>
                  <a:schemeClr val="bg1"/>
                </a:solidFill>
                <a:latin typeface="Times New Roman" pitchFamily="18" charset="0"/>
                <a:cs typeface="Times New Roman" pitchFamily="18" charset="0"/>
              </a:rPr>
              <a:t/>
            </a:r>
            <a:br>
              <a:rPr lang="ru-RU" sz="1300" b="1" dirty="0" smtClean="0">
                <a:solidFill>
                  <a:schemeClr val="bg1"/>
                </a:solidFill>
                <a:latin typeface="Times New Roman" pitchFamily="18" charset="0"/>
                <a:cs typeface="Times New Roman" pitchFamily="18" charset="0"/>
              </a:rPr>
            </a:br>
            <a:endParaRPr lang="ru-RU" sz="3200" b="1" dirty="0">
              <a:solidFill>
                <a:schemeClr val="bg1"/>
              </a:solidFill>
              <a:latin typeface="Pt sans"/>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50446" cy="923330"/>
          </a:xfrm>
          <a:prstGeom prst="rect">
            <a:avLst/>
          </a:prstGeom>
          <a:noFill/>
        </p:spPr>
        <p:txBody>
          <a:bodyPr wrap="none" rtlCol="0">
            <a:spAutoFit/>
          </a:bodyPr>
          <a:lstStyle/>
          <a:p>
            <a:r>
              <a:rPr lang="ru-RU" dirty="0" smtClean="0">
                <a:solidFill>
                  <a:srgbClr val="FFC000"/>
                </a:solidFill>
                <a:latin typeface="Times New Roman" pitchFamily="18" charset="0"/>
                <a:cs typeface="Times New Roman" pitchFamily="18" charset="0"/>
              </a:rPr>
              <a:t>ПРОФИЛАКТИКА ДИСТАЛЬНОЙ ОККЛЮЗИИ- санация дыхательных путей</a:t>
            </a:r>
          </a:p>
          <a:p>
            <a:endParaRPr lang="ru-RU" dirty="0" smtClean="0">
              <a:solidFill>
                <a:srgbClr val="FFC000"/>
              </a:solidFill>
              <a:latin typeface="Times New Roman" pitchFamily="18" charset="0"/>
              <a:cs typeface="Times New Roman" pitchFamily="18" charset="0"/>
            </a:endParaRP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323528" y="555526"/>
            <a:ext cx="8496944" cy="1892826"/>
          </a:xfrm>
          <a:prstGeom prst="rect">
            <a:avLst/>
          </a:prstGeom>
        </p:spPr>
        <p:txBody>
          <a:bodyPr wrap="square">
            <a:spAutoFit/>
          </a:bodyPr>
          <a:lstStyle/>
          <a:p>
            <a:pPr>
              <a:lnSpc>
                <a:spcPct val="150000"/>
              </a:lnSpc>
            </a:pPr>
            <a:r>
              <a:rPr lang="ru-RU" sz="1100" dirty="0" smtClean="0">
                <a:solidFill>
                  <a:schemeClr val="bg1"/>
                </a:solidFill>
                <a:latin typeface="Times New Roman" pitchFamily="18" charset="0"/>
                <a:cs typeface="Times New Roman" pitchFamily="18" charset="0"/>
              </a:rPr>
              <a:t>ДЛИТЕЛЬНОЕ НАРУШЕНИЕ НОСОВОГО ДЫХАНИЯ В ДЕТСКОМ ВОЗРАСТЕ НЕ ТОЛЬКО НЕГАТИВНО ВЛИЯЕТ НА РАЗВИТИЕ СКЕЛЕТА ГРУДНОЙ КЛЕТКИ, НО И ПРИВОДИТ К ДЕФОРМАЦИИ ЛИЦЕВОГО СКЕЛЕТА, ВЫЗЫВАЯ ТАКИЕ АНОМАЛИИ ЗУБОЧЕЛЮСТНОГО РАЗВИТИЯ, КАК ОТКРЫТЫЙ, ПЕРЕКРЕСТНЫЙ И ДИСТАЛЬНЫЙ ПРИКУС.ПРИ РОТОВОМ ДЫХАНИИ У РЕБЕНКА ПРОИСХОДИТ СУЖЕНИЕ НОСОВЫХ ХОДОВ И НЕДОРАЗВИТИЕ ГАЙМОРОВЫХ ПАЗУХ, ПРЯМЫМ СЛЕДСТВИЕМ ЧЕГО ЯВЛЯЕТСЯ ЗАМЕДЛЕНИЕ РОСТА КОСТЕЙ ВЕРХНЕЙ ЧЕЛЮСТИ. НИЗКОЕ ПОЛОЖЕНИЕ ЯЗЫКА, ХАРАКТЕРНОЕ ДЛЯ РОТОВОГО ДЫХАНИЯ, ЛИШАЕТ СВОД ВЕРХНЕЙ ЧЕЛЮСТИ НЕОБХОДИМОЙ ПОДДЕРЖКИ. ЕЕ БОКОВЫЕ ЧАСТИ ПРИ ЭТОМ СБЛИЖАЮТСЯ, ТВЕРДОЕ НЕБО СТАНОВИТСЯ УЗКИМ И ВЫСОКИМ</a:t>
            </a:r>
            <a:r>
              <a:rPr lang="ru-RU" sz="1200" dirty="0" smtClean="0">
                <a:solidFill>
                  <a:schemeClr val="bg1"/>
                </a:solidFill>
                <a:latin typeface="Times New Roman" pitchFamily="18" charset="0"/>
                <a:cs typeface="Times New Roman" pitchFamily="18" charset="0"/>
              </a:rPr>
              <a:t>. </a:t>
            </a:r>
            <a:endParaRPr lang="ru-RU" sz="1200" dirty="0">
              <a:solidFill>
                <a:schemeClr val="bg1"/>
              </a:solidFill>
              <a:latin typeface="Times New Roman" pitchFamily="18" charset="0"/>
              <a:cs typeface="Times New Roman" pitchFamily="18" charset="0"/>
            </a:endParaRPr>
          </a:p>
        </p:txBody>
      </p:sp>
      <p:sp>
        <p:nvSpPr>
          <p:cNvPr id="9" name="Прямоугольник 8"/>
          <p:cNvSpPr/>
          <p:nvPr/>
        </p:nvSpPr>
        <p:spPr>
          <a:xfrm>
            <a:off x="323528" y="2427734"/>
            <a:ext cx="4968552" cy="2350452"/>
          </a:xfrm>
          <a:prstGeom prst="rect">
            <a:avLst/>
          </a:prstGeom>
        </p:spPr>
        <p:txBody>
          <a:bodyPr wrap="square">
            <a:spAutoFit/>
          </a:bodyPr>
          <a:lstStyle/>
          <a:p>
            <a:pPr>
              <a:lnSpc>
                <a:spcPct val="150000"/>
              </a:lnSpc>
            </a:pPr>
            <a:r>
              <a:rPr lang="ru-RU" sz="1100" dirty="0" smtClean="0">
                <a:solidFill>
                  <a:schemeClr val="bg1"/>
                </a:solidFill>
                <a:latin typeface="Times New Roman" pitchFamily="18" charset="0"/>
                <a:cs typeface="Times New Roman" pitchFamily="18" charset="0"/>
              </a:rPr>
              <a:t>В РЕЗУЛЬТАТЕ ПРОИСХОДИТ СУЖЕНИЕ ВЕРХНЕГО ЗУБНОГО РЯДА, ВЫЗЫВАЮЩЕГО СКУЧЕННОСТЬ ЗУБОВ ВЕРХНЕЙ ЧЕЛЮСТИ. В ТО ЖЕ ВРЕМЯ СЛАБЫЙ ТОНУС КРУГОВОЙ МЫШЦЫ РТА ЗАТРУДНЯЕТ НОРМАЛЬНОЕ СМЫКАНИЕ ГУБ, МЕШАЯ НОРМАЛЬНОМУ РАЗВИТИЮ НИЖНЕЙ ЧЕЛЮСТИ, ЧТО В СВОЮ ОЧЕРЕДЬ ПРИВОДИТ К СУЖЕНИЮ НИЖНЕГО ЗУБНОГО РЯДА И В ДАЛЬНЕЙШЕМ К СКУЧЕННОМУ ПОЛОЖЕНИЮ ЗУБОВ НА НИЖНЕЙ ЧЕЛЮСТИ.В РЕЗУЛЬТАТЕ У РЕБЕНКА ФОРМИРУЕТСЯ ДИСТАЛЬНЫЙ ИЛИ ПЕРЕКРЕСТНЫЙ ПРИКУС, ЧТО ПРИВОДИТ К НАРУШЕНИЮ ФУНКЦИИ ЖЕВАНИЯ</a:t>
            </a:r>
            <a:endParaRPr lang="ru-RU" sz="1100" dirty="0"/>
          </a:p>
        </p:txBody>
      </p:sp>
      <p:pic>
        <p:nvPicPr>
          <p:cNvPr id="27650" name="Picture 2" descr="Picture background"/>
          <p:cNvPicPr>
            <a:picLocks noChangeAspect="1" noChangeArrowheads="1"/>
          </p:cNvPicPr>
          <p:nvPr/>
        </p:nvPicPr>
        <p:blipFill>
          <a:blip r:embed="rId2" cstate="print"/>
          <a:srcRect/>
          <a:stretch>
            <a:fillRect/>
          </a:stretch>
        </p:blipFill>
        <p:spPr bwMode="auto">
          <a:xfrm>
            <a:off x="5364088" y="2643758"/>
            <a:ext cx="3600000" cy="202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251520" y="69954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СОСАНИЕ БОЛЬШОГО ПАЛЬЦА, ЗАКУСЫВАНИЕ НИЖНЕЙ ГУБЫ.</a:t>
            </a:r>
            <a:r>
              <a:rPr lang="ru-RU" sz="1400" dirty="0" smtClean="0">
                <a:solidFill>
                  <a:schemeClr val="bg1"/>
                </a:solidFill>
                <a:latin typeface="Times New Roman" pitchFamily="18" charset="0"/>
                <a:cs typeface="Times New Roman" pitchFamily="18" charset="0"/>
              </a:rPr>
              <a:t/>
            </a:r>
            <a:br>
              <a:rPr lang="ru-RU" sz="1400" dirty="0" smtClean="0">
                <a:solidFill>
                  <a:schemeClr val="bg1"/>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 ИНФАНТИЛЬНОЕ ГЛОТАНИЕ. ВЯЛОЕ ЖЕВАНИЕ.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8204875" cy="923330"/>
          </a:xfrm>
          <a:prstGeom prst="rect">
            <a:avLst/>
          </a:prstGeom>
          <a:noFill/>
        </p:spPr>
        <p:txBody>
          <a:bodyPr wrap="none" rtlCol="0">
            <a:spAutoFit/>
          </a:bodyPr>
          <a:lstStyle/>
          <a:p>
            <a:r>
              <a:rPr lang="ru-RU" dirty="0" smtClean="0">
                <a:solidFill>
                  <a:srgbClr val="FFC000"/>
                </a:solidFill>
                <a:latin typeface="Times New Roman" pitchFamily="18" charset="0"/>
                <a:cs typeface="Times New Roman" pitchFamily="18" charset="0"/>
              </a:rPr>
              <a:t>ПРОФИЛАКТИКА ДИСТАЛЬНОЙ </a:t>
            </a:r>
            <a:r>
              <a:rPr lang="ru-RU" dirty="0" err="1" smtClean="0">
                <a:solidFill>
                  <a:srgbClr val="FFC000"/>
                </a:solidFill>
                <a:latin typeface="Times New Roman" pitchFamily="18" charset="0"/>
                <a:cs typeface="Times New Roman" pitchFamily="18" charset="0"/>
              </a:rPr>
              <a:t>ОККЛЮЗИИ-устранение</a:t>
            </a:r>
            <a:r>
              <a:rPr lang="ru-RU" dirty="0" smtClean="0">
                <a:solidFill>
                  <a:srgbClr val="FFC000"/>
                </a:solidFill>
                <a:latin typeface="Times New Roman" pitchFamily="18" charset="0"/>
                <a:cs typeface="Times New Roman" pitchFamily="18" charset="0"/>
              </a:rPr>
              <a:t> вредных привычек</a:t>
            </a:r>
          </a:p>
          <a:p>
            <a:endParaRPr lang="ru-RU" dirty="0" smtClean="0">
              <a:solidFill>
                <a:srgbClr val="FFC000"/>
              </a:solidFill>
              <a:latin typeface="Times New Roman" pitchFamily="18" charset="0"/>
              <a:cs typeface="Times New Roman" pitchFamily="18" charset="0"/>
            </a:endParaRPr>
          </a:p>
          <a:p>
            <a:endParaRPr lang="ru-RU" dirty="0">
              <a:solidFill>
                <a:srgbClr val="FFC000"/>
              </a:solidFill>
              <a:latin typeface="Times New Roman" pitchFamily="18" charset="0"/>
              <a:cs typeface="Times New Roman" pitchFamily="18" charset="0"/>
            </a:endParaRPr>
          </a:p>
        </p:txBody>
      </p:sp>
      <p:pic>
        <p:nvPicPr>
          <p:cNvPr id="28676" name="Picture 4" descr="Picture background"/>
          <p:cNvPicPr>
            <a:picLocks noChangeAspect="1" noChangeArrowheads="1"/>
          </p:cNvPicPr>
          <p:nvPr/>
        </p:nvPicPr>
        <p:blipFill>
          <a:blip r:embed="rId2" cstate="print"/>
          <a:srcRect/>
          <a:stretch>
            <a:fillRect/>
          </a:stretch>
        </p:blipFill>
        <p:spPr bwMode="auto">
          <a:xfrm>
            <a:off x="251520" y="1851670"/>
            <a:ext cx="3024336" cy="2861022"/>
          </a:xfrm>
          <a:prstGeom prst="rect">
            <a:avLst/>
          </a:prstGeom>
          <a:noFill/>
        </p:spPr>
      </p:pic>
      <p:pic>
        <p:nvPicPr>
          <p:cNvPr id="28678" name="Picture 6" descr="Picture background"/>
          <p:cNvPicPr>
            <a:picLocks noChangeAspect="1" noChangeArrowheads="1"/>
          </p:cNvPicPr>
          <p:nvPr/>
        </p:nvPicPr>
        <p:blipFill>
          <a:blip r:embed="rId3" cstate="print"/>
          <a:srcRect l="10001" r="11990"/>
          <a:stretch>
            <a:fillRect/>
          </a:stretch>
        </p:blipFill>
        <p:spPr bwMode="auto">
          <a:xfrm>
            <a:off x="4067944" y="1779662"/>
            <a:ext cx="3923095" cy="28288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251520" y="69954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251520" y="699542"/>
            <a:ext cx="8496944" cy="3608488"/>
          </a:xfrm>
          <a:prstGeom prst="rect">
            <a:avLst/>
          </a:prstGeom>
        </p:spPr>
        <p:txBody>
          <a:bodyPr wrap="square">
            <a:spAutoFit/>
          </a:bodyPr>
          <a:lstStyle/>
          <a:p>
            <a:pPr>
              <a:lnSpc>
                <a:spcPct val="150000"/>
              </a:lnSpc>
            </a:pPr>
            <a:r>
              <a:rPr lang="ru-RU" sz="1400" b="1" dirty="0" smtClean="0">
                <a:solidFill>
                  <a:srgbClr val="FFC000"/>
                </a:solidFill>
                <a:latin typeface="Times New Roman" pitchFamily="18" charset="0"/>
                <a:cs typeface="Times New Roman" pitchFamily="18" charset="0"/>
              </a:rPr>
              <a:t>ВЛИЯНИЕ НА РОСТ КОСТНЫХ СТРУКТУР </a:t>
            </a:r>
            <a:r>
              <a:rPr lang="ru-RU" sz="1400" dirty="0" smtClean="0">
                <a:solidFill>
                  <a:schemeClr val="bg1"/>
                </a:solidFill>
                <a:latin typeface="Times New Roman" pitchFamily="18" charset="0"/>
                <a:cs typeface="Times New Roman" pitchFamily="18" charset="0"/>
              </a:rPr>
              <a:t>– ОЧЕНЬ УСПЕШНО ПРИ ОРТОДОНТИЧЕСКОЙ КОРРЕКЦИИ ДИСТАЛЬНОЙ И ГЛУБОКОЙ ОККЛЮЗИИ. ВСЕ, ЧТО ИМЕЕТ НЕДОРАЗВИТИЕ, МОЖНО ПРОСТИМУЛИРОВАТЬ В РОСТЕ, А ВСЕ, ЧТО УЖЕ ПЕРЕРОСЛО, СООТВЕТСТВЕННО, УМЕНЬШИТЬ НЕВОЗМОЖНО. ИЗМЕНЕНИЕ РОСТАЧЕЛЮСТНЫХ КОСТЕЙ ПОСРЕДСТВОМ СДЕРЖИВАНИЯ РОСТА ВЕРХНЕЙ ЧЕЛЮСТИ, А ТАКЖЕ СТИМУЛИРОВАНИЯ РОСТА НИЖНЕЙ ЧЕЛЮСТИ ПРИВОДИТ К СООТВЕТСТВИЮ РАЗМЕРОВ ЧЕЛЮСТЕЙ. ДЛЯ СДЕРЖИВАНИЯ РОСТА ВЕРХНЕЙ ЧЕЛЮСТИ В ГОРИЗОНТАЛЬНОЙИ/ИЛИ ВЕРТИКАЛЬНОЙПЛОСКОСТИ ДОЛЖНА БЫТЬ ИСПОЛЬЗОВАНАТ ЯГА (В ЗАВИСИМОСТИ ОТ НАПРАВЛЕНИЯ СИЛЫ, ПРИКЛАДЫВАЕМОЙ К ВЕРХНЕЙ ЧЕЛЮСТИ). АППАРАТЫ ФУНКЦИОНАЛЬНОГО ДЕЙСТВИЯ БУДУТ СДЕРЖИВАТЬ РОСТ ВЕРХНЕЙ ЧЕЛЮСТИ, ПОКА РАСТЕТ НИЖНЯЯ. ЭТОЗАВИСИТ ОТ БЛАГОПРИЯТНЫХ УСЛОВИЙ, ИМЕЮЩИХСЯ ДЛЯ РОСТА КОСТЕЙ</a:t>
            </a:r>
            <a:endParaRPr lang="ru-RU" sz="1400" dirty="0">
              <a:solidFill>
                <a:schemeClr val="bg1"/>
              </a:solidFill>
              <a:latin typeface="Times New Roman" pitchFamily="18" charset="0"/>
              <a:cs typeface="Times New Roman" pitchFamily="18" charset="0"/>
            </a:endParaRPr>
          </a:p>
        </p:txBody>
      </p:sp>
      <p:sp>
        <p:nvSpPr>
          <p:cNvPr id="9" name="Прямоугольник 8"/>
          <p:cNvSpPr/>
          <p:nvPr/>
        </p:nvSpPr>
        <p:spPr>
          <a:xfrm>
            <a:off x="4427984" y="4731990"/>
            <a:ext cx="4572000" cy="261610"/>
          </a:xfrm>
          <a:prstGeom prst="rect">
            <a:avLst/>
          </a:prstGeom>
        </p:spPr>
        <p:txBody>
          <a:bodyPr>
            <a:spAutoFit/>
          </a:bodyPr>
          <a:lstStyle/>
          <a:p>
            <a:r>
              <a:rPr lang="en-US" sz="1100" dirty="0" smtClean="0">
                <a:solidFill>
                  <a:schemeClr val="accent2">
                    <a:lumMod val="60000"/>
                    <a:lumOff val="40000"/>
                  </a:schemeClr>
                </a:solidFill>
              </a:rPr>
              <a:t>1c72b0e2_pavlova_ia,_shkavro_tk_anomalii..._</a:t>
            </a:r>
            <a:r>
              <a:rPr lang="en-US" sz="1100" dirty="0" err="1" smtClean="0">
                <a:solidFill>
                  <a:schemeClr val="accent2">
                    <a:lumMod val="60000"/>
                    <a:lumOff val="40000"/>
                  </a:schemeClr>
                </a:solidFill>
              </a:rPr>
              <a:t>distalnaya_okklyuziya</a:t>
            </a:r>
            <a:r>
              <a:rPr lang="en-US" sz="1100" dirty="0" smtClean="0">
                <a:solidFill>
                  <a:schemeClr val="accent2">
                    <a:lumMod val="60000"/>
                    <a:lumOff val="40000"/>
                  </a:schemeClr>
                </a:solidFill>
              </a:rPr>
              <a:t>_(1)_(1)</a:t>
            </a:r>
            <a:endParaRPr lang="ru-RU" sz="11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323528" y="2139702"/>
            <a:ext cx="8424936" cy="857250"/>
          </a:xfrm>
        </p:spPr>
        <p:txBody>
          <a:bodyPr>
            <a:normAutofit fontScale="90000"/>
          </a:bodyPr>
          <a:lstStyle/>
          <a:p>
            <a:pPr algn="l">
              <a:lnSpc>
                <a:spcPct val="150000"/>
              </a:lnSpc>
            </a:pPr>
            <a:r>
              <a:rPr lang="ru-RU" sz="1400" dirty="0" smtClean="0">
                <a:solidFill>
                  <a:schemeClr val="bg1"/>
                </a:solidFill>
                <a:latin typeface="Times New Roman" pitchFamily="18" charset="0"/>
                <a:cs typeface="Times New Roman" pitchFamily="18" charset="0"/>
              </a:rPr>
              <a:t>. </a:t>
            </a:r>
            <a:r>
              <a:rPr lang="ru-RU" sz="1400" b="1" dirty="0" smtClean="0">
                <a:solidFill>
                  <a:srgbClr val="FFC000"/>
                </a:solidFill>
                <a:latin typeface="Times New Roman" pitchFamily="18" charset="0"/>
                <a:cs typeface="Times New Roman" pitchFamily="18" charset="0"/>
              </a:rPr>
              <a:t>КАМУФЛЯЖНОЕ ЛЕЧЕНИЕ (ДЕНТОАЛЬВЕОЛЯРНАЯ КОМПЕНСАЦИЯ</a:t>
            </a:r>
            <a:r>
              <a:rPr lang="ru-RU" sz="1400" dirty="0" smtClean="0">
                <a:solidFill>
                  <a:srgbClr val="FFC000"/>
                </a:solidFill>
                <a:latin typeface="Times New Roman" pitchFamily="18" charset="0"/>
                <a:cs typeface="Times New Roman" pitchFamily="18" charset="0"/>
              </a:rPr>
              <a:t>) – </a:t>
            </a:r>
            <a:r>
              <a:rPr lang="ru-RU" sz="1400" dirty="0" smtClean="0">
                <a:solidFill>
                  <a:schemeClr val="bg1"/>
                </a:solidFill>
                <a:latin typeface="Times New Roman" pitchFamily="18" charset="0"/>
                <a:cs typeface="Times New Roman" pitchFamily="18" charset="0"/>
              </a:rPr>
              <a:t>ЭТО КОРРЕКЦИЯ ВЗАИМООТНОШЕНИЯ ЗУБНЫХ ДУГ БЕЗ ВЛИЯНИЯ НА СООТНОШЕНИЕ КОСТНЫХ (ГНАТИЧЕСКИХ) СТРУКТУР. ОРТОДОНТИЧЕСКАЯ КОРРЕКЦИЯ ПРОВОДИТСЯ ТОЛЬКО  НА УРОВНЕ ЗУБОВ, И ПРИ ЭТОМ МЫ МОЖЕМ ИЗМЕНИТЬ ТОЛЬКО ПРОФИЛЬ ГУБ, А НЕ ПРОФИЛЬ ЛИЦА. ОЧЕНЬ ВАЖНО ВЫЯСНИТЬ, ЧТО БЕСПОКОИТ ПАЦИЕНТА – ЛИЦО ИЛИ ЗУБЫ? ЕСЛИ ЗУБЫ, ТО ПРИ ДИСТАЛЬНОЙ ОККЛЮЗИИ, В СЛУЧАЕ КАМУФЛЯЖНОГО ЛЕЧЕНИЯ, ПРОВОДИТСЯ УДАЛЕНИЕ ЗУБОВ НА ВЕРХНЕЙ ЧЕЛЮСТИ В БОКОВЫХ УЧАСТКАХ </a:t>
            </a:r>
            <a:r>
              <a:rPr lang="ru-RU" sz="1400" b="1" u="sng" dirty="0" smtClean="0">
                <a:solidFill>
                  <a:srgbClr val="FFC000"/>
                </a:solidFill>
                <a:latin typeface="Times New Roman" pitchFamily="18" charset="0"/>
                <a:cs typeface="Times New Roman" pitchFamily="18" charset="0"/>
              </a:rPr>
              <a:t>(ПО СТРОГИМ ПОКАЗАНИЯМ</a:t>
            </a:r>
            <a:r>
              <a:rPr lang="ru-RU" sz="1400" dirty="0" smtClean="0">
                <a:solidFill>
                  <a:schemeClr val="bg1"/>
                </a:solidFill>
                <a:latin typeface="Times New Roman" pitchFamily="18" charset="0"/>
                <a:cs typeface="Times New Roman" pitchFamily="18" charset="0"/>
              </a:rPr>
              <a:t>) И РЕТРАКЦИЯ ВЕРХНИХ РЕЗЦОВ. ПРИ КАМУФЛЯЖНОМ ЛЕЧЕНИИ ИСПОЛЬЗУЮТСЯ НЕСЪЕМНЫЕ АППАРАТЫ ДЛЯ ДОСТИЖЕНИЯ КОРПУСНОЙ РЕТРАКЦИИ ВЕРХНИХ РЕЗЦОВ. ДАННЫЕ МЕТОД ЛЕЧЕНИЯ ОГРАНИЧЕН ВОЗМОЖНОСТЬЮ ИЗМЕНЕНИЯ КОРТИКАЛЬНОЙ ПЛАСТИНКИ НЕБА, А ТАКЖЕ ПРОФИЛЕМ ЛИЦА ПАЦИЕНТА. ЕСЛИ ТЯГУ ИСПОЛЬЗОВАТЬ ВМЕСТЕ С ЭТИМ ПОДХОДОМ, УРОВЕНЬ РОСТА КОСТИ БУДЕТ УВЕЛИЧИВАТЬСЯ ВМЕСТЕ С РОСТОМ РЕБЕНКА.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9"/>
            <a:ext cx="8229600" cy="1224136"/>
          </a:xfrm>
          <a:prstGeom prst="rect">
            <a:avLst/>
          </a:prstGeom>
        </p:spPr>
        <p:txBody>
          <a:bodyPr vert="horz" lIns="91440" tIns="45720" rIns="91440" bIns="45720" rtlCol="0">
            <a:normAutofit/>
          </a:bodyPr>
          <a:lstStyle/>
          <a:p>
            <a:pPr marL="342900" lvl="0" indent="-342900">
              <a:spcBef>
                <a:spcPct val="20000"/>
              </a:spcBef>
            </a:pPr>
            <a:r>
              <a:rPr lang="ru-RU" sz="1400" b="1" dirty="0" smtClean="0">
                <a:solidFill>
                  <a:srgbClr val="FFC000"/>
                </a:solidFill>
                <a:latin typeface="Times New Roman" pitchFamily="18" charset="0"/>
                <a:cs typeface="Times New Roman" pitchFamily="18" charset="0"/>
              </a:rPr>
              <a:t>ХИРУРГИЧЕСКАЯ КОРРЕКЦИЯ – </a:t>
            </a:r>
            <a:r>
              <a:rPr lang="ru-RU" sz="1400" dirty="0" smtClean="0">
                <a:solidFill>
                  <a:schemeClr val="bg1"/>
                </a:solidFill>
                <a:latin typeface="Times New Roman" pitchFamily="18" charset="0"/>
                <a:cs typeface="Times New Roman" pitchFamily="18" charset="0"/>
              </a:rPr>
              <a:t>ГНАТИЧЕКИЕ ОПЕРАЦИИ ПРОВОДЯТСЯ ПОСЛЕ ЗАВЕРШЕНИЯ РОСТА ЛИЦЕВОГО СКЕЛЕТА НА ЭТАПЕ ОРТОДОНТИЧЕСКОГО ЛЕЧЕНИЯ</a:t>
            </a:r>
            <a:endParaRPr kumimoji="0" lang="ru-RU" sz="2400" b="0" i="0" u="none" strike="noStrike" kern="1200" cap="none" spc="0" normalizeH="0" baseline="0" noProof="0" dirty="0">
              <a:ln>
                <a:noFill/>
              </a:ln>
              <a:solidFill>
                <a:srgbClr val="078777"/>
              </a:solidFill>
              <a:effectLst/>
              <a:uLnTx/>
              <a:uFillTx/>
              <a:latin typeface="Pt sans"/>
              <a:ea typeface="+mn-ea"/>
              <a:cs typeface="+mn-cs"/>
            </a:endParaRPr>
          </a:p>
        </p:txBody>
      </p:sp>
      <p:sp>
        <p:nvSpPr>
          <p:cNvPr id="6" name="Заголовок 1"/>
          <p:cNvSpPr>
            <a:spLocks noGrp="1"/>
          </p:cNvSpPr>
          <p:nvPr>
            <p:ph type="title"/>
          </p:nvPr>
        </p:nvSpPr>
        <p:spPr>
          <a:xfrm>
            <a:off x="323528" y="213970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pic>
        <p:nvPicPr>
          <p:cNvPr id="29698" name="Picture 2" descr="Picture background"/>
          <p:cNvPicPr>
            <a:picLocks noChangeAspect="1" noChangeArrowheads="1"/>
          </p:cNvPicPr>
          <p:nvPr/>
        </p:nvPicPr>
        <p:blipFill>
          <a:blip r:embed="rId2" cstate="print"/>
          <a:srcRect/>
          <a:stretch>
            <a:fillRect/>
          </a:stretch>
        </p:blipFill>
        <p:spPr bwMode="auto">
          <a:xfrm>
            <a:off x="1043608" y="1707654"/>
            <a:ext cx="6603479" cy="29854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9"/>
            <a:ext cx="8229600" cy="1224136"/>
          </a:xfrm>
          <a:prstGeom prst="rect">
            <a:avLst/>
          </a:prstGeom>
        </p:spPr>
        <p:txBody>
          <a:bodyPr vert="horz" lIns="91440" tIns="45720" rIns="91440" bIns="45720" rtlCol="0">
            <a:normAutofit/>
          </a:bodyPr>
          <a:lstStyle/>
          <a:p>
            <a:pPr marL="342900" lvl="0" indent="-342900">
              <a:spcBef>
                <a:spcPct val="20000"/>
              </a:spcBef>
            </a:pPr>
            <a:endParaRPr kumimoji="0" lang="ru-RU" sz="2400" b="0" i="0" u="none" strike="noStrike" kern="1200" cap="none" spc="0" normalizeH="0" baseline="0" noProof="0" dirty="0">
              <a:ln>
                <a:noFill/>
              </a:ln>
              <a:solidFill>
                <a:srgbClr val="078777"/>
              </a:solidFill>
              <a:effectLst/>
              <a:uLnTx/>
              <a:uFillTx/>
              <a:latin typeface="Pt sans"/>
              <a:ea typeface="+mn-ea"/>
              <a:cs typeface="+mn-cs"/>
            </a:endParaRPr>
          </a:p>
        </p:txBody>
      </p:sp>
      <p:sp>
        <p:nvSpPr>
          <p:cNvPr id="6" name="Заголовок 1"/>
          <p:cNvSpPr>
            <a:spLocks noGrp="1"/>
          </p:cNvSpPr>
          <p:nvPr>
            <p:ph type="title"/>
          </p:nvPr>
        </p:nvSpPr>
        <p:spPr>
          <a:xfrm>
            <a:off x="251520" y="213970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871464" y="4198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9" name="Прямоугольник 8"/>
          <p:cNvSpPr/>
          <p:nvPr/>
        </p:nvSpPr>
        <p:spPr>
          <a:xfrm>
            <a:off x="395536" y="1779662"/>
            <a:ext cx="4572000" cy="2585323"/>
          </a:xfrm>
          <a:prstGeom prst="rect">
            <a:avLst/>
          </a:prstGeom>
        </p:spPr>
        <p:txBody>
          <a:bodyPr>
            <a:spAutoFit/>
          </a:bodyPr>
          <a:lstStyle/>
          <a:p>
            <a:pPr>
              <a:lnSpc>
                <a:spcPct val="150000"/>
              </a:lnSpc>
              <a:buFontTx/>
              <a:buChar char="-"/>
            </a:pPr>
            <a:r>
              <a:rPr lang="ru-RU" dirty="0" smtClean="0">
                <a:solidFill>
                  <a:schemeClr val="bg1"/>
                </a:solidFill>
                <a:latin typeface="Times New Roman" pitchFamily="18" charset="0"/>
                <a:cs typeface="Times New Roman" pitchFamily="18" charset="0"/>
              </a:rPr>
              <a:t>ОРТОДОНТИЧЕСКОЕ ЛЕЧЕНИЕ;  </a:t>
            </a:r>
          </a:p>
          <a:p>
            <a:pPr>
              <a:lnSpc>
                <a:spcPct val="150000"/>
              </a:lnSpc>
              <a:buFontTx/>
              <a:buChar char="-"/>
            </a:pPr>
            <a:r>
              <a:rPr lang="ru-RU" dirty="0" smtClean="0">
                <a:solidFill>
                  <a:schemeClr val="bg1"/>
                </a:solidFill>
                <a:latin typeface="Times New Roman" pitchFamily="18" charset="0"/>
                <a:cs typeface="Times New Roman" pitchFamily="18" charset="0"/>
              </a:rPr>
              <a:t>АППАРАТУРНО-ХИРУРГИЧЕСКОЕ; </a:t>
            </a:r>
          </a:p>
          <a:p>
            <a:pPr>
              <a:lnSpc>
                <a:spcPct val="150000"/>
              </a:lnSpc>
              <a:buFontTx/>
              <a:buChar char="-"/>
            </a:pPr>
            <a:r>
              <a:rPr lang="ru-RU" dirty="0" smtClean="0">
                <a:solidFill>
                  <a:schemeClr val="bg1"/>
                </a:solidFill>
                <a:latin typeface="Times New Roman" pitchFamily="18" charset="0"/>
                <a:cs typeface="Times New Roman" pitchFamily="18" charset="0"/>
              </a:rPr>
              <a:t>ХИРУРГИЧЕСКОЕ; </a:t>
            </a:r>
          </a:p>
          <a:p>
            <a:pPr>
              <a:lnSpc>
                <a:spcPct val="150000"/>
              </a:lnSpc>
              <a:buFontTx/>
              <a:buChar char="-"/>
            </a:pPr>
            <a:r>
              <a:rPr lang="ru-RU" dirty="0" smtClean="0">
                <a:solidFill>
                  <a:schemeClr val="bg1"/>
                </a:solidFill>
                <a:latin typeface="Times New Roman" pitchFamily="18" charset="0"/>
                <a:cs typeface="Times New Roman" pitchFamily="18" charset="0"/>
              </a:rPr>
              <a:t> ПРОТЕТИЧЕСКОЕ; </a:t>
            </a:r>
          </a:p>
          <a:p>
            <a:pPr>
              <a:lnSpc>
                <a:spcPct val="150000"/>
              </a:lnSpc>
              <a:buFontTx/>
              <a:buChar char="-"/>
            </a:pPr>
            <a:r>
              <a:rPr lang="ru-RU" dirty="0" smtClean="0">
                <a:solidFill>
                  <a:schemeClr val="bg1"/>
                </a:solidFill>
                <a:latin typeface="Times New Roman" pitchFamily="18" charset="0"/>
                <a:cs typeface="Times New Roman" pitchFamily="18" charset="0"/>
              </a:rPr>
              <a:t> РАЗЛИЧНЫЕ КОМБИНИРОВАННЫЕ, СОЧЕТАННЫЕ МЕТОДЫ.</a:t>
            </a:r>
            <a:endParaRPr lang="ru-RU" dirty="0">
              <a:solidFill>
                <a:schemeClr val="bg1"/>
              </a:solidFill>
              <a:latin typeface="Times New Roman" pitchFamily="18" charset="0"/>
              <a:cs typeface="Times New Roman" pitchFamily="18" charset="0"/>
            </a:endParaRPr>
          </a:p>
        </p:txBody>
      </p:sp>
      <p:sp>
        <p:nvSpPr>
          <p:cNvPr id="10" name="Прямоугольник 9"/>
          <p:cNvSpPr/>
          <p:nvPr/>
        </p:nvSpPr>
        <p:spPr>
          <a:xfrm>
            <a:off x="323528" y="555526"/>
            <a:ext cx="8352928" cy="923330"/>
          </a:xfrm>
          <a:prstGeom prst="rect">
            <a:avLst/>
          </a:prstGeom>
        </p:spPr>
        <p:txBody>
          <a:bodyPr wrap="square">
            <a:spAutoFit/>
          </a:bodyPr>
          <a:lstStyle/>
          <a:p>
            <a:pPr>
              <a:lnSpc>
                <a:spcPct val="150000"/>
              </a:lnSpc>
            </a:pPr>
            <a:r>
              <a:rPr lang="ru-RU" dirty="0" smtClean="0">
                <a:solidFill>
                  <a:schemeClr val="bg1"/>
                </a:solidFill>
                <a:latin typeface="Times New Roman" pitchFamily="18" charset="0"/>
                <a:cs typeface="Times New Roman" pitchFamily="18" charset="0"/>
              </a:rPr>
              <a:t>ТЕРАПИЮ ДИСТАЛЬНОГО ПРИКУСА МОЖНО ПРОВОДИТЬ СЛЕДУЮЩИМИ МЕТОДАМИ И СПОСОБАМИ: </a:t>
            </a:r>
          </a:p>
        </p:txBody>
      </p:sp>
      <p:sp>
        <p:nvSpPr>
          <p:cNvPr id="11" name="Прямоугольник 10"/>
          <p:cNvSpPr/>
          <p:nvPr/>
        </p:nvSpPr>
        <p:spPr>
          <a:xfrm>
            <a:off x="4427984" y="4731990"/>
            <a:ext cx="4572000" cy="261610"/>
          </a:xfrm>
          <a:prstGeom prst="rect">
            <a:avLst/>
          </a:prstGeom>
        </p:spPr>
        <p:txBody>
          <a:bodyPr>
            <a:spAutoFit/>
          </a:bodyPr>
          <a:lstStyle/>
          <a:p>
            <a:r>
              <a:rPr lang="en-US" sz="1100" dirty="0" smtClean="0">
                <a:solidFill>
                  <a:schemeClr val="accent2">
                    <a:lumMod val="60000"/>
                    <a:lumOff val="40000"/>
                  </a:schemeClr>
                </a:solidFill>
              </a:rPr>
              <a:t>1c72b0e2_pavlova_ia,_shkavro_tk_anomalii..._</a:t>
            </a:r>
            <a:r>
              <a:rPr lang="en-US" sz="1100" dirty="0" err="1" smtClean="0">
                <a:solidFill>
                  <a:schemeClr val="accent2">
                    <a:lumMod val="60000"/>
                    <a:lumOff val="40000"/>
                  </a:schemeClr>
                </a:solidFill>
              </a:rPr>
              <a:t>distalnaya_okklyuziya</a:t>
            </a:r>
            <a:r>
              <a:rPr lang="en-US" sz="1100" dirty="0" smtClean="0">
                <a:solidFill>
                  <a:schemeClr val="accent2">
                    <a:lumMod val="60000"/>
                    <a:lumOff val="40000"/>
                  </a:schemeClr>
                </a:solidFill>
              </a:rPr>
              <a:t>_(1)_(1)</a:t>
            </a:r>
            <a:endParaRPr lang="ru-RU" sz="11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411510"/>
            <a:ext cx="8568952" cy="1224136"/>
          </a:xfrm>
          <a:prstGeom prst="rect">
            <a:avLst/>
          </a:prstGeom>
        </p:spPr>
        <p:txBody>
          <a:bodyPr vert="horz" lIns="91440" tIns="45720" rIns="91440" bIns="45720" rtlCol="0">
            <a:normAutofit fontScale="77500" lnSpcReduction="20000"/>
          </a:bodyPr>
          <a:lstStyle/>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p>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ПРИ </a:t>
            </a:r>
            <a:r>
              <a:rPr lang="ru-RU" sz="1600" dirty="0" smtClean="0">
                <a:solidFill>
                  <a:schemeClr val="bg1"/>
                </a:solidFill>
                <a:latin typeface="Times New Roman" pitchFamily="18" charset="0"/>
                <a:cs typeface="Times New Roman" pitchFamily="18" charset="0"/>
              </a:rPr>
              <a:t>ЛЕЧЕНИИ, С УЧЕТОМ ОПРЕДЕЛЕННЫХ ОСОБЕННОСТЕЙ В ЗАВИСИМОСТИ </a:t>
            </a:r>
            <a:r>
              <a:rPr lang="ru-RU" sz="1600" dirty="0" smtClean="0">
                <a:solidFill>
                  <a:schemeClr val="bg1"/>
                </a:solidFill>
                <a:latin typeface="Times New Roman" pitchFamily="18" charset="0"/>
                <a:cs typeface="Times New Roman" pitchFamily="18" charset="0"/>
              </a:rPr>
              <a:t>ОТ КЛИНИЧЕСКОЙ </a:t>
            </a:r>
            <a:r>
              <a:rPr lang="ru-RU" sz="1600" dirty="0" smtClean="0">
                <a:solidFill>
                  <a:schemeClr val="bg1"/>
                </a:solidFill>
                <a:latin typeface="Times New Roman" pitchFamily="18" charset="0"/>
                <a:cs typeface="Times New Roman" pitchFamily="18" charset="0"/>
              </a:rPr>
              <a:t>ФОРМЫ АНОМАЛИИ, ВОЗРАСТА ПАЦИЕНТА, ИНДИВИДУАЛЬНЫХ ХАРАКТЕРИСТИК СТРОЕНИЯ ЛИЦЕВОГО ЧЕРЕПА И ТИПА ЕГО РОСТА ДОЛЖНЫ БЫТЬ РЕШЕНЫ СЛЕДУЮЩИЕ ЗАДАЧИ: </a:t>
            </a:r>
            <a:endParaRPr kumimoji="0" lang="ru-RU" sz="1600" b="0" i="0" u="none" strike="noStrike" kern="1200" cap="none" spc="0" normalizeH="0" baseline="0" noProof="0" dirty="0">
              <a:ln>
                <a:noFill/>
              </a:ln>
              <a:solidFill>
                <a:srgbClr val="078777"/>
              </a:solidFill>
              <a:effectLst/>
              <a:uLnTx/>
              <a:uFillTx/>
              <a:latin typeface="Pt sans"/>
              <a:ea typeface="+mn-ea"/>
              <a:cs typeface="+mn-cs"/>
            </a:endParaRPr>
          </a:p>
        </p:txBody>
      </p:sp>
      <p:sp>
        <p:nvSpPr>
          <p:cNvPr id="6" name="Заголовок 1"/>
          <p:cNvSpPr>
            <a:spLocks noGrp="1"/>
          </p:cNvSpPr>
          <p:nvPr>
            <p:ph type="title"/>
          </p:nvPr>
        </p:nvSpPr>
        <p:spPr>
          <a:xfrm>
            <a:off x="251520" y="213970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871464" y="4198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11" name="Прямоугольник 10"/>
          <p:cNvSpPr/>
          <p:nvPr/>
        </p:nvSpPr>
        <p:spPr>
          <a:xfrm>
            <a:off x="467544" y="1635646"/>
            <a:ext cx="4464496" cy="2246769"/>
          </a:xfrm>
          <a:prstGeom prst="rect">
            <a:avLst/>
          </a:prstGeom>
        </p:spPr>
        <p:txBody>
          <a:bodyPr wrap="square">
            <a:spAutoFit/>
          </a:bodyPr>
          <a:lstStyle/>
          <a:p>
            <a:pPr marL="342900" indent="-342900">
              <a:buAutoNum type="arabicPeriod"/>
            </a:pPr>
            <a:r>
              <a:rPr lang="ru-RU" sz="1400" dirty="0" smtClean="0">
                <a:solidFill>
                  <a:schemeClr val="bg1"/>
                </a:solidFill>
                <a:latin typeface="Times New Roman" pitchFamily="18" charset="0"/>
                <a:cs typeface="Times New Roman" pitchFamily="18" charset="0"/>
              </a:rPr>
              <a:t>РЕГУЛИРОВАНИЕ В ПЕРИОД РОСТА ЧЕЛЮСТЕЙ С ПОМОЩЬЮ ЛИЦЕВОЙ ДУГИ И ВНЕРОТОВОЙ ТЯГИ ИЛИ ФУНКЦИОНАЛЬНО ДЕЙСТВУЮЩЕГО АППАРАТА. </a:t>
            </a:r>
          </a:p>
          <a:p>
            <a:pPr marL="342900" indent="-342900">
              <a:buAutoNum type="arabicPeriod"/>
            </a:pPr>
            <a:endParaRPr lang="ru-RU" sz="1400" dirty="0" smtClean="0">
              <a:solidFill>
                <a:schemeClr val="bg1"/>
              </a:solidFill>
              <a:latin typeface="Times New Roman" pitchFamily="18" charset="0"/>
              <a:cs typeface="Times New Roman" pitchFamily="18" charset="0"/>
            </a:endParaRPr>
          </a:p>
          <a:p>
            <a:pPr marL="342900" indent="-342900">
              <a:buAutoNum type="arabicPeriod"/>
            </a:pPr>
            <a:r>
              <a:rPr lang="ru-RU" sz="1400" dirty="0" smtClean="0">
                <a:solidFill>
                  <a:schemeClr val="bg1"/>
                </a:solidFill>
                <a:latin typeface="Times New Roman" pitchFamily="18" charset="0"/>
                <a:cs typeface="Times New Roman" pitchFamily="18" charset="0"/>
              </a:rPr>
              <a:t> СДЕРЖИВАНИЕ РОСТА И УКОРОЧЕНИЕ ЗУБНОГО РЯДА ВЕРХНЕЙ ЧЕЛЮСТИ ЗА СЧЕТ ДИСТАЛЬНОГО ПЕРЕМЕЩЕНИЯ ВЕРХНИХ МОЛЯРОВ, КЛЫКОВ И УСТРАНЕНИЯ ПРОТРУЗИИ ПЕРЕДНИХ ЗУБОВ</a:t>
            </a:r>
            <a:endParaRPr lang="ru-RU"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123478"/>
            <a:ext cx="8568952" cy="1224136"/>
          </a:xfrm>
          <a:prstGeom prst="rect">
            <a:avLst/>
          </a:prstGeom>
        </p:spPr>
        <p:txBody>
          <a:bodyPr vert="horz" lIns="91440" tIns="45720" rIns="91440" bIns="45720" rtlCol="0">
            <a:normAutofit/>
          </a:bodyPr>
          <a:lstStyle/>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p>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endParaRPr kumimoji="0" lang="ru-RU" sz="1600" b="0" i="0" u="none" strike="noStrike" kern="1200" cap="none" spc="0" normalizeH="0" baseline="0" noProof="0" dirty="0">
              <a:ln>
                <a:noFill/>
              </a:ln>
              <a:solidFill>
                <a:srgbClr val="078777"/>
              </a:solidFill>
              <a:effectLst/>
              <a:uLnTx/>
              <a:uFillTx/>
              <a:latin typeface="Pt sans"/>
              <a:ea typeface="+mn-ea"/>
              <a:cs typeface="+mn-cs"/>
            </a:endParaRPr>
          </a:p>
        </p:txBody>
      </p:sp>
      <p:sp>
        <p:nvSpPr>
          <p:cNvPr id="6" name="Заголовок 1"/>
          <p:cNvSpPr>
            <a:spLocks noGrp="1"/>
          </p:cNvSpPr>
          <p:nvPr>
            <p:ph type="title"/>
          </p:nvPr>
        </p:nvSpPr>
        <p:spPr>
          <a:xfrm>
            <a:off x="251520" y="213970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871464" y="4198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11" name="Прямоугольник 10"/>
          <p:cNvSpPr/>
          <p:nvPr/>
        </p:nvSpPr>
        <p:spPr>
          <a:xfrm>
            <a:off x="539552" y="771550"/>
            <a:ext cx="8136904" cy="2246769"/>
          </a:xfrm>
          <a:prstGeom prst="rect">
            <a:avLst/>
          </a:prstGeom>
        </p:spPr>
        <p:txBody>
          <a:bodyPr wrap="square">
            <a:spAutoFit/>
          </a:bodyPr>
          <a:lstStyle/>
          <a:p>
            <a:pPr marL="342900" indent="-342900">
              <a:buAutoNum type="arabicPeriod"/>
            </a:pPr>
            <a:endParaRPr lang="ru-RU" sz="1400" dirty="0" smtClean="0">
              <a:solidFill>
                <a:schemeClr val="bg1"/>
              </a:solidFill>
              <a:latin typeface="Times New Roman" pitchFamily="18" charset="0"/>
              <a:cs typeface="Times New Roman" pitchFamily="18" charset="0"/>
            </a:endParaRPr>
          </a:p>
          <a:p>
            <a:pPr marL="342900" indent="-342900"/>
            <a:r>
              <a:rPr lang="ru-RU" sz="1400" dirty="0" smtClean="0">
                <a:solidFill>
                  <a:schemeClr val="bg1"/>
                </a:solidFill>
                <a:latin typeface="Times New Roman" pitchFamily="18" charset="0"/>
                <a:cs typeface="Times New Roman" pitchFamily="18" charset="0"/>
              </a:rPr>
              <a:t>3.ПРИ ЛЕЧЕНИИ ДИСТАЛЬНОГО ПРИКУСА ПО КЛАССУ II/2 ЖЕЛАТЕЛЬНО ПЕРЕВЕСТИ В ФИЗИОЛОГИЧЕСКУЮ ИНКЛИНАЦИЮ РЕЗЦОВ, ЧЕГО МОЖНО ДОБИТЬСЯ ПРИМЕНЕНИЕМ ДУГ В ТРАДИЦИОННОЙ ПОСЛЕДОВАТЕЛЬНОСТИ, ТО ЕСТЬ ПЕРВИЧНАЯ ДУГА, КАК ПРАВИЛО, МНОГОПРЯДЕВАЯ, ГИБКАЯ, ПОЗВОЛЯЮЩАЯ СОЗДАВАТЬ ДОПОЛНИТЕЛЬНЫЕ ИЗГИБЫ ПРИ СКУЧЕННОСТИ ЗУБОВ, ЧТОБЫ ИЗБЕЖАТЬ ЧРЕЗМЕРНОЙ НАГРУЗКИ НА НИХ, ЗАТЕМ – СТАЛЬНАЯ ПРЯМОУГОЛЬНАЯ. </a:t>
            </a:r>
          </a:p>
          <a:p>
            <a:pPr marL="342900" indent="-342900"/>
            <a:endParaRPr lang="ru-RU" sz="1400" dirty="0" smtClean="0">
              <a:solidFill>
                <a:schemeClr val="bg1"/>
              </a:solidFill>
              <a:latin typeface="Times New Roman" pitchFamily="18" charset="0"/>
              <a:cs typeface="Times New Roman" pitchFamily="18" charset="0"/>
            </a:endParaRPr>
          </a:p>
          <a:p>
            <a:pPr marL="342900" indent="-342900"/>
            <a:r>
              <a:rPr lang="ru-RU" sz="1400" dirty="0" smtClean="0">
                <a:solidFill>
                  <a:schemeClr val="bg1"/>
                </a:solidFill>
                <a:latin typeface="Times New Roman" pitchFamily="18" charset="0"/>
                <a:cs typeface="Times New Roman" pitchFamily="18" charset="0"/>
              </a:rPr>
              <a:t>4. ДИСТАЛЬНОЕ ПЕРЕМЕЩЕНИЕ ВЕРХНИХ ПЕРЕДНИХ ЗУБОВ БЕЗ УДАЛЕНИЯ ИЛИ ПОСЛЕ УДАЛЕНИЯ ОТДЕЛЬНЫХ ЗУБОВ . </a:t>
            </a:r>
            <a:endParaRPr lang="ru-RU"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123478"/>
            <a:ext cx="8568952" cy="1224136"/>
          </a:xfrm>
          <a:prstGeom prst="rect">
            <a:avLst/>
          </a:prstGeom>
        </p:spPr>
        <p:txBody>
          <a:bodyPr vert="horz" lIns="91440" tIns="45720" rIns="91440" bIns="45720" rtlCol="0">
            <a:normAutofit/>
          </a:bodyPr>
          <a:lstStyle/>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p>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endParaRPr kumimoji="0" lang="ru-RU" sz="1600" b="0" i="0" u="none" strike="noStrike" kern="1200" cap="none" spc="0" normalizeH="0" baseline="0" noProof="0" dirty="0">
              <a:ln>
                <a:noFill/>
              </a:ln>
              <a:solidFill>
                <a:srgbClr val="078777"/>
              </a:solidFill>
              <a:effectLst/>
              <a:uLnTx/>
              <a:uFillTx/>
              <a:latin typeface="Pt sans"/>
              <a:ea typeface="+mn-ea"/>
              <a:cs typeface="+mn-cs"/>
            </a:endParaRPr>
          </a:p>
        </p:txBody>
      </p:sp>
      <p:sp>
        <p:nvSpPr>
          <p:cNvPr id="6" name="Заголовок 1"/>
          <p:cNvSpPr>
            <a:spLocks noGrp="1"/>
          </p:cNvSpPr>
          <p:nvPr>
            <p:ph type="title"/>
          </p:nvPr>
        </p:nvSpPr>
        <p:spPr>
          <a:xfrm>
            <a:off x="251520" y="213970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871464" y="419894"/>
            <a:ext cx="8424936" cy="646331"/>
          </a:xfrm>
          <a:prstGeom prst="rect">
            <a:avLst/>
          </a:prstGeom>
        </p:spPr>
        <p:txBody>
          <a:bodyPr wrap="square">
            <a:spAutoFit/>
          </a:bodyPr>
          <a:lstStyle/>
          <a:p>
            <a:endParaRPr lang="ru-RU" b="1" smtClean="0">
              <a:solidFill>
                <a:srgbClr val="FFC000"/>
              </a:solidFill>
            </a:endParaRPr>
          </a:p>
          <a:p>
            <a:r>
              <a:rPr lang="ru-RU" b="1" smtClean="0">
                <a:solidFill>
                  <a:srgbClr val="FFC000"/>
                </a:solidFill>
              </a:rPr>
              <a:t> </a:t>
            </a:r>
            <a:endParaRPr lang="ru-RU" b="1" dirty="0">
              <a:solidFill>
                <a:srgbClr val="FFC000"/>
              </a:solidFill>
            </a:endParaRPr>
          </a:p>
        </p:txBody>
      </p:sp>
      <p:sp>
        <p:nvSpPr>
          <p:cNvPr id="11" name="Прямоугольник 10"/>
          <p:cNvSpPr/>
          <p:nvPr/>
        </p:nvSpPr>
        <p:spPr>
          <a:xfrm>
            <a:off x="539552" y="771550"/>
            <a:ext cx="4464496" cy="307777"/>
          </a:xfrm>
          <a:prstGeom prst="rect">
            <a:avLst/>
          </a:prstGeom>
        </p:spPr>
        <p:txBody>
          <a:bodyPr wrap="square">
            <a:spAutoFit/>
          </a:bodyPr>
          <a:lstStyle/>
          <a:p>
            <a:pPr marL="342900" indent="-342900"/>
            <a:endParaRPr lang="ru-RU" sz="1400" dirty="0" smtClean="0">
              <a:solidFill>
                <a:schemeClr val="bg1"/>
              </a:solidFill>
              <a:latin typeface="Times New Roman" pitchFamily="18" charset="0"/>
              <a:cs typeface="Times New Roman" pitchFamily="18" charset="0"/>
            </a:endParaRPr>
          </a:p>
        </p:txBody>
      </p:sp>
      <p:sp>
        <p:nvSpPr>
          <p:cNvPr id="9" name="Прямоугольник 8"/>
          <p:cNvSpPr/>
          <p:nvPr/>
        </p:nvSpPr>
        <p:spPr>
          <a:xfrm>
            <a:off x="395536" y="771550"/>
            <a:ext cx="7992888" cy="3000821"/>
          </a:xfrm>
          <a:prstGeom prst="rect">
            <a:avLst/>
          </a:prstGeom>
        </p:spPr>
        <p:txBody>
          <a:bodyPr wrap="square">
            <a:spAutoFit/>
          </a:bodyPr>
          <a:lstStyle/>
          <a:p>
            <a:pPr>
              <a:lnSpc>
                <a:spcPct val="150000"/>
              </a:lnSpc>
            </a:pPr>
            <a:r>
              <a:rPr lang="ru-RU" sz="1400" dirty="0" smtClean="0">
                <a:solidFill>
                  <a:schemeClr val="bg1"/>
                </a:solidFill>
                <a:latin typeface="Times New Roman" pitchFamily="18" charset="0"/>
                <a:cs typeface="Times New Roman" pitchFamily="18" charset="0"/>
              </a:rPr>
              <a:t>5. СТИМУЛЯЦИЯ РОСТА И ПЕРЕДНЕГО ПЕРЕМЕЩЕНИЯ НИЖНЕЙ ЧЕЛЮСТИ.</a:t>
            </a:r>
          </a:p>
          <a:p>
            <a:pPr>
              <a:lnSpc>
                <a:spcPct val="150000"/>
              </a:lnSpc>
            </a:pPr>
            <a:r>
              <a:rPr lang="ru-RU" sz="1400" dirty="0" smtClean="0">
                <a:solidFill>
                  <a:schemeClr val="bg1"/>
                </a:solidFill>
                <a:latin typeface="Times New Roman" pitchFamily="18" charset="0"/>
                <a:cs typeface="Times New Roman" pitchFamily="18" charset="0"/>
              </a:rPr>
              <a:t> </a:t>
            </a:r>
          </a:p>
          <a:p>
            <a:pPr>
              <a:lnSpc>
                <a:spcPct val="150000"/>
              </a:lnSpc>
            </a:pPr>
            <a:r>
              <a:rPr lang="ru-RU" sz="1400" dirty="0" smtClean="0">
                <a:solidFill>
                  <a:schemeClr val="bg1"/>
                </a:solidFill>
                <a:latin typeface="Times New Roman" pitchFamily="18" charset="0"/>
                <a:cs typeface="Times New Roman" pitchFamily="18" charset="0"/>
              </a:rPr>
              <a:t>6. РАСШИРЕНИЕ ЗУБНЫХ РЯДОВ ВЕРХНЕЙ И/ИЛИ НИЖНЕЙ ЧЕЛЮСТИ.</a:t>
            </a:r>
          </a:p>
          <a:p>
            <a:pPr>
              <a:lnSpc>
                <a:spcPct val="150000"/>
              </a:lnSpc>
            </a:pPr>
            <a:endParaRPr lang="ru-RU" sz="1400" dirty="0" smtClean="0">
              <a:solidFill>
                <a:schemeClr val="bg1"/>
              </a:solidFill>
              <a:latin typeface="Times New Roman" pitchFamily="18" charset="0"/>
              <a:cs typeface="Times New Roman" pitchFamily="18" charset="0"/>
            </a:endParaRPr>
          </a:p>
          <a:p>
            <a:pPr>
              <a:lnSpc>
                <a:spcPct val="150000"/>
              </a:lnSpc>
            </a:pPr>
            <a:r>
              <a:rPr lang="ru-RU" sz="1400" dirty="0" smtClean="0">
                <a:solidFill>
                  <a:schemeClr val="bg1"/>
                </a:solidFill>
                <a:latin typeface="Times New Roman" pitchFamily="18" charset="0"/>
                <a:cs typeface="Times New Roman" pitchFamily="18" charset="0"/>
              </a:rPr>
              <a:t> 7. ИЗМЕНЕНИЕ МЕЖАЛЬВЕОЛЯРНОЙ ВЫСОТЫ И НОРМАЛИЗАЦИЯ КРИВОЙ SPEE. </a:t>
            </a:r>
          </a:p>
          <a:p>
            <a:pPr>
              <a:lnSpc>
                <a:spcPct val="150000"/>
              </a:lnSpc>
            </a:pPr>
            <a:endParaRPr lang="ru-RU" sz="1400" dirty="0" smtClean="0">
              <a:solidFill>
                <a:schemeClr val="bg1"/>
              </a:solidFill>
              <a:latin typeface="Times New Roman" pitchFamily="18" charset="0"/>
              <a:cs typeface="Times New Roman" pitchFamily="18" charset="0"/>
            </a:endParaRPr>
          </a:p>
          <a:p>
            <a:pPr>
              <a:lnSpc>
                <a:spcPct val="150000"/>
              </a:lnSpc>
            </a:pPr>
            <a:r>
              <a:rPr lang="ru-RU" sz="1400" dirty="0" smtClean="0">
                <a:solidFill>
                  <a:schemeClr val="bg1"/>
                </a:solidFill>
                <a:latin typeface="Times New Roman" pitchFamily="18" charset="0"/>
                <a:cs typeface="Times New Roman" pitchFamily="18" charset="0"/>
              </a:rPr>
              <a:t>8. НОРМАЛИЗАЦИЯ ФУНКЦИИ ЖЕВАТЕЛЬНЫХ И МИМИЧЕСКИХ МЫШЦ.</a:t>
            </a:r>
          </a:p>
          <a:p>
            <a:pPr>
              <a:lnSpc>
                <a:spcPct val="150000"/>
              </a:lnSpc>
            </a:pPr>
            <a:r>
              <a:rPr lang="ru-RU" sz="1400" dirty="0" smtClean="0">
                <a:solidFill>
                  <a:schemeClr val="bg1"/>
                </a:solidFill>
                <a:latin typeface="Times New Roman" pitchFamily="18" charset="0"/>
                <a:cs typeface="Times New Roman" pitchFamily="18" charset="0"/>
              </a:rPr>
              <a:t> </a:t>
            </a:r>
          </a:p>
          <a:p>
            <a:pPr>
              <a:lnSpc>
                <a:spcPct val="150000"/>
              </a:lnSpc>
            </a:pPr>
            <a:r>
              <a:rPr lang="ru-RU" sz="1400" dirty="0" smtClean="0">
                <a:solidFill>
                  <a:schemeClr val="bg1"/>
                </a:solidFill>
                <a:latin typeface="Times New Roman" pitchFamily="18" charset="0"/>
                <a:cs typeface="Times New Roman" pitchFamily="18" charset="0"/>
              </a:rPr>
              <a:t>9. ПЕРИОД РЕТЕНЦИИ.</a:t>
            </a:r>
            <a:endParaRPr lang="ru-RU" sz="1400" dirty="0">
              <a:solidFill>
                <a:schemeClr val="bg1"/>
              </a:solidFill>
              <a:latin typeface="Times New Roman" pitchFamily="18" charset="0"/>
              <a:cs typeface="Times New Roman" pitchFamily="18" charset="0"/>
            </a:endParaRPr>
          </a:p>
        </p:txBody>
      </p:sp>
      <p:sp>
        <p:nvSpPr>
          <p:cNvPr id="10" name="Прямоугольник 9"/>
          <p:cNvSpPr/>
          <p:nvPr/>
        </p:nvSpPr>
        <p:spPr>
          <a:xfrm>
            <a:off x="4572000" y="4731990"/>
            <a:ext cx="4572000" cy="246221"/>
          </a:xfrm>
          <a:prstGeom prst="rect">
            <a:avLst/>
          </a:prstGeom>
        </p:spPr>
        <p:txBody>
          <a:bodyPr>
            <a:spAutoFit/>
          </a:bodyPr>
          <a:lstStyle/>
          <a:p>
            <a:r>
              <a:rPr lang="en-US" sz="1000" dirty="0" smtClean="0">
                <a:solidFill>
                  <a:schemeClr val="accent2">
                    <a:lumMod val="60000"/>
                    <a:lumOff val="40000"/>
                  </a:schemeClr>
                </a:solidFill>
              </a:rPr>
              <a:t>1c72b0e2_pavlova_ia,_shkavro_tk_anomalii..._</a:t>
            </a:r>
            <a:r>
              <a:rPr lang="en-US" sz="1000" dirty="0" err="1" smtClean="0">
                <a:solidFill>
                  <a:schemeClr val="accent2">
                    <a:lumMod val="60000"/>
                    <a:lumOff val="40000"/>
                  </a:schemeClr>
                </a:solidFill>
              </a:rPr>
              <a:t>distalnaya_okklyuziya</a:t>
            </a:r>
            <a:r>
              <a:rPr lang="en-US" sz="1000" dirty="0" smtClean="0">
                <a:solidFill>
                  <a:schemeClr val="accent2">
                    <a:lumMod val="60000"/>
                    <a:lumOff val="40000"/>
                  </a:schemeClr>
                </a:solidFill>
              </a:rPr>
              <a:t>_(1)_(1)</a:t>
            </a:r>
            <a:endParaRPr lang="ru-RU" sz="1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712355" y="482189"/>
            <a:ext cx="191417" cy="346259"/>
          </a:xfrm>
          <a:prstGeom prst="rect">
            <a:avLst/>
          </a:prstGeom>
        </p:spPr>
        <p:txBody>
          <a:bodyPr wrap="none" lIns="68589" tIns="34295" rIns="68589" bIns="34295">
            <a:spAutoFit/>
          </a:bodyPr>
          <a:lstStyle/>
          <a:p>
            <a:pPr algn="ctr"/>
            <a:r>
              <a:rPr lang="ru-RU" i="1" dirty="0">
                <a:solidFill>
                  <a:srgbClr val="FFFF00"/>
                </a:solidFill>
              </a:rPr>
              <a:t> </a:t>
            </a:r>
          </a:p>
        </p:txBody>
      </p:sp>
      <p:sp>
        <p:nvSpPr>
          <p:cNvPr id="6" name="Прямоугольник 5"/>
          <p:cNvSpPr/>
          <p:nvPr/>
        </p:nvSpPr>
        <p:spPr>
          <a:xfrm>
            <a:off x="467544" y="1491630"/>
            <a:ext cx="8064896" cy="1015663"/>
          </a:xfrm>
          <a:prstGeom prst="rect">
            <a:avLst/>
          </a:prstGeom>
        </p:spPr>
        <p:txBody>
          <a:bodyPr wrap="square">
            <a:spAutoFit/>
          </a:bodyPr>
          <a:lstStyle/>
          <a:p>
            <a:r>
              <a:rPr lang="ru-RU" sz="2000" b="1" dirty="0" smtClean="0">
                <a:solidFill>
                  <a:srgbClr val="FFC000"/>
                </a:solidFill>
                <a:latin typeface="Times New Roman" pitchFamily="18" charset="0"/>
                <a:cs typeface="Times New Roman" pitchFamily="18" charset="0"/>
              </a:rPr>
              <a:t>ДИСТАЛЬНАЯ ОККЛЮЗИЯ ЗУБНЫХ РЯДОВ ПРЕДСТАВЛЯЕТ СОБОЙ МНОГООБРАЗИЕ НОЗОЛОГИЧЕСКИХ ФОРМ И НАРУШЕННЫХ ФУНКЦИЙ ЗУБОЧЕЛЮСТНОЙ СИСТЕМЫ</a:t>
            </a:r>
            <a:endParaRPr lang="ru-RU" sz="2000" b="1" dirty="0">
              <a:solidFill>
                <a:srgbClr val="FFC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123478"/>
            <a:ext cx="8568952" cy="1224136"/>
          </a:xfrm>
          <a:prstGeom prst="rect">
            <a:avLst/>
          </a:prstGeom>
        </p:spPr>
        <p:txBody>
          <a:bodyPr vert="horz" lIns="91440" tIns="45720" rIns="91440" bIns="45720" rtlCol="0">
            <a:normAutofit/>
          </a:bodyPr>
          <a:lstStyle/>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p>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endParaRPr kumimoji="0" lang="ru-RU" sz="1600" b="0" i="0" u="none" strike="noStrike" kern="1200" cap="none" spc="0" normalizeH="0" baseline="0" noProof="0" dirty="0">
              <a:ln>
                <a:noFill/>
              </a:ln>
              <a:solidFill>
                <a:srgbClr val="078777"/>
              </a:solidFill>
              <a:effectLst/>
              <a:uLnTx/>
              <a:uFillTx/>
              <a:latin typeface="Pt sans"/>
              <a:ea typeface="+mn-ea"/>
              <a:cs typeface="+mn-cs"/>
            </a:endParaRPr>
          </a:p>
        </p:txBody>
      </p:sp>
      <p:sp>
        <p:nvSpPr>
          <p:cNvPr id="6" name="Заголовок 1"/>
          <p:cNvSpPr>
            <a:spLocks noGrp="1"/>
          </p:cNvSpPr>
          <p:nvPr>
            <p:ph type="title"/>
          </p:nvPr>
        </p:nvSpPr>
        <p:spPr>
          <a:xfrm>
            <a:off x="251520" y="213970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871464" y="419894"/>
            <a:ext cx="8424936" cy="646331"/>
          </a:xfrm>
          <a:prstGeom prst="rect">
            <a:avLst/>
          </a:prstGeom>
        </p:spPr>
        <p:txBody>
          <a:bodyPr wrap="square">
            <a:spAutoFit/>
          </a:bodyPr>
          <a:lstStyle/>
          <a:p>
            <a:endParaRPr lang="ru-RU" b="1" smtClean="0">
              <a:solidFill>
                <a:srgbClr val="FFC000"/>
              </a:solidFill>
            </a:endParaRPr>
          </a:p>
          <a:p>
            <a:r>
              <a:rPr lang="ru-RU" b="1" smtClean="0">
                <a:solidFill>
                  <a:srgbClr val="FFC000"/>
                </a:solidFill>
              </a:rPr>
              <a:t> </a:t>
            </a:r>
            <a:endParaRPr lang="ru-RU" b="1" dirty="0">
              <a:solidFill>
                <a:srgbClr val="FFC000"/>
              </a:solidFill>
            </a:endParaRPr>
          </a:p>
        </p:txBody>
      </p:sp>
      <p:sp>
        <p:nvSpPr>
          <p:cNvPr id="11" name="Прямоугольник 10"/>
          <p:cNvSpPr/>
          <p:nvPr/>
        </p:nvSpPr>
        <p:spPr>
          <a:xfrm>
            <a:off x="539552" y="771550"/>
            <a:ext cx="4464496" cy="307777"/>
          </a:xfrm>
          <a:prstGeom prst="rect">
            <a:avLst/>
          </a:prstGeom>
        </p:spPr>
        <p:txBody>
          <a:bodyPr wrap="square">
            <a:spAutoFit/>
          </a:bodyPr>
          <a:lstStyle/>
          <a:p>
            <a:pPr marL="342900" indent="-342900"/>
            <a:endParaRPr lang="ru-RU" sz="1400" dirty="0" smtClean="0">
              <a:solidFill>
                <a:schemeClr val="bg1"/>
              </a:solidFill>
              <a:latin typeface="Times New Roman" pitchFamily="18" charset="0"/>
              <a:cs typeface="Times New Roman" pitchFamily="18" charset="0"/>
            </a:endParaRPr>
          </a:p>
        </p:txBody>
      </p:sp>
      <p:sp>
        <p:nvSpPr>
          <p:cNvPr id="10" name="Прямоугольник 9"/>
          <p:cNvSpPr/>
          <p:nvPr/>
        </p:nvSpPr>
        <p:spPr>
          <a:xfrm>
            <a:off x="323528" y="699542"/>
            <a:ext cx="8352928" cy="3647152"/>
          </a:xfrm>
          <a:prstGeom prst="rect">
            <a:avLst/>
          </a:prstGeom>
        </p:spPr>
        <p:txBody>
          <a:bodyPr wrap="square">
            <a:spAutoFit/>
          </a:bodyPr>
          <a:lstStyle/>
          <a:p>
            <a:pPr>
              <a:lnSpc>
                <a:spcPct val="150000"/>
              </a:lnSpc>
            </a:pPr>
            <a:r>
              <a:rPr lang="ru-RU" sz="1400" dirty="0" smtClean="0">
                <a:solidFill>
                  <a:srgbClr val="FFC000"/>
                </a:solidFill>
                <a:latin typeface="Times New Roman" pitchFamily="18" charset="0"/>
                <a:cs typeface="Times New Roman" pitchFamily="18" charset="0"/>
              </a:rPr>
              <a:t>ОБЩИЕ ТЕРАПЕВТИЧЕСКИЕ МЕРОПРИЯТИЯ </a:t>
            </a:r>
            <a:r>
              <a:rPr lang="ru-RU" sz="1400" dirty="0" smtClean="0">
                <a:solidFill>
                  <a:schemeClr val="bg1"/>
                </a:solidFill>
                <a:latin typeface="Times New Roman" pitchFamily="18" charset="0"/>
                <a:cs typeface="Times New Roman" pitchFamily="18" charset="0"/>
              </a:rPr>
              <a:t>ДЛЯ ЛЕЧЕНИЯ РАЗЛИЧНЫХ РАЗНОВИДНОСТЕЙ ДИСТАЛЬНОГО ПРИКУСА ДОЛЖНЫ БЫТЬ НАПРАВЛЕНЫ НА ДОСТИЖЕНИЕ СЛЕДУЮЩИХ ЦЕЛЕЙ:</a:t>
            </a:r>
          </a:p>
          <a:p>
            <a:pPr>
              <a:lnSpc>
                <a:spcPct val="150000"/>
              </a:lnSpc>
            </a:pPr>
            <a:r>
              <a:rPr lang="ru-RU" sz="1400" dirty="0" smtClean="0">
                <a:solidFill>
                  <a:schemeClr val="bg1"/>
                </a:solidFill>
                <a:latin typeface="Times New Roman" pitchFamily="18" charset="0"/>
                <a:cs typeface="Times New Roman" pitchFamily="18" charset="0"/>
              </a:rPr>
              <a:t> 1. УСТРАНЕНИЕ ТОРМОЗЯЩЕГО ВЛИЯНИЯ НЕПРАВИЛЬНО ФУНКЦИОНИРУЮЩИХ МЫШЦ ГУБ, ЩЕК, ЯЗЫКА НА РОСТ И ФОРМИРОВАНИЕ ЧЕЛЮСТЕЙ.</a:t>
            </a:r>
          </a:p>
          <a:p>
            <a:pPr>
              <a:lnSpc>
                <a:spcPct val="150000"/>
              </a:lnSpc>
            </a:pPr>
            <a:r>
              <a:rPr lang="ru-RU" sz="1400" dirty="0" smtClean="0">
                <a:solidFill>
                  <a:schemeClr val="bg1"/>
                </a:solidFill>
                <a:latin typeface="Times New Roman" pitchFamily="18" charset="0"/>
                <a:cs typeface="Times New Roman" pitchFamily="18" charset="0"/>
              </a:rPr>
              <a:t> 2. НОРМАЛИЗАЦИЯФУНКЦИЙ ЗУБОЧЕЛЮСТНОЙ СИСТЕМЫ – ДЫХАНИЯ, ГЛОТАНИЯ, РЕЧИ И ЖЕВАНИЯ. </a:t>
            </a:r>
            <a:endParaRPr lang="ru-RU" sz="1400" dirty="0" smtClean="0">
              <a:solidFill>
                <a:schemeClr val="bg1"/>
              </a:solidFill>
              <a:latin typeface="Times New Roman" pitchFamily="18" charset="0"/>
              <a:cs typeface="Times New Roman" pitchFamily="18" charset="0"/>
            </a:endParaRPr>
          </a:p>
          <a:p>
            <a:pPr>
              <a:lnSpc>
                <a:spcPct val="150000"/>
              </a:lnSpc>
            </a:pPr>
            <a:r>
              <a:rPr lang="ru-RU" sz="1400" dirty="0" smtClean="0">
                <a:solidFill>
                  <a:schemeClr val="bg1"/>
                </a:solidFill>
                <a:latin typeface="Times New Roman" pitchFamily="18" charset="0"/>
                <a:cs typeface="Times New Roman" pitchFamily="18" charset="0"/>
              </a:rPr>
              <a:t> 3. ИСПРАВЛЕНИЕПОЛОЖЕНИЯ ЗУБОВ, ФОРМЫ ЗУБНЫХ РЯДОВ И ПРИКУСА.</a:t>
            </a:r>
          </a:p>
          <a:p>
            <a:pPr>
              <a:lnSpc>
                <a:spcPct val="150000"/>
              </a:lnSpc>
            </a:pPr>
            <a:r>
              <a:rPr lang="ru-RU" sz="1400" dirty="0" smtClean="0">
                <a:solidFill>
                  <a:schemeClr val="bg1"/>
                </a:solidFill>
                <a:latin typeface="Times New Roman" pitchFamily="18" charset="0"/>
                <a:cs typeface="Times New Roman" pitchFamily="18" charset="0"/>
              </a:rPr>
              <a:t> 4. СТИМУЛИРОВАНИЕ РОСТА АПИКАЛЬНОГО БАЗИСА ЗУБНЫХ ДУГ В ТЕХ УЧАСТКАХ, ГДЕ ОТМЕЧАЕТСЯ ЗАДЕРЖКА ИХ РАЗВИТИЯ.</a:t>
            </a:r>
          </a:p>
          <a:p>
            <a:pPr>
              <a:lnSpc>
                <a:spcPct val="150000"/>
              </a:lnSpc>
            </a:pPr>
            <a:r>
              <a:rPr lang="ru-RU" sz="1400" dirty="0" smtClean="0">
                <a:solidFill>
                  <a:schemeClr val="bg1"/>
                </a:solidFill>
                <a:latin typeface="Times New Roman" pitchFamily="18" charset="0"/>
                <a:cs typeface="Times New Roman" pitchFamily="18" charset="0"/>
              </a:rPr>
              <a:t> 5. СДЕРЖИВАНИЕ РОСТА ВЕРХНЕЙ ЧЕЛЮСТИ.</a:t>
            </a:r>
            <a:endParaRPr lang="ru-RU"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123478"/>
            <a:ext cx="8568952" cy="1224136"/>
          </a:xfrm>
          <a:prstGeom prst="rect">
            <a:avLst/>
          </a:prstGeom>
        </p:spPr>
        <p:txBody>
          <a:bodyPr vert="horz" lIns="91440" tIns="45720" rIns="91440" bIns="45720" rtlCol="0">
            <a:normAutofit/>
          </a:bodyPr>
          <a:lstStyle/>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p>
          <a:p>
            <a:pPr marL="342900" lvl="0" indent="-342900">
              <a:lnSpc>
                <a:spcPct val="150000"/>
              </a:lnSpc>
              <a:spcBef>
                <a:spcPct val="20000"/>
              </a:spcBef>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        </a:t>
            </a:r>
            <a:endParaRPr kumimoji="0" lang="ru-RU" sz="1600" b="0" i="0" u="none" strike="noStrike" kern="1200" cap="none" spc="0" normalizeH="0" baseline="0" noProof="0" dirty="0">
              <a:ln>
                <a:noFill/>
              </a:ln>
              <a:solidFill>
                <a:srgbClr val="078777"/>
              </a:solidFill>
              <a:effectLst/>
              <a:uLnTx/>
              <a:uFillTx/>
              <a:latin typeface="Pt sans"/>
              <a:ea typeface="+mn-ea"/>
              <a:cs typeface="+mn-cs"/>
            </a:endParaRPr>
          </a:p>
        </p:txBody>
      </p:sp>
      <p:sp>
        <p:nvSpPr>
          <p:cNvPr id="6" name="Заголовок 1"/>
          <p:cNvSpPr>
            <a:spLocks noGrp="1"/>
          </p:cNvSpPr>
          <p:nvPr>
            <p:ph type="title"/>
          </p:nvPr>
        </p:nvSpPr>
        <p:spPr>
          <a:xfrm>
            <a:off x="251520" y="2139702"/>
            <a:ext cx="8424936" cy="857250"/>
          </a:xfrm>
        </p:spPr>
        <p:txBody>
          <a:bodyPr>
            <a:normAutofit/>
          </a:bodyPr>
          <a:lstStyle/>
          <a:p>
            <a:pPr algn="l">
              <a:lnSpc>
                <a:spcPct val="150000"/>
              </a:lnSpc>
            </a:pPr>
            <a:r>
              <a:rPr lang="ru-RU" sz="1400" dirty="0" smtClean="0">
                <a:solidFill>
                  <a:schemeClr val="bg1"/>
                </a:solidFill>
                <a:latin typeface="Times New Roman" pitchFamily="18" charset="0"/>
                <a:cs typeface="Times New Roman" pitchFamily="18" charset="0"/>
              </a:rPr>
              <a:t>. </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251520" y="123478"/>
            <a:ext cx="7935314" cy="646331"/>
          </a:xfrm>
          <a:prstGeom prst="rect">
            <a:avLst/>
          </a:prstGeom>
          <a:noFill/>
        </p:spPr>
        <p:txBody>
          <a:bodyPr wrap="none" rtlCol="0">
            <a:spAutoFit/>
          </a:bodyPr>
          <a:lstStyle/>
          <a:p>
            <a:r>
              <a:rPr lang="ru-RU" b="1" dirty="0" smtClean="0">
                <a:solidFill>
                  <a:srgbClr val="FFC000"/>
                </a:solidFill>
                <a:latin typeface="Times New Roman" pitchFamily="18" charset="0"/>
                <a:cs typeface="Times New Roman" pitchFamily="18" charset="0"/>
              </a:rPr>
              <a:t>ПРИНЦИПЫ ЛЕЧЕНИЯ ДИСТАЛЬНОЙОККЛЮЗИИ ЗУБНЫХ РЯДОВ</a:t>
            </a:r>
          </a:p>
          <a:p>
            <a:endParaRPr lang="ru-RU" dirty="0">
              <a:solidFill>
                <a:srgbClr val="FFC000"/>
              </a:solidFill>
              <a:latin typeface="Times New Roman" pitchFamily="18" charset="0"/>
              <a:cs typeface="Times New Roman" pitchFamily="18" charset="0"/>
            </a:endParaRPr>
          </a:p>
        </p:txBody>
      </p:sp>
      <p:sp>
        <p:nvSpPr>
          <p:cNvPr id="8" name="Прямоугольник 7"/>
          <p:cNvSpPr/>
          <p:nvPr/>
        </p:nvSpPr>
        <p:spPr>
          <a:xfrm>
            <a:off x="871464" y="419894"/>
            <a:ext cx="8424936" cy="646331"/>
          </a:xfrm>
          <a:prstGeom prst="rect">
            <a:avLst/>
          </a:prstGeom>
        </p:spPr>
        <p:txBody>
          <a:bodyPr wrap="square">
            <a:spAutoFit/>
          </a:bodyPr>
          <a:lstStyle/>
          <a:p>
            <a:endParaRPr lang="ru-RU" b="1" smtClean="0">
              <a:solidFill>
                <a:srgbClr val="FFC000"/>
              </a:solidFill>
            </a:endParaRPr>
          </a:p>
          <a:p>
            <a:r>
              <a:rPr lang="ru-RU" b="1" smtClean="0">
                <a:solidFill>
                  <a:srgbClr val="FFC000"/>
                </a:solidFill>
              </a:rPr>
              <a:t> </a:t>
            </a:r>
            <a:endParaRPr lang="ru-RU" b="1" dirty="0">
              <a:solidFill>
                <a:srgbClr val="FFC000"/>
              </a:solidFill>
            </a:endParaRPr>
          </a:p>
        </p:txBody>
      </p:sp>
      <p:sp>
        <p:nvSpPr>
          <p:cNvPr id="11" name="Прямоугольник 10"/>
          <p:cNvSpPr/>
          <p:nvPr/>
        </p:nvSpPr>
        <p:spPr>
          <a:xfrm>
            <a:off x="539552" y="771550"/>
            <a:ext cx="4464496" cy="307777"/>
          </a:xfrm>
          <a:prstGeom prst="rect">
            <a:avLst/>
          </a:prstGeom>
        </p:spPr>
        <p:txBody>
          <a:bodyPr wrap="square">
            <a:spAutoFit/>
          </a:bodyPr>
          <a:lstStyle/>
          <a:p>
            <a:pPr marL="342900" indent="-342900"/>
            <a:endParaRPr lang="ru-RU" sz="1400" dirty="0" smtClean="0">
              <a:solidFill>
                <a:schemeClr val="bg1"/>
              </a:solidFill>
              <a:latin typeface="Times New Roman" pitchFamily="18" charset="0"/>
              <a:cs typeface="Times New Roman" pitchFamily="18" charset="0"/>
            </a:endParaRPr>
          </a:p>
        </p:txBody>
      </p:sp>
      <p:sp>
        <p:nvSpPr>
          <p:cNvPr id="9" name="Прямоугольник 8"/>
          <p:cNvSpPr/>
          <p:nvPr/>
        </p:nvSpPr>
        <p:spPr>
          <a:xfrm>
            <a:off x="395536" y="699542"/>
            <a:ext cx="8424936" cy="954107"/>
          </a:xfrm>
          <a:prstGeom prst="rect">
            <a:avLst/>
          </a:prstGeom>
        </p:spPr>
        <p:txBody>
          <a:bodyPr wrap="square">
            <a:spAutoFit/>
          </a:bodyPr>
          <a:lstStyle/>
          <a:p>
            <a:r>
              <a:rPr lang="ru-RU" sz="1400" dirty="0" smtClean="0">
                <a:solidFill>
                  <a:schemeClr val="bg1"/>
                </a:solidFill>
                <a:latin typeface="Times New Roman" pitchFamily="18" charset="0"/>
                <a:cs typeface="Times New Roman" pitchFamily="18" charset="0"/>
              </a:rPr>
              <a:t>ПРИ ПЛАНИРОВАНИИ ОРТОДОНТИЧЕСКОГО ЛЕЧЕНИЯ ПАЦИЕНТОВ С ДИСТАЛЬНЫМ ПРИКУСОМ ОЧЕНЬ ВАЖНЫ ДАННЫЕ ПРОФИЛЬНОЙ ТРГ, ХАРАКТЕРИЗУЮЩИЕ ТИП РОСТА ЧЕЛЮСТНО-ЛИЦЕВОГО КОМПЛЕКСА, АКТИВНОСТЬ ОСТАТОЧНОГО РОСТА И ИХ СРАВНЕНИЕ С ОРТОГНАТИЧЕСКИМ ПРИКУСОМ</a:t>
            </a:r>
            <a:endParaRPr lang="ru-RU" sz="1400" dirty="0">
              <a:solidFill>
                <a:schemeClr val="bg1"/>
              </a:solidFill>
              <a:latin typeface="Times New Roman" pitchFamily="18" charset="0"/>
              <a:cs typeface="Times New Roman" pitchFamily="18" charset="0"/>
            </a:endParaRPr>
          </a:p>
        </p:txBody>
      </p:sp>
      <p:pic>
        <p:nvPicPr>
          <p:cNvPr id="32772" name="Picture 4" descr="Picture background"/>
          <p:cNvPicPr>
            <a:picLocks noChangeAspect="1" noChangeArrowheads="1"/>
          </p:cNvPicPr>
          <p:nvPr/>
        </p:nvPicPr>
        <p:blipFill>
          <a:blip r:embed="rId2" cstate="print"/>
          <a:srcRect/>
          <a:stretch>
            <a:fillRect/>
          </a:stretch>
        </p:blipFill>
        <p:spPr bwMode="auto">
          <a:xfrm>
            <a:off x="5868144" y="1491630"/>
            <a:ext cx="2736304" cy="3376108"/>
          </a:xfrm>
          <a:prstGeom prst="rect">
            <a:avLst/>
          </a:prstGeom>
          <a:noFill/>
        </p:spPr>
      </p:pic>
      <p:sp>
        <p:nvSpPr>
          <p:cNvPr id="12" name="Прямоугольник 11"/>
          <p:cNvSpPr/>
          <p:nvPr/>
        </p:nvSpPr>
        <p:spPr>
          <a:xfrm>
            <a:off x="179512" y="4659982"/>
            <a:ext cx="4572000" cy="369332"/>
          </a:xfrm>
          <a:prstGeom prst="rect">
            <a:avLst/>
          </a:prstGeom>
        </p:spPr>
        <p:txBody>
          <a:bodyPr>
            <a:spAutoFit/>
          </a:bodyPr>
          <a:lstStyle/>
          <a:p>
            <a:r>
              <a:rPr lang="en-US" sz="1000" dirty="0" smtClean="0">
                <a:solidFill>
                  <a:schemeClr val="accent2">
                    <a:lumMod val="60000"/>
                    <a:lumOff val="40000"/>
                  </a:schemeClr>
                </a:solidFill>
              </a:rPr>
              <a:t>1c72b0e2_pavlova_ia,_shkavro_tk_anomalii..._</a:t>
            </a:r>
            <a:r>
              <a:rPr lang="en-US" sz="1000" dirty="0" err="1" smtClean="0">
                <a:solidFill>
                  <a:schemeClr val="accent2">
                    <a:lumMod val="60000"/>
                    <a:lumOff val="40000"/>
                  </a:schemeClr>
                </a:solidFill>
              </a:rPr>
              <a:t>distalnaya_okklyuziya</a:t>
            </a:r>
            <a:r>
              <a:rPr lang="en-US" sz="1000" dirty="0" smtClean="0">
                <a:solidFill>
                  <a:schemeClr val="accent2">
                    <a:lumMod val="60000"/>
                    <a:lumOff val="40000"/>
                  </a:schemeClr>
                </a:solidFill>
              </a:rPr>
              <a:t>_(1)_(1</a:t>
            </a:r>
            <a:r>
              <a:rPr lang="en-US" dirty="0" smtClean="0">
                <a:solidFill>
                  <a:schemeClr val="accent2">
                    <a:lumMod val="60000"/>
                    <a:lumOff val="40000"/>
                  </a:schemeClr>
                </a:solidFill>
              </a:rPr>
              <a:t>)</a:t>
            </a:r>
            <a:endParaRPr lang="ru-RU"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олгГМУ_Обложка_Презентации_3.jpg"/>
          <p:cNvPicPr>
            <a:picLocks noChangeAspect="1"/>
          </p:cNvPicPr>
          <p:nvPr/>
        </p:nvPicPr>
        <p:blipFill>
          <a:blip r:embed="rId2" cstate="print"/>
          <a:srcRect t="15923" b="4459"/>
          <a:stretch>
            <a:fillRect/>
          </a:stretch>
        </p:blipFill>
        <p:spPr>
          <a:xfrm>
            <a:off x="-6072" y="0"/>
            <a:ext cx="9150071" cy="5144784"/>
          </a:xfrm>
          <a:prstGeom prst="rect">
            <a:avLst/>
          </a:prstGeom>
        </p:spPr>
      </p:pic>
      <p:sp>
        <p:nvSpPr>
          <p:cNvPr id="2" name="Заголовок 1"/>
          <p:cNvSpPr>
            <a:spLocks noGrp="1"/>
          </p:cNvSpPr>
          <p:nvPr>
            <p:ph type="ctrTitle"/>
          </p:nvPr>
        </p:nvSpPr>
        <p:spPr>
          <a:xfrm>
            <a:off x="755576" y="1923678"/>
            <a:ext cx="7772400" cy="661141"/>
          </a:xfrm>
        </p:spPr>
        <p:txBody>
          <a:bodyPr>
            <a:normAutofit fontScale="90000"/>
          </a:bodyPr>
          <a:lstStyle/>
          <a:p>
            <a:r>
              <a:rPr lang="ru-RU" sz="2400" b="1" dirty="0" smtClean="0">
                <a:solidFill>
                  <a:srgbClr val="E5C78C"/>
                </a:solidFill>
                <a:latin typeface="Pt sans"/>
                <a:cs typeface="Times New Roman" pitchFamily="18" charset="0"/>
              </a:rPr>
              <a:t>СОВРЕМЕННЫЕ МЕТОДЫ ЛЕЧЕНИЯ ДИСТАЛЬНОЙ</a:t>
            </a:r>
            <a:br>
              <a:rPr lang="ru-RU" sz="2400" b="1" dirty="0" smtClean="0">
                <a:solidFill>
                  <a:srgbClr val="E5C78C"/>
                </a:solidFill>
                <a:latin typeface="Pt sans"/>
                <a:cs typeface="Times New Roman" pitchFamily="18" charset="0"/>
              </a:rPr>
            </a:br>
            <a:r>
              <a:rPr lang="ru-RU" sz="2400" b="1" dirty="0" smtClean="0">
                <a:solidFill>
                  <a:srgbClr val="E5C78C"/>
                </a:solidFill>
                <a:latin typeface="Pt sans"/>
                <a:cs typeface="Times New Roman" pitchFamily="18" charset="0"/>
              </a:rPr>
              <a:t>ОККЛЮЗИИ</a:t>
            </a:r>
            <a:endParaRPr lang="ru-RU" sz="2400" b="1" dirty="0">
              <a:solidFill>
                <a:srgbClr val="E5C78C"/>
              </a:solidFill>
              <a:latin typeface="Pt sans"/>
              <a:cs typeface="Times New Roman" pitchFamily="18" charset="0"/>
            </a:endParaRPr>
          </a:p>
        </p:txBody>
      </p:sp>
      <p:sp>
        <p:nvSpPr>
          <p:cNvPr id="3" name="Подзаголовок 2"/>
          <p:cNvSpPr>
            <a:spLocks noGrp="1"/>
          </p:cNvSpPr>
          <p:nvPr>
            <p:ph type="subTitle" idx="1"/>
          </p:nvPr>
        </p:nvSpPr>
        <p:spPr>
          <a:xfrm>
            <a:off x="4788024" y="2834886"/>
            <a:ext cx="4179647" cy="1598468"/>
          </a:xfrm>
        </p:spPr>
        <p:txBody>
          <a:bodyPr>
            <a:noAutofit/>
          </a:bodyPr>
          <a:lstStyle/>
          <a:p>
            <a:pPr algn="r"/>
            <a:endParaRPr lang="ru-RU" sz="1400" dirty="0" smtClean="0">
              <a:solidFill>
                <a:srgbClr val="E5C78C"/>
              </a:solidFill>
              <a:latin typeface="PT Sans" panose="020B0503020203020204" pitchFamily="34" charset="-52"/>
              <a:cs typeface="Times New Roman" pitchFamily="18" charset="0"/>
            </a:endParaRPr>
          </a:p>
          <a:p>
            <a:pPr algn="r"/>
            <a:endParaRPr lang="ru-RU" sz="1400" dirty="0" smtClean="0">
              <a:solidFill>
                <a:srgbClr val="E5C78C"/>
              </a:solidFill>
              <a:latin typeface="PT Sans" panose="020B0503020203020204" pitchFamily="34" charset="-52"/>
              <a:cs typeface="Times New Roman" pitchFamily="18" charset="0"/>
            </a:endParaRPr>
          </a:p>
          <a:p>
            <a:pPr algn="r"/>
            <a:r>
              <a:rPr lang="ru-RU" sz="1400" dirty="0" smtClean="0">
                <a:solidFill>
                  <a:srgbClr val="E5C78C"/>
                </a:solidFill>
                <a:latin typeface="PT Sans" panose="020B0503020203020204" pitchFamily="34" charset="-52"/>
                <a:cs typeface="Times New Roman" pitchFamily="18" charset="0"/>
              </a:rPr>
              <a:t>д-р </a:t>
            </a:r>
            <a:r>
              <a:rPr lang="ru-RU" sz="1400" dirty="0">
                <a:solidFill>
                  <a:srgbClr val="E5C78C"/>
                </a:solidFill>
                <a:latin typeface="PT Sans" panose="020B0503020203020204" pitchFamily="34" charset="-52"/>
                <a:cs typeface="Times New Roman" pitchFamily="18" charset="0"/>
              </a:rPr>
              <a:t>мед. наук, </a:t>
            </a:r>
            <a:r>
              <a:rPr lang="ru-RU" sz="1400" dirty="0" smtClean="0">
                <a:solidFill>
                  <a:srgbClr val="E5C78C"/>
                </a:solidFill>
                <a:latin typeface="PT Sans" panose="020B0503020203020204" pitchFamily="34" charset="-52"/>
                <a:cs typeface="Times New Roman" pitchFamily="18" charset="0"/>
              </a:rPr>
              <a:t>профессор</a:t>
            </a:r>
          </a:p>
          <a:p>
            <a:pPr algn="r"/>
            <a:r>
              <a:rPr lang="ru-RU" sz="1400" dirty="0" smtClean="0">
                <a:solidFill>
                  <a:srgbClr val="E5C78C"/>
                </a:solidFill>
                <a:latin typeface="PT Sans" panose="020B0503020203020204" pitchFamily="34" charset="-52"/>
                <a:cs typeface="Times New Roman" pitchFamily="18" charset="0"/>
              </a:rPr>
              <a:t>ИВАНОВА ОЛЬГА ПАВЛОВНА</a:t>
            </a:r>
            <a:endParaRPr lang="en-US" sz="1400" dirty="0">
              <a:solidFill>
                <a:srgbClr val="E5C78C"/>
              </a:solidFill>
              <a:latin typeface="PT Sans" panose="020B0503020203020204" pitchFamily="34" charset="-52"/>
              <a:cs typeface="Times New Roman" pitchFamily="18" charset="0"/>
            </a:endParaRPr>
          </a:p>
        </p:txBody>
      </p:sp>
      <p:pic>
        <p:nvPicPr>
          <p:cNvPr id="5" name="Рисунок 4" descr="ВолгГМУ_Эмблема-05.png"/>
          <p:cNvPicPr>
            <a:picLocks noChangeAspect="1"/>
          </p:cNvPicPr>
          <p:nvPr/>
        </p:nvPicPr>
        <p:blipFill>
          <a:blip r:embed="rId3" cstate="print"/>
          <a:stretch>
            <a:fillRect/>
          </a:stretch>
        </p:blipFill>
        <p:spPr>
          <a:xfrm>
            <a:off x="136689" y="358112"/>
            <a:ext cx="1046538" cy="1044000"/>
          </a:xfrm>
          <a:prstGeom prst="rect">
            <a:avLst/>
          </a:prstGeom>
        </p:spPr>
      </p:pic>
      <p:sp>
        <p:nvSpPr>
          <p:cNvPr id="9" name="Прямоугольник 8"/>
          <p:cNvSpPr/>
          <p:nvPr/>
        </p:nvSpPr>
        <p:spPr>
          <a:xfrm>
            <a:off x="35496" y="4517584"/>
            <a:ext cx="1675459" cy="584775"/>
          </a:xfrm>
          <a:prstGeom prst="rect">
            <a:avLst/>
          </a:prstGeom>
        </p:spPr>
        <p:txBody>
          <a:bodyPr wrap="none">
            <a:spAutoFit/>
          </a:bodyPr>
          <a:lstStyle/>
          <a:p>
            <a:r>
              <a:rPr lang="en-US" sz="1600" b="1" i="1" dirty="0">
                <a:solidFill>
                  <a:srgbClr val="E5C78C"/>
                </a:solidFill>
                <a:latin typeface="PT Sans" panose="020B0503020203020204" pitchFamily="34" charset="-52"/>
              </a:rPr>
              <a:t>volgmed.ru</a:t>
            </a:r>
            <a:endParaRPr lang="ru-RU" sz="1600" b="1" i="1" dirty="0">
              <a:solidFill>
                <a:srgbClr val="E5C78C"/>
              </a:solidFill>
              <a:latin typeface="PT Sans" panose="020B0503020203020204" pitchFamily="34" charset="-52"/>
            </a:endParaRPr>
          </a:p>
          <a:p>
            <a:r>
              <a:rPr lang="en-US" sz="1600" b="1" i="1" dirty="0">
                <a:solidFill>
                  <a:srgbClr val="E5C78C"/>
                </a:solidFill>
                <a:latin typeface="PT Sans" panose="020B0503020203020204" pitchFamily="34" charset="-52"/>
              </a:rPr>
              <a:t>nomusvolgmed.ru</a:t>
            </a:r>
            <a:endParaRPr lang="ru-RU" sz="1600" b="1" i="1" dirty="0">
              <a:solidFill>
                <a:srgbClr val="E5C78C"/>
              </a:solidFill>
              <a:latin typeface="PT Sans" panose="020B0503020203020204" pitchFamily="34" charset="-52"/>
            </a:endParaRPr>
          </a:p>
        </p:txBody>
      </p:sp>
      <p:sp>
        <p:nvSpPr>
          <p:cNvPr id="11" name="Прямоугольник 10">
            <a:extLst>
              <a:ext uri="{FF2B5EF4-FFF2-40B4-BE49-F238E27FC236}">
                <a16:creationId xmlns:a16="http://schemas.microsoft.com/office/drawing/2014/main" xmlns="" id="{0D8FE022-CB4E-42F3-8A6F-BEEAABEC9B25}"/>
              </a:ext>
            </a:extLst>
          </p:cNvPr>
          <p:cNvSpPr/>
          <p:nvPr/>
        </p:nvSpPr>
        <p:spPr>
          <a:xfrm>
            <a:off x="3633455" y="4573682"/>
            <a:ext cx="1872629" cy="523220"/>
          </a:xfrm>
          <a:prstGeom prst="rect">
            <a:avLst/>
          </a:prstGeom>
        </p:spPr>
        <p:txBody>
          <a:bodyPr wrap="none">
            <a:spAutoFit/>
          </a:bodyPr>
          <a:lstStyle/>
          <a:p>
            <a:pPr algn="ctr"/>
            <a:endParaRPr lang="ru-RU" sz="1400" b="1" dirty="0">
              <a:solidFill>
                <a:srgbClr val="E5C78C"/>
              </a:solidFill>
              <a:latin typeface="PT Sans" panose="020B0503020203020204" pitchFamily="34" charset="-52"/>
            </a:endParaRPr>
          </a:p>
          <a:p>
            <a:pPr algn="ctr"/>
            <a:r>
              <a:rPr lang="ru-RU" sz="1400" b="1" dirty="0">
                <a:solidFill>
                  <a:srgbClr val="E5C78C"/>
                </a:solidFill>
                <a:latin typeface="PT Sans" panose="020B0503020203020204" pitchFamily="34" charset="-52"/>
              </a:rPr>
              <a:t>Волгоград, Россия</a:t>
            </a:r>
          </a:p>
        </p:txBody>
      </p:sp>
      <p:sp>
        <p:nvSpPr>
          <p:cNvPr id="12" name="Заголовок 1">
            <a:extLst>
              <a:ext uri="{FF2B5EF4-FFF2-40B4-BE49-F238E27FC236}">
                <a16:creationId xmlns:a16="http://schemas.microsoft.com/office/drawing/2014/main" xmlns="" id="{31535526-167A-4382-9F83-3CA7F134AD60}"/>
              </a:ext>
            </a:extLst>
          </p:cNvPr>
          <p:cNvSpPr txBox="1">
            <a:spLocks/>
          </p:cNvSpPr>
          <p:nvPr/>
        </p:nvSpPr>
        <p:spPr>
          <a:xfrm>
            <a:off x="835968" y="1750051"/>
            <a:ext cx="7772400" cy="6611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endParaRPr lang="ru-RU" sz="4000" b="1" dirty="0">
              <a:solidFill>
                <a:srgbClr val="E5C78C"/>
              </a:solidFill>
              <a:latin typeface="Pt sans"/>
              <a:cs typeface="Times New Roman" pitchFamily="18" charset="0"/>
            </a:endParaRPr>
          </a:p>
        </p:txBody>
      </p:sp>
      <p:sp>
        <p:nvSpPr>
          <p:cNvPr id="14" name="Заголовок 1">
            <a:extLst>
              <a:ext uri="{FF2B5EF4-FFF2-40B4-BE49-F238E27FC236}">
                <a16:creationId xmlns:a16="http://schemas.microsoft.com/office/drawing/2014/main" xmlns="" id="{43DD4CC2-B557-49CB-BA6B-140355FED53E}"/>
              </a:ext>
            </a:extLst>
          </p:cNvPr>
          <p:cNvSpPr txBox="1">
            <a:spLocks/>
          </p:cNvSpPr>
          <p:nvPr/>
        </p:nvSpPr>
        <p:spPr>
          <a:xfrm>
            <a:off x="5511696" y="278800"/>
            <a:ext cx="3670176" cy="6611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ru-RU" sz="1100" b="1" dirty="0">
              <a:solidFill>
                <a:srgbClr val="E5C78C"/>
              </a:solidFill>
              <a:latin typeface="Pt sans"/>
              <a:cs typeface="Times New Roman" pitchFamily="18" charset="0"/>
            </a:endParaRPr>
          </a:p>
        </p:txBody>
      </p:sp>
      <p:sp>
        <p:nvSpPr>
          <p:cNvPr id="15" name="Заголовок 1">
            <a:extLst>
              <a:ext uri="{FF2B5EF4-FFF2-40B4-BE49-F238E27FC236}">
                <a16:creationId xmlns:a16="http://schemas.microsoft.com/office/drawing/2014/main" xmlns="" id="{857AE9E9-5E73-4902-906B-B9A4861CEFB8}"/>
              </a:ext>
            </a:extLst>
          </p:cNvPr>
          <p:cNvSpPr txBox="1">
            <a:spLocks/>
          </p:cNvSpPr>
          <p:nvPr/>
        </p:nvSpPr>
        <p:spPr>
          <a:xfrm>
            <a:off x="3230246" y="1328883"/>
            <a:ext cx="2679044" cy="4490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400" b="1" dirty="0">
              <a:solidFill>
                <a:srgbClr val="E5C78C"/>
              </a:solidFill>
              <a:latin typeface="Pt sans"/>
              <a:cs typeface="Times New Roman" pitchFamily="18" charset="0"/>
            </a:endParaRPr>
          </a:p>
        </p:txBody>
      </p:sp>
      <p:sp>
        <p:nvSpPr>
          <p:cNvPr id="16" name="Заголовок 1">
            <a:extLst>
              <a:ext uri="{FF2B5EF4-FFF2-40B4-BE49-F238E27FC236}">
                <a16:creationId xmlns:a16="http://schemas.microsoft.com/office/drawing/2014/main" xmlns="" id="{6F40958B-5A65-4539-B0B8-A705CD28DFDC}"/>
              </a:ext>
            </a:extLst>
          </p:cNvPr>
          <p:cNvSpPr txBox="1">
            <a:spLocks/>
          </p:cNvSpPr>
          <p:nvPr/>
        </p:nvSpPr>
        <p:spPr>
          <a:xfrm>
            <a:off x="5073995" y="113380"/>
            <a:ext cx="3926437" cy="14377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ru-RU" sz="1100" b="1" dirty="0">
                <a:solidFill>
                  <a:srgbClr val="E5C78C"/>
                </a:solidFill>
                <a:latin typeface="Pt sans"/>
                <a:cs typeface="Times New Roman" pitchFamily="18" charset="0"/>
              </a:rPr>
              <a:t>ФГБОУ ВО «ВОЛГОГРАДСКИЙ ГОСУДАРСТВЕННЫЙ</a:t>
            </a:r>
          </a:p>
          <a:p>
            <a:pPr>
              <a:lnSpc>
                <a:spcPct val="120000"/>
              </a:lnSpc>
            </a:pPr>
            <a:r>
              <a:rPr lang="ru-RU" sz="1100" b="1" dirty="0">
                <a:solidFill>
                  <a:srgbClr val="E5C78C"/>
                </a:solidFill>
                <a:latin typeface="Pt sans"/>
                <a:cs typeface="Times New Roman" pitchFamily="18" charset="0"/>
              </a:rPr>
              <a:t>МЕДИЦИНСКИЙ УНИВЕРСИТЕТ» МИНИСТЕРСТВА ЗДРАВООХРАНЕНИЯ РОССИЙСКОЙ ФЕДЕРАЦИИ</a:t>
            </a:r>
          </a:p>
          <a:p>
            <a:pPr>
              <a:lnSpc>
                <a:spcPct val="120000"/>
              </a:lnSpc>
            </a:pPr>
            <a:endParaRPr lang="ru-RU" sz="1100" b="1" dirty="0">
              <a:solidFill>
                <a:srgbClr val="E5C78C"/>
              </a:solidFill>
              <a:latin typeface="Pt sans"/>
              <a:cs typeface="Times New Roman" pitchFamily="18" charset="0"/>
            </a:endParaRPr>
          </a:p>
          <a:p>
            <a:pPr>
              <a:lnSpc>
                <a:spcPct val="120000"/>
              </a:lnSpc>
            </a:pPr>
            <a:r>
              <a:rPr lang="ru-RU" sz="1100" b="1" dirty="0" smtClean="0">
                <a:solidFill>
                  <a:srgbClr val="E5C78C"/>
                </a:solidFill>
                <a:latin typeface="Pt sans"/>
                <a:cs typeface="Times New Roman" pitchFamily="18" charset="0"/>
              </a:rPr>
              <a:t>КАФЕДРА СТОМАТОЛОГИИ ДЕТСКОГО ВОЗРАСТА</a:t>
            </a:r>
            <a:endParaRPr lang="ru-RU" sz="1100" b="1" dirty="0">
              <a:solidFill>
                <a:srgbClr val="E5C78C"/>
              </a:solidFill>
              <a:latin typeface="Pt sans"/>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712355" y="482189"/>
            <a:ext cx="191417" cy="346259"/>
          </a:xfrm>
          <a:prstGeom prst="rect">
            <a:avLst/>
          </a:prstGeom>
        </p:spPr>
        <p:txBody>
          <a:bodyPr wrap="none" lIns="68589" tIns="34295" rIns="68589" bIns="34295">
            <a:spAutoFit/>
          </a:bodyPr>
          <a:lstStyle/>
          <a:p>
            <a:pPr algn="ctr"/>
            <a:r>
              <a:rPr lang="ru-RU" i="1" dirty="0">
                <a:solidFill>
                  <a:srgbClr val="FFFF00"/>
                </a:solidFill>
              </a:rPr>
              <a:t> </a:t>
            </a:r>
          </a:p>
        </p:txBody>
      </p:sp>
      <p:sp>
        <p:nvSpPr>
          <p:cNvPr id="18" name="Прямоугольник 17"/>
          <p:cNvSpPr/>
          <p:nvPr/>
        </p:nvSpPr>
        <p:spPr>
          <a:xfrm>
            <a:off x="1043329" y="160718"/>
            <a:ext cx="6513917" cy="392425"/>
          </a:xfrm>
          <a:prstGeom prst="rect">
            <a:avLst/>
          </a:prstGeom>
        </p:spPr>
        <p:txBody>
          <a:bodyPr wrap="none" lIns="68589" tIns="34295" rIns="68589" bIns="34295">
            <a:spAutoFit/>
          </a:bodyPr>
          <a:lstStyle/>
          <a:p>
            <a:pPr algn="just"/>
            <a:r>
              <a:rPr lang="ru-RU" sz="2100" b="1" dirty="0" smtClean="0">
                <a:solidFill>
                  <a:srgbClr val="FFC000"/>
                </a:solidFill>
                <a:latin typeface="Times New Roman" pitchFamily="18" charset="0"/>
                <a:cs typeface="Times New Roman" pitchFamily="18" charset="0"/>
              </a:rPr>
              <a:t>ХАРАКТЕРИСТИКА ДИСТАЛЬНОЙ ОККЛЮЗИИ</a:t>
            </a:r>
            <a:endParaRPr lang="ru-RU" sz="2100" b="1" dirty="0">
              <a:solidFill>
                <a:srgbClr val="FFC000"/>
              </a:solidFill>
              <a:latin typeface="Times New Roman" pitchFamily="18" charset="0"/>
              <a:cs typeface="Times New Roman" pitchFamily="18" charset="0"/>
            </a:endParaRPr>
          </a:p>
        </p:txBody>
      </p:sp>
      <p:sp>
        <p:nvSpPr>
          <p:cNvPr id="8" name="TextBox 7"/>
          <p:cNvSpPr txBox="1"/>
          <p:nvPr/>
        </p:nvSpPr>
        <p:spPr>
          <a:xfrm>
            <a:off x="1462212" y="1125131"/>
            <a:ext cx="4104860" cy="1962086"/>
          </a:xfrm>
          <a:prstGeom prst="rect">
            <a:avLst/>
          </a:prstGeom>
          <a:noFill/>
        </p:spPr>
        <p:txBody>
          <a:bodyPr wrap="none" lIns="68589" tIns="34295" rIns="68589" bIns="34295" rtlCol="0">
            <a:spAutoFit/>
          </a:bodyPr>
          <a:lstStyle/>
          <a:p>
            <a:pPr algn="ctr"/>
            <a:endParaRPr lang="ru-RU" sz="2700" b="1" dirty="0"/>
          </a:p>
          <a:p>
            <a:pPr algn="ctr"/>
            <a:endParaRPr lang="ru-RU"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II</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класс – </a:t>
            </a:r>
            <a:r>
              <a:rPr lang="ru-RU" sz="2400" dirty="0">
                <a:latin typeface="Times New Roman" pitchFamily="18" charset="0"/>
                <a:cs typeface="Times New Roman" pitchFamily="18" charset="0"/>
              </a:rPr>
              <a:t>дистальный прикус</a:t>
            </a:r>
          </a:p>
          <a:p>
            <a:pPr algn="ctr"/>
            <a:r>
              <a:rPr lang="ru-RU" sz="2400" dirty="0">
                <a:latin typeface="Times New Roman" pitchFamily="18" charset="0"/>
                <a:cs typeface="Times New Roman" pitchFamily="18" charset="0"/>
              </a:rPr>
              <a:t>           1 подкласс</a:t>
            </a:r>
          </a:p>
          <a:p>
            <a:pPr algn="ctr"/>
            <a:r>
              <a:rPr lang="ru-RU" sz="2400" dirty="0">
                <a:latin typeface="Times New Roman" pitchFamily="18" charset="0"/>
                <a:cs typeface="Times New Roman" pitchFamily="18" charset="0"/>
              </a:rPr>
              <a:t>           2 </a:t>
            </a:r>
            <a:r>
              <a:rPr lang="ru-RU" sz="2400" dirty="0" smtClean="0">
                <a:latin typeface="Times New Roman" pitchFamily="18" charset="0"/>
                <a:cs typeface="Times New Roman" pitchFamily="18" charset="0"/>
              </a:rPr>
              <a:t>подкласс</a:t>
            </a:r>
            <a:endParaRPr lang="en-US" sz="2400" dirty="0">
              <a:latin typeface="Times New Roman" pitchFamily="18" charset="0"/>
              <a:cs typeface="Times New Roman" pitchFamily="18" charset="0"/>
            </a:endParaRPr>
          </a:p>
        </p:txBody>
      </p:sp>
      <p:sp>
        <p:nvSpPr>
          <p:cNvPr id="7" name="Прямоугольник 6"/>
          <p:cNvSpPr/>
          <p:nvPr/>
        </p:nvSpPr>
        <p:spPr>
          <a:xfrm>
            <a:off x="1357290" y="964396"/>
            <a:ext cx="4520059" cy="438581"/>
          </a:xfrm>
          <a:prstGeom prst="rect">
            <a:avLst/>
          </a:prstGeom>
          <a:noFill/>
        </p:spPr>
        <p:txBody>
          <a:bodyPr wrap="none" lIns="68589" tIns="34295" rIns="68589" bIns="34295">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ВИДЫ ПРИКУСА ПО ЭНГЛЮ</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712355" y="482189"/>
            <a:ext cx="191417" cy="346259"/>
          </a:xfrm>
          <a:prstGeom prst="rect">
            <a:avLst/>
          </a:prstGeom>
        </p:spPr>
        <p:txBody>
          <a:bodyPr wrap="none" lIns="68589" tIns="34295" rIns="68589" bIns="34295">
            <a:spAutoFit/>
          </a:bodyPr>
          <a:lstStyle/>
          <a:p>
            <a:pPr algn="ctr"/>
            <a:r>
              <a:rPr lang="ru-RU" i="1" dirty="0">
                <a:solidFill>
                  <a:srgbClr val="FFFF00"/>
                </a:solidFill>
              </a:rPr>
              <a:t> </a:t>
            </a:r>
          </a:p>
        </p:txBody>
      </p:sp>
      <p:sp>
        <p:nvSpPr>
          <p:cNvPr id="8" name="TextBox 7"/>
          <p:cNvSpPr txBox="1"/>
          <p:nvPr/>
        </p:nvSpPr>
        <p:spPr>
          <a:xfrm>
            <a:off x="338196" y="0"/>
            <a:ext cx="4984098" cy="1962086"/>
          </a:xfrm>
          <a:prstGeom prst="rect">
            <a:avLst/>
          </a:prstGeom>
          <a:noFill/>
        </p:spPr>
        <p:txBody>
          <a:bodyPr wrap="square" lIns="68589" tIns="34295" rIns="68589" bIns="34295" rtlCol="0">
            <a:spAutoFit/>
          </a:bodyPr>
          <a:lstStyle/>
          <a:p>
            <a:pPr algn="ctr"/>
            <a:endParaRPr lang="ru-RU" sz="2700" b="1" dirty="0"/>
          </a:p>
          <a:p>
            <a:pPr algn="ctr"/>
            <a:endParaRPr lang="ru-RU" sz="2400" b="1" dirty="0" smtClean="0"/>
          </a:p>
          <a:p>
            <a:pPr algn="ctr"/>
            <a:endParaRPr lang="ru-RU" sz="2400" b="1" dirty="0" smtClean="0"/>
          </a:p>
          <a:p>
            <a:pPr algn="ctr"/>
            <a:endParaRPr lang="ru-RU" sz="2400" b="1" dirty="0" smtClean="0"/>
          </a:p>
          <a:p>
            <a:pPr algn="ctr"/>
            <a:endParaRPr lang="ru-RU" sz="2400" b="1" dirty="0" smtClean="0"/>
          </a:p>
        </p:txBody>
      </p:sp>
      <p:sp>
        <p:nvSpPr>
          <p:cNvPr id="6" name="Прямоугольник 5"/>
          <p:cNvSpPr/>
          <p:nvPr/>
        </p:nvSpPr>
        <p:spPr>
          <a:xfrm>
            <a:off x="1043608" y="195486"/>
            <a:ext cx="7128792" cy="623258"/>
          </a:xfrm>
          <a:prstGeom prst="rect">
            <a:avLst/>
          </a:prstGeom>
        </p:spPr>
        <p:txBody>
          <a:bodyPr wrap="square" lIns="68589" tIns="34295" rIns="68589" bIns="34295">
            <a:spAutoFit/>
          </a:bodyPr>
          <a:lstStyle/>
          <a:p>
            <a:pPr algn="ctr"/>
            <a:r>
              <a:rPr lang="ru-RU" b="1" dirty="0" smtClean="0">
                <a:solidFill>
                  <a:srgbClr val="FFC000"/>
                </a:solidFill>
                <a:latin typeface="Times New Roman" pitchFamily="18" charset="0"/>
                <a:cs typeface="Times New Roman" pitchFamily="18" charset="0"/>
              </a:rPr>
              <a:t>АНОМАЛИЯ </a:t>
            </a:r>
            <a:r>
              <a:rPr lang="ru-RU" b="1" dirty="0" smtClean="0">
                <a:solidFill>
                  <a:srgbClr val="FFC000"/>
                </a:solidFill>
                <a:latin typeface="Times New Roman" pitchFamily="18" charset="0"/>
                <a:cs typeface="Times New Roman" pitchFamily="18" charset="0"/>
              </a:rPr>
              <a:t>ОККЛЮЗИИ В САГИТТАЛЬНОМ </a:t>
            </a:r>
            <a:r>
              <a:rPr lang="ru-RU" b="1" dirty="0" smtClean="0">
                <a:solidFill>
                  <a:srgbClr val="FFC000"/>
                </a:solidFill>
                <a:latin typeface="Times New Roman" pitchFamily="18" charset="0"/>
                <a:cs typeface="Times New Roman" pitchFamily="18" charset="0"/>
              </a:rPr>
              <a:t>НАПРАВЛЕНИИ</a:t>
            </a:r>
          </a:p>
          <a:p>
            <a:pPr algn="ctr"/>
            <a:r>
              <a:rPr lang="ru-RU" b="1" dirty="0" smtClean="0">
                <a:solidFill>
                  <a:srgbClr val="FFC000"/>
                </a:solidFill>
                <a:latin typeface="Times New Roman" pitchFamily="18" charset="0"/>
                <a:cs typeface="Times New Roman" pitchFamily="18" charset="0"/>
              </a:rPr>
              <a:t>ДИСТАЛЬНАЯ ОККЛЮЗИЯ зубоальвеолярная форма</a:t>
            </a:r>
            <a:endParaRPr lang="ru-RU" b="1" dirty="0">
              <a:solidFill>
                <a:srgbClr val="FFC000"/>
              </a:solidFill>
              <a:latin typeface="Times New Roman" pitchFamily="18" charset="0"/>
              <a:cs typeface="Times New Roman" pitchFamily="18" charset="0"/>
            </a:endParaRPr>
          </a:p>
        </p:txBody>
      </p:sp>
      <p:pic>
        <p:nvPicPr>
          <p:cNvPr id="9" name="Picture 2" descr="E:\Рабочий стол\l.jpg"/>
          <p:cNvPicPr>
            <a:picLocks noChangeAspect="1" noChangeArrowheads="1"/>
          </p:cNvPicPr>
          <p:nvPr/>
        </p:nvPicPr>
        <p:blipFill>
          <a:blip r:embed="rId2" cstate="print"/>
          <a:srcRect b="10087"/>
          <a:stretch>
            <a:fillRect/>
          </a:stretch>
        </p:blipFill>
        <p:spPr bwMode="auto">
          <a:xfrm>
            <a:off x="284604" y="1017974"/>
            <a:ext cx="2733215" cy="1720187"/>
          </a:xfrm>
          <a:prstGeom prst="rect">
            <a:avLst/>
          </a:prstGeom>
          <a:noFill/>
        </p:spPr>
      </p:pic>
      <p:pic>
        <p:nvPicPr>
          <p:cNvPr id="10" name="Picture 5" descr="http://ortofil.ru/images/2_podclass.jpg"/>
          <p:cNvPicPr>
            <a:picLocks noChangeAspect="1" noChangeArrowheads="1"/>
          </p:cNvPicPr>
          <p:nvPr/>
        </p:nvPicPr>
        <p:blipFill>
          <a:blip r:embed="rId3" cstate="print"/>
          <a:srcRect b="17857"/>
          <a:stretch>
            <a:fillRect/>
          </a:stretch>
        </p:blipFill>
        <p:spPr bwMode="auto">
          <a:xfrm>
            <a:off x="284603" y="3053956"/>
            <a:ext cx="2791466" cy="1375445"/>
          </a:xfrm>
          <a:prstGeom prst="rect">
            <a:avLst/>
          </a:prstGeom>
          <a:noFill/>
        </p:spPr>
      </p:pic>
      <p:cxnSp>
        <p:nvCxnSpPr>
          <p:cNvPr id="11" name="Прямая соединительная линия 10"/>
          <p:cNvCxnSpPr/>
          <p:nvPr/>
        </p:nvCxnSpPr>
        <p:spPr>
          <a:xfrm rot="5400000">
            <a:off x="553189" y="3749881"/>
            <a:ext cx="214314" cy="1191"/>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Прямая соединительная линия 11"/>
          <p:cNvCxnSpPr/>
          <p:nvPr/>
        </p:nvCxnSpPr>
        <p:spPr>
          <a:xfrm rot="5400000">
            <a:off x="392412" y="3964196"/>
            <a:ext cx="214314" cy="1191"/>
          </a:xfrm>
          <a:prstGeom prst="line">
            <a:avLst/>
          </a:prstGeom>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3419872" y="843558"/>
            <a:ext cx="5400600" cy="2977748"/>
          </a:xfrm>
          <a:prstGeom prst="rect">
            <a:avLst/>
          </a:prstGeom>
        </p:spPr>
        <p:txBody>
          <a:bodyPr wrap="square" lIns="68589" tIns="34295" rIns="68589" bIns="34295">
            <a:spAutoFit/>
          </a:bodyPr>
          <a:lstStyle/>
          <a:p>
            <a:pPr>
              <a:lnSpc>
                <a:spcPct val="150000"/>
              </a:lnSpc>
            </a:pPr>
            <a:endParaRPr lang="ru-RU" sz="1400" b="1" dirty="0" smtClean="0">
              <a:solidFill>
                <a:schemeClr val="bg1"/>
              </a:solidFill>
              <a:latin typeface="Times New Roman" pitchFamily="18" charset="0"/>
              <a:cs typeface="Times New Roman" pitchFamily="18" charset="0"/>
            </a:endParaRPr>
          </a:p>
          <a:p>
            <a:pPr>
              <a:lnSpc>
                <a:spcPct val="150000"/>
              </a:lnSpc>
            </a:pPr>
            <a:endParaRPr lang="ru-RU" sz="1400" dirty="0" smtClean="0">
              <a:solidFill>
                <a:schemeClr val="bg1"/>
              </a:solidFill>
              <a:latin typeface="Times New Roman" pitchFamily="18" charset="0"/>
              <a:cs typeface="Times New Roman" pitchFamily="18" charset="0"/>
            </a:endParaRPr>
          </a:p>
          <a:p>
            <a:pPr>
              <a:lnSpc>
                <a:spcPct val="150000"/>
              </a:lnSpc>
            </a:pPr>
            <a:r>
              <a:rPr lang="ru-RU" sz="1400" dirty="0" smtClean="0">
                <a:solidFill>
                  <a:schemeClr val="bg1"/>
                </a:solidFill>
                <a:latin typeface="Times New Roman" pitchFamily="18" charset="0"/>
                <a:cs typeface="Times New Roman" pitchFamily="18" charset="0"/>
              </a:rPr>
              <a:t>ПРИ СМЫКАНИИ ЗУБОВ МЕЗИАЛЬНО-ЩЕЧНЫЙ БУГОРОК ВЕРХНЕГО ШЕСТОГО ЗУБА (ПЕРВОГО МОЛЯРА) ПРОЕЦИРУЕТСЯ СПЕРЕДИ ОТ БОРОЗДКИ МЕЖДУ ЩЕЧНЫМИ БУГОРКАМИ НИЖНЕГО ШЕСТОГО ЗУБА.</a:t>
            </a:r>
          </a:p>
          <a:p>
            <a:pPr>
              <a:lnSpc>
                <a:spcPct val="150000"/>
              </a:lnSpc>
            </a:pPr>
            <a:r>
              <a:rPr lang="ru-RU" sz="1400" dirty="0" smtClean="0">
                <a:solidFill>
                  <a:schemeClr val="bg1"/>
                </a:solidFill>
                <a:latin typeface="Times New Roman" pitchFamily="18" charset="0"/>
                <a:cs typeface="Times New Roman" pitchFamily="18" charset="0"/>
              </a:rPr>
              <a:t> ПРИ ЭТОМ ФРОНТАЛЬНЫЕ ЗУБЫ МОГУТ БЫТЬ НАКЛОНЕНЫ ВПЕРЕД </a:t>
            </a:r>
            <a:r>
              <a:rPr lang="ru-RU" sz="1400" b="1" dirty="0" smtClean="0">
                <a:solidFill>
                  <a:schemeClr val="bg1"/>
                </a:solidFill>
                <a:latin typeface="Times New Roman" pitchFamily="18" charset="0"/>
                <a:cs typeface="Times New Roman" pitchFamily="18" charset="0"/>
              </a:rPr>
              <a:t>(ПЕРВЫЙ ПОДКЛАСС) </a:t>
            </a:r>
            <a:r>
              <a:rPr lang="ru-RU" sz="1400" dirty="0" smtClean="0">
                <a:solidFill>
                  <a:schemeClr val="bg1"/>
                </a:solidFill>
                <a:latin typeface="Times New Roman" pitchFamily="18" charset="0"/>
                <a:cs typeface="Times New Roman" pitchFamily="18" charset="0"/>
              </a:rPr>
              <a:t>ИЛИ НАЗАД, В СТОРОНУ ПОЛОСТИ РТА </a:t>
            </a:r>
            <a:r>
              <a:rPr lang="ru-RU" sz="1400" b="1" dirty="0" smtClean="0">
                <a:solidFill>
                  <a:schemeClr val="bg1"/>
                </a:solidFill>
                <a:latin typeface="Times New Roman" pitchFamily="18" charset="0"/>
                <a:cs typeface="Times New Roman" pitchFamily="18" charset="0"/>
              </a:rPr>
              <a:t>(ВТОРОЙ ПОДКЛАСС).</a:t>
            </a:r>
            <a:endParaRPr lang="ru-RU" sz="1400" b="1" dirty="0">
              <a:solidFill>
                <a:schemeClr val="bg1"/>
              </a:solidFill>
              <a:latin typeface="Times New Roman" pitchFamily="18" charset="0"/>
              <a:cs typeface="Times New Roman" pitchFamily="18" charset="0"/>
            </a:endParaRPr>
          </a:p>
        </p:txBody>
      </p:sp>
      <p:sp>
        <p:nvSpPr>
          <p:cNvPr id="15" name="Прямоугольник 14"/>
          <p:cNvSpPr/>
          <p:nvPr/>
        </p:nvSpPr>
        <p:spPr>
          <a:xfrm>
            <a:off x="4572000" y="4731990"/>
            <a:ext cx="4572000" cy="246221"/>
          </a:xfrm>
          <a:prstGeom prst="rect">
            <a:avLst/>
          </a:prstGeom>
        </p:spPr>
        <p:txBody>
          <a:bodyPr>
            <a:spAutoFit/>
          </a:bodyPr>
          <a:lstStyle/>
          <a:p>
            <a:r>
              <a:rPr lang="en-US" sz="1000" dirty="0" smtClean="0">
                <a:solidFill>
                  <a:schemeClr val="accent2">
                    <a:lumMod val="60000"/>
                    <a:lumOff val="40000"/>
                  </a:schemeClr>
                </a:solidFill>
              </a:rPr>
              <a:t>1c72b0e2_pavlova_ia,_shkavro_tk_anomalii..._</a:t>
            </a:r>
            <a:r>
              <a:rPr lang="en-US" sz="1000" dirty="0" err="1" smtClean="0">
                <a:solidFill>
                  <a:schemeClr val="accent2">
                    <a:lumMod val="60000"/>
                    <a:lumOff val="40000"/>
                  </a:schemeClr>
                </a:solidFill>
              </a:rPr>
              <a:t>distalnaya_okklyuziya</a:t>
            </a:r>
            <a:r>
              <a:rPr lang="en-US" sz="1000" dirty="0" smtClean="0">
                <a:solidFill>
                  <a:schemeClr val="accent2">
                    <a:lumMod val="60000"/>
                    <a:lumOff val="40000"/>
                  </a:schemeClr>
                </a:solidFill>
              </a:rPr>
              <a:t>_(1)_(1)</a:t>
            </a:r>
            <a:endParaRPr lang="ru-RU" sz="1000" dirty="0">
              <a:solidFill>
                <a:schemeClr val="accent2">
                  <a:lumMod val="60000"/>
                  <a:lumOff val="40000"/>
                </a:schemeClr>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323528" y="0"/>
            <a:ext cx="8229600" cy="857250"/>
          </a:xfrm>
        </p:spPr>
        <p:txBody>
          <a:bodyPr>
            <a:normAutofit/>
          </a:bodyPr>
          <a:lstStyle/>
          <a:p>
            <a:r>
              <a:rPr lang="ru-RU" sz="3200" b="1" dirty="0">
                <a:solidFill>
                  <a:srgbClr val="078777"/>
                </a:solidFill>
                <a:latin typeface="Pt sans"/>
              </a:rPr>
              <a:t>НАЗВАНИЕ РАЗДЕЛА</a:t>
            </a:r>
          </a:p>
        </p:txBody>
      </p:sp>
      <p:sp>
        <p:nvSpPr>
          <p:cNvPr id="4" name="Прямоугольник 3"/>
          <p:cNvSpPr/>
          <p:nvPr/>
        </p:nvSpPr>
        <p:spPr>
          <a:xfrm>
            <a:off x="719064" y="267494"/>
            <a:ext cx="8424936" cy="1200329"/>
          </a:xfrm>
          <a:prstGeom prst="rect">
            <a:avLst/>
          </a:prstGeom>
        </p:spPr>
        <p:txBody>
          <a:bodyPr wrap="square">
            <a:spAutoFit/>
          </a:bodyPr>
          <a:lstStyle/>
          <a:p>
            <a:r>
              <a:rPr lang="ru-RU" b="1" dirty="0" smtClean="0">
                <a:solidFill>
                  <a:srgbClr val="FFC000"/>
                </a:solidFill>
                <a:latin typeface="Times New Roman" pitchFamily="18" charset="0"/>
                <a:cs typeface="Times New Roman" pitchFamily="18" charset="0"/>
              </a:rPr>
              <a:t>КЛАССИФИКАЦИЯ ЗУБОЧЕЛЮСТНЫХ АНОМАЛИЙ ПО КАТЦУ</a:t>
            </a:r>
          </a:p>
          <a:p>
            <a:r>
              <a:rPr lang="ru-RU" b="1" dirty="0" smtClean="0">
                <a:solidFill>
                  <a:srgbClr val="FFC000"/>
                </a:solidFill>
                <a:latin typeface="Times New Roman" pitchFamily="18" charset="0"/>
                <a:cs typeface="Times New Roman" pitchFamily="18" charset="0"/>
              </a:rPr>
              <a:t>ДИСТАЛЬНАЯ ОККЛЮЗИЯ аномалия положения челюстей</a:t>
            </a:r>
            <a:endParaRPr lang="ru-RU" b="1" dirty="0" smtClean="0">
              <a:solidFill>
                <a:srgbClr val="FFC000"/>
              </a:solidFill>
              <a:latin typeface="Times New Roman" pitchFamily="18" charset="0"/>
              <a:cs typeface="Times New Roman" pitchFamily="18" charset="0"/>
            </a:endParaRPr>
          </a:p>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Прямоугольник 6"/>
          <p:cNvSpPr/>
          <p:nvPr/>
        </p:nvSpPr>
        <p:spPr>
          <a:xfrm>
            <a:off x="3923928" y="2211710"/>
            <a:ext cx="4752528" cy="1815882"/>
          </a:xfrm>
          <a:prstGeom prst="rect">
            <a:avLst/>
          </a:prstGeom>
        </p:spPr>
        <p:txBody>
          <a:bodyPr wrap="square">
            <a:spAutoFit/>
          </a:bodyPr>
          <a:lstStyle/>
          <a:p>
            <a:r>
              <a:rPr lang="ru-RU" sz="1400" dirty="0" smtClean="0">
                <a:solidFill>
                  <a:schemeClr val="bg1"/>
                </a:solidFill>
                <a:latin typeface="Times New Roman" pitchFamily="18" charset="0"/>
                <a:cs typeface="Times New Roman" pitchFamily="18" charset="0"/>
              </a:rPr>
              <a:t>ВТОРОЙ КЛАСС — (ДИСТАЛЬНАЯ ОККЛЮЗИЯ) ЗУБОЧЕЛЮСТНЫЕ АНОМАЛИИ, ВЫЗВАННЫЕ СМЕЩЕНИЕМ НИЖНЕЙ ЧЕЛЮСТИ НАЗАД. ПРИ ЭТОМ УМЕНЬШАЮТСЯ ЖЕВАТЕЛЬНЫЕ ПОВЕРХНОСТИ ЗУБНЫХ ДУГ ОБОИХ ЧЕЛЮСТЕЙ, БУГРЫ И УГЛУБЛЕНИЯ ЗУБОВ НЕ СООТВЕТСТВУЮТ ДРУГ ДРУГУ, СЛАБО РАБОТАЮТ МЫШЦЫ, ВЫДВИГАЮЩИХ НИЖНЮЮ ЧЕЛЮСТЬ</a:t>
            </a:r>
            <a:endParaRPr lang="ru-RU" sz="1400" dirty="0">
              <a:solidFill>
                <a:schemeClr val="bg1"/>
              </a:solidFill>
              <a:latin typeface="Times New Roman" pitchFamily="18" charset="0"/>
              <a:cs typeface="Times New Roman" pitchFamily="18" charset="0"/>
            </a:endParaRPr>
          </a:p>
        </p:txBody>
      </p:sp>
      <p:sp>
        <p:nvSpPr>
          <p:cNvPr id="8" name="Прямоугольник 7"/>
          <p:cNvSpPr/>
          <p:nvPr/>
        </p:nvSpPr>
        <p:spPr>
          <a:xfrm>
            <a:off x="3923928" y="1275606"/>
            <a:ext cx="4572000" cy="738664"/>
          </a:xfrm>
          <a:prstGeom prst="rect">
            <a:avLst/>
          </a:prstGeom>
        </p:spPr>
        <p:txBody>
          <a:bodyPr>
            <a:spAutoFit/>
          </a:bodyPr>
          <a:lstStyle/>
          <a:p>
            <a:r>
              <a:rPr lang="ru-RU" sz="1400" b="1" dirty="0" smtClean="0">
                <a:solidFill>
                  <a:schemeClr val="bg1"/>
                </a:solidFill>
                <a:latin typeface="Times New Roman" pitchFamily="18" charset="0"/>
                <a:cs typeface="Times New Roman" pitchFamily="18" charset="0"/>
              </a:rPr>
              <a:t>КЛАССИФИКАЦИЯ ПО КАЦЦУ УЧИТЫВАЕТ </a:t>
            </a:r>
            <a:r>
              <a:rPr lang="ru-RU" sz="1400" b="1" dirty="0" smtClean="0">
                <a:solidFill>
                  <a:schemeClr val="bg1"/>
                </a:solidFill>
                <a:latin typeface="Times New Roman" pitchFamily="18" charset="0"/>
                <a:cs typeface="Times New Roman" pitchFamily="18" charset="0"/>
              </a:rPr>
              <a:t>РАБОТУ МЫШЦ ЧЕЛЮСТНО-ЛИЦЕВОЙ ОБЛАСТИ</a:t>
            </a:r>
            <a:endParaRPr lang="ru-RU" sz="1400" dirty="0">
              <a:solidFill>
                <a:schemeClr val="bg1"/>
              </a:solidFill>
              <a:latin typeface="Times New Roman" pitchFamily="18" charset="0"/>
              <a:cs typeface="Times New Roman" pitchFamily="18" charset="0"/>
            </a:endParaRPr>
          </a:p>
        </p:txBody>
      </p:sp>
      <p:sp>
        <p:nvSpPr>
          <p:cNvPr id="9" name="Прямоугольник 8"/>
          <p:cNvSpPr/>
          <p:nvPr/>
        </p:nvSpPr>
        <p:spPr>
          <a:xfrm>
            <a:off x="179512" y="1347614"/>
            <a:ext cx="33123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rgbClr val="FFC000"/>
                </a:solidFill>
                <a:latin typeface="Times New Roman" pitchFamily="18" charset="0"/>
                <a:cs typeface="Times New Roman" pitchFamily="18" charset="0"/>
              </a:rPr>
              <a:t>МЫШЦЫ ВЫДВИГАЮЩИЕ НИЖНЮЮ ЧЕЛЮСТЬ ВПЕРЕД</a:t>
            </a:r>
          </a:p>
          <a:p>
            <a:pPr>
              <a:buFont typeface="Arial" pitchFamily="34" charset="0"/>
              <a:buChar char="•"/>
            </a:pPr>
            <a:r>
              <a:rPr lang="ru-RU" dirty="0" smtClean="0">
                <a:latin typeface="Times New Roman" pitchFamily="18" charset="0"/>
                <a:cs typeface="Times New Roman" pitchFamily="18" charset="0"/>
              </a:rPr>
              <a:t>  Жевательная </a:t>
            </a:r>
            <a:r>
              <a:rPr lang="ru-RU" dirty="0" smtClean="0">
                <a:latin typeface="Times New Roman" pitchFamily="18" charset="0"/>
                <a:cs typeface="Times New Roman" pitchFamily="18" charset="0"/>
              </a:rPr>
              <a:t>мышца</a:t>
            </a:r>
          </a:p>
          <a:p>
            <a:pPr>
              <a:buFont typeface="Arial" pitchFamily="34" charset="0"/>
              <a:buChar char="•"/>
            </a:pPr>
            <a:r>
              <a:rPr lang="ru-RU" dirty="0" smtClean="0">
                <a:latin typeface="Times New Roman" pitchFamily="18" charset="0"/>
                <a:cs typeface="Times New Roman" pitchFamily="18" charset="0"/>
              </a:rPr>
              <a:t>  Височная </a:t>
            </a:r>
            <a:r>
              <a:rPr lang="ru-RU" dirty="0" smtClean="0">
                <a:latin typeface="Times New Roman" pitchFamily="18" charset="0"/>
                <a:cs typeface="Times New Roman" pitchFamily="18" charset="0"/>
              </a:rPr>
              <a:t>мышца</a:t>
            </a:r>
          </a:p>
          <a:p>
            <a:pPr>
              <a:buFont typeface="Arial" pitchFamily="34" charset="0"/>
              <a:buChar char="•"/>
            </a:pPr>
            <a:r>
              <a:rPr lang="ru-RU" dirty="0" smtClean="0">
                <a:latin typeface="Times New Roman" pitchFamily="18" charset="0"/>
                <a:cs typeface="Times New Roman" pitchFamily="18" charset="0"/>
              </a:rPr>
              <a:t>  Медиальная </a:t>
            </a:r>
            <a:r>
              <a:rPr lang="ru-RU" dirty="0" smtClean="0">
                <a:latin typeface="Times New Roman" pitchFamily="18" charset="0"/>
                <a:cs typeface="Times New Roman" pitchFamily="18" charset="0"/>
              </a:rPr>
              <a:t>крыловидная мышца</a:t>
            </a:r>
            <a:endParaRPr lang="ru-RU" dirty="0">
              <a:latin typeface="Times New Roman" pitchFamily="18" charset="0"/>
              <a:cs typeface="Times New Roman" pitchFamily="18" charset="0"/>
            </a:endParaRPr>
          </a:p>
        </p:txBody>
      </p:sp>
      <p:pic>
        <p:nvPicPr>
          <p:cNvPr id="1028" name="Picture 4" descr="Picture background"/>
          <p:cNvPicPr>
            <a:picLocks noChangeAspect="1" noChangeArrowheads="1"/>
          </p:cNvPicPr>
          <p:nvPr/>
        </p:nvPicPr>
        <p:blipFill>
          <a:blip r:embed="rId2" cstate="print"/>
          <a:srcRect/>
          <a:stretch>
            <a:fillRect/>
          </a:stretch>
        </p:blipFill>
        <p:spPr bwMode="auto">
          <a:xfrm>
            <a:off x="179512" y="2993797"/>
            <a:ext cx="3312368" cy="18822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323528" y="0"/>
            <a:ext cx="8229600" cy="857250"/>
          </a:xfrm>
        </p:spPr>
        <p:txBody>
          <a:bodyPr>
            <a:normAutofit fontScale="90000"/>
          </a:bodyPr>
          <a:lstStyle/>
          <a:p>
            <a:r>
              <a:rPr lang="ru-RU" sz="3200" b="1" dirty="0" smtClean="0">
                <a:solidFill>
                  <a:srgbClr val="078777"/>
                </a:solidFill>
                <a:latin typeface="Pt sans"/>
              </a:rPr>
              <a:t/>
            </a:r>
            <a:br>
              <a:rPr lang="ru-RU" sz="3200" b="1" dirty="0" smtClean="0">
                <a:solidFill>
                  <a:srgbClr val="078777"/>
                </a:solidFill>
                <a:latin typeface="Pt sans"/>
              </a:rPr>
            </a:br>
            <a:r>
              <a:rPr lang="ru-RU" sz="3200" b="1" dirty="0" smtClean="0">
                <a:solidFill>
                  <a:srgbClr val="078777"/>
                </a:solidFill>
                <a:latin typeface="Pt sans"/>
              </a:rPr>
              <a:t/>
            </a:r>
            <a:br>
              <a:rPr lang="ru-RU" sz="3200" b="1" dirty="0" smtClean="0">
                <a:solidFill>
                  <a:srgbClr val="078777"/>
                </a:solidFill>
                <a:latin typeface="Pt sans"/>
              </a:rPr>
            </a:br>
            <a:endParaRPr lang="ru-RU" sz="3200" b="1" dirty="0">
              <a:solidFill>
                <a:srgbClr val="078777"/>
              </a:solidFill>
              <a:latin typeface="Pt sans"/>
            </a:endParaRPr>
          </a:p>
        </p:txBody>
      </p:sp>
      <p:sp>
        <p:nvSpPr>
          <p:cNvPr id="4" name="Прямоугольник 3"/>
          <p:cNvSpPr/>
          <p:nvPr/>
        </p:nvSpPr>
        <p:spPr>
          <a:xfrm>
            <a:off x="719064" y="267494"/>
            <a:ext cx="8424936" cy="1200329"/>
          </a:xfrm>
          <a:prstGeom prst="rect">
            <a:avLst/>
          </a:prstGeom>
        </p:spPr>
        <p:txBody>
          <a:bodyPr wrap="square">
            <a:spAutoFit/>
          </a:bodyPr>
          <a:lstStyle/>
          <a:p>
            <a:r>
              <a:rPr lang="ru-RU" b="1" dirty="0" smtClean="0">
                <a:solidFill>
                  <a:srgbClr val="FFC000"/>
                </a:solidFill>
                <a:latin typeface="Times New Roman" pitchFamily="18" charset="0"/>
                <a:cs typeface="Times New Roman" pitchFamily="18" charset="0"/>
              </a:rPr>
              <a:t>КЛАССИФИКАЦИЯ ЗУБОЧЕЛЮСТНЫХ АНОМАЛИЙ ПО ВОЗ</a:t>
            </a:r>
          </a:p>
          <a:p>
            <a:r>
              <a:rPr lang="ru-RU" b="1" dirty="0" smtClean="0">
                <a:solidFill>
                  <a:srgbClr val="FFC000"/>
                </a:solidFill>
                <a:latin typeface="Times New Roman" pitchFamily="18" charset="0"/>
                <a:cs typeface="Times New Roman" pitchFamily="18" charset="0"/>
              </a:rPr>
              <a:t>ДИСТАЛЬНАЯ ОККЛЮЗИЯ </a:t>
            </a:r>
            <a:r>
              <a:rPr lang="ru-RU" b="1" dirty="0" err="1" smtClean="0">
                <a:solidFill>
                  <a:srgbClr val="FFC000"/>
                </a:solidFill>
                <a:latin typeface="Times New Roman" pitchFamily="18" charset="0"/>
                <a:cs typeface="Times New Roman" pitchFamily="18" charset="0"/>
              </a:rPr>
              <a:t>гнатическая</a:t>
            </a:r>
            <a:r>
              <a:rPr lang="ru-RU" b="1" dirty="0" smtClean="0">
                <a:solidFill>
                  <a:srgbClr val="FFC000"/>
                </a:solidFill>
                <a:latin typeface="Times New Roman" pitchFamily="18" charset="0"/>
                <a:cs typeface="Times New Roman" pitchFamily="18" charset="0"/>
              </a:rPr>
              <a:t> форма</a:t>
            </a:r>
          </a:p>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8" name="Прямоугольник 7"/>
          <p:cNvSpPr/>
          <p:nvPr/>
        </p:nvSpPr>
        <p:spPr>
          <a:xfrm>
            <a:off x="3923928" y="1275606"/>
            <a:ext cx="4572000" cy="3416320"/>
          </a:xfrm>
          <a:prstGeom prst="rect">
            <a:avLst/>
          </a:prstGeom>
        </p:spPr>
        <p:txBody>
          <a:bodyPr>
            <a:spAutoFit/>
          </a:bodyPr>
          <a:lstStyle/>
          <a:p>
            <a:r>
              <a:rPr lang="ru-RU" sz="1400" b="1" dirty="0" smtClean="0">
                <a:solidFill>
                  <a:schemeClr val="bg1"/>
                </a:solidFill>
                <a:latin typeface="Times New Roman" pitchFamily="18" charset="0"/>
                <a:cs typeface="Times New Roman" pitchFamily="18" charset="0"/>
              </a:rPr>
              <a:t>КЛАССИФИКАЦИЯ ДИСТАЛЬНОЙ ОККЛЮЗИИ ПО </a:t>
            </a:r>
            <a:r>
              <a:rPr lang="ru-RU" sz="2000" b="1" dirty="0" smtClean="0">
                <a:solidFill>
                  <a:schemeClr val="bg1"/>
                </a:solidFill>
                <a:latin typeface="Times New Roman" pitchFamily="18" charset="0"/>
                <a:cs typeface="Times New Roman" pitchFamily="18" charset="0"/>
              </a:rPr>
              <a:t>ВОЗ </a:t>
            </a:r>
            <a:r>
              <a:rPr lang="ru-RU" sz="1400" b="1" dirty="0" smtClean="0">
                <a:solidFill>
                  <a:schemeClr val="bg1"/>
                </a:solidFill>
                <a:latin typeface="Times New Roman" pitchFamily="18" charset="0"/>
                <a:cs typeface="Times New Roman" pitchFamily="18" charset="0"/>
              </a:rPr>
              <a:t>УЧИТЫВАЕТ РАЗМЕРЫ И ПОЛОЖЕНИЕ ЧЕЛЮСТЕЙ  </a:t>
            </a:r>
          </a:p>
          <a:p>
            <a:endParaRPr lang="ru-RU" sz="1400" b="1" dirty="0" smtClean="0">
              <a:solidFill>
                <a:schemeClr val="bg1"/>
              </a:solidFill>
              <a:latin typeface="Times New Roman" pitchFamily="18" charset="0"/>
              <a:cs typeface="Times New Roman" pitchFamily="18" charset="0"/>
            </a:endParaRPr>
          </a:p>
          <a:p>
            <a:r>
              <a:rPr lang="ru-RU" sz="1400" b="1" dirty="0" smtClean="0">
                <a:solidFill>
                  <a:schemeClr val="bg1"/>
                </a:solidFill>
                <a:latin typeface="Times New Roman" pitchFamily="18" charset="0"/>
                <a:cs typeface="Times New Roman" pitchFamily="18" charset="0"/>
              </a:rPr>
              <a:t>ЭТИОЛОГИЧЕСКИМ ФАКТОРОМ ДИСТАЛЬНОЙ ОККЛЮЗИИ В ДАННОМ СЛУЧАЕ СЛУЖИТ:</a:t>
            </a:r>
          </a:p>
          <a:p>
            <a:r>
              <a:rPr lang="ru-RU" sz="1400" b="1" dirty="0" smtClean="0">
                <a:solidFill>
                  <a:schemeClr val="bg1"/>
                </a:solidFill>
                <a:latin typeface="Times New Roman" pitchFamily="18" charset="0"/>
                <a:cs typeface="Times New Roman" pitchFamily="18" charset="0"/>
              </a:rPr>
              <a:t>-</a:t>
            </a:r>
            <a:r>
              <a:rPr lang="ru-RU" sz="1400" b="1" dirty="0" smtClean="0">
                <a:solidFill>
                  <a:schemeClr val="bg1"/>
                </a:solidFill>
                <a:latin typeface="Times New Roman" pitchFamily="18" charset="0"/>
                <a:cs typeface="Times New Roman" pitchFamily="18" charset="0"/>
              </a:rPr>
              <a:t>ВЕРХНЕЧЕЛЮСТНАЯ МАКРОГНАТИЯ</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-ВЕРХНЕЧЕЛЮСТНАЯ ПРОГНАТИЯ</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-НИЖНЕЧЕЛЮСТНАЯ МИКРОГНАТИЯ</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-НИЖНЕЧЕЛЮСТНАЯ РЕТРОГНАТИЯ</a:t>
            </a:r>
          </a:p>
          <a:p>
            <a:endParaRPr lang="ru-RU" sz="1400" b="1" dirty="0" smtClean="0">
              <a:solidFill>
                <a:schemeClr val="bg1"/>
              </a:solidFill>
              <a:latin typeface="Times New Roman" pitchFamily="18" charset="0"/>
              <a:cs typeface="Times New Roman" pitchFamily="18" charset="0"/>
            </a:endParaRPr>
          </a:p>
          <a:p>
            <a:r>
              <a:rPr lang="ru-RU" sz="1400" b="1" dirty="0" smtClean="0">
                <a:solidFill>
                  <a:schemeClr val="bg1"/>
                </a:solidFill>
                <a:latin typeface="Times New Roman" pitchFamily="18" charset="0"/>
                <a:cs typeface="Times New Roman" pitchFamily="18" charset="0"/>
              </a:rPr>
              <a:t>А ТАКЖЕ КОМБИНАЦИЯ ПЕРЕЧИСЛЕННЫХ ВИДОВ АНОМАЛИЙ В СОЧЕТАНИИ С ЗУБОАЛЬВЕОЛЯРНЫМИ ФОРМАМИ</a:t>
            </a:r>
          </a:p>
          <a:p>
            <a:endParaRPr lang="ru-RU" sz="1400" dirty="0">
              <a:solidFill>
                <a:schemeClr val="bg1"/>
              </a:solidFill>
              <a:latin typeface="Times New Roman" pitchFamily="18" charset="0"/>
              <a:cs typeface="Times New Roman" pitchFamily="18" charset="0"/>
            </a:endParaRPr>
          </a:p>
        </p:txBody>
      </p:sp>
      <p:pic>
        <p:nvPicPr>
          <p:cNvPr id="10" name="Picture 6">
            <a:extLst>
              <a:ext uri="{FF2B5EF4-FFF2-40B4-BE49-F238E27FC236}">
                <a16:creationId xmlns="" xmlns:a16="http://schemas.microsoft.com/office/drawing/2014/main" id="{1BC4D338-8334-4AC8-905D-49B9D3B7A593}"/>
              </a:ext>
            </a:extLst>
          </p:cNvPr>
          <p:cNvPicPr>
            <a:picLocks noChangeAspect="1" noChangeArrowheads="1"/>
          </p:cNvPicPr>
          <p:nvPr/>
        </p:nvPicPr>
        <p:blipFill>
          <a:blip r:embed="rId2" cstate="print"/>
          <a:srcRect r="105"/>
          <a:stretch>
            <a:fillRect/>
          </a:stretch>
        </p:blipFill>
        <p:spPr bwMode="auto">
          <a:xfrm>
            <a:off x="323528" y="1203598"/>
            <a:ext cx="3143272" cy="338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3347864" y="1131590"/>
            <a:ext cx="5277272" cy="857250"/>
          </a:xfrm>
        </p:spPr>
        <p:txBody>
          <a:bodyPr>
            <a:normAutofit fontScale="90000"/>
          </a:bodyPr>
          <a:lstStyle/>
          <a:p>
            <a:pPr algn="l">
              <a:lnSpc>
                <a:spcPct val="150000"/>
              </a:lnSpc>
            </a:pPr>
            <a:r>
              <a:rPr lang="ru-RU" sz="3200" b="1" dirty="0" smtClean="0">
                <a:solidFill>
                  <a:srgbClr val="078777"/>
                </a:solidFill>
                <a:latin typeface="Pt sans"/>
              </a:rPr>
              <a:t/>
            </a:r>
            <a:br>
              <a:rPr lang="ru-RU" sz="3200" b="1" dirty="0" smtClean="0">
                <a:solidFill>
                  <a:srgbClr val="078777"/>
                </a:solidFill>
                <a:latin typeface="Pt sans"/>
              </a:rPr>
            </a:br>
            <a:r>
              <a:rPr lang="ru-RU" sz="2800" dirty="0" smtClean="0"/>
              <a:t> </a:t>
            </a:r>
            <a:r>
              <a:rPr lang="ru-RU" sz="1600" dirty="0" smtClean="0">
                <a:solidFill>
                  <a:schemeClr val="bg1"/>
                </a:solidFill>
                <a:latin typeface="Times New Roman" pitchFamily="18" charset="0"/>
                <a:cs typeface="Times New Roman" pitchFamily="18" charset="0"/>
              </a:rPr>
              <a:t>ОРТОДОНТИЧЕСКОЕ И КОМПЛЕКСНОЕ ЛЕЧЕНИЕ ПАЦИЕНТОВ С ДАННОЙ ПАТОЛОГИЕЙ БЫВАЕТ НАИБОЛЕЕ УСПЕШНЫМ ПОСЛЕ ПСИХОЛОГИЧЕСКОЙ ПОДГОТОВКИ К ЛЕЧЕНИЮ, УСТРАНЕНИЮ ВРЕДНЫХ ПРИВЫЧЕК СОСАНИЯ И ПРИКУСЫВАНИЯ ГУБ, ЩЁК, ПАЛЬЦЕВ, ЯЗЫКА, РАЗЛИЧНЫХ ПРЕДМЕТОВ; НОРМАЛИЗАЦИИ ФУНКЦИЙ ЗУБОЧЕЛЮСТНОЙ СИСТЕМЫ, А В НЕКОТОРЫХ СЛУЧАЯХ И НОРМАЛИЗАЦИИ ОСАНКИ. </a:t>
            </a:r>
            <a:r>
              <a:rPr lang="ru-RU" sz="3200" b="1" dirty="0" smtClean="0">
                <a:solidFill>
                  <a:srgbClr val="078777"/>
                </a:solidFill>
                <a:latin typeface="Pt sans"/>
              </a:rPr>
              <a:t/>
            </a:r>
            <a:br>
              <a:rPr lang="ru-RU" sz="3200" b="1" dirty="0" smtClean="0">
                <a:solidFill>
                  <a:srgbClr val="078777"/>
                </a:solidFill>
                <a:latin typeface="Pt sans"/>
              </a:rPr>
            </a:br>
            <a:endParaRPr lang="ru-RU" sz="3200" b="1" dirty="0">
              <a:solidFill>
                <a:srgbClr val="078777"/>
              </a:solidFill>
              <a:latin typeface="Pt sans"/>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pic>
        <p:nvPicPr>
          <p:cNvPr id="22530" name="Picture 2" descr="Picture background"/>
          <p:cNvPicPr>
            <a:picLocks noChangeAspect="1" noChangeArrowheads="1"/>
          </p:cNvPicPr>
          <p:nvPr/>
        </p:nvPicPr>
        <p:blipFill>
          <a:blip r:embed="rId2" cstate="print"/>
          <a:srcRect l="41532" t="14195" r="31868" b="6006"/>
          <a:stretch>
            <a:fillRect/>
          </a:stretch>
        </p:blipFill>
        <p:spPr bwMode="auto">
          <a:xfrm>
            <a:off x="395536" y="339502"/>
            <a:ext cx="1368152" cy="4104454"/>
          </a:xfrm>
          <a:prstGeom prst="rect">
            <a:avLst/>
          </a:prstGeom>
          <a:noFill/>
        </p:spPr>
      </p:pic>
      <p:pic>
        <p:nvPicPr>
          <p:cNvPr id="22532" name="Picture 4" descr="https://avatars.mds.yandex.net/i?id=00c8b7f87a7ccacb321f1be596a373d0_l-5228182-images-thumbs&amp;ref=rim&amp;n=13&amp;w=1576&amp;h=827"/>
          <p:cNvPicPr>
            <a:picLocks noChangeAspect="1" noChangeArrowheads="1"/>
          </p:cNvPicPr>
          <p:nvPr/>
        </p:nvPicPr>
        <p:blipFill>
          <a:blip r:embed="rId3" cstate="print"/>
          <a:srcRect l="28003" r="49994"/>
          <a:stretch>
            <a:fillRect/>
          </a:stretch>
        </p:blipFill>
        <p:spPr bwMode="auto">
          <a:xfrm>
            <a:off x="1763688" y="1419622"/>
            <a:ext cx="1268224" cy="3024644"/>
          </a:xfrm>
          <a:prstGeom prst="rect">
            <a:avLst/>
          </a:prstGeom>
          <a:noFill/>
        </p:spPr>
      </p:pic>
      <p:sp>
        <p:nvSpPr>
          <p:cNvPr id="11" name="Прямоугольник 10"/>
          <p:cNvSpPr/>
          <p:nvPr/>
        </p:nvSpPr>
        <p:spPr>
          <a:xfrm>
            <a:off x="4788024" y="4659982"/>
            <a:ext cx="4193777" cy="246221"/>
          </a:xfrm>
          <a:prstGeom prst="rect">
            <a:avLst/>
          </a:prstGeom>
        </p:spPr>
        <p:txBody>
          <a:bodyPr wrap="none">
            <a:spAutoFit/>
          </a:bodyPr>
          <a:lstStyle/>
          <a:p>
            <a:r>
              <a:rPr lang="en-US" sz="1000" dirty="0" smtClean="0">
                <a:solidFill>
                  <a:schemeClr val="accent2">
                    <a:lumMod val="60000"/>
                    <a:lumOff val="40000"/>
                  </a:schemeClr>
                </a:solidFill>
              </a:rPr>
              <a:t>1c72b0e2_pavlova_ia,_shkavro_tk_anomalii..._</a:t>
            </a:r>
            <a:r>
              <a:rPr lang="en-US" sz="1000" dirty="0" err="1" smtClean="0">
                <a:solidFill>
                  <a:schemeClr val="accent2">
                    <a:lumMod val="60000"/>
                    <a:lumOff val="40000"/>
                  </a:schemeClr>
                </a:solidFill>
              </a:rPr>
              <a:t>distalnaya_okklyuziya</a:t>
            </a:r>
            <a:r>
              <a:rPr lang="en-US" sz="1000" dirty="0" smtClean="0">
                <a:solidFill>
                  <a:schemeClr val="accent2">
                    <a:lumMod val="60000"/>
                    <a:lumOff val="40000"/>
                  </a:schemeClr>
                </a:solidFill>
              </a:rPr>
              <a:t>_(1)_(1)</a:t>
            </a:r>
            <a:endParaRPr lang="ru-RU" sz="1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539552" y="1131590"/>
            <a:ext cx="8496944" cy="857250"/>
          </a:xfrm>
        </p:spPr>
        <p:txBody>
          <a:bodyPr>
            <a:normAutofit fontScale="90000"/>
          </a:bodyPr>
          <a:lstStyle/>
          <a:p>
            <a:pPr algn="l">
              <a:lnSpc>
                <a:spcPct val="150000"/>
              </a:lnSpc>
            </a:pPr>
            <a:r>
              <a:rPr lang="ru-RU" sz="1300" b="1" dirty="0" smtClean="0">
                <a:solidFill>
                  <a:schemeClr val="bg1"/>
                </a:solidFill>
                <a:latin typeface="Times New Roman" pitchFamily="18" charset="0"/>
                <a:cs typeface="Times New Roman" pitchFamily="18" charset="0"/>
              </a:rPr>
              <a:t/>
            </a:r>
            <a:br>
              <a:rPr lang="ru-RU" sz="1300" b="1" dirty="0" smtClean="0">
                <a:solidFill>
                  <a:schemeClr val="bg1"/>
                </a:solidFill>
                <a:latin typeface="Times New Roman" pitchFamily="18" charset="0"/>
                <a:cs typeface="Times New Roman" pitchFamily="18" charset="0"/>
              </a:rPr>
            </a:br>
            <a:r>
              <a:rPr lang="ru-RU" sz="1300" dirty="0" smtClean="0">
                <a:solidFill>
                  <a:schemeClr val="bg1"/>
                </a:solidFill>
                <a:latin typeface="Times New Roman" pitchFamily="18" charset="0"/>
                <a:cs typeface="Times New Roman" pitchFamily="18" charset="0"/>
              </a:rPr>
              <a:t>НЕОБХОДИМО ЗНАТЬ МЕТОДЫ КОРРЕКЦИИ ДАННЫХ НАРУШЕНИЙ, А ТАКЖЕ ПРЕОРТОДОНТИЧЕСКИЕ И ОРТОДОНТИЧЕСКИЕ АППАРАТЫ ДЛЯ ПРОФИЛАКТИКИ И ЛЕЧЕНИЯ НАРУШЕННЫХ ФУНКЦИЙ ЗУБОЧЕЛЮСТНОЙ СИСТЕМЫ. ОЧЕНЬ ВАЖНО ПОНИМАНИЕ ПАТОГЕНЕЗА ФОРМИРОВАНИЯ ДИСТАЛЬНОЙ ОККЛЮЗИИ, А ТАКЖЕ ПРИЧИНО-СЛЕДСТВЕННАЯ ВЗАИМОСВЯЗЬ МЕСТНЫХ НАРУШЕНИЙ В ЧЕЛЮСТНО-ЛИЦЕВОЙ ОБЛАСТИ С ОБЩИМИ НАРУШЕНИЯМИ В ОРГАНИЗМЕ ПРИ ДАННОЙ ПАТОЛОГИИ, ТАКИМИ КАК НАРУШЕНИЕ НОСОВОГО ДЫХАНИЯ, ЖЕВАНИЯ И ПИЩЕВАРЕНИЯ, ИЗМЕНЕНИЕ ОСАНКИ, ЧТО В СВОЮ ОЧЕРЕДЬ ПРИВОДИТ НЕ ТОЛЬКО К ЗНАЧИТЕЛЬНЫМ ЭСТЕТИЧЕСКИМ И МОРФОЛОГИЧЕСКИМ РАССТРОЙСТВАМ, НО И ВЛИЯЕТ НА ПСИХО-ЭМОЦИОНАЛЬНОЕ СОСТОЯНИЕ ПАЦИЕНТА</a:t>
            </a:r>
            <a:r>
              <a:rPr lang="ru-RU" sz="2800" dirty="0" smtClean="0">
                <a:solidFill>
                  <a:schemeClr val="bg1"/>
                </a:solidFill>
              </a:rPr>
              <a:t>.</a:t>
            </a:r>
            <a:endParaRPr lang="ru-RU" sz="3200" b="1" dirty="0">
              <a:solidFill>
                <a:schemeClr val="bg1"/>
              </a:solidFill>
              <a:latin typeface="Pt sans"/>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pic>
        <p:nvPicPr>
          <p:cNvPr id="25602" name="Picture 2" descr="Picture background"/>
          <p:cNvPicPr>
            <a:picLocks noChangeAspect="1" noChangeArrowheads="1"/>
          </p:cNvPicPr>
          <p:nvPr/>
        </p:nvPicPr>
        <p:blipFill>
          <a:blip r:embed="rId2" cstate="print"/>
          <a:srcRect/>
          <a:stretch>
            <a:fillRect/>
          </a:stretch>
        </p:blipFill>
        <p:spPr bwMode="auto">
          <a:xfrm>
            <a:off x="5364088" y="2643758"/>
            <a:ext cx="3383976" cy="22122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467544" y="843558"/>
            <a:ext cx="8229600" cy="4099519"/>
          </a:xfrm>
          <a:prstGeom prst="rect">
            <a:avLst/>
          </a:prstGeom>
        </p:spPr>
        <p:txBody>
          <a:bodyPr vert="horz" lIns="91440" tIns="45720" rIns="91440" bIns="45720" rtlCol="0">
            <a:normAutofit/>
          </a:bodyPr>
          <a:lstStyle/>
          <a:p>
            <a:pPr marL="342900" lvl="0" indent="-342900">
              <a:spcBef>
                <a:spcPct val="20000"/>
              </a:spcBef>
            </a:pPr>
            <a:r>
              <a:rPr kumimoji="0" lang="ru-RU" sz="2400" b="0" i="0" u="none" strike="noStrike" kern="1200" cap="none" spc="0" normalizeH="0" baseline="0" noProof="0" dirty="0">
                <a:ln>
                  <a:noFill/>
                </a:ln>
                <a:solidFill>
                  <a:srgbClr val="078777"/>
                </a:solidFill>
                <a:effectLst/>
                <a:uLnTx/>
                <a:uFillTx/>
                <a:latin typeface="Pt sans"/>
                <a:ea typeface="+mn-ea"/>
                <a:cs typeface="+mn-cs"/>
              </a:rPr>
              <a:t>		Текст</a:t>
            </a:r>
          </a:p>
        </p:txBody>
      </p:sp>
      <p:sp>
        <p:nvSpPr>
          <p:cNvPr id="6" name="Заголовок 1"/>
          <p:cNvSpPr>
            <a:spLocks noGrp="1"/>
          </p:cNvSpPr>
          <p:nvPr>
            <p:ph type="title"/>
          </p:nvPr>
        </p:nvSpPr>
        <p:spPr>
          <a:xfrm>
            <a:off x="323528" y="1131590"/>
            <a:ext cx="8712968" cy="857250"/>
          </a:xfrm>
        </p:spPr>
        <p:txBody>
          <a:bodyPr>
            <a:normAutofit fontScale="90000"/>
          </a:bodyPr>
          <a:lstStyle/>
          <a:p>
            <a:pPr algn="l">
              <a:lnSpc>
                <a:spcPct val="150000"/>
              </a:lnSpc>
            </a:pPr>
            <a:r>
              <a:rPr lang="ru-RU" sz="3200" b="1" dirty="0" smtClean="0">
                <a:solidFill>
                  <a:srgbClr val="078777"/>
                </a:solidFill>
                <a:latin typeface="Pt sans"/>
              </a:rPr>
              <a:t/>
            </a:r>
            <a:br>
              <a:rPr lang="ru-RU" sz="3200" b="1" dirty="0" smtClean="0">
                <a:solidFill>
                  <a:srgbClr val="078777"/>
                </a:solidFill>
                <a:latin typeface="Pt sans"/>
              </a:rPr>
            </a:br>
            <a:r>
              <a:rPr lang="ru-RU" sz="1300" dirty="0" smtClean="0">
                <a:solidFill>
                  <a:schemeClr val="bg1"/>
                </a:solidFill>
                <a:latin typeface="Times New Roman" pitchFamily="18" charset="0"/>
                <a:cs typeface="Times New Roman" pitchFamily="18" charset="0"/>
              </a:rPr>
              <a:t> </a:t>
            </a:r>
            <a:br>
              <a:rPr lang="ru-RU" sz="1300" dirty="0" smtClean="0">
                <a:solidFill>
                  <a:schemeClr val="bg1"/>
                </a:solidFill>
                <a:latin typeface="Times New Roman" pitchFamily="18" charset="0"/>
                <a:cs typeface="Times New Roman" pitchFamily="18" charset="0"/>
              </a:rPr>
            </a:br>
            <a:r>
              <a:rPr lang="ru-RU" sz="1300" dirty="0" smtClean="0">
                <a:solidFill>
                  <a:schemeClr val="bg1"/>
                </a:solidFill>
                <a:latin typeface="Times New Roman" pitchFamily="18" charset="0"/>
                <a:cs typeface="Times New Roman" pitchFamily="18" charset="0"/>
              </a:rPr>
              <a:t/>
            </a:r>
            <a:br>
              <a:rPr lang="ru-RU" sz="1300" dirty="0" smtClean="0">
                <a:solidFill>
                  <a:schemeClr val="bg1"/>
                </a:solidFill>
                <a:latin typeface="Times New Roman" pitchFamily="18" charset="0"/>
                <a:cs typeface="Times New Roman" pitchFamily="18" charset="0"/>
              </a:rPr>
            </a:br>
            <a:r>
              <a:rPr lang="ru-RU" sz="1300" dirty="0" smtClean="0">
                <a:solidFill>
                  <a:schemeClr val="bg1"/>
                </a:solidFill>
                <a:latin typeface="Times New Roman" pitchFamily="18" charset="0"/>
                <a:cs typeface="Times New Roman" pitchFamily="18" charset="0"/>
              </a:rPr>
              <a:t>НОВОРОЖДЕННЫЙ НЕ МОЖЕТ ЖЕВАТЬ, ТАК КАК У НЕГО ЕЩЕ НЕ СФОРМИРОВАЛИСЬ И НЕ ДИФФЕРЕНЦИРОВАЛИСЬ СООТВЕТСТВУЮЩИЕ ОРГАНЫ, А ТАКЖЕ ПРОЦЕССЫ УПРАВЛЕНИЯ И ВЗАИМОДЕЙСТВИЯ МЕЖДУ НИМИ. ПРИЕМ ПИЩИ ОСУЩЕСТВЛЯЕТСЯ ПОСРЕДСТВОМ СОСАНИЯ. ФОРМИРОВАНИЕ АКТА СОСАНИЯ, ЗАЛОЖЕННОГО В ГЕНОМЕ ЧЕЛОВЕКА, ПРОИСХОДИТ В ПРЕНАТАЛЬНЫЙ ПЕРИОД И ПРОЯВЛЯЕТСЯ СРАЗУ ЖЕ ПОСЛЕ РОЖДЕНИЯ. ПРОЦЕСС СОСАНИЯ НАЧИНАЕТСЯ С ЗАХВАТЫВАНИЯ СОСКА ГУБАМИ, И ЗАТЕМ СОСАТЕЛЬНЫЕ ДВИЖЕНИЯ РЕАЛИЗУЮТСЯ ЗА СЧЕТ ДВИЖЕНИЙ ЯЗЫКА, КОТОРЫЙ, ИЗГИБАЯСЬ СПИНКОЙ К НЕБУ, КАК ПОРШЕНЬ, ОТОДВИГАЕТСЯ НАЗАД. ТАКИМ ОБРАЗОМ, В РОТОВОЙ ПОЛОСТИ СОЗДАЕТСЯ НЕОБХОДИМОЕ РАЗРЕЖЕНИЕ, И МОЛОКО ПОСТУПАЕТ В РОТ. ВТОРОЙ МОМЕНТ МЕХАНИЗМА СОСАНИЯ – ЭТО ДВИЖЕНИЕ НИЖНЕЙ ЧЕЛЮСТИ ВПЕРЕД, А ЗАТЕМ ВВЕРХ И НАЗАД. </a:t>
            </a:r>
            <a:r>
              <a:rPr lang="ru-RU" sz="1300" b="1" dirty="0" smtClean="0">
                <a:solidFill>
                  <a:schemeClr val="bg1"/>
                </a:solidFill>
                <a:latin typeface="Times New Roman" pitchFamily="18" charset="0"/>
                <a:cs typeface="Times New Roman" pitchFamily="18" charset="0"/>
              </a:rPr>
              <a:t/>
            </a:r>
            <a:br>
              <a:rPr lang="ru-RU" sz="1300" b="1" dirty="0" smtClean="0">
                <a:solidFill>
                  <a:schemeClr val="bg1"/>
                </a:solidFill>
                <a:latin typeface="Times New Roman" pitchFamily="18" charset="0"/>
                <a:cs typeface="Times New Roman" pitchFamily="18" charset="0"/>
              </a:rPr>
            </a:br>
            <a:endParaRPr lang="ru-RU" sz="3200" b="1" dirty="0">
              <a:solidFill>
                <a:schemeClr val="bg1"/>
              </a:solidFill>
              <a:latin typeface="Pt sans"/>
            </a:endParaRPr>
          </a:p>
        </p:txBody>
      </p:sp>
      <p:sp>
        <p:nvSpPr>
          <p:cNvPr id="4" name="Прямоугольник 3"/>
          <p:cNvSpPr/>
          <p:nvPr/>
        </p:nvSpPr>
        <p:spPr>
          <a:xfrm>
            <a:off x="719064" y="267494"/>
            <a:ext cx="8424936" cy="646331"/>
          </a:xfrm>
          <a:prstGeom prst="rect">
            <a:avLst/>
          </a:prstGeom>
        </p:spPr>
        <p:txBody>
          <a:bodyPr wrap="square">
            <a:spAutoFit/>
          </a:bodyPr>
          <a:lstStyle/>
          <a:p>
            <a:endParaRPr lang="ru-RU" b="1" dirty="0" smtClean="0">
              <a:solidFill>
                <a:srgbClr val="FFC000"/>
              </a:solidFill>
            </a:endParaRPr>
          </a:p>
          <a:p>
            <a:r>
              <a:rPr lang="ru-RU" b="1" dirty="0" smtClean="0">
                <a:solidFill>
                  <a:srgbClr val="FFC000"/>
                </a:solidFill>
              </a:rPr>
              <a:t> </a:t>
            </a:r>
            <a:endParaRPr lang="ru-RU" b="1" dirty="0">
              <a:solidFill>
                <a:srgbClr val="FFC000"/>
              </a:solidFill>
            </a:endParaRPr>
          </a:p>
        </p:txBody>
      </p:sp>
      <p:sp>
        <p:nvSpPr>
          <p:cNvPr id="7" name="TextBox 6"/>
          <p:cNvSpPr txBox="1"/>
          <p:nvPr/>
        </p:nvSpPr>
        <p:spPr>
          <a:xfrm>
            <a:off x="1619672" y="195486"/>
            <a:ext cx="5104859" cy="923330"/>
          </a:xfrm>
          <a:prstGeom prst="rect">
            <a:avLst/>
          </a:prstGeom>
          <a:noFill/>
        </p:spPr>
        <p:txBody>
          <a:bodyPr wrap="none" rtlCol="0">
            <a:spAutoFit/>
          </a:bodyPr>
          <a:lstStyle/>
          <a:p>
            <a:r>
              <a:rPr lang="ru-RU" dirty="0" smtClean="0">
                <a:solidFill>
                  <a:srgbClr val="FFC000"/>
                </a:solidFill>
                <a:latin typeface="Times New Roman" pitchFamily="18" charset="0"/>
                <a:cs typeface="Times New Roman" pitchFamily="18" charset="0"/>
              </a:rPr>
              <a:t>ПРОФИЛАКТИКА ДИСТАЛЬНОЙ ОККЛЮЗИИ</a:t>
            </a:r>
          </a:p>
          <a:p>
            <a:endParaRPr lang="ru-RU" dirty="0" smtClean="0">
              <a:solidFill>
                <a:srgbClr val="FFC000"/>
              </a:solidFill>
              <a:latin typeface="Times New Roman" pitchFamily="18" charset="0"/>
              <a:cs typeface="Times New Roman" pitchFamily="18" charset="0"/>
            </a:endParaRPr>
          </a:p>
          <a:p>
            <a:endParaRPr lang="ru-RU" dirty="0">
              <a:solidFill>
                <a:srgbClr val="FFC000"/>
              </a:solidFill>
              <a:latin typeface="Times New Roman" pitchFamily="18" charset="0"/>
              <a:cs typeface="Times New Roman" pitchFamily="18" charset="0"/>
            </a:endParaRPr>
          </a:p>
        </p:txBody>
      </p:sp>
      <p:pic>
        <p:nvPicPr>
          <p:cNvPr id="24578" name="Picture 2" descr="Что сделать с подавившимся грудничком: если поперхнулся молоком или слюной"/>
          <p:cNvPicPr>
            <a:picLocks noChangeAspect="1" noChangeArrowheads="1"/>
          </p:cNvPicPr>
          <p:nvPr/>
        </p:nvPicPr>
        <p:blipFill>
          <a:blip r:embed="rId2" cstate="print"/>
          <a:srcRect/>
          <a:stretch>
            <a:fillRect/>
          </a:stretch>
        </p:blipFill>
        <p:spPr bwMode="auto">
          <a:xfrm>
            <a:off x="6012160" y="3075806"/>
            <a:ext cx="2867025" cy="1905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3542</TotalTime>
  <Words>1310</Words>
  <Application>Microsoft Office PowerPoint</Application>
  <PresentationFormat>Экран (16:9)</PresentationFormat>
  <Paragraphs>198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СОВРЕМЕННЫЕ МЕТОДЫ ЛЕЧЕНИЯ ДИСТАЛЬНОЙ ОККЛЮЗИИ</vt:lpstr>
      <vt:lpstr>Слайд 2</vt:lpstr>
      <vt:lpstr>Слайд 3</vt:lpstr>
      <vt:lpstr>Слайд 4</vt:lpstr>
      <vt:lpstr>НАЗВАНИЕ РАЗДЕЛА</vt:lpstr>
      <vt:lpstr>  </vt:lpstr>
      <vt:lpstr>  ОРТОДОНТИЧЕСКОЕ И КОМПЛЕКСНОЕ ЛЕЧЕНИЕ ПАЦИЕНТОВ С ДАННОЙ ПАТОЛОГИЕЙ БЫВАЕТ НАИБОЛЕЕ УСПЕШНЫМ ПОСЛЕ ПСИХОЛОГИЧЕСКОЙ ПОДГОТОВКИ К ЛЕЧЕНИЮ, УСТРАНЕНИЮ ВРЕДНЫХ ПРИВЫЧЕК СОСАНИЯ И ПРИКУСЫВАНИЯ ГУБ, ЩЁК, ПАЛЬЦЕВ, ЯЗЫКА, РАЗЛИЧНЫХ ПРЕДМЕТОВ; НОРМАЛИЗАЦИИ ФУНКЦИЙ ЗУБОЧЕЛЮСТНОЙ СИСТЕМЫ, А В НЕКОТОРЫХ СЛУЧАЯХ И НОРМАЛИЗАЦИИ ОСАНКИ.  </vt:lpstr>
      <vt:lpstr> НЕОБХОДИМО ЗНАТЬ МЕТОДЫ КОРРЕКЦИИ ДАННЫХ НАРУШЕНИЙ, А ТАКЖЕ ПРЕОРТОДОНТИЧЕСКИЕ И ОРТОДОНТИЧЕСКИЕ АППАРАТЫ ДЛЯ ПРОФИЛАКТИКИ И ЛЕЧЕНИЯ НАРУШЕННЫХ ФУНКЦИЙ ЗУБОЧЕЛЮСТНОЙ СИСТЕМЫ. ОЧЕНЬ ВАЖНО ПОНИМАНИЕ ПАТОГЕНЕЗА ФОРМИРОВАНИЯ ДИСТАЛЬНОЙ ОККЛЮЗИИ, А ТАКЖЕ ПРИЧИНО-СЛЕДСТВЕННАЯ ВЗАИМОСВЯЗЬ МЕСТНЫХ НАРУШЕНИЙ В ЧЕЛЮСТНО-ЛИЦЕВОЙ ОБЛАСТИ С ОБЩИМИ НАРУШЕНИЯМИ В ОРГАНИЗМЕ ПРИ ДАННОЙ ПАТОЛОГИИ, ТАКИМИ КАК НАРУШЕНИЕ НОСОВОГО ДЫХАНИЯ, ЖЕВАНИЯ И ПИЩЕВАРЕНИЯ, ИЗМЕНЕНИЕ ОСАНКИ, ЧТО В СВОЮ ОЧЕРЕДЬ ПРИВОДИТ НЕ ТОЛЬКО К ЗНАЧИТЕЛЬНЫМ ЭСТЕТИЧЕСКИМ И МОРФОЛОГИЧЕСКИМ РАССТРОЙСТВАМ, НО И ВЛИЯЕТ НА ПСИХО-ЭМОЦИОНАЛЬНОЕ СОСТОЯНИЕ ПАЦИЕНТА.</vt:lpstr>
      <vt:lpstr>    НОВОРОЖДЕННЫЙ НЕ МОЖЕТ ЖЕВАТЬ, ТАК КАК У НЕГО ЕЩЕ НЕ СФОРМИРОВАЛИСЬ И НЕ ДИФФЕРЕНЦИРОВАЛИСЬ СООТВЕТСТВУЮЩИЕ ОРГАНЫ, А ТАКЖЕ ПРОЦЕССЫ УПРАВЛЕНИЯ И ВЗАИМОДЕЙСТВИЯ МЕЖДУ НИМИ. ПРИЕМ ПИЩИ ОСУЩЕСТВЛЯЕТСЯ ПОСРЕДСТВОМ СОСАНИЯ. ФОРМИРОВАНИЕ АКТА СОСАНИЯ, ЗАЛОЖЕННОГО В ГЕНОМЕ ЧЕЛОВЕКА, ПРОИСХОДИТ В ПРЕНАТАЛЬНЫЙ ПЕРИОД И ПРОЯВЛЯЕТСЯ СРАЗУ ЖЕ ПОСЛЕ РОЖДЕНИЯ. ПРОЦЕСС СОСАНИЯ НАЧИНАЕТСЯ С ЗАХВАТЫВАНИЯ СОСКА ГУБАМИ, И ЗАТЕМ СОСАТЕЛЬНЫЕ ДВИЖЕНИЯ РЕАЛИЗУЮТСЯ ЗА СЧЕТ ДВИЖЕНИЙ ЯЗЫКА, КОТОРЫЙ, ИЗГИБАЯСЬ СПИНКОЙ К НЕБУ, КАК ПОРШЕНЬ, ОТОДВИГАЕТСЯ НАЗАД. ТАКИМ ОБРАЗОМ, В РОТОВОЙ ПОЛОСТИ СОЗДАЕТСЯ НЕОБХОДИМОЕ РАЗРЕЖЕНИЕ, И МОЛОКО ПОСТУПАЕТ В РОТ. ВТОРОЙ МОМЕНТ МЕХАНИЗМА СОСАНИЯ – ЭТО ДВИЖЕНИЕ НИЖНЕЙ ЧЕЛЮСТИ ВПЕРЕД, А ЗАТЕМ ВВЕРХ И НАЗАД.  </vt:lpstr>
      <vt:lpstr>ДИСТАЛЬНАЯ ОККЛЮЗИЯ ЧЕЛЮСТЕЙ У НОВОРОЖДЕННЫХ (МЛАДЕНЧЕСКАЯ РЕТРОГЕНИЯ) ЯВЛЯЕТСЯ ФИЗИОЛОГИЧЕСКОЙ ЗАКОНОМЕРНОСТЬЮ. 18 ФУНКЦИОНАЛЬНАЯ НАГРУЗКА НА НИЖНЮЮ ЧЕЛЮСТЬ ВО ВРЕМЯ СОСАНИЯ СПОСОБСТВУЮТ БЫСТРОМУ РОСТУ ЕЕ В ТЕЧЕНИЕ ПЕРВОГО ГОДА ЖИЗНИ. ПОСЛЕ ПРОРЕЗЫВАНИЯ ВРЕМЕННЫХ РЕЗЦОВ СООТНОШЕНИЕ ЧЕЛЮСТЕЙ ОБЫЧНО НОРМАЛИЗУЕТСЯ. </vt:lpstr>
      <vt:lpstr>     </vt:lpstr>
      <vt:lpstr>СОСАНИЕ БОЛЬШОГО ПАЛЬЦА, ЗАКУСЫВАНИЕ НИЖНЕЙ ГУБЫ.  ИНФАНТИЛЬНОЕ ГЛОТАНИЕ. ВЯЛОЕ ЖЕВАНИЕ. </vt:lpstr>
      <vt:lpstr>. </vt:lpstr>
      <vt:lpstr>. КАМУФЛЯЖНОЕ ЛЕЧЕНИЕ (ДЕНТОАЛЬВЕОЛЯРНАЯ КОМПЕНСАЦИЯ) – ЭТО КОРРЕКЦИЯ ВЗАИМООТНОШЕНИЯ ЗУБНЫХ ДУГ БЕЗ ВЛИЯНИЯ НА СООТНОШЕНИЕ КОСТНЫХ (ГНАТИЧЕСКИХ) СТРУКТУР. ОРТОДОНТИЧЕСКАЯ КОРРЕКЦИЯ ПРОВОДИТСЯ ТОЛЬКО  НА УРОВНЕ ЗУБОВ, И ПРИ ЭТОМ МЫ МОЖЕМ ИЗМЕНИТЬ ТОЛЬКО ПРОФИЛЬ ГУБ, А НЕ ПРОФИЛЬ ЛИЦА. ОЧЕНЬ ВАЖНО ВЫЯСНИТЬ, ЧТО БЕСПОКОИТ ПАЦИЕНТА – ЛИЦО ИЛИ ЗУБЫ? ЕСЛИ ЗУБЫ, ТО ПРИ ДИСТАЛЬНОЙ ОККЛЮЗИИ, В СЛУЧАЕ КАМУФЛЯЖНОГО ЛЕЧЕНИЯ, ПРОВОДИТСЯ УДАЛЕНИЕ ЗУБОВ НА ВЕРХНЕЙ ЧЕЛЮСТИ В БОКОВЫХ УЧАСТКАХ (ПО СТРОГИМ ПОКАЗАНИЯМ) И РЕТРАКЦИЯ ВЕРХНИХ РЕЗЦОВ. ПРИ КАМУФЛЯЖНОМ ЛЕЧЕНИИ ИСПОЛЬЗУЮТСЯ НЕСЪЕМНЫЕ АППАРАТЫ ДЛЯ ДОСТИЖЕНИЯ КОРПУСНОЙ РЕТРАКЦИИ ВЕРХНИХ РЕЗЦОВ. ДАННЫЕ МЕТОД ЛЕЧЕНИЯ ОГРАНИЧЕН ВОЗМОЖНОСТЬЮ ИЗМЕНЕНИЯ КОРТИКАЛЬНОЙ ПЛАСТИНКИ НЕБА, А ТАКЖЕ ПРОФИЛЕМ ЛИЦА ПАЦИЕНТА. ЕСЛИ ТЯГУ ИСПОЛЬЗОВАТЬ ВМЕСТЕ С ЭТИМ ПОДХОДОМ, УРОВЕНЬ РОСТА КОСТИ БУДЕТ УВЕЛИЧИВАТЬСЯ ВМЕСТЕ С РОСТОМ РЕБЕНКА. </vt:lpstr>
      <vt:lpstr>. </vt:lpstr>
      <vt:lpstr>. </vt:lpstr>
      <vt:lpstr>. </vt:lpstr>
      <vt:lpstr>. </vt:lpstr>
      <vt:lpstr>. </vt:lpstr>
      <vt:lpstr>. </vt:lpstr>
      <vt:lpstr>. </vt:lpstr>
      <vt:lpstr>СОВРЕМЕННЫЕ МЕТОДЫ ЛЕЧЕНИЯ ДИСТАЛЬНОЙ ОККЛЮЗИИ</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НОМУС</dc:creator>
  <cp:lastModifiedBy>user</cp:lastModifiedBy>
  <cp:revision>244</cp:revision>
  <dcterms:created xsi:type="dcterms:W3CDTF">2023-04-10T16:45:58Z</dcterms:created>
  <dcterms:modified xsi:type="dcterms:W3CDTF">2025-05-19T12:29:50Z</dcterms:modified>
</cp:coreProperties>
</file>