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57" r:id="rId2"/>
    <p:sldId id="294" r:id="rId3"/>
    <p:sldId id="331" r:id="rId4"/>
    <p:sldId id="332" r:id="rId5"/>
    <p:sldId id="333" r:id="rId6"/>
    <p:sldId id="334" r:id="rId7"/>
    <p:sldId id="335" r:id="rId8"/>
    <p:sldId id="336" r:id="rId9"/>
    <p:sldId id="343" r:id="rId10"/>
    <p:sldId id="344" r:id="rId11"/>
    <p:sldId id="337" r:id="rId12"/>
    <p:sldId id="340" r:id="rId13"/>
    <p:sldId id="341" r:id="rId14"/>
    <p:sldId id="342" r:id="rId15"/>
    <p:sldId id="345" r:id="rId16"/>
    <p:sldId id="346" r:id="rId17"/>
    <p:sldId id="347" r:id="rId18"/>
    <p:sldId id="338" r:id="rId19"/>
    <p:sldId id="351" r:id="rId20"/>
    <p:sldId id="339" r:id="rId21"/>
    <p:sldId id="348" r:id="rId22"/>
    <p:sldId id="349" r:id="rId23"/>
    <p:sldId id="350" r:id="rId24"/>
    <p:sldId id="352" r:id="rId25"/>
    <p:sldId id="318" r:id="rId26"/>
    <p:sldId id="355" r:id="rId27"/>
    <p:sldId id="353" r:id="rId28"/>
    <p:sldId id="354" r:id="rId29"/>
    <p:sldId id="330" r:id="rId30"/>
  </p:sldIdLst>
  <p:sldSz cx="12192000" cy="6858000"/>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p_paramonova" initials="m" lastIdx="1" clrIdx="0">
    <p:extLst>
      <p:ext uri="{19B8F6BF-5375-455C-9EA6-DF929625EA0E}">
        <p15:presenceInfo xmlns:p15="http://schemas.microsoft.com/office/powerpoint/2012/main" userId="mp_paramonov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81" autoAdjust="0"/>
    <p:restoredTop sz="94660"/>
  </p:normalViewPr>
  <p:slideViewPr>
    <p:cSldViewPr snapToGrid="0">
      <p:cViewPr varScale="1">
        <p:scale>
          <a:sx n="50" d="100"/>
          <a:sy n="50" d="100"/>
        </p:scale>
        <p:origin x="78" y="456"/>
      </p:cViewPr>
      <p:guideLst/>
    </p:cSldViewPr>
  </p:slideViewPr>
  <p:notesTextViewPr>
    <p:cViewPr>
      <p:scale>
        <a:sx n="3" d="2"/>
        <a:sy n="3" d="2"/>
      </p:scale>
      <p:origin x="0" y="0"/>
    </p:cViewPr>
  </p:notesTextViewPr>
  <p:sorterViewPr>
    <p:cViewPr>
      <p:scale>
        <a:sx n="100" d="100"/>
        <a:sy n="100" d="100"/>
      </p:scale>
      <p:origin x="0" y="-137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85CDA9E0-DBD3-4C1B-A9D5-A7348FB1C305}" type="datetimeFigureOut">
              <a:rPr lang="ru-RU" smtClean="0"/>
              <a:t>08.04.2024</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87F0EE56-6788-4739-AFA2-83AC0A67E514}" type="slidenum">
              <a:rPr lang="ru-RU" smtClean="0"/>
              <a:t>‹#›</a:t>
            </a:fld>
            <a:endParaRPr lang="ru-RU"/>
          </a:p>
        </p:txBody>
      </p:sp>
    </p:spTree>
    <p:extLst>
      <p:ext uri="{BB962C8B-B14F-4D97-AF65-F5344CB8AC3E}">
        <p14:creationId xmlns:p14="http://schemas.microsoft.com/office/powerpoint/2010/main" val="2152387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7F0EE56-6788-4739-AFA2-83AC0A67E514}" type="slidenum">
              <a:rPr lang="ru-RU" smtClean="0"/>
              <a:t>1</a:t>
            </a:fld>
            <a:endParaRPr lang="ru-RU"/>
          </a:p>
        </p:txBody>
      </p:sp>
    </p:spTree>
    <p:extLst>
      <p:ext uri="{BB962C8B-B14F-4D97-AF65-F5344CB8AC3E}">
        <p14:creationId xmlns:p14="http://schemas.microsoft.com/office/powerpoint/2010/main" val="2309743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830F49A-0FE2-4260-9A34-6A83C16D200B}" type="datetime1">
              <a:rPr lang="ru-RU" smtClean="0"/>
              <a:t>08.04.2024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653508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743444-9FF1-4852-84E6-BDA0603D1D12}" type="datetime1">
              <a:rPr lang="ru-RU" smtClean="0"/>
              <a:t>08.04.2024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68348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E8236FA-71E8-4A56-B96C-E4B9E07D7920}" type="datetime1">
              <a:rPr lang="ru-RU" smtClean="0"/>
              <a:t>08.04.2024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51922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28591B9-0F1B-4BED-B996-E97D62664E67}" type="datetime1">
              <a:rPr lang="ru-RU" smtClean="0"/>
              <a:t>08.04.2024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466303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B9B9E3D-9A74-449F-ABE3-9F8F4C3214FA}" type="datetime1">
              <a:rPr lang="ru-RU" smtClean="0"/>
              <a:t>08.04.2024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669278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FAFD20B-14CD-4AD2-98F4-D9E771629CB5}" type="datetime1">
              <a:rPr lang="ru-RU" smtClean="0"/>
              <a:t>08.04.2024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2563054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6ADCE6A-6096-456C-9709-4160FC8B782A}" type="datetime1">
              <a:rPr lang="ru-RU" smtClean="0"/>
              <a:t>08.04.2024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6260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3CA7177-03FB-4E2C-8C98-2E0699C5F80F}" type="datetime1">
              <a:rPr lang="ru-RU" smtClean="0"/>
              <a:t>08.04.2024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132105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8A81FD-A5F9-4779-82C7-63B9165197F5}" type="datetime1">
              <a:rPr lang="ru-RU" smtClean="0"/>
              <a:t>08.04.2024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87731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A5D66C4-8A0D-4D2B-8531-4D85C8BEAF48}" type="datetime1">
              <a:rPr lang="ru-RU" smtClean="0"/>
              <a:t>08.04.2024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238230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B4D2A73-C03B-44BB-A24A-EFE977AE757E}" type="datetime1">
              <a:rPr lang="ru-RU" smtClean="0"/>
              <a:t>08.04.2024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EED24D2-99C2-4971-A76F-0077CE8CF617}" type="slidenum">
              <a:rPr lang="ru-RU" smtClean="0"/>
              <a:t>‹#›</a:t>
            </a:fld>
            <a:endParaRPr lang="ru-RU"/>
          </a:p>
        </p:txBody>
      </p:sp>
    </p:spTree>
    <p:extLst>
      <p:ext uri="{BB962C8B-B14F-4D97-AF65-F5344CB8AC3E}">
        <p14:creationId xmlns:p14="http://schemas.microsoft.com/office/powerpoint/2010/main" val="2378235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724E8-9EA3-4724-9C8D-C9C8A78F5785}" type="datetime1">
              <a:rPr lang="ru-RU" smtClean="0"/>
              <a:t>08.04.2024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ED24D2-99C2-4971-A76F-0077CE8CF617}" type="slidenum">
              <a:rPr lang="ru-RU" smtClean="0"/>
              <a:t>‹#›</a:t>
            </a:fld>
            <a:endParaRPr lang="ru-RU"/>
          </a:p>
        </p:txBody>
      </p:sp>
    </p:spTree>
    <p:extLst>
      <p:ext uri="{BB962C8B-B14F-4D97-AF65-F5344CB8AC3E}">
        <p14:creationId xmlns:p14="http://schemas.microsoft.com/office/powerpoint/2010/main" val="623984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9601" y="649287"/>
            <a:ext cx="10936940" cy="3761347"/>
          </a:xfrm>
        </p:spPr>
        <p:txBody>
          <a:bodyPr rtlCol="0">
            <a:noAutofit/>
          </a:bodyPr>
          <a:lstStyle/>
          <a:p>
            <a:pPr eaLnBrk="0" hangingPunct="0">
              <a:lnSpc>
                <a:spcPct val="100000"/>
              </a:lnSpc>
              <a:defRPr/>
            </a:pPr>
            <a:r>
              <a:rPr lang="en-US" altLang="ru-RU" sz="1800" b="1" kern="0" dirty="0">
                <a:solidFill>
                  <a:srgbClr val="000000"/>
                </a:solidFill>
                <a:latin typeface="Times New Roman"/>
                <a:ea typeface="Arial Unicode MS"/>
                <a:cs typeface="Times New Roman" panose="02020603050405020304" pitchFamily="18" charset="0"/>
              </a:rPr>
              <a:t>MINISTRY OF HEALTH OF THE RUSSIAN FEDERATION </a:t>
            </a:r>
            <a:br>
              <a:rPr lang="en-US" altLang="ru-RU" sz="1800" b="1" kern="0" dirty="0">
                <a:solidFill>
                  <a:srgbClr val="000000"/>
                </a:solidFill>
                <a:latin typeface="Times New Roman"/>
                <a:ea typeface="Arial Unicode MS"/>
                <a:cs typeface="Times New Roman" panose="02020603050405020304" pitchFamily="18" charset="0"/>
              </a:rPr>
            </a:br>
            <a:r>
              <a:rPr lang="en-US" altLang="ru-RU" sz="1800" b="1" kern="0" dirty="0">
                <a:solidFill>
                  <a:srgbClr val="000000"/>
                </a:solidFill>
                <a:latin typeface="Times New Roman"/>
                <a:ea typeface="Arial Unicode MS"/>
                <a:cs typeface="Times New Roman" panose="02020603050405020304" pitchFamily="18" charset="0"/>
              </a:rPr>
              <a:t>VOLGOGRAD STATE MEDICAL UNIVERSITY </a:t>
            </a:r>
            <a:br>
              <a:rPr lang="en-US" altLang="ru-RU" sz="1800" b="1" kern="0" dirty="0">
                <a:solidFill>
                  <a:srgbClr val="000000"/>
                </a:solidFill>
                <a:latin typeface="Times New Roman"/>
                <a:ea typeface="Arial Unicode MS"/>
                <a:cs typeface="Times New Roman" panose="02020603050405020304" pitchFamily="18" charset="0"/>
              </a:rPr>
            </a:br>
            <a:r>
              <a:rPr lang="en-US" altLang="ru-RU" sz="1800" b="1" kern="0" dirty="0">
                <a:solidFill>
                  <a:srgbClr val="000000"/>
                </a:solidFill>
                <a:latin typeface="Times New Roman"/>
                <a:ea typeface="Arial Unicode MS"/>
                <a:cs typeface="Times New Roman" panose="02020603050405020304" pitchFamily="18" charset="0"/>
              </a:rPr>
              <a:t>DEPARTMENT OF PHARMACEUTICAL AND TOXICOLOGICAL CHEMISTRY </a:t>
            </a:r>
            <a:r>
              <a:rPr lang="ru-RU" altLang="ru-RU" sz="1800" kern="0" dirty="0">
                <a:solidFill>
                  <a:srgbClr val="FF0000"/>
                </a:solidFill>
                <a:latin typeface="Times New Roman"/>
                <a:ea typeface="Arial Unicode MS"/>
                <a:cs typeface="Times New Roman" panose="02020603050405020304" pitchFamily="18" charset="0"/>
              </a:rPr>
              <a:t/>
            </a:r>
            <a:br>
              <a:rPr lang="ru-RU" altLang="ru-RU" sz="1800" kern="0" dirty="0">
                <a:solidFill>
                  <a:srgbClr val="FF0000"/>
                </a:solidFill>
                <a:latin typeface="Times New Roman"/>
                <a:ea typeface="Arial Unicode MS"/>
                <a:cs typeface="Times New Roman" panose="02020603050405020304" pitchFamily="18" charset="0"/>
              </a:rPr>
            </a:br>
            <a:r>
              <a:rPr lang="ru-RU" altLang="ru-RU" sz="2400" kern="0" dirty="0">
                <a:solidFill>
                  <a:srgbClr val="000000"/>
                </a:solidFill>
                <a:latin typeface="Times New Roman"/>
                <a:ea typeface="Arial Unicode MS"/>
                <a:cs typeface="Times New Roman" panose="02020603050405020304" pitchFamily="18" charset="0"/>
              </a:rPr>
              <a:t/>
            </a:r>
            <a:br>
              <a:rPr lang="ru-RU" altLang="ru-RU" sz="2400" kern="0" dirty="0">
                <a:solidFill>
                  <a:srgbClr val="000000"/>
                </a:solidFill>
                <a:latin typeface="Times New Roman"/>
                <a:ea typeface="Arial Unicode MS"/>
                <a:cs typeface="Times New Roman" panose="02020603050405020304" pitchFamily="18" charset="0"/>
              </a:rPr>
            </a:br>
            <a:r>
              <a:rPr lang="en-US" altLang="ru-RU" sz="2400" b="1" kern="0" dirty="0">
                <a:solidFill>
                  <a:srgbClr val="000000"/>
                </a:solidFill>
                <a:latin typeface="Times New Roman"/>
                <a:ea typeface="Arial Unicode MS"/>
                <a:cs typeface="Times New Roman" panose="02020603050405020304" pitchFamily="18" charset="0"/>
              </a:rPr>
              <a:t>LECTURE </a:t>
            </a:r>
            <a:r>
              <a:rPr lang="ru-RU" altLang="ru-RU" sz="2400" b="1" kern="0" dirty="0" smtClean="0">
                <a:solidFill>
                  <a:srgbClr val="000000"/>
                </a:solidFill>
                <a:latin typeface="Times New Roman"/>
                <a:ea typeface="Arial Unicode MS"/>
                <a:cs typeface="Times New Roman" panose="02020603050405020304" pitchFamily="18" charset="0"/>
              </a:rPr>
              <a:t>7</a:t>
            </a:r>
            <a:r>
              <a:rPr lang="ru-RU" altLang="ru-RU" sz="2400" b="1" kern="0" dirty="0" smtClean="0">
                <a:solidFill>
                  <a:srgbClr val="000000"/>
                </a:solidFill>
                <a:latin typeface="Times New Roman"/>
                <a:ea typeface="Arial Unicode MS"/>
                <a:cs typeface="Times New Roman" panose="02020603050405020304" pitchFamily="18" charset="0"/>
              </a:rPr>
              <a:t/>
            </a:r>
            <a:br>
              <a:rPr lang="ru-RU" altLang="ru-RU" sz="2400" b="1" kern="0" dirty="0" smtClean="0">
                <a:solidFill>
                  <a:srgbClr val="000000"/>
                </a:solidFill>
                <a:latin typeface="Times New Roman"/>
                <a:ea typeface="Arial Unicode MS"/>
                <a:cs typeface="Times New Roman" panose="02020603050405020304" pitchFamily="18" charset="0"/>
              </a:rPr>
            </a:br>
            <a:r>
              <a:rPr lang="en-US" altLang="ru-RU" sz="2400" b="1" kern="0" dirty="0">
                <a:solidFill>
                  <a:srgbClr val="000000"/>
                </a:solidFill>
                <a:latin typeface="Times New Roman"/>
                <a:ea typeface="Arial Unicode MS"/>
                <a:cs typeface="Times New Roman" panose="02020603050405020304" pitchFamily="18" charset="0"/>
              </a:rPr>
              <a:t/>
            </a:r>
            <a:br>
              <a:rPr lang="en-US" altLang="ru-RU" sz="2400" b="1" kern="0" dirty="0">
                <a:solidFill>
                  <a:srgbClr val="000000"/>
                </a:solidFill>
                <a:latin typeface="Times New Roman"/>
                <a:ea typeface="Arial Unicode MS"/>
                <a:cs typeface="Times New Roman" panose="02020603050405020304" pitchFamily="18" charset="0"/>
              </a:rPr>
            </a:br>
            <a:r>
              <a:rPr lang="ru-RU" altLang="ru-RU" sz="1400" b="1" kern="0" dirty="0">
                <a:solidFill>
                  <a:srgbClr val="000000"/>
                </a:solidFill>
                <a:latin typeface="Times New Roman"/>
                <a:ea typeface="Arial Unicode MS"/>
                <a:cs typeface="Times New Roman" panose="02020603050405020304" pitchFamily="18" charset="0"/>
              </a:rPr>
              <a:t/>
            </a:r>
            <a:br>
              <a:rPr lang="ru-RU" altLang="ru-RU" sz="1400" b="1" kern="0" dirty="0">
                <a:solidFill>
                  <a:srgbClr val="000000"/>
                </a:solidFill>
                <a:latin typeface="Times New Roman"/>
                <a:ea typeface="Arial Unicode MS"/>
                <a:cs typeface="Times New Roman" panose="02020603050405020304" pitchFamily="18" charset="0"/>
              </a:rPr>
            </a:br>
            <a:r>
              <a:rPr lang="en-US" altLang="ru-RU" sz="2400" b="1" kern="0" dirty="0" smtClean="0">
                <a:solidFill>
                  <a:srgbClr val="000000"/>
                </a:solidFill>
                <a:latin typeface="Times New Roman"/>
                <a:ea typeface="Arial Unicode MS"/>
                <a:cs typeface="Times New Roman" panose="02020603050405020304" pitchFamily="18" charset="0"/>
              </a:rPr>
              <a:t>TOXICOLOGIKAL CHEMISTRY</a:t>
            </a:r>
            <a:r>
              <a:rPr lang="ru-RU" sz="4400" b="1" cap="all" dirty="0">
                <a:solidFill>
                  <a:schemeClr val="tx2"/>
                </a:solidFill>
                <a:latin typeface="Times New Roman" panose="02020603050405020304" pitchFamily="18" charset="0"/>
                <a:ea typeface="Arial Unicode MS" pitchFamily="34" charset="-128"/>
                <a:cs typeface="Times New Roman" panose="02020603050405020304" pitchFamily="18" charset="0"/>
              </a:rPr>
              <a:t/>
            </a:r>
            <a:br>
              <a:rPr lang="ru-RU" sz="4400" b="1" cap="all" dirty="0">
                <a:solidFill>
                  <a:schemeClr val="tx2"/>
                </a:solidFill>
                <a:latin typeface="Times New Roman" panose="02020603050405020304" pitchFamily="18" charset="0"/>
                <a:ea typeface="Arial Unicode MS" pitchFamily="34" charset="-128"/>
                <a:cs typeface="Times New Roman" panose="02020603050405020304" pitchFamily="18" charset="0"/>
              </a:rPr>
            </a:br>
            <a:endParaRPr lang="ru-RU" sz="8800" dirty="0">
              <a:solidFill>
                <a:schemeClr val="tx2"/>
              </a:solidFill>
            </a:endParaRPr>
          </a:p>
        </p:txBody>
      </p:sp>
      <p:sp>
        <p:nvSpPr>
          <p:cNvPr id="2051" name="Подзаголовок 2"/>
          <p:cNvSpPr>
            <a:spLocks noGrp="1"/>
          </p:cNvSpPr>
          <p:nvPr>
            <p:ph type="subTitle" idx="1"/>
          </p:nvPr>
        </p:nvSpPr>
        <p:spPr bwMode="auto">
          <a:xfrm>
            <a:off x="770965" y="3228718"/>
            <a:ext cx="10775576" cy="1655762"/>
          </a:xfrm>
        </p:spPr>
        <p:txBody>
          <a:bodyPr wrap="square" numCol="1" anchor="t" anchorCtr="0" compatLnSpc="1">
            <a:prstTxWarp prst="textNoShape">
              <a:avLst/>
            </a:prstTxWarp>
            <a:normAutofit/>
          </a:bodyPr>
          <a:lstStyle/>
          <a:p>
            <a:r>
              <a:rPr lang="en-US" sz="2800" dirty="0"/>
              <a:t>Chemical-toxicological analysis of </a:t>
            </a:r>
            <a:r>
              <a:rPr lang="en-US" sz="2800" dirty="0" smtClean="0"/>
              <a:t>1,4-benzodiazepins</a:t>
            </a:r>
            <a:r>
              <a:rPr lang="ru-RU" sz="2800" dirty="0"/>
              <a:t> </a:t>
            </a:r>
            <a:r>
              <a:rPr lang="en-US" sz="2800" dirty="0" smtClean="0"/>
              <a:t>and phenothiazine </a:t>
            </a:r>
            <a:r>
              <a:rPr lang="en-US" sz="2800" dirty="0"/>
              <a:t>derivatives</a:t>
            </a:r>
            <a:r>
              <a:rPr lang="en-US" sz="2800" dirty="0" smtClean="0"/>
              <a:t>.</a:t>
            </a:r>
            <a:endParaRPr lang="ru-RU" altLang="ru-RU" sz="4000" b="1" dirty="0">
              <a:cs typeface="Times New Roman" panose="02020603050405020304" pitchFamily="18" charset="0"/>
            </a:endParaRPr>
          </a:p>
        </p:txBody>
      </p:sp>
      <p:sp>
        <p:nvSpPr>
          <p:cNvPr id="3" name="TextBox 2"/>
          <p:cNvSpPr txBox="1"/>
          <p:nvPr/>
        </p:nvSpPr>
        <p:spPr>
          <a:xfrm>
            <a:off x="7298871" y="5453513"/>
            <a:ext cx="3902529" cy="646331"/>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Maria </a:t>
            </a:r>
            <a:r>
              <a:rPr lang="en-US" b="1" dirty="0" err="1" smtClean="0">
                <a:latin typeface="Times New Roman" panose="02020603050405020304" pitchFamily="18" charset="0"/>
                <a:cs typeface="Times New Roman" panose="02020603050405020304" pitchFamily="18" charset="0"/>
              </a:rPr>
              <a:t>Petrovna</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Paramonova</a:t>
            </a:r>
            <a:endParaRPr lang="en-US" b="1" dirty="0" smtClean="0">
              <a:latin typeface="Times New Roman" panose="02020603050405020304" pitchFamily="18" charset="0"/>
              <a:cs typeface="Times New Roman" panose="02020603050405020304" pitchFamily="18" charset="0"/>
            </a:endParaRPr>
          </a:p>
          <a:p>
            <a:pPr algn="ctr"/>
            <a:r>
              <a:rPr lang="en-US" b="1" dirty="0" smtClean="0">
                <a:latin typeface="Times New Roman" panose="02020603050405020304" pitchFamily="18" charset="0"/>
                <a:cs typeface="Times New Roman" panose="02020603050405020304" pitchFamily="18" charset="0"/>
              </a:rPr>
              <a:t>Assistant professor, PHD</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645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10</a:t>
            </a:fld>
            <a:endParaRPr lang="ru-RU"/>
          </a:p>
        </p:txBody>
      </p:sp>
      <p:sp>
        <p:nvSpPr>
          <p:cNvPr id="2" name="Прямоугольник 1"/>
          <p:cNvSpPr/>
          <p:nvPr/>
        </p:nvSpPr>
        <p:spPr>
          <a:xfrm>
            <a:off x="792480" y="187970"/>
            <a:ext cx="10881360" cy="461665"/>
          </a:xfrm>
          <a:prstGeom prst="rect">
            <a:avLst/>
          </a:prstGeom>
        </p:spPr>
        <p:txBody>
          <a:bodyPr wrap="square">
            <a:spAutoFit/>
          </a:bodyPr>
          <a:lstStyle/>
          <a:p>
            <a:pPr>
              <a:spcAft>
                <a:spcPts val="600"/>
              </a:spcAft>
            </a:pPr>
            <a:r>
              <a:rPr lang="ru-RU" sz="2400" b="1" dirty="0" smtClean="0"/>
              <a:t>	</a:t>
            </a:r>
            <a:endParaRPr lang="ru-RU" sz="2400" dirty="0"/>
          </a:p>
        </p:txBody>
      </p:sp>
      <p:sp>
        <p:nvSpPr>
          <p:cNvPr id="3" name="Прямоугольник 2"/>
          <p:cNvSpPr/>
          <p:nvPr/>
        </p:nvSpPr>
        <p:spPr>
          <a:xfrm>
            <a:off x="441960" y="76200"/>
            <a:ext cx="11231880" cy="3046988"/>
          </a:xfrm>
          <a:prstGeom prst="rect">
            <a:avLst/>
          </a:prstGeom>
        </p:spPr>
        <p:txBody>
          <a:bodyPr wrap="square">
            <a:spAutoFit/>
          </a:bodyPr>
          <a:lstStyle/>
          <a:p>
            <a:r>
              <a:rPr lang="ru-RU" sz="3200" b="1" dirty="0" err="1"/>
              <a:t>Methods</a:t>
            </a:r>
            <a:r>
              <a:rPr lang="ru-RU" sz="3200" b="1" dirty="0"/>
              <a:t> </a:t>
            </a:r>
            <a:r>
              <a:rPr lang="ru-RU" sz="3200" b="1" dirty="0" err="1" smtClean="0"/>
              <a:t>of</a:t>
            </a:r>
            <a:r>
              <a:rPr lang="ru-RU" sz="3200" b="1" dirty="0" smtClean="0"/>
              <a:t> </a:t>
            </a:r>
            <a:r>
              <a:rPr lang="ru-RU" sz="3200" b="1" dirty="0" err="1" smtClean="0"/>
              <a:t>isolating</a:t>
            </a:r>
            <a:r>
              <a:rPr lang="ru-RU" sz="3200" b="1" dirty="0" smtClean="0"/>
              <a:t> </a:t>
            </a:r>
            <a:r>
              <a:rPr lang="en-US" sz="3200" b="1" dirty="0" smtClean="0"/>
              <a:t>:</a:t>
            </a:r>
            <a:endParaRPr lang="ru-RU" sz="3200" b="1" dirty="0" smtClean="0"/>
          </a:p>
          <a:p>
            <a:endParaRPr lang="ru-RU" sz="3200" b="1" dirty="0"/>
          </a:p>
          <a:p>
            <a:r>
              <a:rPr lang="ru-RU" sz="3200" dirty="0" err="1" smtClean="0"/>
              <a:t>General</a:t>
            </a:r>
            <a:r>
              <a:rPr lang="ru-RU" sz="3200" dirty="0" smtClean="0"/>
              <a:t> </a:t>
            </a:r>
            <a:r>
              <a:rPr lang="ru-RU" sz="3200" dirty="0" err="1"/>
              <a:t>methods</a:t>
            </a:r>
            <a:r>
              <a:rPr lang="ru-RU" sz="3200" dirty="0" smtClean="0"/>
              <a:t>: </a:t>
            </a:r>
            <a:endParaRPr lang="ru-RU" sz="3200" dirty="0" smtClean="0"/>
          </a:p>
          <a:p>
            <a:r>
              <a:rPr lang="ru-RU" sz="3200" dirty="0" smtClean="0"/>
              <a:t>• </a:t>
            </a:r>
            <a:r>
              <a:rPr lang="ru-RU" sz="3200" dirty="0" err="1"/>
              <a:t>Stass-Otto</a:t>
            </a:r>
            <a:r>
              <a:rPr lang="ru-RU" sz="3200" dirty="0"/>
              <a:t> </a:t>
            </a:r>
            <a:r>
              <a:rPr lang="ru-RU" sz="3200" dirty="0" err="1"/>
              <a:t>method</a:t>
            </a:r>
            <a:r>
              <a:rPr lang="ru-RU" sz="3200" dirty="0"/>
              <a:t> (</a:t>
            </a:r>
            <a:r>
              <a:rPr lang="ru-RU" sz="3200" dirty="0" err="1"/>
              <a:t>isolation</a:t>
            </a:r>
            <a:r>
              <a:rPr lang="ru-RU" sz="3200" dirty="0"/>
              <a:t> </a:t>
            </a:r>
            <a:r>
              <a:rPr lang="ru-RU" sz="3200" dirty="0" err="1"/>
              <a:t>with</a:t>
            </a:r>
            <a:r>
              <a:rPr lang="ru-RU" sz="3200" dirty="0"/>
              <a:t> </a:t>
            </a:r>
            <a:r>
              <a:rPr lang="ru-RU" sz="3200" dirty="0" err="1"/>
              <a:t>acidified</a:t>
            </a:r>
            <a:r>
              <a:rPr lang="ru-RU" sz="3200" dirty="0"/>
              <a:t> </a:t>
            </a:r>
            <a:r>
              <a:rPr lang="ru-RU" sz="3200" dirty="0" err="1"/>
              <a:t>alcohol</a:t>
            </a:r>
            <a:r>
              <a:rPr lang="ru-RU" sz="3200" dirty="0" smtClean="0"/>
              <a:t>) </a:t>
            </a:r>
            <a:endParaRPr lang="ru-RU" sz="3200" dirty="0" smtClean="0"/>
          </a:p>
          <a:p>
            <a:r>
              <a:rPr lang="ru-RU" sz="3200" dirty="0" smtClean="0"/>
              <a:t>• </a:t>
            </a:r>
            <a:r>
              <a:rPr lang="ru-RU" sz="3200" dirty="0" err="1"/>
              <a:t>Shvaikova-Vasilieva</a:t>
            </a:r>
            <a:r>
              <a:rPr lang="ru-RU" sz="3200" dirty="0"/>
              <a:t> </a:t>
            </a:r>
            <a:r>
              <a:rPr lang="ru-RU" sz="3200" dirty="0" err="1"/>
              <a:t>method</a:t>
            </a:r>
            <a:r>
              <a:rPr lang="ru-RU" sz="3200" dirty="0"/>
              <a:t> (</a:t>
            </a:r>
            <a:r>
              <a:rPr lang="ru-RU" sz="3200" dirty="0" err="1"/>
              <a:t>isolation</a:t>
            </a:r>
            <a:r>
              <a:rPr lang="ru-RU" sz="3200" dirty="0"/>
              <a:t> </a:t>
            </a:r>
            <a:r>
              <a:rPr lang="en-US" sz="3200" dirty="0" smtClean="0"/>
              <a:t>with</a:t>
            </a:r>
            <a:r>
              <a:rPr lang="ru-RU" sz="3200" dirty="0" smtClean="0"/>
              <a:t> </a:t>
            </a:r>
            <a:r>
              <a:rPr lang="ru-RU" sz="3200" dirty="0" err="1" smtClean="0"/>
              <a:t>acidified</a:t>
            </a:r>
            <a:r>
              <a:rPr lang="en-US" sz="3200" dirty="0" smtClean="0"/>
              <a:t> </a:t>
            </a:r>
            <a:r>
              <a:rPr lang="ru-RU" sz="3200" dirty="0" err="1" smtClean="0"/>
              <a:t>water</a:t>
            </a:r>
            <a:r>
              <a:rPr lang="ru-RU" sz="3200" dirty="0" smtClean="0"/>
              <a:t>)</a:t>
            </a:r>
          </a:p>
          <a:p>
            <a:endParaRPr lang="ru-RU" sz="3200" dirty="0" smtClean="0"/>
          </a:p>
        </p:txBody>
      </p:sp>
      <p:sp>
        <p:nvSpPr>
          <p:cNvPr id="5" name="Прямоугольник 4"/>
          <p:cNvSpPr/>
          <p:nvPr/>
        </p:nvSpPr>
        <p:spPr>
          <a:xfrm>
            <a:off x="792480" y="2965788"/>
            <a:ext cx="10408920" cy="2677656"/>
          </a:xfrm>
          <a:prstGeom prst="rect">
            <a:avLst/>
          </a:prstGeom>
        </p:spPr>
        <p:txBody>
          <a:bodyPr wrap="square">
            <a:spAutoFit/>
          </a:bodyPr>
          <a:lstStyle/>
          <a:p>
            <a:r>
              <a:rPr lang="en-US" sz="2800" dirty="0"/>
              <a:t>In a non-targeted test for 1,4-benzodiazepine derivatives, the </a:t>
            </a:r>
            <a:r>
              <a:rPr lang="en-US" sz="2800" dirty="0" smtClean="0"/>
              <a:t>study</a:t>
            </a:r>
            <a:r>
              <a:rPr lang="ru-RU" sz="2800" dirty="0" smtClean="0"/>
              <a:t> </a:t>
            </a:r>
            <a:r>
              <a:rPr lang="en-US" sz="2800" dirty="0" smtClean="0"/>
              <a:t>carried </a:t>
            </a:r>
            <a:r>
              <a:rPr lang="en-US" sz="2800" dirty="0"/>
              <a:t>out after isolation from biological material with acidified </a:t>
            </a:r>
            <a:r>
              <a:rPr lang="en-US" sz="2800" dirty="0" smtClean="0"/>
              <a:t>alcohol</a:t>
            </a:r>
            <a:r>
              <a:rPr lang="ru-RU" sz="2800" dirty="0" smtClean="0"/>
              <a:t> </a:t>
            </a:r>
            <a:r>
              <a:rPr lang="en-US" sz="2800" dirty="0" smtClean="0"/>
              <a:t>or </a:t>
            </a:r>
            <a:r>
              <a:rPr lang="en-US" sz="2800" dirty="0"/>
              <a:t>acidified water with chloroform extract from the aqueous phase with pH=2 and pH=10.At pH=2, </a:t>
            </a:r>
            <a:r>
              <a:rPr lang="en-US" sz="2800" dirty="0" err="1"/>
              <a:t>chlordiazepoxide</a:t>
            </a:r>
            <a:r>
              <a:rPr lang="en-US" sz="2800" dirty="0"/>
              <a:t> is completely extracted with chloroform, diazepam is partially </a:t>
            </a:r>
            <a:r>
              <a:rPr lang="en-US" sz="2800" dirty="0" smtClean="0"/>
              <a:t>extracted</a:t>
            </a:r>
            <a:r>
              <a:rPr lang="ru-RU" sz="2800" dirty="0" smtClean="0"/>
              <a:t> </a:t>
            </a:r>
            <a:r>
              <a:rPr lang="en-US" sz="2800" dirty="0" smtClean="0"/>
              <a:t>but</a:t>
            </a:r>
            <a:r>
              <a:rPr lang="en-US" sz="2800" dirty="0"/>
              <a:t>, </a:t>
            </a:r>
            <a:r>
              <a:rPr lang="en-US" sz="2800" dirty="0" err="1"/>
              <a:t>nitrazepam</a:t>
            </a:r>
            <a:r>
              <a:rPr lang="en-US" sz="2800" dirty="0"/>
              <a:t> and </a:t>
            </a:r>
            <a:r>
              <a:rPr lang="en-US" sz="2800" dirty="0" err="1"/>
              <a:t>oxazepam</a:t>
            </a:r>
            <a:r>
              <a:rPr lang="en-US" sz="2800" dirty="0"/>
              <a:t> are extracted with chloroform at pH=10.</a:t>
            </a:r>
            <a:endParaRPr lang="ru-RU" sz="2800" dirty="0"/>
          </a:p>
        </p:txBody>
      </p:sp>
    </p:spTree>
    <p:extLst>
      <p:ext uri="{BB962C8B-B14F-4D97-AF65-F5344CB8AC3E}">
        <p14:creationId xmlns:p14="http://schemas.microsoft.com/office/powerpoint/2010/main" val="33409862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11</a:t>
            </a:fld>
            <a:endParaRPr lang="ru-RU"/>
          </a:p>
        </p:txBody>
      </p:sp>
      <p:sp>
        <p:nvSpPr>
          <p:cNvPr id="2" name="Прямоугольник 1"/>
          <p:cNvSpPr/>
          <p:nvPr/>
        </p:nvSpPr>
        <p:spPr>
          <a:xfrm>
            <a:off x="533400" y="568612"/>
            <a:ext cx="11163300" cy="4907754"/>
          </a:xfrm>
          <a:prstGeom prst="rect">
            <a:avLst/>
          </a:prstGeom>
        </p:spPr>
        <p:txBody>
          <a:bodyPr wrap="square">
            <a:spAutoFit/>
          </a:bodyPr>
          <a:lstStyle/>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When studying extracts from biological objects for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1,4-benzodiazepine </a:t>
            </a:r>
            <a:r>
              <a:rPr lang="en-US" sz="2800" dirty="0">
                <a:latin typeface="Times New Roman" panose="02020603050405020304" pitchFamily="18" charset="0"/>
                <a:ea typeface="Calibri" panose="020F0502020204030204" pitchFamily="34" charset="0"/>
                <a:cs typeface="Times New Roman" panose="02020603050405020304" pitchFamily="18" charset="0"/>
              </a:rPr>
              <a:t>derivatives, two directions are used in the analysis.</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u="sng" dirty="0">
                <a:latin typeface="Times New Roman" panose="02020603050405020304" pitchFamily="18" charset="0"/>
                <a:ea typeface="Calibri" panose="020F0502020204030204" pitchFamily="34" charset="0"/>
                <a:cs typeface="Times New Roman" panose="02020603050405020304" pitchFamily="18" charset="0"/>
              </a:rPr>
              <a:t>Direction 1</a:t>
            </a:r>
            <a:r>
              <a:rPr lang="en-US" sz="2800" dirty="0">
                <a:latin typeface="Times New Roman" panose="02020603050405020304" pitchFamily="18" charset="0"/>
                <a:ea typeface="Calibri" panose="020F0502020204030204" pitchFamily="34" charset="0"/>
                <a:cs typeface="Times New Roman" panose="02020603050405020304" pitchFamily="18" charset="0"/>
              </a:rPr>
              <a:t> is based on the hydrolysis of benzodiazepines to 2-aminobenzophenones, this method allows you to detect and determine native compounds in the extract and their metabolites. This direction is given forensic chemical significance in the case of negative result.</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u="sng" dirty="0">
                <a:latin typeface="Times New Roman" panose="02020603050405020304" pitchFamily="18" charset="0"/>
                <a:ea typeface="Calibri" panose="020F0502020204030204" pitchFamily="34" charset="0"/>
                <a:cs typeface="Times New Roman" panose="02020603050405020304" pitchFamily="18" charset="0"/>
              </a:rPr>
              <a:t>The 2nd direction</a:t>
            </a:r>
            <a:r>
              <a:rPr lang="en-US" sz="2800" dirty="0">
                <a:latin typeface="Times New Roman" panose="02020603050405020304" pitchFamily="18" charset="0"/>
                <a:ea typeface="Calibri" panose="020F0502020204030204" pitchFamily="34" charset="0"/>
                <a:cs typeface="Times New Roman" panose="02020603050405020304" pitchFamily="18" charset="0"/>
              </a:rPr>
              <a:t> is used if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benzophenones</a:t>
            </a:r>
            <a:r>
              <a:rPr lang="en-US" sz="2800" dirty="0">
                <a:latin typeface="Times New Roman" panose="02020603050405020304" pitchFamily="18" charset="0"/>
                <a:ea typeface="Calibri" panose="020F0502020204030204" pitchFamily="34" charset="0"/>
                <a:cs typeface="Times New Roman" panose="02020603050405020304" pitchFamily="18" charset="0"/>
              </a:rPr>
              <a:t> are detected in the 1st direction of analysis during the study. This method allows you to accurately determine the nature of 1,4-beyazodiazepine from native compounds and their metabolites.</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229515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12</a:t>
            </a:fld>
            <a:endParaRPr lang="ru-RU"/>
          </a:p>
        </p:txBody>
      </p:sp>
      <p:sp>
        <p:nvSpPr>
          <p:cNvPr id="2" name="Прямоугольник 1"/>
          <p:cNvSpPr/>
          <p:nvPr/>
        </p:nvSpPr>
        <p:spPr>
          <a:xfrm>
            <a:off x="861184" y="24884"/>
            <a:ext cx="5089855" cy="461665"/>
          </a:xfrm>
          <a:prstGeom prst="rect">
            <a:avLst/>
          </a:prstGeom>
        </p:spPr>
        <p:txBody>
          <a:bodyPr wrap="none">
            <a:spAutoFit/>
          </a:bodyPr>
          <a:lstStyle/>
          <a:p>
            <a:r>
              <a:rPr lang="en-US" sz="2400" u="sng" dirty="0">
                <a:latin typeface="Times New Roman" panose="02020603050405020304" pitchFamily="18" charset="0"/>
                <a:ea typeface="Calibri" panose="020F0502020204030204" pitchFamily="34" charset="0"/>
                <a:cs typeface="Times New Roman" panose="02020603050405020304" pitchFamily="18" charset="0"/>
              </a:rPr>
              <a:t>Direction </a:t>
            </a:r>
            <a:r>
              <a:rPr lang="en-US" sz="2400" u="sng" dirty="0" smtClean="0">
                <a:latin typeface="Times New Roman" panose="02020603050405020304" pitchFamily="18" charset="0"/>
                <a:ea typeface="Calibri" panose="020F0502020204030204" pitchFamily="34" charset="0"/>
                <a:cs typeface="Times New Roman" panose="02020603050405020304" pitchFamily="18" charset="0"/>
              </a:rPr>
              <a:t>1</a:t>
            </a:r>
            <a:r>
              <a:rPr lang="ru-RU" sz="2400" u="sng"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a:latin typeface="Times New Roman" panose="02020603050405020304" pitchFamily="18" charset="0"/>
                <a:ea typeface="Calibri" panose="020F0502020204030204" pitchFamily="34" charset="0"/>
                <a:cs typeface="Times New Roman" panose="02020603050405020304" pitchFamily="18" charset="0"/>
              </a:rPr>
              <a:t>Bratton-Marshall reaction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p>
        </p:txBody>
      </p:sp>
      <p:pic>
        <p:nvPicPr>
          <p:cNvPr id="3" name="Рисунок 2"/>
          <p:cNvPicPr>
            <a:picLocks noChangeAspect="1"/>
          </p:cNvPicPr>
          <p:nvPr/>
        </p:nvPicPr>
        <p:blipFill>
          <a:blip r:embed="rId2"/>
          <a:stretch>
            <a:fillRect/>
          </a:stretch>
        </p:blipFill>
        <p:spPr>
          <a:xfrm>
            <a:off x="5581438" y="558284"/>
            <a:ext cx="6358150" cy="5156716"/>
          </a:xfrm>
          <a:prstGeom prst="rect">
            <a:avLst/>
          </a:prstGeom>
        </p:spPr>
      </p:pic>
      <p:sp>
        <p:nvSpPr>
          <p:cNvPr id="5" name="Прямоугольник 4"/>
          <p:cNvSpPr/>
          <p:nvPr/>
        </p:nvSpPr>
        <p:spPr>
          <a:xfrm>
            <a:off x="400050" y="451366"/>
            <a:ext cx="5181388" cy="6124754"/>
          </a:xfrm>
          <a:prstGeom prst="rect">
            <a:avLst/>
          </a:prstGeom>
        </p:spPr>
        <p:txBody>
          <a:bodyPr wrap="square">
            <a:spAutoFit/>
          </a:bodyPr>
          <a:lstStyle/>
          <a:p>
            <a:r>
              <a:rPr lang="en-US" sz="2800" dirty="0"/>
              <a:t>A certain volume of </a:t>
            </a:r>
            <a:r>
              <a:rPr lang="en-US" sz="2800" dirty="0" err="1"/>
              <a:t>eluate</a:t>
            </a:r>
            <a:r>
              <a:rPr lang="en-US" sz="2800" dirty="0"/>
              <a:t> or extract is evaporated to dryness. To the dry residue, a sample of organ tissue, to 10 ml of urine or 2 ml of blood, add 2 ml of a 6 M solution of hydrochloric acid. The mixture is heated in a boiling water bath for 1 hour or 5-10 minutes in a glycerin (sand) bath at 120°C. If there are 1,4-benzodiazepine derivatives in the object, the solution turns yellow due to the formation of </a:t>
            </a:r>
            <a:r>
              <a:rPr lang="en-US" sz="2800" dirty="0" err="1"/>
              <a:t>benzophenones</a:t>
            </a:r>
            <a:r>
              <a:rPr lang="en-US" sz="2800" dirty="0"/>
              <a:t>.</a:t>
            </a:r>
            <a:endParaRPr lang="ru-RU" sz="2800" dirty="0"/>
          </a:p>
        </p:txBody>
      </p:sp>
    </p:spTree>
    <p:extLst>
      <p:ext uri="{BB962C8B-B14F-4D97-AF65-F5344CB8AC3E}">
        <p14:creationId xmlns:p14="http://schemas.microsoft.com/office/powerpoint/2010/main" val="12789066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13</a:t>
            </a:fld>
            <a:endParaRPr lang="ru-RU"/>
          </a:p>
        </p:txBody>
      </p:sp>
      <p:pic>
        <p:nvPicPr>
          <p:cNvPr id="2" name="Рисунок 1"/>
          <p:cNvPicPr>
            <a:picLocks noChangeAspect="1"/>
          </p:cNvPicPr>
          <p:nvPr/>
        </p:nvPicPr>
        <p:blipFill>
          <a:blip r:embed="rId2"/>
          <a:stretch>
            <a:fillRect/>
          </a:stretch>
        </p:blipFill>
        <p:spPr>
          <a:xfrm>
            <a:off x="2114549" y="164305"/>
            <a:ext cx="7269517" cy="6004719"/>
          </a:xfrm>
          <a:prstGeom prst="rect">
            <a:avLst/>
          </a:prstGeom>
        </p:spPr>
      </p:pic>
    </p:spTree>
    <p:extLst>
      <p:ext uri="{BB962C8B-B14F-4D97-AF65-F5344CB8AC3E}">
        <p14:creationId xmlns:p14="http://schemas.microsoft.com/office/powerpoint/2010/main" val="24757296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14</a:t>
            </a:fld>
            <a:endParaRPr lang="ru-RU"/>
          </a:p>
        </p:txBody>
      </p:sp>
      <p:pic>
        <p:nvPicPr>
          <p:cNvPr id="2" name="Рисунок 1"/>
          <p:cNvPicPr>
            <a:picLocks noChangeAspect="1"/>
          </p:cNvPicPr>
          <p:nvPr/>
        </p:nvPicPr>
        <p:blipFill>
          <a:blip r:embed="rId2"/>
          <a:stretch>
            <a:fillRect/>
          </a:stretch>
        </p:blipFill>
        <p:spPr>
          <a:xfrm>
            <a:off x="1409699" y="952500"/>
            <a:ext cx="8846150" cy="4438650"/>
          </a:xfrm>
          <a:prstGeom prst="rect">
            <a:avLst/>
          </a:prstGeom>
        </p:spPr>
      </p:pic>
    </p:spTree>
    <p:extLst>
      <p:ext uri="{BB962C8B-B14F-4D97-AF65-F5344CB8AC3E}">
        <p14:creationId xmlns:p14="http://schemas.microsoft.com/office/powerpoint/2010/main" val="37865504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15</a:t>
            </a:fld>
            <a:endParaRPr lang="ru-RU"/>
          </a:p>
        </p:txBody>
      </p:sp>
      <p:pic>
        <p:nvPicPr>
          <p:cNvPr id="3" name="Рисунок 2"/>
          <p:cNvPicPr>
            <a:picLocks noChangeAspect="1"/>
          </p:cNvPicPr>
          <p:nvPr/>
        </p:nvPicPr>
        <p:blipFill>
          <a:blip r:embed="rId2"/>
          <a:stretch>
            <a:fillRect/>
          </a:stretch>
        </p:blipFill>
        <p:spPr>
          <a:xfrm>
            <a:off x="0" y="672638"/>
            <a:ext cx="7034034" cy="5866274"/>
          </a:xfrm>
          <a:prstGeom prst="rect">
            <a:avLst/>
          </a:prstGeom>
        </p:spPr>
      </p:pic>
      <p:sp>
        <p:nvSpPr>
          <p:cNvPr id="5" name="Прямоугольник 4"/>
          <p:cNvSpPr/>
          <p:nvPr/>
        </p:nvSpPr>
        <p:spPr>
          <a:xfrm>
            <a:off x="7943850" y="442436"/>
            <a:ext cx="3848100" cy="4154984"/>
          </a:xfrm>
          <a:prstGeom prst="rect">
            <a:avLst/>
          </a:prstGeom>
        </p:spPr>
        <p:txBody>
          <a:bodyPr wrap="square">
            <a:spAutoFit/>
          </a:bodyPr>
          <a:lstStyle/>
          <a:p>
            <a:r>
              <a:rPr lang="en-US" sz="2400" dirty="0"/>
              <a:t>After cooling, add a drop of 5% sodium nitrite solution to part of the </a:t>
            </a:r>
            <a:r>
              <a:rPr lang="en-US" sz="2400" dirty="0" err="1"/>
              <a:t>hydrolyzate</a:t>
            </a:r>
            <a:r>
              <a:rPr lang="en-US" sz="2400" dirty="0"/>
              <a:t> and mix. A few drops of the resulting solution are added to 2 ml of a freshly prepared 2% alkaline solution of resorcinol or r-</a:t>
            </a:r>
            <a:r>
              <a:rPr lang="en-US" sz="2400" dirty="0" err="1"/>
              <a:t>naphthol</a:t>
            </a:r>
            <a:r>
              <a:rPr lang="en-US" sz="2400" dirty="0"/>
              <a:t> - the formation of a cherry-red color or an orange-red precipitate is observed.</a:t>
            </a:r>
            <a:endParaRPr lang="ru-RU" sz="2400" dirty="0"/>
          </a:p>
        </p:txBody>
      </p:sp>
    </p:spTree>
    <p:extLst>
      <p:ext uri="{BB962C8B-B14F-4D97-AF65-F5344CB8AC3E}">
        <p14:creationId xmlns:p14="http://schemas.microsoft.com/office/powerpoint/2010/main" val="88807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16</a:t>
            </a:fld>
            <a:endParaRPr lang="ru-RU"/>
          </a:p>
        </p:txBody>
      </p:sp>
      <p:sp>
        <p:nvSpPr>
          <p:cNvPr id="2" name="Прямоугольник 1"/>
          <p:cNvSpPr/>
          <p:nvPr/>
        </p:nvSpPr>
        <p:spPr>
          <a:xfrm>
            <a:off x="457200" y="190500"/>
            <a:ext cx="11029950" cy="3108543"/>
          </a:xfrm>
          <a:prstGeom prst="rect">
            <a:avLst/>
          </a:prstGeom>
        </p:spPr>
        <p:txBody>
          <a:bodyPr wrap="square">
            <a:spAutoFit/>
          </a:bodyPr>
          <a:lstStyle/>
          <a:p>
            <a:r>
              <a:rPr lang="en-US" sz="2400" dirty="0"/>
              <a:t>The second part of the </a:t>
            </a:r>
            <a:r>
              <a:rPr lang="en-US" sz="2400" dirty="0" err="1"/>
              <a:t>hydrolyzate</a:t>
            </a:r>
            <a:r>
              <a:rPr lang="en-US" sz="2400" dirty="0"/>
              <a:t> is carefully alkalized with a 50% sodium hydroxide solution to pH = 10-11 and extracted with hexane. </a:t>
            </a:r>
            <a:endParaRPr lang="ru-RU" sz="2400" dirty="0" smtClean="0"/>
          </a:p>
          <a:p>
            <a:endParaRPr lang="ru-RU" sz="2400" dirty="0"/>
          </a:p>
          <a:p>
            <a:r>
              <a:rPr lang="en-US" sz="2400" dirty="0" smtClean="0"/>
              <a:t>The </a:t>
            </a:r>
            <a:r>
              <a:rPr lang="en-US" sz="2400" dirty="0"/>
              <a:t>hexane extracts are evaporated to dryness at room temperature, the residue is dissolved in a small volume of ethanol and examined by TLC and UV spectrophotometry</a:t>
            </a:r>
            <a:r>
              <a:rPr lang="en-US" sz="2400" dirty="0" smtClean="0"/>
              <a:t>.</a:t>
            </a:r>
            <a:endParaRPr lang="ru-RU" sz="2400" dirty="0" smtClean="0"/>
          </a:p>
          <a:p>
            <a:r>
              <a:rPr lang="en-US" sz="2400" dirty="0" smtClean="0"/>
              <a:t>Chromatography </a:t>
            </a:r>
            <a:r>
              <a:rPr lang="en-US" sz="2400" dirty="0"/>
              <a:t>is carried out on </a:t>
            </a:r>
            <a:r>
              <a:rPr lang="en-US" sz="2400" dirty="0" err="1"/>
              <a:t>Silufol</a:t>
            </a:r>
            <a:r>
              <a:rPr lang="en-US" sz="2400" dirty="0"/>
              <a:t> plates. Benzene is used as the mobile </a:t>
            </a:r>
            <a:r>
              <a:rPr lang="en-US" sz="2400" dirty="0" smtClean="0"/>
              <a:t>phase</a:t>
            </a:r>
            <a:endParaRPr lang="ru-RU" sz="2400" dirty="0" smtClean="0"/>
          </a:p>
          <a:p>
            <a:r>
              <a:rPr lang="en-US" sz="2400" b="1" u="sng" dirty="0">
                <a:latin typeface="Times New Roman" panose="02020603050405020304" pitchFamily="18" charset="0"/>
                <a:ea typeface="Calibri" panose="020F0502020204030204" pitchFamily="34" charset="0"/>
                <a:cs typeface="Times New Roman" panose="02020603050405020304" pitchFamily="18" charset="0"/>
              </a:rPr>
              <a:t>The 2nd direction</a:t>
            </a:r>
            <a:endParaRPr lang="ru-RU" sz="2400" b="1" dirty="0"/>
          </a:p>
        </p:txBody>
      </p:sp>
      <p:sp>
        <p:nvSpPr>
          <p:cNvPr id="5" name="Прямоугольник 4"/>
          <p:cNvSpPr/>
          <p:nvPr/>
        </p:nvSpPr>
        <p:spPr>
          <a:xfrm>
            <a:off x="457200" y="3238736"/>
            <a:ext cx="11544300" cy="3648884"/>
          </a:xfrm>
          <a:prstGeom prst="rect">
            <a:avLst/>
          </a:prstGeom>
        </p:spPr>
        <p:txBody>
          <a:bodyPr wrap="square">
            <a:spAutoFit/>
          </a:bodyPr>
          <a:lstStyle/>
          <a:p>
            <a:pPr marL="342900" lvl="0" indent="-342900">
              <a:lnSpc>
                <a:spcPct val="107000"/>
              </a:lnSpc>
              <a:spcAft>
                <a:spcPts val="0"/>
              </a:spcAft>
              <a:buFont typeface="Symbol" panose="05050102010706020507" pitchFamily="18" charset="2"/>
              <a:buChar char=""/>
            </a:pPr>
            <a:r>
              <a:rPr lang="en-US" sz="2400" b="1" dirty="0">
                <a:latin typeface="Times New Roman" panose="02020603050405020304" pitchFamily="18" charset="0"/>
                <a:ea typeface="Calibri" panose="020F0502020204030204" pitchFamily="34" charset="0"/>
                <a:cs typeface="Times New Roman" panose="02020603050405020304" pitchFamily="18" charset="0"/>
              </a:rPr>
              <a:t>Chromatography in a thin layer of sorbent.</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2400" b="1" dirty="0">
                <a:latin typeface="Times New Roman" panose="02020603050405020304" pitchFamily="18" charset="0"/>
                <a:ea typeface="Calibri" panose="020F0502020204030204" pitchFamily="34" charset="0"/>
                <a:cs typeface="Times New Roman" panose="02020603050405020304" pitchFamily="18" charset="0"/>
              </a:rPr>
              <a:t>UV spectrophotometry</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2400" b="1" dirty="0">
                <a:latin typeface="Times New Roman" panose="02020603050405020304" pitchFamily="18" charset="0"/>
                <a:ea typeface="Calibri" panose="020F0502020204030204" pitchFamily="34" charset="0"/>
                <a:cs typeface="Times New Roman" panose="02020603050405020304" pitchFamily="18" charset="0"/>
              </a:rPr>
              <a:t>IR spectroscopy</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2400" b="1" dirty="0">
                <a:latin typeface="Times New Roman" panose="02020603050405020304" pitchFamily="18" charset="0"/>
                <a:ea typeface="Calibri" panose="020F0502020204030204" pitchFamily="34" charset="0"/>
                <a:cs typeface="Times New Roman" panose="02020603050405020304" pitchFamily="18" charset="0"/>
              </a:rPr>
              <a:t>High performance liquid chromatography (HPLC)</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2400" b="1" dirty="0">
                <a:latin typeface="Times New Roman" panose="02020603050405020304" pitchFamily="18" charset="0"/>
                <a:ea typeface="Calibri" panose="020F0502020204030204" pitchFamily="34" charset="0"/>
                <a:cs typeface="Times New Roman" panose="02020603050405020304" pitchFamily="18" charset="0"/>
              </a:rPr>
              <a:t>Chemical method</a:t>
            </a:r>
            <a:r>
              <a:rPr lang="ru-RU" sz="2400" b="1" dirty="0">
                <a:latin typeface="Times New Roman" panose="02020603050405020304" pitchFamily="18" charset="0"/>
                <a:ea typeface="Calibri" panose="020F0502020204030204" pitchFamily="34" charset="0"/>
                <a:cs typeface="Times New Roman" panose="02020603050405020304" pitchFamily="18" charset="0"/>
              </a:rPr>
              <a:t>:</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400" u="sng" dirty="0">
                <a:latin typeface="Times New Roman" panose="02020603050405020304" pitchFamily="18" charset="0"/>
                <a:ea typeface="Calibri" panose="020F0502020204030204" pitchFamily="34" charset="0"/>
                <a:cs typeface="Times New Roman" panose="02020603050405020304" pitchFamily="18" charset="0"/>
              </a:rPr>
              <a:t>Reaction with </a:t>
            </a:r>
            <a:r>
              <a:rPr lang="en-US" sz="2400" u="sng" dirty="0" err="1">
                <a:latin typeface="Times New Roman" panose="02020603050405020304" pitchFamily="18" charset="0"/>
                <a:ea typeface="Calibri" panose="020F0502020204030204" pitchFamily="34" charset="0"/>
                <a:cs typeface="Times New Roman" panose="02020603050405020304" pitchFamily="18" charset="0"/>
              </a:rPr>
              <a:t>ninhydrin</a:t>
            </a:r>
            <a:r>
              <a:rPr lang="en-US" sz="2400" u="sng"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To 2-3 ml of a solution of the residue or </a:t>
            </a:r>
            <a:r>
              <a:rPr lang="en-US" sz="2400" dirty="0" err="1">
                <a:latin typeface="Times New Roman" panose="02020603050405020304" pitchFamily="18" charset="0"/>
                <a:ea typeface="Calibri" panose="020F0502020204030204" pitchFamily="34" charset="0"/>
                <a:cs typeface="Times New Roman" panose="02020603050405020304" pitchFamily="18" charset="0"/>
              </a:rPr>
              <a:t>eluate</a:t>
            </a:r>
            <a:r>
              <a:rPr lang="en-US" sz="2400" dirty="0">
                <a:latin typeface="Times New Roman" panose="02020603050405020304" pitchFamily="18" charset="0"/>
                <a:ea typeface="Calibri" panose="020F0502020204030204" pitchFamily="34" charset="0"/>
                <a:cs typeface="Times New Roman" panose="02020603050405020304" pitchFamily="18" charset="0"/>
              </a:rPr>
              <a:t> in ethyl alcohol add 10 mg of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ninhydrin</a:t>
            </a:r>
            <a:r>
              <a:rPr lang="en-US" sz="2400" dirty="0">
                <a:latin typeface="Times New Roman" panose="02020603050405020304" pitchFamily="18" charset="0"/>
                <a:ea typeface="Calibri" panose="020F0502020204030204" pitchFamily="34" charset="0"/>
                <a:cs typeface="Times New Roman" panose="02020603050405020304" pitchFamily="18" charset="0"/>
              </a:rPr>
              <a:t> and heat for 2 minutes in a water bath. The solution becomes colored in blue. When a 1% solution of copper(II) sulfate is added, the color turns red or orange-red (diazepam), yellow-brown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nitrazepam</a:t>
            </a:r>
            <a:r>
              <a:rPr lang="en-US" sz="2400" dirty="0">
                <a:latin typeface="Times New Roman" panose="02020603050405020304" pitchFamily="18" charset="0"/>
                <a:ea typeface="Calibri" panose="020F0502020204030204" pitchFamily="34" charset="0"/>
                <a:cs typeface="Times New Roman" panose="02020603050405020304" pitchFamily="18" charset="0"/>
              </a:rPr>
              <a:t>), brown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chlozepid</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76745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17</a:t>
            </a:fld>
            <a:endParaRPr lang="ru-RU"/>
          </a:p>
        </p:txBody>
      </p:sp>
      <p:sp>
        <p:nvSpPr>
          <p:cNvPr id="2" name="Прямоугольник 1"/>
          <p:cNvSpPr/>
          <p:nvPr/>
        </p:nvSpPr>
        <p:spPr>
          <a:xfrm>
            <a:off x="857250" y="476250"/>
            <a:ext cx="11106150" cy="6085640"/>
          </a:xfrm>
          <a:prstGeom prst="rect">
            <a:avLst/>
          </a:prstGeom>
        </p:spPr>
        <p:txBody>
          <a:bodyPr wrap="square">
            <a:spAutoFit/>
          </a:bodyPr>
          <a:lstStyle/>
          <a:p>
            <a:pPr marL="342900" lvl="0" indent="-342900">
              <a:lnSpc>
                <a:spcPct val="107000"/>
              </a:lnSpc>
              <a:spcAft>
                <a:spcPts val="0"/>
              </a:spcAft>
              <a:buFont typeface="Wingdings" panose="05000000000000000000" pitchFamily="2" charset="2"/>
              <a:buChar char=""/>
            </a:pPr>
            <a:r>
              <a:rPr lang="en-US" sz="2800" u="sng" dirty="0">
                <a:latin typeface="Times New Roman" panose="02020603050405020304" pitchFamily="18" charset="0"/>
                <a:ea typeface="Calibri" panose="020F0502020204030204" pitchFamily="34" charset="0"/>
                <a:cs typeface="Times New Roman" panose="02020603050405020304" pitchFamily="18" charset="0"/>
              </a:rPr>
              <a:t>Hydrolysis reaction of </a:t>
            </a:r>
            <a:r>
              <a:rPr lang="en-US" sz="2800" u="sng" dirty="0" err="1">
                <a:latin typeface="Times New Roman" panose="02020603050405020304" pitchFamily="18" charset="0"/>
                <a:ea typeface="Calibri" panose="020F0502020204030204" pitchFamily="34" charset="0"/>
                <a:cs typeface="Times New Roman" panose="02020603050405020304" pitchFamily="18" charset="0"/>
              </a:rPr>
              <a:t>amidocarbinol</a:t>
            </a:r>
            <a:r>
              <a:rPr lang="en-US" sz="2800" u="sng" dirty="0">
                <a:latin typeface="Times New Roman" panose="02020603050405020304" pitchFamily="18" charset="0"/>
                <a:ea typeface="Calibri" panose="020F0502020204030204" pitchFamily="34" charset="0"/>
                <a:cs typeface="Times New Roman" panose="02020603050405020304" pitchFamily="18" charset="0"/>
              </a:rPr>
              <a:t> group. </a:t>
            </a:r>
            <a:r>
              <a:rPr lang="en-US" sz="2800" dirty="0">
                <a:latin typeface="Times New Roman" panose="02020603050405020304" pitchFamily="18" charset="0"/>
                <a:ea typeface="Calibri" panose="020F0502020204030204" pitchFamily="34" charset="0"/>
                <a:cs typeface="Times New Roman" panose="02020603050405020304" pitchFamily="18" charset="0"/>
              </a:rPr>
              <a:t>This reaction is used to detect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oxazepam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nozepam</a:t>
            </a:r>
            <a:r>
              <a:rPr lang="en-US" sz="2800" dirty="0">
                <a:latin typeface="Times New Roman" panose="02020603050405020304" pitchFamily="18" charset="0"/>
                <a:ea typeface="Calibri" panose="020F0502020204030204" pitchFamily="34" charset="0"/>
                <a:cs typeface="Times New Roman" panose="02020603050405020304" pitchFamily="18" charset="0"/>
              </a:rPr>
              <a:t>). Add 5 ml of 96% ethyl alcohol to the dry residue and 4 drops of concentrated phosphoric acid. The mixture is heated in a boiling water bath for at least 5 minutes. The solution is cooled. Add to 1 ml of the resulting solution 5 ml of purified water and 1 ml of </a:t>
            </a:r>
            <a:r>
              <a:rPr lang="en-US" sz="2800" dirty="0" err="1">
                <a:latin typeface="Times New Roman" panose="02020603050405020304" pitchFamily="18" charset="0"/>
                <a:ea typeface="Calibri" panose="020F0502020204030204" pitchFamily="34" charset="0"/>
                <a:cs typeface="Times New Roman" panose="02020603050405020304" pitchFamily="18" charset="0"/>
              </a:rPr>
              <a:t>fuchsinsulfur</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chromotropic</a:t>
            </a:r>
            <a:r>
              <a:rPr lang="en-US" sz="2800" dirty="0">
                <a:latin typeface="Times New Roman" panose="02020603050405020304" pitchFamily="18" charset="0"/>
                <a:ea typeface="Calibri" panose="020F0502020204030204" pitchFamily="34" charset="0"/>
                <a:cs typeface="Times New Roman" panose="02020603050405020304" pitchFamily="18" charset="0"/>
              </a:rPr>
              <a:t>) acid – observe the appearance of a purple color. As a result of hydrolysis of the </a:t>
            </a:r>
            <a:r>
              <a:rPr lang="en-US" sz="2800" dirty="0" err="1">
                <a:latin typeface="Times New Roman" panose="02020603050405020304" pitchFamily="18" charset="0"/>
                <a:ea typeface="Calibri" panose="020F0502020204030204" pitchFamily="34" charset="0"/>
                <a:cs typeface="Times New Roman" panose="02020603050405020304" pitchFamily="18" charset="0"/>
              </a:rPr>
              <a:t>amidocarbinol</a:t>
            </a:r>
            <a:r>
              <a:rPr lang="en-US" sz="2800" dirty="0">
                <a:latin typeface="Times New Roman" panose="02020603050405020304" pitchFamily="18" charset="0"/>
                <a:ea typeface="Calibri" panose="020F0502020204030204" pitchFamily="34" charset="0"/>
                <a:cs typeface="Times New Roman" panose="02020603050405020304" pitchFamily="18" charset="0"/>
              </a:rPr>
              <a:t> group, formaldehyde is formed, which with </a:t>
            </a:r>
            <a:r>
              <a:rPr lang="en-US" sz="2800" dirty="0" err="1">
                <a:latin typeface="Times New Roman" panose="02020603050405020304" pitchFamily="18" charset="0"/>
                <a:ea typeface="Calibri" panose="020F0502020204030204" pitchFamily="34" charset="0"/>
                <a:cs typeface="Times New Roman" panose="02020603050405020304" pitchFamily="18" charset="0"/>
              </a:rPr>
              <a:t>fuchsulfuric</a:t>
            </a:r>
            <a:r>
              <a:rPr lang="en-US" sz="2800" dirty="0">
                <a:latin typeface="Times New Roman" panose="02020603050405020304" pitchFamily="18" charset="0"/>
                <a:ea typeface="Calibri" panose="020F0502020204030204" pitchFamily="34" charset="0"/>
                <a:cs typeface="Times New Roman" panose="02020603050405020304" pitchFamily="18" charset="0"/>
              </a:rPr>
              <a:t> acid (or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chromotropic</a:t>
            </a:r>
            <a:r>
              <a:rPr lang="en-US" sz="2800" dirty="0">
                <a:latin typeface="Times New Roman" panose="02020603050405020304" pitchFamily="18" charset="0"/>
                <a:ea typeface="Calibri" panose="020F0502020204030204" pitchFamily="34" charset="0"/>
                <a:cs typeface="Times New Roman" panose="02020603050405020304" pitchFamily="18" charset="0"/>
              </a:rPr>
              <a:t> acid) gives a characteristic color.</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800" u="sng" dirty="0">
                <a:latin typeface="Times New Roman" panose="02020603050405020304" pitchFamily="18" charset="0"/>
                <a:ea typeface="Calibri" panose="020F0502020204030204" pitchFamily="34" charset="0"/>
                <a:cs typeface="Times New Roman" panose="02020603050405020304" pitchFamily="18" charset="0"/>
              </a:rPr>
              <a:t>Reaction with Marquis and </a:t>
            </a:r>
            <a:r>
              <a:rPr lang="en-US" sz="2800" u="sng" dirty="0" err="1">
                <a:latin typeface="Times New Roman" panose="02020603050405020304" pitchFamily="18" charset="0"/>
                <a:ea typeface="Calibri" panose="020F0502020204030204" pitchFamily="34" charset="0"/>
                <a:cs typeface="Times New Roman" panose="02020603050405020304" pitchFamily="18" charset="0"/>
              </a:rPr>
              <a:t>Frede</a:t>
            </a:r>
            <a:r>
              <a:rPr lang="en-US" sz="2800" u="sng" dirty="0">
                <a:latin typeface="Times New Roman" panose="02020603050405020304" pitchFamily="18" charset="0"/>
                <a:ea typeface="Calibri" panose="020F0502020204030204" pitchFamily="34" charset="0"/>
                <a:cs typeface="Times New Roman" panose="02020603050405020304" pitchFamily="18" charset="0"/>
              </a:rPr>
              <a:t> reagents.</a:t>
            </a:r>
            <a:r>
              <a:rPr lang="en-US" sz="2800" dirty="0">
                <a:latin typeface="Times New Roman" panose="02020603050405020304" pitchFamily="18" charset="0"/>
                <a:ea typeface="Calibri" panose="020F0502020204030204" pitchFamily="34" charset="0"/>
                <a:cs typeface="Times New Roman" panose="02020603050405020304" pitchFamily="18" charset="0"/>
              </a:rPr>
              <a:t> When applied to the dry residue in a porcelain cup obtained by evaporation of a chloroform extract or </a:t>
            </a:r>
            <a:r>
              <a:rPr lang="en-US" sz="2800" dirty="0" err="1">
                <a:latin typeface="Times New Roman" panose="02020603050405020304" pitchFamily="18" charset="0"/>
                <a:ea typeface="Calibri" panose="020F0502020204030204" pitchFamily="34" charset="0"/>
                <a:cs typeface="Times New Roman" panose="02020603050405020304" pitchFamily="18" charset="0"/>
              </a:rPr>
              <a:t>eluate</a:t>
            </a:r>
            <a:r>
              <a:rPr lang="en-US" sz="2800" dirty="0">
                <a:latin typeface="Times New Roman" panose="02020603050405020304" pitchFamily="18" charset="0"/>
                <a:ea typeface="Calibri" panose="020F0502020204030204" pitchFamily="34" charset="0"/>
                <a:cs typeface="Times New Roman" panose="02020603050405020304" pitchFamily="18" charset="0"/>
              </a:rPr>
              <a:t>, the reagent Mark or </a:t>
            </a:r>
            <a:r>
              <a:rPr lang="en-US" sz="2800" dirty="0" err="1">
                <a:latin typeface="Times New Roman" panose="02020603050405020304" pitchFamily="18" charset="0"/>
                <a:ea typeface="Calibri" panose="020F0502020204030204" pitchFamily="34" charset="0"/>
                <a:cs typeface="Times New Roman" panose="02020603050405020304" pitchFamily="18" charset="0"/>
              </a:rPr>
              <a:t>Frede's</a:t>
            </a:r>
            <a:r>
              <a:rPr lang="en-US" sz="2800" dirty="0">
                <a:latin typeface="Times New Roman" panose="02020603050405020304" pitchFamily="18" charset="0"/>
                <a:ea typeface="Calibri" panose="020F0502020204030204" pitchFamily="34" charset="0"/>
                <a:cs typeface="Times New Roman" panose="02020603050405020304" pitchFamily="18" charset="0"/>
              </a:rPr>
              <a:t> reagent,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chlozepid</a:t>
            </a:r>
            <a:r>
              <a:rPr lang="en-US" sz="2800" dirty="0">
                <a:latin typeface="Times New Roman" panose="02020603050405020304" pitchFamily="18" charset="0"/>
                <a:ea typeface="Calibri" panose="020F0502020204030204" pitchFamily="34" charset="0"/>
                <a:cs typeface="Times New Roman" panose="02020603050405020304" pitchFamily="18" charset="0"/>
              </a:rPr>
              <a:t> forms a yellow color.</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85614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18</a:t>
            </a:fld>
            <a:endParaRPr lang="ru-RU"/>
          </a:p>
        </p:txBody>
      </p:sp>
      <p:sp>
        <p:nvSpPr>
          <p:cNvPr id="2" name="Прямоугольник 1"/>
          <p:cNvSpPr/>
          <p:nvPr/>
        </p:nvSpPr>
        <p:spPr>
          <a:xfrm>
            <a:off x="1047750" y="1047751"/>
            <a:ext cx="10306050" cy="5215530"/>
          </a:xfrm>
          <a:prstGeom prst="rect">
            <a:avLst/>
          </a:prstGeom>
        </p:spPr>
        <p:txBody>
          <a:bodyPr wrap="square">
            <a:spAutoFit/>
          </a:bodyPr>
          <a:lstStyle/>
          <a:p>
            <a:pPr>
              <a:lnSpc>
                <a:spcPct val="107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Quantitative determination </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sz="2800" b="1" i="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b="1" i="1" dirty="0" smtClean="0">
                <a:latin typeface="Times New Roman" panose="02020603050405020304" pitchFamily="18" charset="0"/>
                <a:ea typeface="Calibri" panose="020F0502020204030204" pitchFamily="34" charset="0"/>
                <a:cs typeface="Times New Roman" panose="02020603050405020304" pitchFamily="18" charset="0"/>
              </a:rPr>
              <a:t>HPLC </a:t>
            </a:r>
            <a:r>
              <a:rPr lang="en-US" sz="2800" b="1" i="1" dirty="0">
                <a:latin typeface="Times New Roman" panose="02020603050405020304" pitchFamily="18" charset="0"/>
                <a:ea typeface="Calibri" panose="020F0502020204030204" pitchFamily="34" charset="0"/>
                <a:cs typeface="Times New Roman" panose="02020603050405020304" pitchFamily="18" charset="0"/>
              </a:rPr>
              <a:t>method</a:t>
            </a:r>
            <a:r>
              <a:rPr lang="ru-RU" sz="2800" b="1" i="1" dirty="0">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ourier New" panose="02070309020205020404" pitchFamily="49" charset="0"/>
              <a:buChar char="o"/>
            </a:pPr>
            <a:r>
              <a:rPr lang="ru-RU" sz="2800" dirty="0" err="1">
                <a:latin typeface="Times New Roman" panose="02020603050405020304" pitchFamily="18" charset="0"/>
                <a:ea typeface="Calibri" panose="020F0502020204030204" pitchFamily="34" charset="0"/>
                <a:cs typeface="Times New Roman" panose="02020603050405020304" pitchFamily="18" charset="0"/>
              </a:rPr>
              <a:t>Additive</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Method</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ourier New" panose="02070309020205020404" pitchFamily="49" charset="0"/>
              <a:buChar char="o"/>
            </a:pPr>
            <a:r>
              <a:rPr lang="ru-RU" sz="2800" dirty="0" err="1">
                <a:latin typeface="Times New Roman" panose="02020603050405020304" pitchFamily="18" charset="0"/>
                <a:ea typeface="Calibri" panose="020F0502020204030204" pitchFamily="34" charset="0"/>
                <a:cs typeface="Times New Roman" panose="02020603050405020304" pitchFamily="18" charset="0"/>
              </a:rPr>
              <a:t>External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standard</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method</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ru-RU" sz="2800" dirty="0" err="1">
                <a:latin typeface="Times New Roman" panose="02020603050405020304" pitchFamily="18" charset="0"/>
                <a:ea typeface="Calibri" panose="020F0502020204030204" pitchFamily="34" charset="0"/>
                <a:cs typeface="Times New Roman" panose="02020603050405020304" pitchFamily="18" charset="0"/>
              </a:rPr>
              <a:t>Internal</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standard</a:t>
            </a:r>
            <a:r>
              <a:rPr lang="ru-RU" sz="2800" dirty="0">
                <a:latin typeface="Times New Roman" panose="02020603050405020304" pitchFamily="18" charset="0"/>
                <a:ea typeface="Calibri" panose="020F0502020204030204" pitchFamily="34" charset="0"/>
                <a:cs typeface="Times New Roman" panose="02020603050405020304" pitchFamily="18" charset="0"/>
              </a:rPr>
              <a:t> </a:t>
            </a:r>
            <a:r>
              <a:rPr lang="ru-RU" sz="2800" dirty="0" err="1">
                <a:latin typeface="Times New Roman" panose="02020603050405020304" pitchFamily="18" charset="0"/>
                <a:ea typeface="Calibri" panose="020F0502020204030204" pitchFamily="34" charset="0"/>
                <a:cs typeface="Times New Roman" panose="02020603050405020304" pitchFamily="18" charset="0"/>
              </a:rPr>
              <a:t>method</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sz="2800" b="1" i="1"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800" b="1" i="1" dirty="0" err="1" smtClean="0">
                <a:latin typeface="Times New Roman" panose="02020603050405020304" pitchFamily="18" charset="0"/>
                <a:ea typeface="Calibri" panose="020F0502020204030204" pitchFamily="34" charset="0"/>
                <a:cs typeface="Times New Roman" panose="02020603050405020304" pitchFamily="18" charset="0"/>
              </a:rPr>
              <a:t>Photocolorimetry</a:t>
            </a:r>
            <a:r>
              <a:rPr lang="en-US" sz="28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a:latin typeface="Times New Roman" panose="02020603050405020304" pitchFamily="18" charset="0"/>
                <a:ea typeface="Calibri" panose="020F0502020204030204" pitchFamily="34" charset="0"/>
                <a:cs typeface="Times New Roman" panose="02020603050405020304" pitchFamily="18" charset="0"/>
              </a:rPr>
              <a:t>using the reaction of </a:t>
            </a: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azo</a:t>
            </a:r>
            <a:r>
              <a:rPr lang="en-US" sz="2800" b="1" i="1" dirty="0">
                <a:latin typeface="Times New Roman" panose="02020603050405020304" pitchFamily="18" charset="0"/>
                <a:ea typeface="Calibri" panose="020F0502020204030204" pitchFamily="34" charset="0"/>
                <a:cs typeface="Times New Roman" panose="02020603050405020304" pitchFamily="18" charset="0"/>
              </a:rPr>
              <a:t> dye formation (Bratton-Marshall reaction). </a:t>
            </a:r>
            <a:r>
              <a:rPr lang="en-US" sz="2800" dirty="0">
                <a:latin typeface="Times New Roman" panose="02020603050405020304" pitchFamily="18" charset="0"/>
                <a:ea typeface="Calibri" panose="020F0502020204030204" pitchFamily="34" charset="0"/>
                <a:cs typeface="Times New Roman" panose="02020603050405020304" pitchFamily="18" charset="0"/>
              </a:rPr>
              <a:t>The method is based on the hydrolysis of benzodiazepines to </a:t>
            </a:r>
            <a:r>
              <a:rPr lang="en-US" sz="2800" dirty="0" err="1">
                <a:latin typeface="Times New Roman" panose="02020603050405020304" pitchFamily="18" charset="0"/>
                <a:ea typeface="Calibri" panose="020F0502020204030204" pitchFamily="34" charset="0"/>
                <a:cs typeface="Times New Roman" panose="02020603050405020304" pitchFamily="18" charset="0"/>
              </a:rPr>
              <a:t>aminobenzophenones</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855406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19</a:t>
            </a:fld>
            <a:endParaRPr lang="ru-RU"/>
          </a:p>
        </p:txBody>
      </p:sp>
      <p:sp>
        <p:nvSpPr>
          <p:cNvPr id="2" name="Прямоугольник 1"/>
          <p:cNvSpPr/>
          <p:nvPr/>
        </p:nvSpPr>
        <p:spPr>
          <a:xfrm>
            <a:off x="3460944" y="158234"/>
            <a:ext cx="4123245" cy="523220"/>
          </a:xfrm>
          <a:prstGeom prst="rect">
            <a:avLst/>
          </a:prstGeom>
        </p:spPr>
        <p:txBody>
          <a:bodyPr wrap="none">
            <a:spAutoFit/>
          </a:bodyPr>
          <a:lstStyle/>
          <a:p>
            <a:r>
              <a:rPr lang="en-US" sz="2800" b="1" u="sng" dirty="0">
                <a:latin typeface="Times New Roman" panose="02020603050405020304" pitchFamily="18" charset="0"/>
                <a:ea typeface="Calibri" panose="020F0502020204030204" pitchFamily="34" charset="0"/>
              </a:rPr>
              <a:t>Phenothiazine derivatives</a:t>
            </a:r>
            <a:endParaRPr lang="ru-RU" sz="2800" dirty="0"/>
          </a:p>
        </p:txBody>
      </p:sp>
      <p:pic>
        <p:nvPicPr>
          <p:cNvPr id="5" name="Рисунок 4"/>
          <p:cNvPicPr/>
          <p:nvPr/>
        </p:nvPicPr>
        <p:blipFill rotWithShape="1">
          <a:blip r:embed="rId2">
            <a:extLst>
              <a:ext uri="{28A0092B-C50C-407E-A947-70E740481C1C}">
                <a14:useLocalDpi xmlns:a14="http://schemas.microsoft.com/office/drawing/2010/main" val="0"/>
              </a:ext>
            </a:extLst>
          </a:blip>
          <a:srcRect t="42911" r="56994" b="3833"/>
          <a:stretch/>
        </p:blipFill>
        <p:spPr bwMode="auto">
          <a:xfrm>
            <a:off x="876300" y="1143000"/>
            <a:ext cx="3486150" cy="5391150"/>
          </a:xfrm>
          <a:prstGeom prst="rect">
            <a:avLst/>
          </a:prstGeom>
          <a:ln>
            <a:noFill/>
          </a:ln>
          <a:extLst>
            <a:ext uri="{53640926-AAD7-44D8-BBD7-CCE9431645EC}">
              <a14:shadowObscured xmlns:a14="http://schemas.microsoft.com/office/drawing/2010/main"/>
            </a:ext>
          </a:extLst>
        </p:spPr>
      </p:pic>
      <p:sp>
        <p:nvSpPr>
          <p:cNvPr id="3" name="Прямоугольник 2"/>
          <p:cNvSpPr/>
          <p:nvPr/>
        </p:nvSpPr>
        <p:spPr>
          <a:xfrm>
            <a:off x="4972050" y="967085"/>
            <a:ext cx="6667500" cy="2246769"/>
          </a:xfrm>
          <a:prstGeom prst="rect">
            <a:avLst/>
          </a:prstGeom>
        </p:spPr>
        <p:txBody>
          <a:bodyPr wrap="square">
            <a:spAutoFit/>
          </a:bodyPr>
          <a:lstStyle/>
          <a:p>
            <a:r>
              <a:rPr lang="en-US" sz="2800" dirty="0">
                <a:latin typeface="Times New Roman" panose="02020603050405020304" pitchFamily="18" charset="0"/>
                <a:ea typeface="Calibri" panose="020F0502020204030204" pitchFamily="34" charset="0"/>
              </a:rPr>
              <a:t>Phenothiazine derivatives in medical practice used for more than 50 years. Many phenothiazine derivatives exhibit specific effect on the central nervous system and mental sphere. </a:t>
            </a:r>
            <a:endParaRPr lang="ru-RU" sz="2800" dirty="0"/>
          </a:p>
        </p:txBody>
      </p:sp>
      <p:sp>
        <p:nvSpPr>
          <p:cNvPr id="6" name="Прямоугольник 5"/>
          <p:cNvSpPr/>
          <p:nvPr/>
        </p:nvSpPr>
        <p:spPr>
          <a:xfrm>
            <a:off x="4972050" y="3803678"/>
            <a:ext cx="6667500" cy="1936428"/>
          </a:xfrm>
          <a:prstGeom prst="rect">
            <a:avLst/>
          </a:prstGeom>
        </p:spPr>
        <p:txBody>
          <a:bodyPr wrap="square">
            <a:spAutoFit/>
          </a:bodyPr>
          <a:lstStyle/>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In medical practice, drugs are used in a dose of 0.025 g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aminazine</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a:latin typeface="Times New Roman" panose="02020603050405020304" pitchFamily="18" charset="0"/>
                <a:ea typeface="Calibri" panose="020F0502020204030204" pitchFamily="34" charset="0"/>
                <a:cs typeface="Times New Roman" panose="02020603050405020304" pitchFamily="18" charset="0"/>
              </a:rPr>
              <a:t>0.005-0.01 g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thioridazine</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a:latin typeface="Times New Roman" panose="02020603050405020304" pitchFamily="18" charset="0"/>
                <a:ea typeface="Calibri" panose="020F0502020204030204" pitchFamily="34" charset="0"/>
                <a:cs typeface="Times New Roman" panose="02020603050405020304" pitchFamily="18" charset="0"/>
              </a:rPr>
              <a:t>The drugs are available in the form of tablets and injection solutions.</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5429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a:t>
            </a:fld>
            <a:endParaRPr lang="ru-RU"/>
          </a:p>
        </p:txBody>
      </p:sp>
      <p:sp>
        <p:nvSpPr>
          <p:cNvPr id="2" name="Прямоугольник 1"/>
          <p:cNvSpPr/>
          <p:nvPr/>
        </p:nvSpPr>
        <p:spPr>
          <a:xfrm>
            <a:off x="3561862" y="348734"/>
            <a:ext cx="5088252" cy="523220"/>
          </a:xfrm>
          <a:prstGeom prst="rect">
            <a:avLst/>
          </a:prstGeom>
        </p:spPr>
        <p:txBody>
          <a:bodyPr wrap="none">
            <a:spAutoFit/>
          </a:bodyPr>
          <a:lstStyle/>
          <a:p>
            <a:r>
              <a:rPr lang="en-US" sz="2800" b="1" u="sng" dirty="0" smtClean="0">
                <a:latin typeface="Times New Roman" panose="02020603050405020304" pitchFamily="18" charset="0"/>
                <a:ea typeface="Calibri" panose="020F0502020204030204" pitchFamily="34" charset="0"/>
              </a:rPr>
              <a:t>1,4 - Benzodiazepine </a:t>
            </a:r>
            <a:r>
              <a:rPr lang="en-US" sz="2800" b="1" u="sng" dirty="0">
                <a:latin typeface="Times New Roman" panose="02020603050405020304" pitchFamily="18" charset="0"/>
                <a:ea typeface="Calibri" panose="020F0502020204030204" pitchFamily="34" charset="0"/>
              </a:rPr>
              <a:t>derivatives</a:t>
            </a:r>
            <a:endParaRPr lang="ru-RU" sz="2800" dirty="0"/>
          </a:p>
        </p:txBody>
      </p:sp>
      <p:pic>
        <p:nvPicPr>
          <p:cNvPr id="9218" name="Рисунок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8492" y="1049698"/>
            <a:ext cx="2513370" cy="2479633"/>
          </a:xfrm>
          <a:prstGeom prst="rect">
            <a:avLst/>
          </a:prstGeom>
          <a:noFill/>
          <a:extLst>
            <a:ext uri="{909E8E84-426E-40DD-AFC4-6F175D3DCCD1}">
              <a14:hiddenFill xmlns:a14="http://schemas.microsoft.com/office/drawing/2010/main">
                <a:solidFill>
                  <a:srgbClr val="FFFFFF"/>
                </a:solidFill>
              </a14:hiddenFill>
            </a:ext>
          </a:extLst>
        </p:spPr>
      </p:pic>
      <p:pic>
        <p:nvPicPr>
          <p:cNvPr id="9217" name="Рисунок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1208" y="1270021"/>
            <a:ext cx="3205716" cy="20574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1962150" y="1066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 name="Rectangle 4"/>
          <p:cNvSpPr>
            <a:spLocks noChangeArrowheads="1"/>
          </p:cNvSpPr>
          <p:nvPr/>
        </p:nvSpPr>
        <p:spPr bwMode="auto">
          <a:xfrm>
            <a:off x="1962150" y="29241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ru-RU" sz="14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ru-RU" sz="1800" b="0" i="0" u="none" strike="noStrike" cap="none" normalizeH="0" baseline="0" smtClean="0">
              <a:ln>
                <a:noFill/>
              </a:ln>
              <a:solidFill>
                <a:schemeClr val="tx1"/>
              </a:solidFill>
              <a:effectLst/>
              <a:latin typeface="Arial" panose="020B0604020202020204" pitchFamily="34" charset="0"/>
            </a:endParaRPr>
          </a:p>
        </p:txBody>
      </p:sp>
      <p:sp>
        <p:nvSpPr>
          <p:cNvPr id="7" name="Rectangle 5"/>
          <p:cNvSpPr>
            <a:spLocks noChangeArrowheads="1"/>
          </p:cNvSpPr>
          <p:nvPr/>
        </p:nvSpPr>
        <p:spPr bwMode="auto">
          <a:xfrm>
            <a:off x="1962150" y="4152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8" name="Прямоугольник 7"/>
          <p:cNvSpPr/>
          <p:nvPr/>
        </p:nvSpPr>
        <p:spPr>
          <a:xfrm>
            <a:off x="1659782" y="3568224"/>
            <a:ext cx="2127505" cy="369332"/>
          </a:xfrm>
          <a:prstGeom prst="rect">
            <a:avLst/>
          </a:prstGeom>
        </p:spPr>
        <p:txBody>
          <a:bodyPr wrap="none">
            <a:spAutoFit/>
          </a:bodyPr>
          <a:lstStyle/>
          <a:p>
            <a:r>
              <a:rPr lang="en-US" b="1" dirty="0">
                <a:latin typeface="Times New Roman" panose="02020603050405020304" pitchFamily="18" charset="0"/>
                <a:ea typeface="Calibri" panose="020F0502020204030204" pitchFamily="34" charset="0"/>
              </a:rPr>
              <a:t>Diazepam (</a:t>
            </a:r>
            <a:r>
              <a:rPr lang="en-US" b="1" dirty="0" err="1">
                <a:latin typeface="Times New Roman" panose="02020603050405020304" pitchFamily="18" charset="0"/>
                <a:ea typeface="Calibri" panose="020F0502020204030204" pitchFamily="34" charset="0"/>
              </a:rPr>
              <a:t>sibazon</a:t>
            </a:r>
            <a:r>
              <a:rPr lang="en-US" b="1" dirty="0">
                <a:latin typeface="Times New Roman" panose="02020603050405020304" pitchFamily="18" charset="0"/>
                <a:ea typeface="Calibri" panose="020F0502020204030204" pitchFamily="34" charset="0"/>
              </a:rPr>
              <a:t>)</a:t>
            </a:r>
            <a:endParaRPr lang="ru-RU" dirty="0"/>
          </a:p>
        </p:txBody>
      </p:sp>
      <p:sp>
        <p:nvSpPr>
          <p:cNvPr id="9" name="Прямоугольник 8"/>
          <p:cNvSpPr/>
          <p:nvPr/>
        </p:nvSpPr>
        <p:spPr>
          <a:xfrm>
            <a:off x="4567746" y="3555494"/>
            <a:ext cx="3076483" cy="369332"/>
          </a:xfrm>
          <a:prstGeom prst="rect">
            <a:avLst/>
          </a:prstGeom>
        </p:spPr>
        <p:txBody>
          <a:bodyPr wrap="none">
            <a:spAutoFit/>
          </a:bodyPr>
          <a:lstStyle/>
          <a:p>
            <a:r>
              <a:rPr lang="en-US" b="1" dirty="0" err="1">
                <a:latin typeface="Times New Roman" panose="02020603050405020304" pitchFamily="18" charset="0"/>
                <a:ea typeface="Calibri" panose="020F0502020204030204" pitchFamily="34" charset="0"/>
              </a:rPr>
              <a:t>Chlordiazepoxide</a:t>
            </a:r>
            <a:r>
              <a:rPr lang="en-US" b="1" dirty="0">
                <a:latin typeface="Times New Roman" panose="02020603050405020304" pitchFamily="18" charset="0"/>
                <a:ea typeface="Calibri" panose="020F0502020204030204" pitchFamily="34" charset="0"/>
              </a:rPr>
              <a:t> (</a:t>
            </a:r>
            <a:r>
              <a:rPr lang="en-US" b="1" dirty="0" err="1">
                <a:latin typeface="Times New Roman" panose="02020603050405020304" pitchFamily="18" charset="0"/>
                <a:ea typeface="Calibri" panose="020F0502020204030204" pitchFamily="34" charset="0"/>
              </a:rPr>
              <a:t>chlozepid</a:t>
            </a:r>
            <a:r>
              <a:rPr lang="en-US" b="1" dirty="0">
                <a:latin typeface="Times New Roman" panose="02020603050405020304" pitchFamily="18" charset="0"/>
                <a:ea typeface="Calibri" panose="020F0502020204030204" pitchFamily="34" charset="0"/>
              </a:rPr>
              <a:t>)</a:t>
            </a:r>
            <a:endParaRPr lang="ru-RU" dirty="0"/>
          </a:p>
        </p:txBody>
      </p:sp>
      <p:pic>
        <p:nvPicPr>
          <p:cNvPr id="12" name="Рисунок 11"/>
          <p:cNvPicPr/>
          <p:nvPr/>
        </p:nvPicPr>
        <p:blipFill>
          <a:blip r:embed="rId4">
            <a:extLst>
              <a:ext uri="{28A0092B-C50C-407E-A947-70E740481C1C}">
                <a14:useLocalDpi xmlns:a14="http://schemas.microsoft.com/office/drawing/2010/main" val="0"/>
              </a:ext>
            </a:extLst>
          </a:blip>
          <a:stretch>
            <a:fillRect/>
          </a:stretch>
        </p:blipFill>
        <p:spPr>
          <a:xfrm>
            <a:off x="8839200" y="1270021"/>
            <a:ext cx="2743200" cy="2057400"/>
          </a:xfrm>
          <a:prstGeom prst="rect">
            <a:avLst/>
          </a:prstGeom>
        </p:spPr>
      </p:pic>
      <p:sp>
        <p:nvSpPr>
          <p:cNvPr id="10" name="Прямоугольник 9"/>
          <p:cNvSpPr/>
          <p:nvPr/>
        </p:nvSpPr>
        <p:spPr>
          <a:xfrm>
            <a:off x="9249710" y="3449936"/>
            <a:ext cx="2332690" cy="369332"/>
          </a:xfrm>
          <a:prstGeom prst="rect">
            <a:avLst/>
          </a:prstGeom>
        </p:spPr>
        <p:txBody>
          <a:bodyPr wrap="none">
            <a:spAutoFit/>
          </a:bodyPr>
          <a:lstStyle/>
          <a:p>
            <a:r>
              <a:rPr lang="en-US" b="1" dirty="0" err="1">
                <a:latin typeface="Times New Roman" panose="02020603050405020304" pitchFamily="18" charset="0"/>
                <a:ea typeface="Calibri" panose="020F0502020204030204" pitchFamily="34" charset="0"/>
              </a:rPr>
              <a:t>Oxazepam</a:t>
            </a:r>
            <a:r>
              <a:rPr lang="en-US" b="1" dirty="0">
                <a:latin typeface="Times New Roman" panose="02020603050405020304" pitchFamily="18" charset="0"/>
                <a:ea typeface="Calibri" panose="020F0502020204030204" pitchFamily="34" charset="0"/>
              </a:rPr>
              <a:t> (</a:t>
            </a:r>
            <a:r>
              <a:rPr lang="en-US" b="1" dirty="0" err="1">
                <a:latin typeface="Times New Roman" panose="02020603050405020304" pitchFamily="18" charset="0"/>
                <a:ea typeface="Calibri" panose="020F0502020204030204" pitchFamily="34" charset="0"/>
              </a:rPr>
              <a:t>nozepam</a:t>
            </a:r>
            <a:r>
              <a:rPr lang="en-US" b="1" dirty="0">
                <a:latin typeface="Times New Roman" panose="02020603050405020304" pitchFamily="18" charset="0"/>
                <a:ea typeface="Calibri" panose="020F0502020204030204" pitchFamily="34" charset="0"/>
              </a:rPr>
              <a:t>)</a:t>
            </a:r>
            <a:endParaRPr lang="ru-RU" dirty="0"/>
          </a:p>
        </p:txBody>
      </p:sp>
      <p:pic>
        <p:nvPicPr>
          <p:cNvPr id="14" name="Рисунок 13"/>
          <p:cNvPicPr/>
          <p:nvPr/>
        </p:nvPicPr>
        <p:blipFill>
          <a:blip r:embed="rId5">
            <a:extLst>
              <a:ext uri="{28A0092B-C50C-407E-A947-70E740481C1C}">
                <a14:useLocalDpi xmlns:a14="http://schemas.microsoft.com/office/drawing/2010/main" val="0"/>
              </a:ext>
            </a:extLst>
          </a:blip>
          <a:stretch>
            <a:fillRect/>
          </a:stretch>
        </p:blipFill>
        <p:spPr>
          <a:xfrm>
            <a:off x="1048492" y="4238626"/>
            <a:ext cx="3519254" cy="2216180"/>
          </a:xfrm>
          <a:prstGeom prst="rect">
            <a:avLst/>
          </a:prstGeom>
        </p:spPr>
      </p:pic>
      <p:sp>
        <p:nvSpPr>
          <p:cNvPr id="11" name="Прямоугольник 10"/>
          <p:cNvSpPr/>
          <p:nvPr/>
        </p:nvSpPr>
        <p:spPr>
          <a:xfrm>
            <a:off x="4762500" y="5734050"/>
            <a:ext cx="3295650" cy="369332"/>
          </a:xfrm>
          <a:prstGeom prst="rect">
            <a:avLst/>
          </a:prstGeom>
        </p:spPr>
        <p:txBody>
          <a:bodyPr wrap="square">
            <a:spAutoFit/>
          </a:bodyPr>
          <a:lstStyle/>
          <a:p>
            <a:r>
              <a:rPr lang="en-US" b="1" dirty="0" err="1">
                <a:latin typeface="Times New Roman" panose="02020603050405020304" pitchFamily="18" charset="0"/>
                <a:ea typeface="Calibri" panose="020F0502020204030204" pitchFamily="34" charset="0"/>
              </a:rPr>
              <a:t>Nitrazepam</a:t>
            </a:r>
            <a:endParaRPr lang="ru-RU" dirty="0"/>
          </a:p>
        </p:txBody>
      </p:sp>
    </p:spTree>
    <p:extLst>
      <p:ext uri="{BB962C8B-B14F-4D97-AF65-F5344CB8AC3E}">
        <p14:creationId xmlns:p14="http://schemas.microsoft.com/office/powerpoint/2010/main" val="2041065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20</a:t>
            </a:fld>
            <a:endParaRPr lang="ru-RU"/>
          </a:p>
        </p:txBody>
      </p:sp>
      <p:pic>
        <p:nvPicPr>
          <p:cNvPr id="3" name="Рисунок 2"/>
          <p:cNvPicPr/>
          <p:nvPr/>
        </p:nvPicPr>
        <p:blipFill rotWithShape="1">
          <a:blip r:embed="rId2">
            <a:extLst>
              <a:ext uri="{28A0092B-C50C-407E-A947-70E740481C1C}">
                <a14:useLocalDpi xmlns:a14="http://schemas.microsoft.com/office/drawing/2010/main" val="0"/>
              </a:ext>
            </a:extLst>
          </a:blip>
          <a:srcRect l="46699" t="58145" r="4791" b="16620"/>
          <a:stretch/>
        </p:blipFill>
        <p:spPr bwMode="auto">
          <a:xfrm>
            <a:off x="-138113" y="273398"/>
            <a:ext cx="4291013" cy="1786890"/>
          </a:xfrm>
          <a:prstGeom prst="rect">
            <a:avLst/>
          </a:prstGeom>
          <a:ln>
            <a:noFill/>
          </a:ln>
          <a:extLst>
            <a:ext uri="{53640926-AAD7-44D8-BBD7-CCE9431645EC}">
              <a14:shadowObscured xmlns:a14="http://schemas.microsoft.com/office/drawing/2010/main"/>
            </a:ext>
          </a:extLst>
        </p:spPr>
      </p:pic>
      <p:sp>
        <p:nvSpPr>
          <p:cNvPr id="5" name="Прямоугольник 4"/>
          <p:cNvSpPr/>
          <p:nvPr/>
        </p:nvSpPr>
        <p:spPr>
          <a:xfrm>
            <a:off x="4343400" y="273398"/>
            <a:ext cx="7620000" cy="6370975"/>
          </a:xfrm>
          <a:prstGeom prst="rect">
            <a:avLst/>
          </a:prstGeom>
        </p:spPr>
        <p:txBody>
          <a:bodyPr wrap="square">
            <a:spAutoFit/>
          </a:bodyPr>
          <a:lstStyle/>
          <a:p>
            <a:r>
              <a:rPr lang="en-US" sz="2400" dirty="0"/>
              <a:t>Of this group of drugs, chlorpromazine has the greatest toxicological significance. cases of poisoning due to overdose, accidents with children and when taken for the purpose of suicide have been described. It is known that for adults the lethal concentration of chlorpromazine is 0.03-0.12 g/l of blood. For children, the lethal dose of chlorpromazine is 0.25 g. In large doses, chlorpromazine causes a state close to physiological sleep. In case of poisoning, severe weakness, dizziness, dry mouth, nausea, convulsions, loss of consciousness, increased sleep, pulse, drop in pressure, and allergic skin reactions are noted</a:t>
            </a:r>
            <a:r>
              <a:rPr lang="en-US" sz="2400" dirty="0" smtClean="0"/>
              <a:t>.</a:t>
            </a:r>
            <a:endParaRPr lang="ru-RU" sz="2400" dirty="0" smtClean="0"/>
          </a:p>
          <a:p>
            <a:r>
              <a:rPr lang="en-US" sz="2400" b="1" dirty="0" smtClean="0"/>
              <a:t>Acute </a:t>
            </a:r>
            <a:r>
              <a:rPr lang="en-US" sz="2400" b="1" dirty="0"/>
              <a:t>poisoning</a:t>
            </a:r>
            <a:r>
              <a:rPr lang="en-US" sz="2400" dirty="0"/>
              <a:t>: coma, pupils are dilated and do not respond to light, the respiratory and vasomotor centers, </a:t>
            </a:r>
            <a:r>
              <a:rPr lang="en-US" sz="2400" dirty="0" err="1"/>
              <a:t>Cheyne</a:t>
            </a:r>
            <a:r>
              <a:rPr lang="en-US" sz="2400" dirty="0"/>
              <a:t>-Stokes breathing are sharply depressed, the skin is cyanotic, intestinal obstruction develops, tachycardia and epileptic convulsions appear. Death occurs with symptoms of increasing pulmonary heart failure.</a:t>
            </a:r>
            <a:endParaRPr lang="ru-RU" sz="2400" dirty="0"/>
          </a:p>
        </p:txBody>
      </p:sp>
      <p:sp>
        <p:nvSpPr>
          <p:cNvPr id="6" name="Прямоугольник 5"/>
          <p:cNvSpPr/>
          <p:nvPr/>
        </p:nvSpPr>
        <p:spPr>
          <a:xfrm>
            <a:off x="1179538" y="2653784"/>
            <a:ext cx="1972720" cy="646331"/>
          </a:xfrm>
          <a:prstGeom prst="rect">
            <a:avLst/>
          </a:prstGeom>
        </p:spPr>
        <p:txBody>
          <a:bodyPr wrap="none">
            <a:spAutoFit/>
          </a:bodyPr>
          <a:lstStyle/>
          <a:p>
            <a:r>
              <a:rPr lang="en-US" b="1" dirty="0" smtClean="0">
                <a:latin typeface="+mj-lt"/>
              </a:rPr>
              <a:t>CHLORPROMAZINE</a:t>
            </a:r>
            <a:endParaRPr lang="ru-RU" b="1" dirty="0" smtClean="0">
              <a:latin typeface="+mj-lt"/>
            </a:endParaRPr>
          </a:p>
          <a:p>
            <a:r>
              <a:rPr lang="en-US" b="1" dirty="0" smtClean="0">
                <a:latin typeface="+mj-lt"/>
                <a:ea typeface="Calibri" panose="020F0502020204030204" pitchFamily="34" charset="0"/>
                <a:cs typeface="Times New Roman" panose="02020603050405020304" pitchFamily="18" charset="0"/>
              </a:rPr>
              <a:t>AMINAZINE</a:t>
            </a:r>
            <a:endParaRPr lang="ru-RU" b="1" dirty="0">
              <a:latin typeface="+mj-lt"/>
            </a:endParaRPr>
          </a:p>
        </p:txBody>
      </p:sp>
    </p:spTree>
    <p:extLst>
      <p:ext uri="{BB962C8B-B14F-4D97-AF65-F5344CB8AC3E}">
        <p14:creationId xmlns:p14="http://schemas.microsoft.com/office/powerpoint/2010/main" val="40755814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21</a:t>
            </a:fld>
            <a:endParaRPr lang="ru-RU"/>
          </a:p>
        </p:txBody>
      </p:sp>
      <p:sp>
        <p:nvSpPr>
          <p:cNvPr id="2" name="Прямоугольник 1"/>
          <p:cNvSpPr/>
          <p:nvPr/>
        </p:nvSpPr>
        <p:spPr>
          <a:xfrm>
            <a:off x="419100" y="219452"/>
            <a:ext cx="11334750" cy="2273379"/>
          </a:xfrm>
          <a:prstGeom prst="rect">
            <a:avLst/>
          </a:prstGeom>
        </p:spPr>
        <p:txBody>
          <a:bodyPr wrap="square">
            <a:spAutoFit/>
          </a:bodyPr>
          <a:lstStyle/>
          <a:p>
            <a:pPr>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In phase I of metabolism, hydroxylation of the phenothiazine nucleus occurs at positions 3 and 7,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dealkylation</a:t>
            </a:r>
            <a:r>
              <a:rPr lang="en-US" sz="2400" dirty="0">
                <a:latin typeface="Times New Roman" panose="02020603050405020304" pitchFamily="18" charset="0"/>
                <a:ea typeface="Calibri" panose="020F0502020204030204" pitchFamily="34" charset="0"/>
                <a:cs typeface="Times New Roman" panose="02020603050405020304" pitchFamily="18" charset="0"/>
              </a:rPr>
              <a:t> at the nitrogen atom at position 10,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demethylation</a:t>
            </a:r>
            <a:r>
              <a:rPr lang="en-US" sz="2400" dirty="0">
                <a:latin typeface="Times New Roman" panose="02020603050405020304" pitchFamily="18" charset="0"/>
                <a:ea typeface="Calibri" panose="020F0502020204030204" pitchFamily="34" charset="0"/>
                <a:cs typeface="Times New Roman" panose="02020603050405020304" pitchFamily="18" charset="0"/>
              </a:rPr>
              <a:t> at the nitrogen in the alkyl radical and oxidation to form S- and N-oxides.</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u="sng" dirty="0">
                <a:latin typeface="Times New Roman" panose="02020603050405020304" pitchFamily="18" charset="0"/>
                <a:ea typeface="Calibri" panose="020F0502020204030204" pitchFamily="34" charset="0"/>
                <a:cs typeface="Times New Roman" panose="02020603050405020304" pitchFamily="18" charset="0"/>
              </a:rPr>
              <a:t>Metabolic phase I</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US" sz="2400" dirty="0">
                <a:latin typeface="Times New Roman" panose="02020603050405020304" pitchFamily="18" charset="0"/>
                <a:ea typeface="Calibri" panose="020F0502020204030204" pitchFamily="34" charset="0"/>
                <a:cs typeface="Times New Roman" panose="02020603050405020304" pitchFamily="18" charset="0"/>
              </a:rPr>
              <a:t>hydroxylation at position 3, 7 or 7</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a:extLst>
              <a:ext uri="{28A0092B-C50C-407E-A947-70E740481C1C}">
                <a14:useLocalDpi xmlns:a14="http://schemas.microsoft.com/office/drawing/2010/main" val="0"/>
              </a:ext>
            </a:extLst>
          </a:blip>
          <a:srcRect t="4580" r="41273" b="81512"/>
          <a:stretch/>
        </p:blipFill>
        <p:spPr bwMode="auto">
          <a:xfrm>
            <a:off x="5486400" y="1596121"/>
            <a:ext cx="4705350" cy="1337579"/>
          </a:xfrm>
          <a:prstGeom prst="rect">
            <a:avLst/>
          </a:prstGeom>
          <a:ln>
            <a:noFill/>
          </a:ln>
          <a:extLst>
            <a:ext uri="{53640926-AAD7-44D8-BBD7-CCE9431645EC}">
              <a14:shadowObscured xmlns:a14="http://schemas.microsoft.com/office/drawing/2010/main"/>
            </a:ext>
          </a:extLst>
        </p:spPr>
      </p:pic>
      <p:sp>
        <p:nvSpPr>
          <p:cNvPr id="3" name="Прямоугольник 2"/>
          <p:cNvSpPr/>
          <p:nvPr/>
        </p:nvSpPr>
        <p:spPr>
          <a:xfrm>
            <a:off x="533400" y="3295649"/>
            <a:ext cx="11334750" cy="882678"/>
          </a:xfrm>
          <a:prstGeom prst="rect">
            <a:avLst/>
          </a:prstGeom>
        </p:spPr>
        <p:txBody>
          <a:bodyPr wrap="square">
            <a:spAutoFit/>
          </a:bodyPr>
          <a:lstStyle/>
          <a:p>
            <a:pPr lvl="0">
              <a:lnSpc>
                <a:spcPct val="107000"/>
              </a:lnSpc>
              <a:spcAft>
                <a:spcPts val="0"/>
              </a:spcAft>
            </a:pPr>
            <a:r>
              <a:rPr lang="ru-RU" sz="2400" dirty="0" smtClean="0">
                <a:latin typeface="Times New Roman" panose="02020603050405020304" pitchFamily="18" charset="0"/>
                <a:ea typeface="Calibri" panose="020F0502020204030204" pitchFamily="34" charset="0"/>
                <a:cs typeface="Times New Roman" panose="02020603050405020304" pitchFamily="18" charset="0"/>
              </a:rPr>
              <a:t>2.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dealkylation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position 10 at the nitrogen atom with simultaneous</a:t>
            </a:r>
            <a:endParaRPr lang="ru-RU" dirty="0" smtClean="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hydroxylation </a:t>
            </a:r>
            <a:r>
              <a:rPr lang="en-US" sz="2400" dirty="0">
                <a:latin typeface="Times New Roman" panose="02020603050405020304" pitchFamily="18" charset="0"/>
                <a:ea typeface="Calibri" panose="020F0502020204030204" pitchFamily="34" charset="0"/>
                <a:cs typeface="Times New Roman" panose="02020603050405020304" pitchFamily="18" charset="0"/>
              </a:rPr>
              <a:t>at positions 3 and 7</a:t>
            </a:r>
          </a:p>
        </p:txBody>
      </p:sp>
      <p:pic>
        <p:nvPicPr>
          <p:cNvPr id="6" name="Рисунок 5"/>
          <p:cNvPicPr/>
          <p:nvPr/>
        </p:nvPicPr>
        <p:blipFill rotWithShape="1">
          <a:blip r:embed="rId2">
            <a:extLst>
              <a:ext uri="{28A0092B-C50C-407E-A947-70E740481C1C}">
                <a14:useLocalDpi xmlns:a14="http://schemas.microsoft.com/office/drawing/2010/main" val="0"/>
              </a:ext>
            </a:extLst>
          </a:blip>
          <a:srcRect t="25611" r="43516" b="60143"/>
          <a:stretch/>
        </p:blipFill>
        <p:spPr bwMode="auto">
          <a:xfrm>
            <a:off x="5648325" y="4351525"/>
            <a:ext cx="5133975" cy="152039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647892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22</a:t>
            </a:fld>
            <a:endParaRPr lang="ru-RU"/>
          </a:p>
        </p:txBody>
      </p:sp>
      <p:sp>
        <p:nvSpPr>
          <p:cNvPr id="2" name="Прямоугольник 1"/>
          <p:cNvSpPr/>
          <p:nvPr/>
        </p:nvSpPr>
        <p:spPr>
          <a:xfrm>
            <a:off x="968086" y="215384"/>
            <a:ext cx="4868640" cy="461665"/>
          </a:xfrm>
          <a:prstGeom prst="rect">
            <a:avLst/>
          </a:prstGeom>
        </p:spPr>
        <p:txBody>
          <a:bodyPr wrap="none">
            <a:spAutoFit/>
          </a:bodyPr>
          <a:lstStyle/>
          <a:p>
            <a:r>
              <a:rPr lang="ru-RU" sz="2400" dirty="0" smtClean="0">
                <a:latin typeface="Times New Roman" panose="02020603050405020304" pitchFamily="18" charset="0"/>
                <a:ea typeface="Calibri" panose="020F0502020204030204" pitchFamily="34" charset="0"/>
              </a:rPr>
              <a:t>3. </a:t>
            </a:r>
            <a:r>
              <a:rPr lang="en-US" sz="2400" dirty="0" err="1" smtClean="0">
                <a:latin typeface="Times New Roman" panose="02020603050405020304" pitchFamily="18" charset="0"/>
                <a:ea typeface="Calibri" panose="020F0502020204030204" pitchFamily="34" charset="0"/>
              </a:rPr>
              <a:t>demethylation</a:t>
            </a:r>
            <a:r>
              <a:rPr lang="en-US" sz="2400" dirty="0" smtClean="0">
                <a:latin typeface="Times New Roman" panose="02020603050405020304" pitchFamily="18" charset="0"/>
                <a:ea typeface="Calibri" panose="020F0502020204030204" pitchFamily="34" charset="0"/>
              </a:rPr>
              <a:t> </a:t>
            </a:r>
            <a:r>
              <a:rPr lang="en-US" sz="2400" dirty="0">
                <a:latin typeface="Times New Roman" panose="02020603050405020304" pitchFamily="18" charset="0"/>
                <a:ea typeface="Calibri" panose="020F0502020204030204" pitchFamily="34" charset="0"/>
              </a:rPr>
              <a:t>at the nitrogen atom </a:t>
            </a:r>
            <a:endParaRPr lang="ru-RU" sz="2400" dirty="0"/>
          </a:p>
        </p:txBody>
      </p:sp>
      <p:pic>
        <p:nvPicPr>
          <p:cNvPr id="5" name="Рисунок 4"/>
          <p:cNvPicPr/>
          <p:nvPr/>
        </p:nvPicPr>
        <p:blipFill rotWithShape="1">
          <a:blip r:embed="rId2">
            <a:extLst>
              <a:ext uri="{28A0092B-C50C-407E-A947-70E740481C1C}">
                <a14:useLocalDpi xmlns:a14="http://schemas.microsoft.com/office/drawing/2010/main" val="0"/>
              </a:ext>
            </a:extLst>
          </a:blip>
          <a:srcRect t="42911" b="3833"/>
          <a:stretch/>
        </p:blipFill>
        <p:spPr bwMode="auto">
          <a:xfrm>
            <a:off x="5409565" y="677048"/>
            <a:ext cx="6402070" cy="3666351"/>
          </a:xfrm>
          <a:prstGeom prst="rect">
            <a:avLst/>
          </a:prstGeom>
          <a:ln>
            <a:noFill/>
          </a:ln>
          <a:extLst>
            <a:ext uri="{53640926-AAD7-44D8-BBD7-CCE9431645EC}">
              <a14:shadowObscured xmlns:a14="http://schemas.microsoft.com/office/drawing/2010/main"/>
            </a:ext>
          </a:extLst>
        </p:spPr>
      </p:pic>
      <p:sp>
        <p:nvSpPr>
          <p:cNvPr id="3" name="Прямоугольник 2"/>
          <p:cNvSpPr/>
          <p:nvPr/>
        </p:nvSpPr>
        <p:spPr>
          <a:xfrm>
            <a:off x="968086" y="3954703"/>
            <a:ext cx="3379451" cy="487506"/>
          </a:xfrm>
          <a:prstGeom prst="rect">
            <a:avLst/>
          </a:prstGeom>
        </p:spPr>
        <p:txBody>
          <a:bodyPr wrap="none">
            <a:spAutoFit/>
          </a:bodyPr>
          <a:lstStyle/>
          <a:p>
            <a:pPr lvl="0">
              <a:lnSpc>
                <a:spcPct val="107000"/>
              </a:lnSpc>
              <a:spcAft>
                <a:spcPts val="800"/>
              </a:spcAft>
            </a:pPr>
            <a:r>
              <a:rPr lang="ru-RU" sz="2400" dirty="0" smtClean="0">
                <a:latin typeface="Times New Roman" panose="02020603050405020304" pitchFamily="18" charset="0"/>
                <a:ea typeface="Calibri" panose="020F0502020204030204" pitchFamily="34" charset="0"/>
                <a:cs typeface="Times New Roman" panose="02020603050405020304" pitchFamily="18" charset="0"/>
              </a:rPr>
              <a:t>4.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formation </a:t>
            </a:r>
            <a:r>
              <a:rPr lang="en-US" sz="2400" dirty="0">
                <a:latin typeface="Times New Roman" panose="02020603050405020304" pitchFamily="18" charset="0"/>
                <a:ea typeface="Calibri" panose="020F0502020204030204" pitchFamily="34" charset="0"/>
                <a:cs typeface="Times New Roman" panose="02020603050405020304" pitchFamily="18" charset="0"/>
              </a:rPr>
              <a:t>of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sulfoxides</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rotWithShape="1">
          <a:blip r:embed="rId3">
            <a:extLst>
              <a:ext uri="{28A0092B-C50C-407E-A947-70E740481C1C}">
                <a14:useLocalDpi xmlns:a14="http://schemas.microsoft.com/office/drawing/2010/main" val="0"/>
              </a:ext>
            </a:extLst>
          </a:blip>
          <a:srcRect l="12759" t="7423" b="59620"/>
          <a:stretch/>
        </p:blipFill>
        <p:spPr bwMode="auto">
          <a:xfrm>
            <a:off x="2530484" y="4674393"/>
            <a:ext cx="6080116" cy="13509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177479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23</a:t>
            </a:fld>
            <a:endParaRPr lang="ru-RU"/>
          </a:p>
        </p:txBody>
      </p:sp>
      <p:sp>
        <p:nvSpPr>
          <p:cNvPr id="2" name="Прямоугольник 1"/>
          <p:cNvSpPr/>
          <p:nvPr/>
        </p:nvSpPr>
        <p:spPr>
          <a:xfrm>
            <a:off x="647700" y="400051"/>
            <a:ext cx="11068050" cy="1380443"/>
          </a:xfrm>
          <a:prstGeom prst="rect">
            <a:avLst/>
          </a:prstGeom>
        </p:spPr>
        <p:txBody>
          <a:bodyPr wrap="square">
            <a:spAutoFit/>
          </a:bodyPr>
          <a:lstStyle/>
          <a:p>
            <a:pPr>
              <a:lnSpc>
                <a:spcPct val="107000"/>
              </a:lnSpc>
              <a:spcAft>
                <a:spcPts val="800"/>
              </a:spcAft>
            </a:pPr>
            <a:r>
              <a:rPr lang="en-US" sz="2400" u="sng" dirty="0">
                <a:latin typeface="Times New Roman" panose="02020603050405020304" pitchFamily="18" charset="0"/>
                <a:ea typeface="Calibri" panose="020F0502020204030204" pitchFamily="34" charset="0"/>
                <a:cs typeface="Times New Roman" panose="02020603050405020304" pitchFamily="18" charset="0"/>
              </a:rPr>
              <a:t>Metabolism II phase </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In phase II of metabolism,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glucuronides</a:t>
            </a:r>
            <a:r>
              <a:rPr lang="en-US" sz="2400" dirty="0">
                <a:latin typeface="Times New Roman" panose="02020603050405020304" pitchFamily="18" charset="0"/>
                <a:ea typeface="Calibri" panose="020F0502020204030204" pitchFamily="34" charset="0"/>
                <a:cs typeface="Times New Roman" panose="02020603050405020304" pitchFamily="18" charset="0"/>
              </a:rPr>
              <a:t> are formed (most often with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hydroxy</a:t>
            </a:r>
            <a:r>
              <a:rPr lang="en-US" sz="2400" dirty="0">
                <a:latin typeface="Times New Roman" panose="02020603050405020304" pitchFamily="18" charset="0"/>
                <a:ea typeface="Calibri" panose="020F0502020204030204" pitchFamily="34" charset="0"/>
                <a:cs typeface="Times New Roman" panose="02020603050405020304" pitchFamily="18" charset="0"/>
              </a:rPr>
              <a:t> derivatives).</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a:extLst>
              <a:ext uri="{28A0092B-C50C-407E-A947-70E740481C1C}">
                <a14:useLocalDpi xmlns:a14="http://schemas.microsoft.com/office/drawing/2010/main" val="0"/>
              </a:ext>
            </a:extLst>
          </a:blip>
          <a:srcRect l="24123" t="70368" r="22049" b="2910"/>
          <a:stretch/>
        </p:blipFill>
        <p:spPr bwMode="auto">
          <a:xfrm>
            <a:off x="3276600" y="1494745"/>
            <a:ext cx="5191125" cy="1629456"/>
          </a:xfrm>
          <a:prstGeom prst="rect">
            <a:avLst/>
          </a:prstGeom>
          <a:ln>
            <a:noFill/>
          </a:ln>
          <a:extLst>
            <a:ext uri="{53640926-AAD7-44D8-BBD7-CCE9431645EC}">
              <a14:shadowObscured xmlns:a14="http://schemas.microsoft.com/office/drawing/2010/main"/>
            </a:ext>
          </a:extLst>
        </p:spPr>
      </p:pic>
      <p:sp>
        <p:nvSpPr>
          <p:cNvPr id="3" name="Прямоугольник 2"/>
          <p:cNvSpPr/>
          <p:nvPr/>
        </p:nvSpPr>
        <p:spPr>
          <a:xfrm>
            <a:off x="800100" y="3403938"/>
            <a:ext cx="9867900" cy="2308324"/>
          </a:xfrm>
          <a:prstGeom prst="rect">
            <a:avLst/>
          </a:prstGeom>
        </p:spPr>
        <p:txBody>
          <a:bodyPr wrap="square">
            <a:spAutoFit/>
          </a:bodyPr>
          <a:lstStyle/>
          <a:p>
            <a:r>
              <a:rPr lang="en-US" sz="2400" b="1" dirty="0"/>
              <a:t>Objects of study:</a:t>
            </a:r>
            <a:endParaRPr lang="ru-RU" sz="2400" b="1" dirty="0"/>
          </a:p>
          <a:p>
            <a:endParaRPr lang="ru-RU" sz="2400" dirty="0"/>
          </a:p>
          <a:p>
            <a:r>
              <a:rPr lang="en-US" sz="2400" b="1" i="1" dirty="0"/>
              <a:t>Corpse material</a:t>
            </a:r>
            <a:r>
              <a:rPr lang="en-US" sz="2400" dirty="0"/>
              <a:t>: 1/3 liver, 1 kidney, 1 meter </a:t>
            </a:r>
            <a:r>
              <a:rPr lang="en-US" sz="2400" dirty="0" err="1"/>
              <a:t>intestin</a:t>
            </a:r>
            <a:r>
              <a:rPr lang="en-US" sz="2400" dirty="0"/>
              <a:t>, stomach with contents, brain;</a:t>
            </a:r>
            <a:r>
              <a:rPr lang="ru-RU" sz="2400" dirty="0"/>
              <a:t> </a:t>
            </a:r>
            <a:r>
              <a:rPr lang="en-US" sz="2400" dirty="0"/>
              <a:t>blood, urine</a:t>
            </a:r>
            <a:endParaRPr lang="ru-RU" sz="2400" dirty="0"/>
          </a:p>
          <a:p>
            <a:endParaRPr lang="ru-RU" sz="2400" dirty="0"/>
          </a:p>
          <a:p>
            <a:r>
              <a:rPr lang="en-US" sz="2400" b="1" i="1" dirty="0"/>
              <a:t>Acute poisoning</a:t>
            </a:r>
            <a:r>
              <a:rPr lang="en-US" sz="2400" dirty="0"/>
              <a:t>: gastric lavage water, dialysis water, vomit, blood, urine.</a:t>
            </a:r>
            <a:endParaRPr lang="ru-RU" sz="2400" dirty="0"/>
          </a:p>
        </p:txBody>
      </p:sp>
    </p:spTree>
    <p:extLst>
      <p:ext uri="{BB962C8B-B14F-4D97-AF65-F5344CB8AC3E}">
        <p14:creationId xmlns:p14="http://schemas.microsoft.com/office/powerpoint/2010/main" val="29267363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24</a:t>
            </a:fld>
            <a:endParaRPr lang="ru-RU"/>
          </a:p>
        </p:txBody>
      </p:sp>
      <p:sp>
        <p:nvSpPr>
          <p:cNvPr id="2" name="Прямоугольник 1"/>
          <p:cNvSpPr/>
          <p:nvPr/>
        </p:nvSpPr>
        <p:spPr>
          <a:xfrm>
            <a:off x="266700" y="116037"/>
            <a:ext cx="11734800" cy="6023700"/>
          </a:xfrm>
          <a:prstGeom prst="rect">
            <a:avLst/>
          </a:prstGeom>
        </p:spPr>
        <p:txBody>
          <a:bodyPr wrap="square">
            <a:spAutoFit/>
          </a:bodyPr>
          <a:lstStyle/>
          <a:p>
            <a:pPr>
              <a:lnSpc>
                <a:spcPct val="107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Isolation method</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2400" b="1" dirty="0">
                <a:latin typeface="Times New Roman" panose="02020603050405020304" pitchFamily="18" charset="0"/>
                <a:ea typeface="Calibri" panose="020F0502020204030204" pitchFamily="34" charset="0"/>
                <a:cs typeface="Times New Roman" panose="02020603050405020304" pitchFamily="18" charset="0"/>
              </a:rPr>
              <a:t>Infusion with acidified water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Vasilieva’s</a:t>
            </a:r>
            <a:r>
              <a:rPr lang="en-US" sz="2400" b="1" dirty="0">
                <a:latin typeface="Times New Roman" panose="02020603050405020304" pitchFamily="18" charset="0"/>
                <a:ea typeface="Calibri" panose="020F0502020204030204" pitchFamily="34" charset="0"/>
                <a:cs typeface="Times New Roman" panose="02020603050405020304" pitchFamily="18" charset="0"/>
              </a:rPr>
              <a:t> method) </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2400" b="1" dirty="0">
                <a:latin typeface="Times New Roman" panose="02020603050405020304" pitchFamily="18" charset="0"/>
                <a:ea typeface="Calibri" panose="020F0502020204030204" pitchFamily="34" charset="0"/>
                <a:cs typeface="Times New Roman" panose="02020603050405020304" pitchFamily="18" charset="0"/>
              </a:rPr>
              <a:t>Infusion with acidified alcohol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Stas</a:t>
            </a:r>
            <a:r>
              <a:rPr lang="en-US" sz="2400" b="1" dirty="0">
                <a:latin typeface="Times New Roman" panose="02020603050405020304" pitchFamily="18" charset="0"/>
                <a:ea typeface="Calibri" panose="020F0502020204030204" pitchFamily="34" charset="0"/>
                <a:cs typeface="Times New Roman" panose="02020603050405020304" pitchFamily="18" charset="0"/>
              </a:rPr>
              <a:t>-Otto method). </a:t>
            </a:r>
            <a:endParaRPr lang="ru-RU" sz="2400" b="1" dirty="0" smtClean="0">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spcAft>
                <a:spcPts val="0"/>
              </a:spcAft>
            </a:pPr>
            <a:endParaRPr lang="ru-RU"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US" sz="2400" b="1" dirty="0">
                <a:latin typeface="Times New Roman" panose="02020603050405020304" pitchFamily="18" charset="0"/>
                <a:ea typeface="Calibri" panose="020F0502020204030204" pitchFamily="34" charset="0"/>
                <a:cs typeface="Times New Roman" panose="02020603050405020304" pitchFamily="18" charset="0"/>
              </a:rPr>
              <a:t>Infusion with acidified alcohol (method of E.M.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Salomatin</a:t>
            </a:r>
            <a:r>
              <a:rPr lang="en-US" sz="2400" b="1" dirty="0">
                <a:latin typeface="Times New Roman" panose="02020603050405020304" pitchFamily="18" charset="0"/>
                <a:ea typeface="Calibri" panose="020F0502020204030204" pitchFamily="34" charset="0"/>
                <a:cs typeface="Times New Roman" panose="02020603050405020304" pitchFamily="18" charset="0"/>
              </a:rPr>
              <a:t>).</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US" sz="2400" i="1" u="sng" dirty="0">
                <a:latin typeface="Times New Roman" panose="02020603050405020304" pitchFamily="18" charset="0"/>
                <a:ea typeface="Calibri" panose="020F0502020204030204" pitchFamily="34" charset="0"/>
                <a:cs typeface="Times New Roman" panose="02020603050405020304" pitchFamily="18" charset="0"/>
              </a:rPr>
              <a:t>1st stage.</a:t>
            </a:r>
            <a:r>
              <a:rPr lang="en-US" sz="2400" dirty="0">
                <a:latin typeface="Times New Roman" panose="02020603050405020304" pitchFamily="18" charset="0"/>
                <a:ea typeface="Calibri" panose="020F0502020204030204" pitchFamily="34" charset="0"/>
                <a:cs typeface="Times New Roman" panose="02020603050405020304" pitchFamily="18" charset="0"/>
              </a:rPr>
              <a:t> The object is filled with 96% ethyl alcohol, acidified with oxalic acid to pH = 2-3 and infuse 3 times for 2 hours. The alcohol extracts are evaporated at 40°C until the syrup becomes thick. The proteins in the residue are precipitated with 96% alcohol, filtered and evaporated to dryness. The purified residue is dissolved in 100 ml of water heated to a temperature of 40-60°C, cool and filter.</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en-US" sz="2400" i="1" u="sng" dirty="0">
                <a:latin typeface="Times New Roman" panose="02020603050405020304" pitchFamily="18" charset="0"/>
                <a:ea typeface="Calibri" panose="020F0502020204030204" pitchFamily="34" charset="0"/>
                <a:cs typeface="Times New Roman" panose="02020603050405020304" pitchFamily="18" charset="0"/>
              </a:rPr>
              <a:t>2nd stage.</a:t>
            </a:r>
            <a:r>
              <a:rPr lang="en-US" sz="2400" dirty="0">
                <a:latin typeface="Times New Roman" panose="02020603050405020304" pitchFamily="18" charset="0"/>
                <a:ea typeface="Calibri" panose="020F0502020204030204" pitchFamily="34" charset="0"/>
                <a:cs typeface="Times New Roman" panose="02020603050405020304" pitchFamily="18" charset="0"/>
              </a:rPr>
              <a:t> The filtrate is extracted twice with diethyl ether at pH=2-3. Then</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the aqueous phase is made alkaline with 50% sodium hydroxide solution and extracted again diethyl ether. The combined ethereal extracts are shaken with a 0.5 M solution sulfuric acid and the resulting acidic aqueous extract are used to detect phenothiazine derivatives.</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64629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25</a:t>
            </a:fld>
            <a:endParaRPr lang="ru-RU"/>
          </a:p>
        </p:txBody>
      </p:sp>
      <p:sp>
        <p:nvSpPr>
          <p:cNvPr id="2" name="Прямоугольник 1"/>
          <p:cNvSpPr/>
          <p:nvPr/>
        </p:nvSpPr>
        <p:spPr>
          <a:xfrm>
            <a:off x="792480" y="49470"/>
            <a:ext cx="10881360" cy="461665"/>
          </a:xfrm>
          <a:prstGeom prst="rect">
            <a:avLst/>
          </a:prstGeom>
        </p:spPr>
        <p:txBody>
          <a:bodyPr wrap="square">
            <a:spAutoFit/>
          </a:bodyPr>
          <a:lstStyle/>
          <a:p>
            <a:pPr>
              <a:spcAft>
                <a:spcPts val="600"/>
              </a:spcAft>
            </a:pPr>
            <a:r>
              <a:rPr lang="ru-RU" sz="2400" b="1" dirty="0" smtClean="0"/>
              <a:t>	</a:t>
            </a:r>
            <a:endParaRPr lang="ru-RU" sz="2400" dirty="0"/>
          </a:p>
        </p:txBody>
      </p:sp>
      <p:sp>
        <p:nvSpPr>
          <p:cNvPr id="3" name="Прямоугольник 2"/>
          <p:cNvSpPr/>
          <p:nvPr/>
        </p:nvSpPr>
        <p:spPr>
          <a:xfrm>
            <a:off x="4178302" y="32653"/>
            <a:ext cx="2121863" cy="584775"/>
          </a:xfrm>
          <a:prstGeom prst="rect">
            <a:avLst/>
          </a:prstGeom>
        </p:spPr>
        <p:txBody>
          <a:bodyPr wrap="none">
            <a:spAutoFit/>
          </a:bodyPr>
          <a:lstStyle/>
          <a:p>
            <a:r>
              <a:rPr lang="en-US" sz="3200" b="1" dirty="0" smtClean="0"/>
              <a:t>DETECTION</a:t>
            </a:r>
            <a:endParaRPr lang="ru-RU" sz="3200" b="1" dirty="0"/>
          </a:p>
        </p:txBody>
      </p:sp>
      <p:sp>
        <p:nvSpPr>
          <p:cNvPr id="5" name="Прямоугольник 4"/>
          <p:cNvSpPr/>
          <p:nvPr/>
        </p:nvSpPr>
        <p:spPr>
          <a:xfrm>
            <a:off x="438150" y="681335"/>
            <a:ext cx="11235690" cy="5262979"/>
          </a:xfrm>
          <a:prstGeom prst="rect">
            <a:avLst/>
          </a:prstGeom>
        </p:spPr>
        <p:txBody>
          <a:bodyPr wrap="square">
            <a:spAutoFit/>
          </a:bodyPr>
          <a:lstStyle/>
          <a:p>
            <a:r>
              <a:rPr lang="ru-RU" sz="2800" b="1" dirty="0" smtClean="0"/>
              <a:t>1. </a:t>
            </a:r>
            <a:r>
              <a:rPr lang="en-US" sz="2800" b="1" dirty="0" smtClean="0"/>
              <a:t>Thin </a:t>
            </a:r>
            <a:r>
              <a:rPr lang="en-US" sz="2800" b="1" dirty="0"/>
              <a:t>layer chromatography method</a:t>
            </a:r>
            <a:r>
              <a:rPr lang="en-US" sz="2800" b="1" dirty="0" smtClean="0"/>
              <a:t>.</a:t>
            </a:r>
            <a:endParaRPr lang="ru-RU" sz="2800" b="1" dirty="0" smtClean="0"/>
          </a:p>
          <a:p>
            <a:r>
              <a:rPr lang="ru-RU" sz="2800" b="1" dirty="0" smtClean="0"/>
              <a:t>2</a:t>
            </a:r>
            <a:r>
              <a:rPr lang="ru-RU" sz="2800" b="1" dirty="0" smtClean="0"/>
              <a:t>. </a:t>
            </a:r>
            <a:r>
              <a:rPr lang="en-US" sz="2800" b="1" i="1" dirty="0"/>
              <a:t>IR spectroscopy</a:t>
            </a:r>
            <a:r>
              <a:rPr lang="en-US" sz="2800" dirty="0"/>
              <a:t>. In the IR spectra of phenothiazine derivatives, certain characteristic frequencies are detected, reflecting the types of bonds and functional groups in molecules. To carry out the analysis, the purified residue after evaporation of the extract from the biological object is ground with potassium bromide crystals and pressed and the resulting disk is placed into the device. The IR spectrum is compared with spectra available in special reference books.</a:t>
            </a:r>
            <a:endParaRPr lang="ru-RU" sz="2800" dirty="0"/>
          </a:p>
          <a:p>
            <a:r>
              <a:rPr lang="ru-RU" sz="2800" b="1" dirty="0" smtClean="0"/>
              <a:t>3</a:t>
            </a:r>
            <a:r>
              <a:rPr lang="ru-RU" sz="2800" b="1" dirty="0" smtClean="0"/>
              <a:t>. </a:t>
            </a:r>
            <a:r>
              <a:rPr lang="en-US" sz="2800" b="1" dirty="0" smtClean="0"/>
              <a:t>GLC</a:t>
            </a:r>
            <a:r>
              <a:rPr lang="ru-RU" sz="2800" b="1" dirty="0" smtClean="0"/>
              <a:t> </a:t>
            </a:r>
            <a:r>
              <a:rPr lang="en-US" sz="2800" dirty="0"/>
              <a:t>Phenothiazine derivatives are separated using medium polarity phase OV-225 (3-5% on </a:t>
            </a:r>
            <a:r>
              <a:rPr lang="en-US" sz="2800" dirty="0" err="1"/>
              <a:t>chromatone</a:t>
            </a:r>
            <a:r>
              <a:rPr lang="en-US" sz="2800" dirty="0"/>
              <a:t>). Detection of phenothiazine derivatives is carried out using retention parameters (time or retention volume or relative retention time). </a:t>
            </a:r>
            <a:r>
              <a:rPr lang="en-US" sz="2800" dirty="0" err="1"/>
              <a:t>Imisine</a:t>
            </a:r>
            <a:r>
              <a:rPr lang="en-US" sz="2800" dirty="0"/>
              <a:t> is used as an internal standard</a:t>
            </a:r>
            <a:r>
              <a:rPr lang="en-US" sz="2800" dirty="0" smtClean="0"/>
              <a:t>.</a:t>
            </a:r>
            <a:endParaRPr lang="ru-RU" sz="2800" dirty="0"/>
          </a:p>
        </p:txBody>
      </p:sp>
    </p:spTree>
    <p:extLst>
      <p:ext uri="{BB962C8B-B14F-4D97-AF65-F5344CB8AC3E}">
        <p14:creationId xmlns:p14="http://schemas.microsoft.com/office/powerpoint/2010/main" val="12346187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26</a:t>
            </a:fld>
            <a:endParaRPr lang="ru-RU"/>
          </a:p>
        </p:txBody>
      </p:sp>
      <p:sp>
        <p:nvSpPr>
          <p:cNvPr id="2" name="Прямоугольник 1"/>
          <p:cNvSpPr/>
          <p:nvPr/>
        </p:nvSpPr>
        <p:spPr>
          <a:xfrm>
            <a:off x="647700" y="454789"/>
            <a:ext cx="10877550" cy="5262979"/>
          </a:xfrm>
          <a:prstGeom prst="rect">
            <a:avLst/>
          </a:prstGeom>
        </p:spPr>
        <p:txBody>
          <a:bodyPr wrap="square">
            <a:spAutoFit/>
          </a:bodyPr>
          <a:lstStyle/>
          <a:p>
            <a:r>
              <a:rPr lang="ru-RU" sz="2800" b="1" i="1" dirty="0" smtClean="0"/>
              <a:t>4. </a:t>
            </a:r>
            <a:r>
              <a:rPr lang="en-US" sz="2800" b="1" i="1" dirty="0"/>
              <a:t>UV spectrophotometry</a:t>
            </a:r>
            <a:r>
              <a:rPr lang="en-US" sz="2800" dirty="0"/>
              <a:t>. In the UV region of the spectrum, phenothiazine derivatives exhibit two light absorption maxima at 250-255 and 300-315 nm. The main metabolites of phenothiazine derivatives (</a:t>
            </a:r>
            <a:r>
              <a:rPr lang="en-US" sz="2800" dirty="0" err="1"/>
              <a:t>sulfoxides</a:t>
            </a:r>
            <a:r>
              <a:rPr lang="en-US" sz="2800" dirty="0"/>
              <a:t>) in the UV region are characterized by 4 light absorption maxima at 239, 274, 300 and 341 nm. Analysis of UV absorption spectra is carried out after purification of extracts from objects using thin chromatography sorbent layer. Measurements are carried out in a 0.5 M sulfuric acid solution and characteristic absorption bands are recorded</a:t>
            </a:r>
            <a:r>
              <a:rPr lang="en-US" sz="2800" dirty="0" smtClean="0"/>
              <a:t>.</a:t>
            </a:r>
            <a:endParaRPr lang="ru-RU" sz="2800" dirty="0" smtClean="0"/>
          </a:p>
          <a:p>
            <a:endParaRPr lang="ru-RU" sz="2800" b="1" dirty="0"/>
          </a:p>
          <a:p>
            <a:r>
              <a:rPr lang="ru-RU" sz="2800" b="1" dirty="0" smtClean="0"/>
              <a:t>5. </a:t>
            </a:r>
            <a:r>
              <a:rPr lang="en-US" sz="2800" b="1" dirty="0"/>
              <a:t>HPLC</a:t>
            </a:r>
            <a:endParaRPr lang="ru-RU" sz="2800" b="1" dirty="0"/>
          </a:p>
          <a:p>
            <a:r>
              <a:rPr lang="ru-RU" sz="2800" b="1" dirty="0" smtClean="0"/>
              <a:t>6.  </a:t>
            </a:r>
            <a:r>
              <a:rPr lang="en-US" sz="2800" b="1" dirty="0"/>
              <a:t>Chemical reactions:</a:t>
            </a:r>
            <a:r>
              <a:rPr lang="en-US" sz="2800" dirty="0"/>
              <a:t> </a:t>
            </a:r>
            <a:endParaRPr lang="ru-RU" sz="2800" dirty="0"/>
          </a:p>
          <a:p>
            <a:endParaRPr lang="ru-RU" sz="2800" dirty="0"/>
          </a:p>
        </p:txBody>
      </p:sp>
    </p:spTree>
    <p:extLst>
      <p:ext uri="{BB962C8B-B14F-4D97-AF65-F5344CB8AC3E}">
        <p14:creationId xmlns:p14="http://schemas.microsoft.com/office/powerpoint/2010/main" val="38758390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27</a:t>
            </a:fld>
            <a:endParaRPr lang="ru-RU"/>
          </a:p>
        </p:txBody>
      </p:sp>
      <p:sp>
        <p:nvSpPr>
          <p:cNvPr id="2" name="Прямоугольник 1"/>
          <p:cNvSpPr/>
          <p:nvPr/>
        </p:nvSpPr>
        <p:spPr>
          <a:xfrm>
            <a:off x="533400" y="100258"/>
            <a:ext cx="11391900" cy="6854441"/>
          </a:xfrm>
          <a:prstGeom prst="rect">
            <a:avLst/>
          </a:prstGeom>
        </p:spPr>
        <p:txBody>
          <a:bodyPr wrap="square">
            <a:spAutoFit/>
          </a:bodyPr>
          <a:lstStyle/>
          <a:p>
            <a:pPr>
              <a:lnSpc>
                <a:spcPct val="107000"/>
              </a:lnSpc>
              <a:spcAft>
                <a:spcPts val="800"/>
              </a:spcAft>
            </a:pPr>
            <a:r>
              <a:rPr lang="en-US" sz="2800" b="1" i="1" dirty="0">
                <a:latin typeface="Times New Roman" panose="02020603050405020304" pitchFamily="18" charset="0"/>
                <a:ea typeface="Calibri" panose="020F0502020204030204" pitchFamily="34" charset="0"/>
                <a:cs typeface="Times New Roman" panose="02020603050405020304" pitchFamily="18" charset="0"/>
              </a:rPr>
              <a:t>Coloring reactions.</a:t>
            </a:r>
            <a:r>
              <a:rPr lang="en-US" sz="2800" dirty="0">
                <a:latin typeface="Times New Roman" panose="02020603050405020304" pitchFamily="18" charset="0"/>
                <a:ea typeface="Calibri" panose="020F0502020204030204" pitchFamily="34" charset="0"/>
                <a:cs typeface="Times New Roman" panose="02020603050405020304" pitchFamily="18" charset="0"/>
              </a:rPr>
              <a:t> To obtain colored products, the following chemical reactions are used:</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2800" dirty="0">
                <a:latin typeface="Times New Roman" panose="02020603050405020304" pitchFamily="18" charset="0"/>
                <a:ea typeface="Calibri" panose="020F0502020204030204" pitchFamily="34" charset="0"/>
                <a:cs typeface="Times New Roman" panose="02020603050405020304" pitchFamily="18" charset="0"/>
              </a:rPr>
              <a:t>oxidation reactions (using </a:t>
            </a:r>
            <a:r>
              <a:rPr lang="en-US" sz="2800" dirty="0" err="1">
                <a:latin typeface="Times New Roman" panose="02020603050405020304" pitchFamily="18" charset="0"/>
                <a:ea typeface="Calibri" panose="020F0502020204030204" pitchFamily="34" charset="0"/>
                <a:cs typeface="Times New Roman" panose="02020603050405020304" pitchFamily="18" charset="0"/>
              </a:rPr>
              <a:t>perchloric</a:t>
            </a:r>
            <a:r>
              <a:rPr lang="en-US" sz="2800" dirty="0">
                <a:latin typeface="Times New Roman" panose="02020603050405020304" pitchFamily="18" charset="0"/>
                <a:ea typeface="Calibri" panose="020F0502020204030204" pitchFamily="34" charset="0"/>
                <a:cs typeface="Times New Roman" panose="02020603050405020304" pitchFamily="18" charset="0"/>
              </a:rPr>
              <a:t> acid, sodium nitrite, </a:t>
            </a:r>
            <a:r>
              <a:rPr lang="en-US" sz="2800" dirty="0" err="1">
                <a:latin typeface="Times New Roman" panose="02020603050405020304" pitchFamily="18" charset="0"/>
                <a:ea typeface="Calibri" panose="020F0502020204030204" pitchFamily="34" charset="0"/>
                <a:cs typeface="Times New Roman" panose="02020603050405020304" pitchFamily="18" charset="0"/>
              </a:rPr>
              <a:t>Frede's</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Mandelin's</a:t>
            </a:r>
            <a:r>
              <a:rPr lang="en-US" sz="2800" dirty="0">
                <a:latin typeface="Times New Roman" panose="02020603050405020304" pitchFamily="18" charset="0"/>
                <a:ea typeface="Calibri" panose="020F0502020204030204" pitchFamily="34" charset="0"/>
                <a:cs typeface="Times New Roman" panose="02020603050405020304" pitchFamily="18" charset="0"/>
              </a:rPr>
              <a:t> reagents, concentrated sulfuric acid);</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2800" dirty="0">
                <a:latin typeface="Times New Roman" panose="02020603050405020304" pitchFamily="18" charset="0"/>
                <a:ea typeface="Calibri" panose="020F0502020204030204" pitchFamily="34" charset="0"/>
                <a:cs typeface="Times New Roman" panose="02020603050405020304" pitchFamily="18" charset="0"/>
              </a:rPr>
              <a:t>reaction with formaldehyde in the presence of concentrated sulfuric acid (Marquis reagent);</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2800" dirty="0">
                <a:latin typeface="Times New Roman" panose="02020603050405020304" pitchFamily="18" charset="0"/>
                <a:ea typeface="Calibri" panose="020F0502020204030204" pitchFamily="34" charset="0"/>
                <a:cs typeface="Times New Roman" panose="02020603050405020304" pitchFamily="18" charset="0"/>
              </a:rPr>
              <a:t>oxidation by compounds containing metals with the highest oxidation state [iron(III) chloride (FeCl3),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hydroplatinic</a:t>
            </a:r>
            <a:r>
              <a:rPr lang="en-US" sz="2800" dirty="0">
                <a:latin typeface="Times New Roman" panose="02020603050405020304" pitchFamily="18" charset="0"/>
                <a:ea typeface="Calibri" panose="020F0502020204030204" pitchFamily="34" charset="0"/>
                <a:cs typeface="Times New Roman" panose="02020603050405020304" pitchFamily="18" charset="0"/>
              </a:rPr>
              <a:t> acid (H2PtCl6)].</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To carry out the reactions, the chloroform extract is evaporated in porcelain dishes and the corresponding reagents are applied to the dry residues - the appearance of a characteristic color is observed.</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These reactions are of little specificity, since mixtures of oxidation products are formed and the initial color quickly turns into red, cherry-red, red-orange, crimson, brown or violet coloring.</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32209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28</a:t>
            </a:fld>
            <a:endParaRPr lang="ru-RU"/>
          </a:p>
        </p:txBody>
      </p:sp>
      <p:sp>
        <p:nvSpPr>
          <p:cNvPr id="2" name="Прямоугольник 1"/>
          <p:cNvSpPr/>
          <p:nvPr/>
        </p:nvSpPr>
        <p:spPr>
          <a:xfrm>
            <a:off x="723900" y="351707"/>
            <a:ext cx="10629900" cy="1452642"/>
          </a:xfrm>
          <a:prstGeom prst="rect">
            <a:avLst/>
          </a:prstGeom>
        </p:spPr>
        <p:txBody>
          <a:bodyPr wrap="square">
            <a:spAutoFit/>
          </a:bodyPr>
          <a:lstStyle/>
          <a:p>
            <a:pPr>
              <a:lnSpc>
                <a:spcPct val="107000"/>
              </a:lnSpc>
              <a:spcAft>
                <a:spcPts val="800"/>
              </a:spcAft>
            </a:pPr>
            <a:r>
              <a:rPr lang="en-US" sz="2800" b="1" i="1" dirty="0" err="1">
                <a:latin typeface="Times New Roman" panose="02020603050405020304" pitchFamily="18" charset="0"/>
                <a:ea typeface="Calibri" panose="020F0502020204030204" pitchFamily="34" charset="0"/>
                <a:cs typeface="Times New Roman" panose="02020603050405020304" pitchFamily="18" charset="0"/>
              </a:rPr>
              <a:t>Microcrystalscopic</a:t>
            </a:r>
            <a:r>
              <a:rPr lang="en-US" sz="2800" b="1" i="1" dirty="0">
                <a:latin typeface="Times New Roman" panose="02020603050405020304" pitchFamily="18" charset="0"/>
                <a:ea typeface="Calibri" panose="020F0502020204030204" pitchFamily="34" charset="0"/>
                <a:cs typeface="Times New Roman" panose="02020603050405020304" pitchFamily="18" charset="0"/>
              </a:rPr>
              <a:t> reactions</a:t>
            </a:r>
            <a:r>
              <a:rPr lang="en-US" sz="2800" dirty="0">
                <a:latin typeface="Times New Roman" panose="02020603050405020304" pitchFamily="18" charset="0"/>
                <a:ea typeface="Calibri" panose="020F0502020204030204" pitchFamily="34" charset="0"/>
                <a:cs typeface="Times New Roman" panose="02020603050405020304" pitchFamily="18" charset="0"/>
              </a:rPr>
              <a:t>. For phenothiazine derivatives, these reactions few and uncharacteristic. </a:t>
            </a:r>
            <a:r>
              <a:rPr lang="en-US" sz="2800" dirty="0" err="1">
                <a:latin typeface="Times New Roman" panose="02020603050405020304" pitchFamily="18" charset="0"/>
                <a:ea typeface="Calibri" panose="020F0502020204030204" pitchFamily="34" charset="0"/>
                <a:cs typeface="Times New Roman" panose="02020603050405020304" pitchFamily="18" charset="0"/>
              </a:rPr>
              <a:t>Aminazine</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diprazine</a:t>
            </a:r>
            <a:r>
              <a:rPr lang="en-US" sz="2800" dirty="0">
                <a:latin typeface="Times New Roman" panose="02020603050405020304" pitchFamily="18" charset="0"/>
                <a:ea typeface="Calibri" panose="020F0502020204030204" pitchFamily="34" charset="0"/>
                <a:cs typeface="Times New Roman" panose="02020603050405020304" pitchFamily="18" charset="0"/>
              </a:rPr>
              <a:t> with a 5% solution of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chlorauric</a:t>
            </a:r>
            <a:r>
              <a:rPr lang="en-US" sz="2800" dirty="0">
                <a:latin typeface="Times New Roman" panose="02020603050405020304" pitchFamily="18" charset="0"/>
                <a:ea typeface="Calibri" panose="020F0502020204030204" pitchFamily="34" charset="0"/>
                <a:cs typeface="Times New Roman" panose="02020603050405020304" pitchFamily="18" charset="0"/>
              </a:rPr>
              <a:t> acid form crystalline precipitates.</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a:blip r:embed="rId2">
            <a:extLst>
              <a:ext uri="{28A0092B-C50C-407E-A947-70E740481C1C}">
                <a14:useLocalDpi xmlns:a14="http://schemas.microsoft.com/office/drawing/2010/main" val="0"/>
              </a:ext>
            </a:extLst>
          </a:blip>
          <a:stretch>
            <a:fillRect/>
          </a:stretch>
        </p:blipFill>
        <p:spPr>
          <a:xfrm>
            <a:off x="4695825" y="2032474"/>
            <a:ext cx="2686050" cy="2047875"/>
          </a:xfrm>
          <a:prstGeom prst="rect">
            <a:avLst/>
          </a:prstGeom>
        </p:spPr>
      </p:pic>
      <p:sp>
        <p:nvSpPr>
          <p:cNvPr id="3" name="Прямоугольник 2"/>
          <p:cNvSpPr/>
          <p:nvPr/>
        </p:nvSpPr>
        <p:spPr>
          <a:xfrm>
            <a:off x="723900" y="3877052"/>
            <a:ext cx="11029950" cy="2602636"/>
          </a:xfrm>
          <a:prstGeom prst="rect">
            <a:avLst/>
          </a:prstGeom>
        </p:spPr>
        <p:txBody>
          <a:bodyPr wrap="square">
            <a:spAutoFit/>
          </a:bodyPr>
          <a:lstStyle/>
          <a:p>
            <a:pPr>
              <a:lnSpc>
                <a:spcPct val="107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Quantitative determination </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b="1" i="1" dirty="0">
                <a:latin typeface="Times New Roman" panose="02020603050405020304" pitchFamily="18" charset="0"/>
                <a:ea typeface="Calibri" panose="020F0502020204030204" pitchFamily="34" charset="0"/>
                <a:cs typeface="Times New Roman" panose="02020603050405020304" pitchFamily="18" charset="0"/>
              </a:rPr>
              <a:t>The HPLC method</a:t>
            </a:r>
            <a:r>
              <a:rPr lang="en-US" sz="2800" dirty="0">
                <a:latin typeface="Times New Roman" panose="02020603050405020304" pitchFamily="18" charset="0"/>
                <a:ea typeface="Calibri" panose="020F0502020204030204" pitchFamily="34" charset="0"/>
                <a:cs typeface="Times New Roman" panose="02020603050405020304" pitchFamily="18" charset="0"/>
              </a:rPr>
              <a:t> is used after thorough purification of biological extracts. objects using TLC or by stripping. The additive method, external and internal standard methods are recommended.</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b="1" i="1" dirty="0">
                <a:latin typeface="Times New Roman" panose="02020603050405020304" pitchFamily="18" charset="0"/>
                <a:ea typeface="Calibri" panose="020F0502020204030204" pitchFamily="34" charset="0"/>
                <a:cs typeface="Times New Roman" panose="02020603050405020304" pitchFamily="18" charset="0"/>
              </a:rPr>
              <a:t>Photometry in the visible region of the spectrum.</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23379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29</a:t>
            </a:fld>
            <a:endParaRPr lang="ru-RU"/>
          </a:p>
        </p:txBody>
      </p:sp>
      <p:pic>
        <p:nvPicPr>
          <p:cNvPr id="11266" name="Picture 2" descr="Free Vector | Thank you for your attention sign illustrat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1100" y="-1294606"/>
            <a:ext cx="9563100" cy="956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237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3</a:t>
            </a:fld>
            <a:endParaRPr lang="ru-RU"/>
          </a:p>
        </p:txBody>
      </p:sp>
      <p:sp>
        <p:nvSpPr>
          <p:cNvPr id="2" name="Прямоугольник 1"/>
          <p:cNvSpPr/>
          <p:nvPr/>
        </p:nvSpPr>
        <p:spPr>
          <a:xfrm>
            <a:off x="285750" y="476251"/>
            <a:ext cx="11239500" cy="5450916"/>
          </a:xfrm>
          <a:prstGeom prst="rect">
            <a:avLst/>
          </a:prstGeom>
        </p:spPr>
        <p:txBody>
          <a:bodyPr wrap="square">
            <a:spAutoFit/>
          </a:bodyPr>
          <a:lstStyle/>
          <a:p>
            <a:pPr>
              <a:lnSpc>
                <a:spcPct val="107000"/>
              </a:lnSpc>
              <a:spcAft>
                <a:spcPts val="800"/>
              </a:spcAft>
            </a:pPr>
            <a:r>
              <a:rPr lang="en-US" sz="2800" b="1" dirty="0">
                <a:latin typeface="+mj-lt"/>
                <a:ea typeface="Calibri" panose="020F0502020204030204" pitchFamily="34" charset="0"/>
                <a:cs typeface="Times New Roman" panose="02020603050405020304" pitchFamily="18" charset="0"/>
              </a:rPr>
              <a:t>Properties and toxicological significance</a:t>
            </a:r>
            <a:endParaRPr lang="ru-RU" sz="2800" dirty="0">
              <a:latin typeface="+mj-lt"/>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mj-lt"/>
                <a:ea typeface="Calibri" panose="020F0502020204030204" pitchFamily="34" charset="0"/>
                <a:cs typeface="Times New Roman" panose="02020603050405020304" pitchFamily="18" charset="0"/>
              </a:rPr>
              <a:t>Drugs of this group are used in psychiatric practice as antipsychotics, but they differ lack of antipsychotic activity. The effect of benzodiazepines is due to a decrease in the excitability of the amygdala-shaped formations of the anterior temporal lobes at the </a:t>
            </a:r>
            <a:r>
              <a:rPr lang="en-US" sz="2800" dirty="0" err="1">
                <a:latin typeface="+mj-lt"/>
                <a:ea typeface="Calibri" panose="020F0502020204030204" pitchFamily="34" charset="0"/>
                <a:cs typeface="Times New Roman" panose="02020603050405020304" pitchFamily="18" charset="0"/>
              </a:rPr>
              <a:t>diencephalic</a:t>
            </a:r>
            <a:r>
              <a:rPr lang="en-US" sz="2800" dirty="0">
                <a:latin typeface="+mj-lt"/>
                <a:ea typeface="Calibri" panose="020F0502020204030204" pitchFamily="34" charset="0"/>
                <a:cs typeface="Times New Roman" panose="02020603050405020304" pitchFamily="18" charset="0"/>
              </a:rPr>
              <a:t> and limbic levels. Benzodiazepine derivatives are used in the form of tablets of 0.005-0.01 g. Due to the widespread abuse of compounds of this group,</a:t>
            </a:r>
            <a:endParaRPr lang="ru-RU" sz="2800" dirty="0">
              <a:latin typeface="+mj-lt"/>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mj-lt"/>
                <a:ea typeface="Calibri" panose="020F0502020204030204" pitchFamily="34" charset="0"/>
                <a:cs typeface="Times New Roman" panose="02020603050405020304" pitchFamily="18" charset="0"/>
              </a:rPr>
              <a:t>In 1984, the UN Commission on Narcotic Drugs included them in the list of compounds under international control.</a:t>
            </a:r>
            <a:endParaRPr lang="ru-RU" sz="2800" dirty="0">
              <a:latin typeface="+mj-lt"/>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mj-lt"/>
                <a:ea typeface="Calibri" panose="020F0502020204030204" pitchFamily="34" charset="0"/>
                <a:cs typeface="Times New Roman" panose="02020603050405020304" pitchFamily="18" charset="0"/>
              </a:rPr>
              <a:t>When tranquilizers are abused, a single dose reaches 10 tablets or more per dose. Patients experience a feeling of peace and relaxation.</a:t>
            </a:r>
            <a:endParaRPr lang="ru-RU" sz="28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4514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4</a:t>
            </a:fld>
            <a:endParaRPr lang="ru-RU" dirty="0"/>
          </a:p>
        </p:txBody>
      </p:sp>
      <p:sp>
        <p:nvSpPr>
          <p:cNvPr id="2" name="Прямоугольник 1"/>
          <p:cNvSpPr/>
          <p:nvPr/>
        </p:nvSpPr>
        <p:spPr>
          <a:xfrm>
            <a:off x="323850" y="228600"/>
            <a:ext cx="11620500" cy="6103081"/>
          </a:xfrm>
          <a:prstGeom prst="rect">
            <a:avLst/>
          </a:prstGeom>
        </p:spPr>
        <p:txBody>
          <a:bodyPr wrap="square">
            <a:spAutoFit/>
          </a:bodyPr>
          <a:lstStyle/>
          <a:p>
            <a:pPr>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Outwardly, such patients look as if they are in a mild stage of intoxication: an uncertain gait, carelessness, a blissful smile. With prolonged abuse, withdrawal syndrome develops, expressed in anxiety, restlessness, fear, insomnia, excessive sweating, and tachycardia</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2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Their </a:t>
            </a:r>
            <a:r>
              <a:rPr lang="en-US" sz="2400" dirty="0">
                <a:latin typeface="Times New Roman" panose="02020603050405020304" pitchFamily="18" charset="0"/>
                <a:ea typeface="Calibri" panose="020F0502020204030204" pitchFamily="34" charset="0"/>
                <a:cs typeface="Times New Roman" panose="02020603050405020304" pitchFamily="18" charset="0"/>
              </a:rPr>
              <a:t>combination with analgesics and antihistamines is especially dangerous, which leads to delusional psychoses and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psychoorganic</a:t>
            </a:r>
            <a:r>
              <a:rPr lang="en-US" sz="2400" dirty="0">
                <a:latin typeface="Times New Roman" panose="02020603050405020304" pitchFamily="18" charset="0"/>
                <a:ea typeface="Calibri" panose="020F0502020204030204" pitchFamily="34" charset="0"/>
                <a:cs typeface="Times New Roman" panose="02020603050405020304" pitchFamily="18" charset="0"/>
              </a:rPr>
              <a:t> syndrome</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r>
              <a:rPr lang="ru-RU"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Benzodiazepines </a:t>
            </a:r>
            <a:r>
              <a:rPr lang="en-US" sz="2400" dirty="0">
                <a:latin typeface="Times New Roman" panose="02020603050405020304" pitchFamily="18" charset="0"/>
                <a:ea typeface="Calibri" panose="020F0502020204030204" pitchFamily="34" charset="0"/>
                <a:cs typeface="Times New Roman" panose="02020603050405020304" pitchFamily="18" charset="0"/>
              </a:rPr>
              <a:t>have pronounced toxic properties. Cases of poisoning as a result of accidents (most often involving small children) or for the purpose of suicide have been described. The lethal dose for an adult is 0.1-0.15 g per 1 kg of body weight (68-120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chlozepid</a:t>
            </a:r>
            <a:r>
              <a:rPr lang="en-US" sz="2400" dirty="0">
                <a:latin typeface="Times New Roman" panose="02020603050405020304" pitchFamily="18" charset="0"/>
                <a:ea typeface="Calibri" panose="020F0502020204030204" pitchFamily="34" charset="0"/>
                <a:cs typeface="Times New Roman" panose="02020603050405020304" pitchFamily="18" charset="0"/>
              </a:rPr>
              <a:t> tablets), for children - 0.02-0.15 g per 1 kg of body weight (29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chlozepid</a:t>
            </a:r>
            <a:r>
              <a:rPr lang="en-US" sz="2400" dirty="0">
                <a:latin typeface="Times New Roman" panose="02020603050405020304" pitchFamily="18" charset="0"/>
                <a:ea typeface="Calibri" panose="020F0502020204030204" pitchFamily="34" charset="0"/>
                <a:cs typeface="Times New Roman" panose="02020603050405020304" pitchFamily="18" charset="0"/>
              </a:rPr>
              <a:t> tablets for children 7-14 years).The drugs are well absorbed from the digestive tract. Clinic; Mild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chlozepid</a:t>
            </a:r>
            <a:r>
              <a:rPr lang="en-US" sz="2400" dirty="0">
                <a:latin typeface="Times New Roman" panose="02020603050405020304" pitchFamily="18" charset="0"/>
                <a:ea typeface="Calibri" panose="020F0502020204030204" pitchFamily="34" charset="0"/>
                <a:cs typeface="Times New Roman" panose="02020603050405020304" pitchFamily="18" charset="0"/>
              </a:rPr>
              <a:t> poisoning results in lethargy, drowsiness, lethargy, dilated pupils, and decreased muscle tone. In case of poisoning of moderate severity, the signs of poisoning are indicated above and are more clearly expressed. There was increased facial hyperemia, dry skin, tachycardia, tremor of the limbs, and the absence of many reflexes. In severe cases of poisoning, confusion occurs, psychomotor agitation,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clonic</a:t>
            </a:r>
            <a:r>
              <a:rPr lang="en-US" sz="2400" dirty="0">
                <a:latin typeface="Times New Roman" panose="02020603050405020304" pitchFamily="18" charset="0"/>
                <a:ea typeface="Calibri" panose="020F0502020204030204" pitchFamily="34" charset="0"/>
                <a:cs typeface="Times New Roman" panose="02020603050405020304" pitchFamily="18" charset="0"/>
              </a:rPr>
              <a:t> convulsions or hallucinatory syndrome, respiratory and heart failure develop.</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98831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5</a:t>
            </a:fld>
            <a:endParaRPr lang="ru-RU"/>
          </a:p>
        </p:txBody>
      </p:sp>
      <p:sp>
        <p:nvSpPr>
          <p:cNvPr id="12" name="Прямоугольник 11"/>
          <p:cNvSpPr/>
          <p:nvPr/>
        </p:nvSpPr>
        <p:spPr>
          <a:xfrm>
            <a:off x="285750" y="114301"/>
            <a:ext cx="4095751" cy="7299499"/>
          </a:xfrm>
          <a:prstGeom prst="rect">
            <a:avLst/>
          </a:prstGeom>
        </p:spPr>
        <p:txBody>
          <a:bodyPr wrap="square">
            <a:spAutoFit/>
          </a:bodyPr>
          <a:lstStyle/>
          <a:p>
            <a:pPr>
              <a:lnSpc>
                <a:spcPct val="107000"/>
              </a:lnSpc>
              <a:spcAft>
                <a:spcPts val="800"/>
              </a:spcAft>
            </a:pPr>
            <a:r>
              <a:rPr lang="en-US" sz="2800" dirty="0">
                <a:latin typeface="+mj-lt"/>
                <a:ea typeface="Calibri" panose="020F0502020204030204" pitchFamily="34" charset="0"/>
                <a:cs typeface="Times New Roman" panose="02020603050405020304" pitchFamily="18" charset="0"/>
              </a:rPr>
              <a:t>Diazepam has a similar effect on the body to </a:t>
            </a:r>
            <a:r>
              <a:rPr lang="en-US" sz="2800" dirty="0" err="1">
                <a:latin typeface="+mj-lt"/>
                <a:ea typeface="Calibri" panose="020F0502020204030204" pitchFamily="34" charset="0"/>
                <a:cs typeface="Times New Roman" panose="02020603050405020304" pitchFamily="18" charset="0"/>
              </a:rPr>
              <a:t>chlozepid</a:t>
            </a:r>
            <a:r>
              <a:rPr lang="en-US" sz="2800" dirty="0">
                <a:latin typeface="+mj-lt"/>
                <a:ea typeface="Calibri" panose="020F0502020204030204" pitchFamily="34" charset="0"/>
                <a:cs typeface="Times New Roman" panose="02020603050405020304" pitchFamily="18" charset="0"/>
              </a:rPr>
              <a:t>, but its toxic effect occurs in smaller doses</a:t>
            </a:r>
            <a:r>
              <a:rPr lang="en-US" sz="2800" dirty="0" smtClean="0">
                <a:latin typeface="+mj-lt"/>
                <a:ea typeface="Calibri" panose="020F0502020204030204" pitchFamily="34" charset="0"/>
                <a:cs typeface="Times New Roman" panose="02020603050405020304" pitchFamily="18" charset="0"/>
              </a:rPr>
              <a:t>.</a:t>
            </a:r>
            <a:endParaRPr lang="ru-RU" sz="2800" dirty="0" smtClean="0">
              <a:latin typeface="+mj-lt"/>
              <a:ea typeface="Calibri" panose="020F0502020204030204" pitchFamily="34" charset="0"/>
              <a:cs typeface="Times New Roman" panose="02020603050405020304" pitchFamily="18" charset="0"/>
            </a:endParaRPr>
          </a:p>
          <a:p>
            <a:pPr>
              <a:lnSpc>
                <a:spcPct val="107000"/>
              </a:lnSpc>
              <a:spcAft>
                <a:spcPts val="800"/>
              </a:spcAft>
            </a:pPr>
            <a:r>
              <a:rPr lang="en-US" sz="2800" dirty="0" err="1">
                <a:latin typeface="+mj-lt"/>
              </a:rPr>
              <a:t>Oxazepam</a:t>
            </a:r>
            <a:r>
              <a:rPr lang="en-US" sz="2800" dirty="0">
                <a:latin typeface="+mj-lt"/>
              </a:rPr>
              <a:t> (</a:t>
            </a:r>
            <a:r>
              <a:rPr lang="en-US" sz="2800" dirty="0" err="1">
                <a:latin typeface="+mj-lt"/>
              </a:rPr>
              <a:t>tazepam</a:t>
            </a:r>
            <a:r>
              <a:rPr lang="en-US" sz="2800" dirty="0">
                <a:latin typeface="+mj-lt"/>
              </a:rPr>
              <a:t>) is less toxic than </a:t>
            </a:r>
            <a:r>
              <a:rPr lang="en-US" sz="2800" dirty="0" err="1">
                <a:latin typeface="+mj-lt"/>
              </a:rPr>
              <a:t>chlozepid</a:t>
            </a:r>
            <a:r>
              <a:rPr lang="en-US" sz="2800" dirty="0" smtClean="0">
                <a:latin typeface="+mj-lt"/>
              </a:rPr>
              <a:t>.</a:t>
            </a:r>
            <a:endParaRPr lang="ru-RU" sz="2800" dirty="0" smtClean="0">
              <a:latin typeface="+mj-lt"/>
            </a:endParaRPr>
          </a:p>
          <a:p>
            <a:pPr>
              <a:lnSpc>
                <a:spcPct val="107000"/>
              </a:lnSpc>
              <a:spcAft>
                <a:spcPts val="800"/>
              </a:spcAft>
            </a:pPr>
            <a:r>
              <a:rPr lang="en-US" sz="2800" dirty="0" err="1">
                <a:latin typeface="+mj-lt"/>
              </a:rPr>
              <a:t>Nitrazepam</a:t>
            </a:r>
            <a:r>
              <a:rPr lang="en-US" sz="2800" dirty="0">
                <a:latin typeface="+mj-lt"/>
              </a:rPr>
              <a:t> has a more pronounced sedative and hypnotic effect.</a:t>
            </a:r>
            <a:endParaRPr lang="ru-RU" sz="2800" dirty="0">
              <a:latin typeface="+mj-lt"/>
            </a:endParaRPr>
          </a:p>
          <a:p>
            <a:r>
              <a:rPr lang="en-US" sz="2800" dirty="0">
                <a:latin typeface="+mj-lt"/>
              </a:rPr>
              <a:t>The picture of poisoning is similar to </a:t>
            </a:r>
            <a:r>
              <a:rPr lang="en-US" sz="2800" dirty="0" err="1">
                <a:latin typeface="+mj-lt"/>
              </a:rPr>
              <a:t>chlozepid</a:t>
            </a:r>
            <a:r>
              <a:rPr lang="en-US" sz="2800" dirty="0">
                <a:latin typeface="+mj-lt"/>
              </a:rPr>
              <a:t>.</a:t>
            </a:r>
            <a:endParaRPr lang="ru-RU" sz="2800" dirty="0">
              <a:latin typeface="+mj-lt"/>
            </a:endParaRPr>
          </a:p>
          <a:p>
            <a:pPr>
              <a:lnSpc>
                <a:spcPct val="107000"/>
              </a:lnSpc>
              <a:spcAft>
                <a:spcPts val="800"/>
              </a:spcAft>
            </a:pPr>
            <a:endParaRPr lang="ru-RU" dirty="0"/>
          </a:p>
          <a:p>
            <a:pPr>
              <a:lnSpc>
                <a:spcPct val="107000"/>
              </a:lnSpc>
              <a:spcAft>
                <a:spcPts val="800"/>
              </a:spcAft>
            </a:pP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ru-RU"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Рисунок 12"/>
          <p:cNvPicPr>
            <a:picLocks noChangeAspect="1"/>
          </p:cNvPicPr>
          <p:nvPr/>
        </p:nvPicPr>
        <p:blipFill rotWithShape="1">
          <a:blip r:embed="rId2"/>
          <a:srcRect l="52782" t="36979" r="5929" b="26302"/>
          <a:stretch/>
        </p:blipFill>
        <p:spPr>
          <a:xfrm>
            <a:off x="4381501" y="4572"/>
            <a:ext cx="7963839" cy="3981919"/>
          </a:xfrm>
          <a:prstGeom prst="rect">
            <a:avLst/>
          </a:prstGeom>
        </p:spPr>
      </p:pic>
      <p:sp>
        <p:nvSpPr>
          <p:cNvPr id="14" name="Прямоугольник 13"/>
          <p:cNvSpPr/>
          <p:nvPr/>
        </p:nvSpPr>
        <p:spPr>
          <a:xfrm>
            <a:off x="4572000" y="4048036"/>
            <a:ext cx="7410450" cy="2246769"/>
          </a:xfrm>
          <a:prstGeom prst="rect">
            <a:avLst/>
          </a:prstGeom>
        </p:spPr>
        <p:txBody>
          <a:bodyPr wrap="square">
            <a:spAutoFit/>
          </a:bodyPr>
          <a:lstStyle/>
          <a:p>
            <a:r>
              <a:rPr lang="en-US" sz="2800" dirty="0"/>
              <a:t>During the pathological examination of the corpse, hemorrhages in the mucous membrane of the stomach and small intestine, acute pulmonary emphysema, and plethora were noted internal organs, dilated pupils of the eyes.</a:t>
            </a:r>
            <a:endParaRPr lang="ru-RU" sz="2800" dirty="0"/>
          </a:p>
        </p:txBody>
      </p:sp>
    </p:spTree>
    <p:extLst>
      <p:ext uri="{BB962C8B-B14F-4D97-AF65-F5344CB8AC3E}">
        <p14:creationId xmlns:p14="http://schemas.microsoft.com/office/powerpoint/2010/main" val="475430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6</a:t>
            </a:fld>
            <a:endParaRPr lang="ru-RU"/>
          </a:p>
        </p:txBody>
      </p:sp>
      <p:sp>
        <p:nvSpPr>
          <p:cNvPr id="2" name="Прямоугольник 1"/>
          <p:cNvSpPr/>
          <p:nvPr/>
        </p:nvSpPr>
        <p:spPr>
          <a:xfrm>
            <a:off x="552450" y="426285"/>
            <a:ext cx="11125200" cy="5010346"/>
          </a:xfrm>
          <a:prstGeom prst="rect">
            <a:avLst/>
          </a:prstGeom>
        </p:spPr>
        <p:txBody>
          <a:bodyPr wrap="square">
            <a:spAutoFit/>
          </a:bodyPr>
          <a:lstStyle/>
          <a:p>
            <a:pPr>
              <a:lnSpc>
                <a:spcPct val="107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Metabolism</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In phase I of metabolism,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demethylation</a:t>
            </a:r>
            <a:r>
              <a:rPr lang="en-US" sz="2800" dirty="0">
                <a:latin typeface="Times New Roman" panose="02020603050405020304" pitchFamily="18" charset="0"/>
                <a:ea typeface="Calibri" panose="020F0502020204030204" pitchFamily="34" charset="0"/>
                <a:cs typeface="Times New Roman" panose="02020603050405020304" pitchFamily="18" charset="0"/>
              </a:rPr>
              <a:t> processes are characteristic (diazepam,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chlozepid</a:t>
            </a:r>
            <a:r>
              <a:rPr lang="en-US" sz="2800" dirty="0">
                <a:latin typeface="Times New Roman" panose="02020603050405020304" pitchFamily="18" charset="0"/>
                <a:ea typeface="Calibri" panose="020F0502020204030204" pitchFamily="34" charset="0"/>
                <a:cs typeface="Times New Roman" panose="02020603050405020304" pitchFamily="18" charset="0"/>
              </a:rPr>
              <a:t>) in positions 1 and 2, oxidation in position 3 to form a hydroxyl group, reduction of the nitro group in position 7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nitrazepam</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In phase II of metabolism, the drugs themselves, which have a hydroxyl in the 3rd position, and the products of their metabolism, are conjugated with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glucuronic</a:t>
            </a:r>
            <a:r>
              <a:rPr lang="en-US" sz="2800" dirty="0">
                <a:latin typeface="Times New Roman" panose="02020603050405020304" pitchFamily="18" charset="0"/>
                <a:ea typeface="Calibri" panose="020F0502020204030204" pitchFamily="34" charset="0"/>
                <a:cs typeface="Times New Roman" panose="02020603050405020304" pitchFamily="18" charset="0"/>
              </a:rPr>
              <a:t> or sulfuric acids. The metabolite of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nitrazepam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aminozepam</a:t>
            </a:r>
            <a:r>
              <a:rPr lang="en-US" sz="2800" dirty="0">
                <a:latin typeface="Times New Roman" panose="02020603050405020304" pitchFamily="18" charset="0"/>
                <a:ea typeface="Calibri" panose="020F0502020204030204" pitchFamily="34" charset="0"/>
                <a:cs typeface="Times New Roman" panose="02020603050405020304" pitchFamily="18" charset="0"/>
              </a:rPr>
              <a:t>) forms a conjugate with acetic acid.</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Metabolites, conjugates with acids and native compounds of benzodiazepine derivatives are excreted from the body by the kidneys.</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4153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7</a:t>
            </a:fld>
            <a:endParaRPr lang="ru-RU"/>
          </a:p>
        </p:txBody>
      </p:sp>
      <p:sp>
        <p:nvSpPr>
          <p:cNvPr id="2" name="Прямоугольник 1"/>
          <p:cNvSpPr/>
          <p:nvPr/>
        </p:nvSpPr>
        <p:spPr>
          <a:xfrm>
            <a:off x="476250" y="196724"/>
            <a:ext cx="2647950" cy="787652"/>
          </a:xfrm>
          <a:prstGeom prst="rect">
            <a:avLst/>
          </a:prstGeom>
        </p:spPr>
        <p:txBody>
          <a:bodyPr wrap="square">
            <a:spAutoFit/>
          </a:bodyPr>
          <a:lstStyle/>
          <a:p>
            <a:pPr>
              <a:lnSpc>
                <a:spcPct val="107000"/>
              </a:lnSpc>
              <a:spcAft>
                <a:spcPts val="800"/>
              </a:spcAft>
            </a:pPr>
            <a:r>
              <a:rPr lang="en-US" b="1" dirty="0">
                <a:latin typeface="Times New Roman" panose="02020603050405020304" pitchFamily="18" charset="0"/>
                <a:ea typeface="Calibri" panose="020F0502020204030204" pitchFamily="34" charset="0"/>
                <a:cs typeface="Times New Roman" panose="02020603050405020304" pitchFamily="18" charset="0"/>
              </a:rPr>
              <a:t>Phase I</a:t>
            </a:r>
            <a:endParaRPr lang="ru-RU" sz="1400" b="1"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arenR"/>
            </a:pPr>
            <a:r>
              <a:rPr lang="en-US" b="1" dirty="0" err="1">
                <a:latin typeface="Times New Roman" panose="02020603050405020304" pitchFamily="18" charset="0"/>
                <a:ea typeface="Calibri" panose="020F0502020204030204" pitchFamily="34" charset="0"/>
                <a:cs typeface="Times New Roman" panose="02020603050405020304" pitchFamily="18" charset="0"/>
              </a:rPr>
              <a:t>demethylation</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rotWithShape="1">
          <a:blip r:embed="rId2">
            <a:extLst>
              <a:ext uri="{28A0092B-C50C-407E-A947-70E740481C1C}">
                <a14:useLocalDpi xmlns:a14="http://schemas.microsoft.com/office/drawing/2010/main" val="0"/>
              </a:ext>
            </a:extLst>
          </a:blip>
          <a:srcRect t="9537"/>
          <a:stretch/>
        </p:blipFill>
        <p:spPr bwMode="auto">
          <a:xfrm>
            <a:off x="2705100" y="98362"/>
            <a:ext cx="5406390" cy="3399179"/>
          </a:xfrm>
          <a:prstGeom prst="rect">
            <a:avLst/>
          </a:prstGeom>
          <a:ln>
            <a:noFill/>
          </a:ln>
          <a:extLst>
            <a:ext uri="{53640926-AAD7-44D8-BBD7-CCE9431645EC}">
              <a14:shadowObscured xmlns:a14="http://schemas.microsoft.com/office/drawing/2010/main"/>
            </a:ext>
          </a:extLst>
        </p:spPr>
      </p:pic>
      <p:sp>
        <p:nvSpPr>
          <p:cNvPr id="3" name="Прямоугольник 2"/>
          <p:cNvSpPr/>
          <p:nvPr/>
        </p:nvSpPr>
        <p:spPr>
          <a:xfrm>
            <a:off x="517726" y="3025102"/>
            <a:ext cx="1358064" cy="374077"/>
          </a:xfrm>
          <a:prstGeom prst="rect">
            <a:avLst/>
          </a:prstGeom>
        </p:spPr>
        <p:txBody>
          <a:bodyPr wrap="none">
            <a:spAutoFit/>
          </a:bodyPr>
          <a:lstStyle/>
          <a:p>
            <a:pPr lvl="0">
              <a:lnSpc>
                <a:spcPct val="107000"/>
              </a:lnSpc>
              <a:spcAft>
                <a:spcPts val="80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2) </a:t>
            </a:r>
            <a:r>
              <a:rPr lang="en-US" b="1" dirty="0" smtClean="0">
                <a:latin typeface="Times New Roman" panose="02020603050405020304" pitchFamily="18" charset="0"/>
                <a:ea typeface="Calibri" panose="020F0502020204030204" pitchFamily="34" charset="0"/>
                <a:cs typeface="Times New Roman" panose="02020603050405020304" pitchFamily="18" charset="0"/>
              </a:rPr>
              <a:t>oxidation</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rotWithShape="1">
          <a:blip r:embed="rId3">
            <a:extLst>
              <a:ext uri="{28A0092B-C50C-407E-A947-70E740481C1C}">
                <a14:useLocalDpi xmlns:a14="http://schemas.microsoft.com/office/drawing/2010/main" val="0"/>
              </a:ext>
            </a:extLst>
          </a:blip>
          <a:srcRect b="41220"/>
          <a:stretch/>
        </p:blipFill>
        <p:spPr bwMode="auto">
          <a:xfrm>
            <a:off x="590550" y="3595903"/>
            <a:ext cx="5067300" cy="3086099"/>
          </a:xfrm>
          <a:prstGeom prst="rect">
            <a:avLst/>
          </a:prstGeom>
          <a:ln>
            <a:noFill/>
          </a:ln>
          <a:extLst>
            <a:ext uri="{53640926-AAD7-44D8-BBD7-CCE9431645EC}">
              <a14:shadowObscured xmlns:a14="http://schemas.microsoft.com/office/drawing/2010/main"/>
            </a:ext>
          </a:extLst>
        </p:spPr>
      </p:pic>
      <p:sp>
        <p:nvSpPr>
          <p:cNvPr id="7" name="Прямоугольник 6"/>
          <p:cNvSpPr/>
          <p:nvPr/>
        </p:nvSpPr>
        <p:spPr>
          <a:xfrm>
            <a:off x="8417436" y="3867152"/>
            <a:ext cx="1379545" cy="388696"/>
          </a:xfrm>
          <a:prstGeom prst="rect">
            <a:avLst/>
          </a:prstGeom>
        </p:spPr>
        <p:txBody>
          <a:bodyPr wrap="none">
            <a:spAutoFit/>
          </a:bodyPr>
          <a:lstStyle/>
          <a:p>
            <a:pPr lvl="0">
              <a:lnSpc>
                <a:spcPct val="107000"/>
              </a:lnSpc>
              <a:spcAft>
                <a:spcPts val="800"/>
              </a:spcAft>
            </a:pPr>
            <a:r>
              <a:rPr lang="en-US" b="1" dirty="0" smtClean="0">
                <a:latin typeface="Times New Roman" panose="02020603050405020304" pitchFamily="18" charset="0"/>
                <a:ea typeface="Calibri" panose="020F0502020204030204" pitchFamily="34" charset="0"/>
                <a:cs typeface="Times New Roman" panose="02020603050405020304" pitchFamily="18" charset="0"/>
              </a:rPr>
              <a:t>3</a:t>
            </a:r>
            <a:r>
              <a:rPr lang="en-US" b="1" dirty="0">
                <a:latin typeface="Times New Roman" panose="02020603050405020304" pitchFamily="18" charset="0"/>
                <a:ea typeface="Calibri" panose="020F0502020204030204" pitchFamily="34" charset="0"/>
                <a:cs typeface="Times New Roman" panose="02020603050405020304" pitchFamily="18" charset="0"/>
              </a:rPr>
              <a:t>) reduction</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Рисунок 7"/>
          <p:cNvPicPr/>
          <p:nvPr/>
        </p:nvPicPr>
        <p:blipFill rotWithShape="1">
          <a:blip r:embed="rId3">
            <a:extLst>
              <a:ext uri="{28A0092B-C50C-407E-A947-70E740481C1C}">
                <a14:useLocalDpi xmlns:a14="http://schemas.microsoft.com/office/drawing/2010/main" val="0"/>
              </a:ext>
            </a:extLst>
          </a:blip>
          <a:srcRect t="64236" b="2525"/>
          <a:stretch/>
        </p:blipFill>
        <p:spPr bwMode="auto">
          <a:xfrm>
            <a:off x="6839267" y="4429124"/>
            <a:ext cx="4514533" cy="15716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98213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8</a:t>
            </a:fld>
            <a:endParaRPr lang="ru-RU"/>
          </a:p>
        </p:txBody>
      </p:sp>
      <p:sp>
        <p:nvSpPr>
          <p:cNvPr id="5" name="Прямоугольник 4"/>
          <p:cNvSpPr/>
          <p:nvPr/>
        </p:nvSpPr>
        <p:spPr>
          <a:xfrm>
            <a:off x="533400" y="230065"/>
            <a:ext cx="11315700" cy="1680588"/>
          </a:xfrm>
          <a:prstGeom prst="rect">
            <a:avLst/>
          </a:prstGeom>
        </p:spPr>
        <p:txBody>
          <a:bodyPr wrap="square">
            <a:spAutoFit/>
          </a:bodyPr>
          <a:lstStyle/>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Phase II</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1) formation of conjugates with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glucuronic</a:t>
            </a:r>
            <a:r>
              <a:rPr lang="en-US" sz="2800" dirty="0">
                <a:latin typeface="Times New Roman" panose="02020603050405020304" pitchFamily="18" charset="0"/>
                <a:ea typeface="Calibri" panose="020F0502020204030204" pitchFamily="34" charset="0"/>
                <a:cs typeface="Times New Roman" panose="02020603050405020304" pitchFamily="18" charset="0"/>
              </a:rPr>
              <a:t> or sulfuric acids.</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Characteristic of benzodiazepines and their 3-hydroxy derivatives.</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p:cNvPicPr/>
          <p:nvPr/>
        </p:nvPicPr>
        <p:blipFill rotWithShape="1">
          <a:blip r:embed="rId2">
            <a:extLst>
              <a:ext uri="{28A0092B-C50C-407E-A947-70E740481C1C}">
                <a14:useLocalDpi xmlns:a14="http://schemas.microsoft.com/office/drawing/2010/main" val="0"/>
              </a:ext>
            </a:extLst>
          </a:blip>
          <a:srcRect l="2088" t="2906" r="1" b="59949"/>
          <a:stretch/>
        </p:blipFill>
        <p:spPr bwMode="auto">
          <a:xfrm>
            <a:off x="2762250" y="1808350"/>
            <a:ext cx="5391785" cy="1938337"/>
          </a:xfrm>
          <a:prstGeom prst="rect">
            <a:avLst/>
          </a:prstGeom>
          <a:ln>
            <a:noFill/>
          </a:ln>
          <a:extLst>
            <a:ext uri="{53640926-AAD7-44D8-BBD7-CCE9431645EC}">
              <a14:shadowObscured xmlns:a14="http://schemas.microsoft.com/office/drawing/2010/main"/>
            </a:ext>
          </a:extLst>
        </p:spPr>
      </p:pic>
      <p:sp>
        <p:nvSpPr>
          <p:cNvPr id="6" name="Прямоугольник 5"/>
          <p:cNvSpPr/>
          <p:nvPr/>
        </p:nvSpPr>
        <p:spPr>
          <a:xfrm>
            <a:off x="533400" y="4044824"/>
            <a:ext cx="6858000" cy="1116972"/>
          </a:xfrm>
          <a:prstGeom prst="rect">
            <a:avLst/>
          </a:prstGeom>
        </p:spPr>
        <p:txBody>
          <a:bodyPr wrap="square">
            <a:spAutoFit/>
          </a:bodyPr>
          <a:lstStyle/>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2) formation of conjugates with acetic acid.</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Characteristic of reduced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nitrazepam</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533400" y="4044824"/>
            <a:ext cx="11315700" cy="1116972"/>
          </a:xfrm>
          <a:prstGeom prst="rect">
            <a:avLst/>
          </a:prstGeom>
        </p:spPr>
        <p:txBody>
          <a:bodyPr wrap="square">
            <a:spAutoFit/>
          </a:bodyPr>
          <a:lstStyle/>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2) formation of conjugates with acetic acid.</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Characteristic of reduced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nitrazepam</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Рисунок 9"/>
          <p:cNvPicPr/>
          <p:nvPr/>
        </p:nvPicPr>
        <p:blipFill rotWithShape="1">
          <a:blip r:embed="rId2">
            <a:extLst>
              <a:ext uri="{28A0092B-C50C-407E-A947-70E740481C1C}">
                <a14:useLocalDpi xmlns:a14="http://schemas.microsoft.com/office/drawing/2010/main" val="0"/>
              </a:ext>
            </a:extLst>
          </a:blip>
          <a:srcRect l="10740" t="62339" r="7816"/>
          <a:stretch/>
        </p:blipFill>
        <p:spPr bwMode="auto">
          <a:xfrm>
            <a:off x="7381875" y="4044824"/>
            <a:ext cx="4467225" cy="187972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38969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EED24D2-99C2-4971-A76F-0077CE8CF617}" type="slidenum">
              <a:rPr lang="ru-RU" smtClean="0"/>
              <a:t>9</a:t>
            </a:fld>
            <a:endParaRPr lang="ru-RU"/>
          </a:p>
        </p:txBody>
      </p:sp>
      <p:sp>
        <p:nvSpPr>
          <p:cNvPr id="2" name="Прямоугольник 1"/>
          <p:cNvSpPr/>
          <p:nvPr/>
        </p:nvSpPr>
        <p:spPr>
          <a:xfrm>
            <a:off x="685800" y="688539"/>
            <a:ext cx="10077450" cy="3970318"/>
          </a:xfrm>
          <a:prstGeom prst="rect">
            <a:avLst/>
          </a:prstGeom>
        </p:spPr>
        <p:txBody>
          <a:bodyPr wrap="square">
            <a:spAutoFit/>
          </a:bodyPr>
          <a:lstStyle/>
          <a:p>
            <a:r>
              <a:rPr lang="en-US" sz="2800" b="1" dirty="0"/>
              <a:t>Objects of study:</a:t>
            </a:r>
            <a:endParaRPr lang="ru-RU" sz="2800" b="1" dirty="0"/>
          </a:p>
          <a:p>
            <a:endParaRPr lang="ru-RU" sz="2800" dirty="0"/>
          </a:p>
          <a:p>
            <a:r>
              <a:rPr lang="en-US" sz="2800" b="1" i="1" dirty="0"/>
              <a:t>Corpse material</a:t>
            </a:r>
            <a:r>
              <a:rPr lang="en-US" sz="2800" dirty="0"/>
              <a:t>: 1/3 liver, 1 kidney, 1 meter </a:t>
            </a:r>
            <a:r>
              <a:rPr lang="en-US" sz="2800" dirty="0" err="1" smtClean="0"/>
              <a:t>intestin</a:t>
            </a:r>
            <a:r>
              <a:rPr lang="en-US" sz="2800" dirty="0" smtClean="0"/>
              <a:t>, </a:t>
            </a:r>
            <a:r>
              <a:rPr lang="en-US" sz="2800" dirty="0"/>
              <a:t>stomach with contents, brain</a:t>
            </a:r>
            <a:r>
              <a:rPr lang="en-US" sz="2800" dirty="0" smtClean="0"/>
              <a:t>;</a:t>
            </a:r>
            <a:r>
              <a:rPr lang="ru-RU" sz="2800" dirty="0" smtClean="0"/>
              <a:t> </a:t>
            </a:r>
            <a:r>
              <a:rPr lang="en-US" sz="2800" dirty="0"/>
              <a:t>blood, urine</a:t>
            </a:r>
            <a:endParaRPr lang="ru-RU" sz="2800" dirty="0"/>
          </a:p>
          <a:p>
            <a:endParaRPr lang="ru-RU" sz="2800" dirty="0"/>
          </a:p>
          <a:p>
            <a:r>
              <a:rPr lang="en-US" sz="2800" b="1" i="1" dirty="0"/>
              <a:t>Acute poisoning</a:t>
            </a:r>
            <a:r>
              <a:rPr lang="en-US" sz="2800" dirty="0"/>
              <a:t>: gastric lavage water, dialysis water, vomit, blood, urine.</a:t>
            </a:r>
            <a:endParaRPr lang="ru-RU" sz="2800" dirty="0"/>
          </a:p>
          <a:p>
            <a:endParaRPr lang="ru-RU" sz="2800" dirty="0"/>
          </a:p>
          <a:p>
            <a:r>
              <a:rPr lang="en-US" sz="2800" b="1" i="1" dirty="0" err="1" smtClean="0"/>
              <a:t>Narcological</a:t>
            </a:r>
            <a:r>
              <a:rPr lang="en-US" sz="2800" b="1" i="1" dirty="0" smtClean="0"/>
              <a:t>  research </a:t>
            </a:r>
            <a:r>
              <a:rPr lang="en-US" sz="2800" dirty="0" smtClean="0"/>
              <a:t>: </a:t>
            </a:r>
            <a:r>
              <a:rPr lang="en-US" sz="2800" dirty="0"/>
              <a:t>blood, urine, hair, </a:t>
            </a:r>
            <a:r>
              <a:rPr lang="en-US" sz="2800" dirty="0" smtClean="0"/>
              <a:t>nails</a:t>
            </a:r>
            <a:endParaRPr lang="ru-RU" sz="2800" dirty="0"/>
          </a:p>
        </p:txBody>
      </p:sp>
    </p:spTree>
    <p:extLst>
      <p:ext uri="{BB962C8B-B14F-4D97-AF65-F5344CB8AC3E}">
        <p14:creationId xmlns:p14="http://schemas.microsoft.com/office/powerpoint/2010/main" val="326380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12544</TotalTime>
  <Words>2414</Words>
  <Application>Microsoft Office PowerPoint</Application>
  <PresentationFormat>Широкоэкранный</PresentationFormat>
  <Paragraphs>156</Paragraphs>
  <Slides>29</Slides>
  <Notes>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29</vt:i4>
      </vt:variant>
    </vt:vector>
  </HeadingPairs>
  <TitlesOfParts>
    <vt:vector size="38" baseType="lpstr">
      <vt:lpstr>Arial Unicode MS</vt:lpstr>
      <vt:lpstr>Arial</vt:lpstr>
      <vt:lpstr>Calibri</vt:lpstr>
      <vt:lpstr>Calibri Light</vt:lpstr>
      <vt:lpstr>Courier New</vt:lpstr>
      <vt:lpstr>Symbol</vt:lpstr>
      <vt:lpstr>Times New Roman</vt:lpstr>
      <vt:lpstr>Wingdings</vt:lpstr>
      <vt:lpstr>Тема Office</vt:lpstr>
      <vt:lpstr>MINISTRY OF HEALTH OF THE RUSSIAN FEDERATION  VOLGOGRAD STATE MEDICAL UNIVERSITY  DEPARTMENT OF PHARMACEUTICAL AND TOXICOLOGICAL CHEMISTRY   LECTURE 7   TOXICOLOGIKAL CHEMISTRY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MINISTRY OF HEALTH OF THE RUSSIAN FEDERATION  VOLGOGRAD STATE MEDICAL UNIVERSITY  DEPARTMENT OF PHARMACEUTICAL AND TOXICOLOGICAL CHEMISTRY   LECTURE 1  Methods of pharmacopoeial analysis</dc:title>
  <dc:creator>mp_paramonova</dc:creator>
  <cp:lastModifiedBy>mp_paramonova</cp:lastModifiedBy>
  <cp:revision>431</cp:revision>
  <cp:lastPrinted>2024-02-29T05:44:01Z</cp:lastPrinted>
  <dcterms:created xsi:type="dcterms:W3CDTF">2023-03-02T19:19:06Z</dcterms:created>
  <dcterms:modified xsi:type="dcterms:W3CDTF">2024-04-08T20:11:49Z</dcterms:modified>
</cp:coreProperties>
</file>