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455" r:id="rId4"/>
    <p:sldId id="345" r:id="rId5"/>
    <p:sldId id="421" r:id="rId6"/>
    <p:sldId id="441" r:id="rId7"/>
    <p:sldId id="389" r:id="rId8"/>
    <p:sldId id="281" r:id="rId9"/>
    <p:sldId id="390" r:id="rId10"/>
    <p:sldId id="453" r:id="rId11"/>
    <p:sldId id="391" r:id="rId12"/>
    <p:sldId id="422" r:id="rId13"/>
    <p:sldId id="393" r:id="rId14"/>
    <p:sldId id="338" r:id="rId15"/>
    <p:sldId id="423" r:id="rId16"/>
    <p:sldId id="442" r:id="rId17"/>
    <p:sldId id="429" r:id="rId18"/>
    <p:sldId id="425" r:id="rId19"/>
    <p:sldId id="431" r:id="rId20"/>
    <p:sldId id="426" r:id="rId21"/>
    <p:sldId id="428" r:id="rId22"/>
    <p:sldId id="430" r:id="rId23"/>
    <p:sldId id="432" r:id="rId24"/>
    <p:sldId id="433" r:id="rId25"/>
    <p:sldId id="434" r:id="rId26"/>
    <p:sldId id="435" r:id="rId27"/>
    <p:sldId id="437" r:id="rId28"/>
    <p:sldId id="436" r:id="rId29"/>
    <p:sldId id="438" r:id="rId30"/>
    <p:sldId id="439" r:id="rId31"/>
    <p:sldId id="440" r:id="rId32"/>
    <p:sldId id="444" r:id="rId33"/>
    <p:sldId id="277" r:id="rId34"/>
    <p:sldId id="445" r:id="rId35"/>
    <p:sldId id="279" r:id="rId36"/>
    <p:sldId id="394" r:id="rId37"/>
    <p:sldId id="395" r:id="rId38"/>
    <p:sldId id="446" r:id="rId39"/>
    <p:sldId id="280" r:id="rId40"/>
    <p:sldId id="447" r:id="rId41"/>
    <p:sldId id="398" r:id="rId42"/>
    <p:sldId id="412" r:id="rId43"/>
    <p:sldId id="448" r:id="rId44"/>
    <p:sldId id="449" r:id="rId45"/>
    <p:sldId id="413" r:id="rId46"/>
    <p:sldId id="450" r:id="rId47"/>
    <p:sldId id="414" r:id="rId48"/>
    <p:sldId id="415" r:id="rId49"/>
    <p:sldId id="451" r:id="rId50"/>
    <p:sldId id="452" r:id="rId51"/>
    <p:sldId id="336" r:id="rId52"/>
    <p:sldId id="276"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24" autoAdjust="0"/>
  </p:normalViewPr>
  <p:slideViewPr>
    <p:cSldViewPr>
      <p:cViewPr varScale="1">
        <p:scale>
          <a:sx n="105" d="100"/>
          <a:sy n="105" d="100"/>
        </p:scale>
        <p:origin x="1812" y="114"/>
      </p:cViewPr>
      <p:guideLst>
        <p:guide orient="horz" pos="2160"/>
        <p:guide pos="2880"/>
      </p:guideLst>
    </p:cSldViewPr>
  </p:slideViewPr>
  <p:outlineViewPr>
    <p:cViewPr>
      <p:scale>
        <a:sx n="33" d="100"/>
        <a:sy n="33" d="100"/>
      </p:scale>
      <p:origin x="0" y="534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E6691-4450-4FF0-9A69-10786EF8FECC}" type="datetimeFigureOut">
              <a:rPr lang="ru-RU" smtClean="0"/>
              <a:pPr/>
              <a:t>16.09.2024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BE02C-9DC4-4C92-ACCF-CD27B7F80946}" type="slidenum">
              <a:rPr lang="ru-RU" smtClean="0"/>
              <a:pPr/>
              <a:t>‹#›</a:t>
            </a:fld>
            <a:endParaRPr lang="ru-RU"/>
          </a:p>
        </p:txBody>
      </p:sp>
    </p:spTree>
    <p:extLst>
      <p:ext uri="{BB962C8B-B14F-4D97-AF65-F5344CB8AC3E}">
        <p14:creationId xmlns:p14="http://schemas.microsoft.com/office/powerpoint/2010/main" val="293759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DF5099E-0CA9-4F79-97F8-23B120C9610F}" type="datetimeFigureOut">
              <a:rPr lang="ru-RU" smtClean="0"/>
              <a:pPr/>
              <a:t>16.09.2024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F390CD-7BF7-4826-9B29-3294799B934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DF5099E-0CA9-4F79-97F8-23B120C9610F}" type="datetimeFigureOut">
              <a:rPr lang="ru-RU" smtClean="0"/>
              <a:pPr/>
              <a:t>16.09.2024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F390CD-7BF7-4826-9B29-3294799B934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DF5099E-0CA9-4F79-97F8-23B120C9610F}" type="datetimeFigureOut">
              <a:rPr lang="ru-RU" smtClean="0"/>
              <a:pPr/>
              <a:t>16.09.2024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F390CD-7BF7-4826-9B29-3294799B934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DF5099E-0CA9-4F79-97F8-23B120C9610F}" type="datetimeFigureOut">
              <a:rPr lang="ru-RU" smtClean="0"/>
              <a:pPr/>
              <a:t>16.09.2024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F390CD-7BF7-4826-9B29-3294799B934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DF5099E-0CA9-4F79-97F8-23B120C9610F}" type="datetimeFigureOut">
              <a:rPr lang="ru-RU" smtClean="0"/>
              <a:pPr/>
              <a:t>16.09.2024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F390CD-7BF7-4826-9B29-3294799B934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DF5099E-0CA9-4F79-97F8-23B120C9610F}" type="datetimeFigureOut">
              <a:rPr lang="ru-RU" smtClean="0"/>
              <a:pPr/>
              <a:t>16.09.2024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F390CD-7BF7-4826-9B29-3294799B934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DF5099E-0CA9-4F79-97F8-23B120C9610F}" type="datetimeFigureOut">
              <a:rPr lang="ru-RU" smtClean="0"/>
              <a:pPr/>
              <a:t>16.09.2024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F390CD-7BF7-4826-9B29-3294799B934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DF5099E-0CA9-4F79-97F8-23B120C9610F}" type="datetimeFigureOut">
              <a:rPr lang="ru-RU" smtClean="0"/>
              <a:pPr/>
              <a:t>16.09.2024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F390CD-7BF7-4826-9B29-3294799B934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F5099E-0CA9-4F79-97F8-23B120C9610F}" type="datetimeFigureOut">
              <a:rPr lang="ru-RU" smtClean="0"/>
              <a:pPr/>
              <a:t>16.09.2024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F390CD-7BF7-4826-9B29-3294799B934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DF5099E-0CA9-4F79-97F8-23B120C9610F}" type="datetimeFigureOut">
              <a:rPr lang="ru-RU" smtClean="0"/>
              <a:pPr/>
              <a:t>16.09.2024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F390CD-7BF7-4826-9B29-3294799B934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DF5099E-0CA9-4F79-97F8-23B120C9610F}" type="datetimeFigureOut">
              <a:rPr lang="ru-RU" smtClean="0"/>
              <a:pPr/>
              <a:t>16.09.2024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F390CD-7BF7-4826-9B29-3294799B934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F5099E-0CA9-4F79-97F8-23B120C9610F}" type="datetimeFigureOut">
              <a:rPr lang="ru-RU" smtClean="0"/>
              <a:pPr/>
              <a:t>16.09.2024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390CD-7BF7-4826-9B29-3294799B934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gif"/></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learningapps.org/"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dgb15.ru/uploadedFiles/files/Prikaz_1024_MSE.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1357298"/>
            <a:ext cx="8501122" cy="2500330"/>
          </a:xfrm>
        </p:spPr>
        <p:txBody>
          <a:bodyPr>
            <a:normAutofit/>
          </a:bodyPr>
          <a:lstStyle/>
          <a:p>
            <a:r>
              <a:rPr lang="ru-RU" b="1">
                <a:solidFill>
                  <a:schemeClr val="bg1"/>
                </a:solidFill>
              </a:rPr>
              <a:t>Организация </a:t>
            </a:r>
            <a:r>
              <a:rPr lang="ru-RU" b="1" dirty="0">
                <a:solidFill>
                  <a:schemeClr val="bg1"/>
                </a:solidFill>
              </a:rPr>
              <a:t>деятельности бюро медико-социальной экспертизы (дети-инвалиды)</a:t>
            </a:r>
            <a:br>
              <a:rPr lang="ru-RU" b="1" dirty="0">
                <a:solidFill>
                  <a:schemeClr val="bg1"/>
                </a:solidFill>
              </a:rPr>
            </a:br>
            <a:endParaRPr lang="ru-RU" sz="1800" b="1" dirty="0">
              <a:solidFill>
                <a:schemeClr val="bg1"/>
              </a:solidFill>
              <a:latin typeface="+mn-lt"/>
              <a:cs typeface="Arial" pitchFamily="34" charset="0"/>
            </a:endParaRPr>
          </a:p>
        </p:txBody>
      </p:sp>
      <p:sp>
        <p:nvSpPr>
          <p:cNvPr id="3" name="Подзаголовок 2"/>
          <p:cNvSpPr>
            <a:spLocks noGrp="1"/>
          </p:cNvSpPr>
          <p:nvPr>
            <p:ph type="subTitle" idx="1"/>
          </p:nvPr>
        </p:nvSpPr>
        <p:spPr/>
        <p:txBody>
          <a:bodyPr>
            <a:normAutofit/>
          </a:bodyPr>
          <a:lstStyle/>
          <a:p>
            <a:r>
              <a:rPr lang="ru-RU" sz="1300" dirty="0"/>
              <a:t>Лекция для студентов </a:t>
            </a:r>
            <a:r>
              <a:rPr lang="ru-RU" sz="1300" dirty="0" smtClean="0"/>
              <a:t>4 </a:t>
            </a:r>
            <a:r>
              <a:rPr lang="ru-RU" sz="1300" dirty="0"/>
              <a:t>курса направления «социальная работа»</a:t>
            </a:r>
          </a:p>
          <a:p>
            <a:r>
              <a:rPr lang="ru-RU" sz="1200" dirty="0"/>
              <a:t>Дисциплина: </a:t>
            </a:r>
            <a:r>
              <a:rPr lang="ru-RU" sz="1400" dirty="0"/>
              <a:t>«Социальная защита </a:t>
            </a:r>
            <a:r>
              <a:rPr lang="ru-RU" sz="1400" dirty="0" smtClean="0"/>
              <a:t>материнства и детства» </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B76709-86D7-439C-896E-15434E89840C}"/>
              </a:ext>
            </a:extLst>
          </p:cNvPr>
          <p:cNvSpPr>
            <a:spLocks noGrp="1"/>
          </p:cNvSpPr>
          <p:nvPr>
            <p:ph type="title"/>
          </p:nvPr>
        </p:nvSpPr>
        <p:spPr>
          <a:solidFill>
            <a:srgbClr val="0070C0"/>
          </a:solidFill>
        </p:spPr>
        <p:txBody>
          <a:bodyPr/>
          <a:lstStyle/>
          <a:p>
            <a:r>
              <a:rPr lang="ru-RU" dirty="0">
                <a:solidFill>
                  <a:schemeClr val="bg1"/>
                </a:solidFill>
              </a:rPr>
              <a:t>«</a:t>
            </a:r>
            <a:r>
              <a:rPr lang="ru-RU" b="1" dirty="0">
                <a:solidFill>
                  <a:schemeClr val="bg1"/>
                </a:solidFill>
              </a:rPr>
              <a:t>Инвалид</a:t>
            </a:r>
            <a:r>
              <a:rPr lang="ru-RU" dirty="0">
                <a:solidFill>
                  <a:schemeClr val="bg1"/>
                </a:solidFill>
              </a:rPr>
              <a:t> с </a:t>
            </a:r>
            <a:r>
              <a:rPr lang="ru-RU" b="1" dirty="0">
                <a:solidFill>
                  <a:schemeClr val="bg1"/>
                </a:solidFill>
              </a:rPr>
              <a:t>детства</a:t>
            </a:r>
            <a:r>
              <a:rPr lang="ru-RU" dirty="0">
                <a:solidFill>
                  <a:schemeClr val="bg1"/>
                </a:solidFill>
              </a:rPr>
              <a:t>»</a:t>
            </a:r>
          </a:p>
        </p:txBody>
      </p:sp>
      <p:sp>
        <p:nvSpPr>
          <p:cNvPr id="3" name="Объект 2">
            <a:extLst>
              <a:ext uri="{FF2B5EF4-FFF2-40B4-BE49-F238E27FC236}">
                <a16:creationId xmlns:a16="http://schemas.microsoft.com/office/drawing/2014/main" id="{82CE3810-84B2-4206-892C-8C6A09B669EC}"/>
              </a:ext>
            </a:extLst>
          </p:cNvPr>
          <p:cNvSpPr>
            <a:spLocks noGrp="1"/>
          </p:cNvSpPr>
          <p:nvPr>
            <p:ph idx="1"/>
          </p:nvPr>
        </p:nvSpPr>
        <p:spPr/>
        <p:txBody>
          <a:bodyPr/>
          <a:lstStyle/>
          <a:p>
            <a:pPr marL="0" indent="0" algn="ctr">
              <a:buNone/>
            </a:pPr>
            <a:endParaRPr lang="ru-RU" dirty="0"/>
          </a:p>
          <a:p>
            <a:pPr marL="0" indent="0" algn="ctr">
              <a:buNone/>
            </a:pPr>
            <a:r>
              <a:rPr lang="ru-RU" dirty="0"/>
              <a:t>«</a:t>
            </a:r>
            <a:r>
              <a:rPr lang="ru-RU" b="1" dirty="0"/>
              <a:t>Инвалид</a:t>
            </a:r>
            <a:r>
              <a:rPr lang="ru-RU" dirty="0"/>
              <a:t> с </a:t>
            </a:r>
            <a:r>
              <a:rPr lang="ru-RU" b="1" dirty="0"/>
              <a:t>детства</a:t>
            </a:r>
            <a:r>
              <a:rPr lang="ru-RU" dirty="0"/>
              <a:t>» – </a:t>
            </a:r>
            <a:r>
              <a:rPr lang="ru-RU" b="1" dirty="0"/>
              <a:t>это</a:t>
            </a:r>
            <a:r>
              <a:rPr lang="ru-RU" dirty="0"/>
              <a:t> причина инвалидности устанавливается гражданам </a:t>
            </a:r>
            <a:r>
              <a:rPr lang="ru-RU" b="1" dirty="0">
                <a:solidFill>
                  <a:srgbClr val="C00000"/>
                </a:solidFill>
              </a:rPr>
              <a:t>старше 18 лет,</a:t>
            </a:r>
            <a:r>
              <a:rPr lang="ru-RU" dirty="0"/>
              <a:t> когда инвалидность вследствие заболевания, травмы или дефекта, возникшего в </a:t>
            </a:r>
            <a:r>
              <a:rPr lang="ru-RU" b="1" dirty="0"/>
              <a:t>детстве</a:t>
            </a:r>
            <a:r>
              <a:rPr lang="ru-RU" dirty="0"/>
              <a:t>, наступила до достижения 18 лет.</a:t>
            </a:r>
          </a:p>
        </p:txBody>
      </p:sp>
    </p:spTree>
    <p:extLst>
      <p:ext uri="{BB962C8B-B14F-4D97-AF65-F5344CB8AC3E}">
        <p14:creationId xmlns:p14="http://schemas.microsoft.com/office/powerpoint/2010/main" val="3684409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AEC051-B39B-42DC-A54E-CD240DE958A0}"/>
              </a:ext>
            </a:extLst>
          </p:cNvPr>
          <p:cNvSpPr>
            <a:spLocks noGrp="1"/>
          </p:cNvSpPr>
          <p:nvPr>
            <p:ph type="title"/>
          </p:nvPr>
        </p:nvSpPr>
        <p:spPr>
          <a:solidFill>
            <a:srgbClr val="0070C0"/>
          </a:solidFill>
        </p:spPr>
        <p:txBody>
          <a:bodyPr>
            <a:noAutofit/>
          </a:bodyPr>
          <a:lstStyle/>
          <a:p>
            <a:r>
              <a:rPr lang="ru-RU" sz="2800" dirty="0">
                <a:solidFill>
                  <a:schemeClr val="bg1"/>
                </a:solidFill>
              </a:rPr>
              <a:t/>
            </a:r>
            <a:br>
              <a:rPr lang="ru-RU" sz="2800" dirty="0">
                <a:solidFill>
                  <a:schemeClr val="bg1"/>
                </a:solidFill>
              </a:rPr>
            </a:br>
            <a:r>
              <a:rPr lang="ru-RU" sz="2800" dirty="0">
                <a:solidFill>
                  <a:schemeClr val="bg1"/>
                </a:solidFill>
              </a:rPr>
              <a:t>Стойкость функциональных нарушений определяется разными факторами:</a:t>
            </a:r>
            <a:br>
              <a:rPr lang="ru-RU" sz="2800" dirty="0">
                <a:solidFill>
                  <a:schemeClr val="bg1"/>
                </a:solidFill>
              </a:rPr>
            </a:br>
            <a:endParaRPr lang="ru-RU" sz="2800" dirty="0">
              <a:solidFill>
                <a:schemeClr val="bg1"/>
              </a:solidFill>
            </a:endParaRPr>
          </a:p>
        </p:txBody>
      </p:sp>
      <p:sp>
        <p:nvSpPr>
          <p:cNvPr id="3" name="Объект 2">
            <a:extLst>
              <a:ext uri="{FF2B5EF4-FFF2-40B4-BE49-F238E27FC236}">
                <a16:creationId xmlns:a16="http://schemas.microsoft.com/office/drawing/2014/main" id="{C364663A-F10B-4AEC-9CF5-15700D2A06B7}"/>
              </a:ext>
            </a:extLst>
          </p:cNvPr>
          <p:cNvSpPr>
            <a:spLocks noGrp="1"/>
          </p:cNvSpPr>
          <p:nvPr>
            <p:ph idx="1"/>
          </p:nvPr>
        </p:nvSpPr>
        <p:spPr>
          <a:xfrm>
            <a:off x="457200" y="1600200"/>
            <a:ext cx="8363272" cy="4781128"/>
          </a:xfrm>
        </p:spPr>
        <p:txBody>
          <a:bodyPr>
            <a:normAutofit fontScale="77500" lnSpcReduction="20000"/>
          </a:bodyPr>
          <a:lstStyle/>
          <a:p>
            <a:pPr lvl="0"/>
            <a:r>
              <a:rPr lang="ru-RU" dirty="0"/>
              <a:t>клинической формой заболевания: </a:t>
            </a:r>
            <a:r>
              <a:rPr lang="ru-RU" b="1" dirty="0">
                <a:solidFill>
                  <a:srgbClr val="C00000"/>
                </a:solidFill>
              </a:rPr>
              <a:t>врожденная патология</a:t>
            </a:r>
            <a:r>
              <a:rPr lang="ru-RU" dirty="0"/>
              <a:t> (врожденные пороки развития, наследственная и хромосомная патология, последствия перинатальных повреждений)  имеют стойкий характер нарушений различных функций организма; в этих случаях ориентируются также и на </a:t>
            </a:r>
            <a:r>
              <a:rPr lang="ru-RU" b="1" dirty="0">
                <a:solidFill>
                  <a:srgbClr val="C00000"/>
                </a:solidFill>
              </a:rPr>
              <a:t>клинический прогноз;</a:t>
            </a:r>
          </a:p>
          <a:p>
            <a:pPr lvl="0"/>
            <a:r>
              <a:rPr lang="ru-RU" b="1" dirty="0">
                <a:solidFill>
                  <a:srgbClr val="C00000"/>
                </a:solidFill>
              </a:rPr>
              <a:t>длительностью течения заболевания: </a:t>
            </a:r>
            <a:r>
              <a:rPr lang="ru-RU" dirty="0"/>
              <a:t>многие хронические заболевания у детей развиваются как результат перенесенных острых патологических состояний, и для оценки </a:t>
            </a:r>
            <a:r>
              <a:rPr lang="ru-RU" dirty="0" err="1"/>
              <a:t>хронизации</a:t>
            </a:r>
            <a:r>
              <a:rPr lang="ru-RU" dirty="0"/>
              <a:t> используется срок – </a:t>
            </a:r>
            <a:r>
              <a:rPr lang="ru-RU" b="1" dirty="0">
                <a:solidFill>
                  <a:srgbClr val="C00000"/>
                </a:solidFill>
              </a:rPr>
              <a:t>6 месяцев,  </a:t>
            </a:r>
            <a:r>
              <a:rPr lang="ru-RU" dirty="0"/>
              <a:t>который также может быть использован в качестве ориентировочного </a:t>
            </a:r>
            <a:r>
              <a:rPr lang="ru-RU" b="1" dirty="0">
                <a:solidFill>
                  <a:srgbClr val="C00000"/>
                </a:solidFill>
              </a:rPr>
              <a:t>критерия стойкости нарушенных функций. </a:t>
            </a:r>
          </a:p>
          <a:p>
            <a:endParaRPr lang="ru-RU" dirty="0"/>
          </a:p>
        </p:txBody>
      </p:sp>
    </p:spTree>
    <p:extLst>
      <p:ext uri="{BB962C8B-B14F-4D97-AF65-F5344CB8AC3E}">
        <p14:creationId xmlns:p14="http://schemas.microsoft.com/office/powerpoint/2010/main" val="4115998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F01C0E-382E-4F32-8D77-43688AB97DE1}"/>
              </a:ext>
            </a:extLst>
          </p:cNvPr>
          <p:cNvSpPr>
            <a:spLocks noGrp="1"/>
          </p:cNvSpPr>
          <p:nvPr>
            <p:ph type="title"/>
          </p:nvPr>
        </p:nvSpPr>
        <p:spPr>
          <a:solidFill>
            <a:srgbClr val="00B0F0"/>
          </a:solidFill>
        </p:spPr>
        <p:txBody>
          <a:bodyPr/>
          <a:lstStyle/>
          <a:p>
            <a:r>
              <a:rPr lang="ru-RU" dirty="0"/>
              <a:t>Градация уровня здоровья детей</a:t>
            </a:r>
          </a:p>
        </p:txBody>
      </p:sp>
      <p:sp>
        <p:nvSpPr>
          <p:cNvPr id="3" name="Объект 2">
            <a:extLst>
              <a:ext uri="{FF2B5EF4-FFF2-40B4-BE49-F238E27FC236}">
                <a16:creationId xmlns:a16="http://schemas.microsoft.com/office/drawing/2014/main" id="{7CE471E7-E59C-4B33-93C8-8C3E3D85BABD}"/>
              </a:ext>
            </a:extLst>
          </p:cNvPr>
          <p:cNvSpPr>
            <a:spLocks noGrp="1"/>
          </p:cNvSpPr>
          <p:nvPr>
            <p:ph sz="half" idx="1"/>
          </p:nvPr>
        </p:nvSpPr>
        <p:spPr>
          <a:xfrm>
            <a:off x="457199" y="1600200"/>
            <a:ext cx="4038601" cy="4781128"/>
          </a:xfrm>
        </p:spPr>
        <p:txBody>
          <a:bodyPr>
            <a:normAutofit fontScale="62500" lnSpcReduction="20000"/>
          </a:bodyPr>
          <a:lstStyle/>
          <a:p>
            <a:r>
              <a:rPr lang="ru-RU" dirty="0"/>
              <a:t>В педиатрической практике успешно применяется оценка состояния здоровья детей в виде градации уровня здоровья, предложенная </a:t>
            </a:r>
            <a:r>
              <a:rPr lang="ru-RU" dirty="0" err="1"/>
              <a:t>Громбахом</a:t>
            </a:r>
            <a:r>
              <a:rPr lang="ru-RU" dirty="0"/>
              <a:t> С.М. и доработанная в последующем </a:t>
            </a:r>
            <a:r>
              <a:rPr lang="ru-RU" dirty="0" err="1"/>
              <a:t>Вельтищевым</a:t>
            </a:r>
            <a:r>
              <a:rPr lang="ru-RU" dirty="0"/>
              <a:t> Ю.Е. с разделением на пять групп здоровья по четырем основным критериям. </a:t>
            </a:r>
          </a:p>
          <a:p>
            <a:r>
              <a:rPr lang="ru-RU" dirty="0"/>
              <a:t>В современном виде она представлена в приказе </a:t>
            </a:r>
            <a:r>
              <a:rPr lang="ru-RU" b="1" dirty="0">
                <a:solidFill>
                  <a:srgbClr val="0070C0"/>
                </a:solidFill>
              </a:rPr>
              <a:t>Минздрава России от 30.12.2003 № 621.  </a:t>
            </a:r>
          </a:p>
        </p:txBody>
      </p:sp>
      <p:sp>
        <p:nvSpPr>
          <p:cNvPr id="4" name="Объект 3">
            <a:extLst>
              <a:ext uri="{FF2B5EF4-FFF2-40B4-BE49-F238E27FC236}">
                <a16:creationId xmlns:a16="http://schemas.microsoft.com/office/drawing/2014/main" id="{E20E344A-25A0-4941-863C-681D09C55BA0}"/>
              </a:ext>
            </a:extLst>
          </p:cNvPr>
          <p:cNvSpPr>
            <a:spLocks noGrp="1"/>
          </p:cNvSpPr>
          <p:nvPr>
            <p:ph sz="half" idx="2"/>
          </p:nvPr>
        </p:nvSpPr>
        <p:spPr>
          <a:xfrm>
            <a:off x="4648200" y="1600200"/>
            <a:ext cx="4172272" cy="4983162"/>
          </a:xfrm>
        </p:spPr>
        <p:txBody>
          <a:bodyPr>
            <a:normAutofit fontScale="62500" lnSpcReduction="20000"/>
          </a:bodyPr>
          <a:lstStyle/>
          <a:p>
            <a:r>
              <a:rPr lang="ru-RU" dirty="0"/>
              <a:t>К 1 группе здоровья относят </a:t>
            </a:r>
            <a:r>
              <a:rPr lang="ru-RU" b="1" dirty="0">
                <a:solidFill>
                  <a:srgbClr val="C00000"/>
                </a:solidFill>
              </a:rPr>
              <a:t>практически здоровых детей, </a:t>
            </a:r>
          </a:p>
          <a:p>
            <a:r>
              <a:rPr lang="ru-RU" dirty="0"/>
              <a:t>ко 2 группе – детей с функциональными нарушениями без четко очерченной хронической патологии – </a:t>
            </a:r>
            <a:r>
              <a:rPr lang="ru-RU" b="1" dirty="0">
                <a:solidFill>
                  <a:srgbClr val="C00000"/>
                </a:solidFill>
              </a:rPr>
              <a:t>состояние предболезни, </a:t>
            </a:r>
            <a:r>
              <a:rPr lang="ru-RU" dirty="0"/>
              <a:t>например функциональное расстройство желудка, гипертрофия небных миндалин, часто болеющие дети и др., </a:t>
            </a:r>
          </a:p>
          <a:p>
            <a:r>
              <a:rPr lang="ru-RU" dirty="0"/>
              <a:t>к 3 – дети </a:t>
            </a:r>
            <a:r>
              <a:rPr lang="ru-RU" b="1" dirty="0">
                <a:solidFill>
                  <a:srgbClr val="C00000"/>
                </a:solidFill>
              </a:rPr>
              <a:t>с хронической патологией в стадии ремиссии и компенсации</a:t>
            </a:r>
            <a:r>
              <a:rPr lang="ru-RU" dirty="0"/>
              <a:t>, к 4 – пациенты с хроническими вялотекущими заболеваниями с </a:t>
            </a:r>
            <a:r>
              <a:rPr lang="ru-RU" b="1" dirty="0">
                <a:solidFill>
                  <a:srgbClr val="C00000"/>
                </a:solidFill>
              </a:rPr>
              <a:t>редкими обострениями и субкомпенсацией, </a:t>
            </a:r>
          </a:p>
          <a:p>
            <a:r>
              <a:rPr lang="ru-RU" dirty="0"/>
              <a:t>к 5 – дети с хронической декомпенсированной </a:t>
            </a:r>
            <a:r>
              <a:rPr lang="ru-RU" b="1" dirty="0">
                <a:solidFill>
                  <a:srgbClr val="C00000"/>
                </a:solidFill>
              </a:rPr>
              <a:t>патологией и частыми обострениями.   </a:t>
            </a:r>
          </a:p>
          <a:p>
            <a:endParaRPr lang="ru-RU" dirty="0"/>
          </a:p>
        </p:txBody>
      </p:sp>
    </p:spTree>
    <p:extLst>
      <p:ext uri="{BB962C8B-B14F-4D97-AF65-F5344CB8AC3E}">
        <p14:creationId xmlns:p14="http://schemas.microsoft.com/office/powerpoint/2010/main" val="1165468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149E79-B859-467A-9BAA-77E8B6B9643C}"/>
              </a:ext>
            </a:extLst>
          </p:cNvPr>
          <p:cNvSpPr>
            <a:spLocks noGrp="1"/>
          </p:cNvSpPr>
          <p:nvPr>
            <p:ph type="title"/>
          </p:nvPr>
        </p:nvSpPr>
        <p:spPr>
          <a:solidFill>
            <a:srgbClr val="00B050"/>
          </a:solidFill>
        </p:spPr>
        <p:txBody>
          <a:bodyPr>
            <a:normAutofit fontScale="90000"/>
          </a:bodyPr>
          <a:lstStyle/>
          <a:p>
            <a:r>
              <a:rPr lang="ru-RU" sz="2700" b="1" dirty="0">
                <a:solidFill>
                  <a:schemeClr val="bg1"/>
                </a:solidFill>
              </a:rPr>
              <a:t/>
            </a:r>
            <a:br>
              <a:rPr lang="ru-RU" sz="2700" b="1" dirty="0">
                <a:solidFill>
                  <a:schemeClr val="bg1"/>
                </a:solidFill>
              </a:rPr>
            </a:br>
            <a:r>
              <a:rPr lang="ru-RU" sz="2700" dirty="0">
                <a:solidFill>
                  <a:schemeClr val="bg1"/>
                </a:solidFill>
              </a:rPr>
              <a:t>При оценке степени выраженности нарушений функций организма необходимо учитывать </a:t>
            </a:r>
          </a:p>
        </p:txBody>
      </p:sp>
      <p:sp>
        <p:nvSpPr>
          <p:cNvPr id="3" name="Объект 2">
            <a:extLst>
              <a:ext uri="{FF2B5EF4-FFF2-40B4-BE49-F238E27FC236}">
                <a16:creationId xmlns:a16="http://schemas.microsoft.com/office/drawing/2014/main" id="{E3301726-95B3-4C16-9585-BC43A7EC523A}"/>
              </a:ext>
            </a:extLst>
          </p:cNvPr>
          <p:cNvSpPr>
            <a:spLocks noGrp="1"/>
          </p:cNvSpPr>
          <p:nvPr>
            <p:ph idx="1"/>
          </p:nvPr>
        </p:nvSpPr>
        <p:spPr/>
        <p:txBody>
          <a:bodyPr>
            <a:normAutofit fontScale="77500" lnSpcReduction="20000"/>
          </a:bodyPr>
          <a:lstStyle/>
          <a:p>
            <a:r>
              <a:rPr lang="ru-RU" b="1" dirty="0">
                <a:solidFill>
                  <a:srgbClr val="C00000"/>
                </a:solidFill>
              </a:rPr>
              <a:t>признаки развития </a:t>
            </a:r>
            <a:r>
              <a:rPr lang="ru-RU" dirty="0"/>
              <a:t>хронической функциональной недостаточности в периоде ремиссии заболевания, принимая во внимание частоту и длительность обострений, </a:t>
            </a:r>
          </a:p>
          <a:p>
            <a:r>
              <a:rPr lang="ru-RU" b="1" dirty="0">
                <a:solidFill>
                  <a:srgbClr val="C00000"/>
                </a:solidFill>
              </a:rPr>
              <a:t>степень выраженности </a:t>
            </a:r>
            <a:r>
              <a:rPr lang="ru-RU" dirty="0"/>
              <a:t>острой функциональной недостаточности при обострении (например, степень выраженности острой дыхательной недостаточности при приступе бронхиальной астмы и частоту и длительность приступного периода). </a:t>
            </a:r>
          </a:p>
          <a:p>
            <a:r>
              <a:rPr lang="ru-RU" dirty="0"/>
              <a:t>Если имеют место незначительные хронические функциональные нарушения и обострения возникают не часто, что не приводит к ограничениям жизнедеятельности (ОЖД), считают, что ребенок направлен </a:t>
            </a:r>
            <a:r>
              <a:rPr lang="ru-RU" b="1" dirty="0">
                <a:solidFill>
                  <a:srgbClr val="C00000"/>
                </a:solidFill>
              </a:rPr>
              <a:t>на МСЭ необоснованно (до 10%).</a:t>
            </a:r>
          </a:p>
        </p:txBody>
      </p:sp>
    </p:spTree>
    <p:extLst>
      <p:ext uri="{BB962C8B-B14F-4D97-AF65-F5344CB8AC3E}">
        <p14:creationId xmlns:p14="http://schemas.microsoft.com/office/powerpoint/2010/main" val="3048028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p:txBody>
          <a:bodyPr>
            <a:noAutofit/>
          </a:bodyPr>
          <a:lstStyle/>
          <a:p>
            <a:r>
              <a:rPr lang="ru-RU" sz="2400" dirty="0"/>
              <a:t>Причины </a:t>
            </a:r>
            <a:r>
              <a:rPr lang="ru-RU" sz="2400" b="1" dirty="0">
                <a:solidFill>
                  <a:srgbClr val="C00000"/>
                </a:solidFill>
              </a:rPr>
              <a:t>необоснованного</a:t>
            </a:r>
            <a:r>
              <a:rPr lang="ru-RU" sz="2400" dirty="0"/>
              <a:t> направления детей на медико-социальную экспертизу условно можно подразделить на  две группы.</a:t>
            </a:r>
            <a:br>
              <a:rPr lang="ru-RU" sz="2400" dirty="0"/>
            </a:br>
            <a:endParaRPr lang="ru-RU" sz="2400" dirty="0"/>
          </a:p>
        </p:txBody>
      </p:sp>
      <p:sp>
        <p:nvSpPr>
          <p:cNvPr id="60421" name="Rectangle 5"/>
          <p:cNvSpPr>
            <a:spLocks noGrp="1" noChangeArrowheads="1"/>
          </p:cNvSpPr>
          <p:nvPr>
            <p:ph type="body" sz="half" idx="1"/>
          </p:nvPr>
        </p:nvSpPr>
        <p:spPr>
          <a:xfrm>
            <a:off x="323527" y="2699792"/>
            <a:ext cx="3816422" cy="3024336"/>
          </a:xfrm>
          <a:solidFill>
            <a:srgbClr val="0070C0"/>
          </a:solidFill>
        </p:spPr>
        <p:txBody>
          <a:bodyPr>
            <a:normAutofit fontScale="62500" lnSpcReduction="20000"/>
          </a:bodyPr>
          <a:lstStyle/>
          <a:p>
            <a:pPr marL="533400" indent="-533400" algn="ctr">
              <a:lnSpc>
                <a:spcPct val="80000"/>
              </a:lnSpc>
              <a:buFont typeface="Wingdings" panose="05000000000000000000" pitchFamily="2" charset="2"/>
              <a:buNone/>
            </a:pPr>
            <a:r>
              <a:rPr lang="ru-RU" dirty="0">
                <a:solidFill>
                  <a:schemeClr val="bg1"/>
                </a:solidFill>
              </a:rPr>
              <a:t>Первая – несвоевременное направление детей на медико-социальную экспертизу: </a:t>
            </a:r>
            <a:r>
              <a:rPr lang="ru-RU" i="1" dirty="0">
                <a:solidFill>
                  <a:schemeClr val="bg1"/>
                </a:solidFill>
              </a:rPr>
              <a:t>раннее </a:t>
            </a:r>
            <a:r>
              <a:rPr lang="ru-RU" dirty="0">
                <a:solidFill>
                  <a:schemeClr val="bg1"/>
                </a:solidFill>
              </a:rPr>
              <a:t>– при отсутствии стойких нарушений функций организма в период лечения или проведения реабилитационных мероприятий; </a:t>
            </a:r>
          </a:p>
          <a:p>
            <a:pPr marL="533400" indent="-533400" algn="ctr">
              <a:lnSpc>
                <a:spcPct val="80000"/>
              </a:lnSpc>
              <a:buFont typeface="Wingdings" panose="05000000000000000000" pitchFamily="2" charset="2"/>
              <a:buNone/>
            </a:pPr>
            <a:r>
              <a:rPr lang="ru-RU" i="1" dirty="0">
                <a:solidFill>
                  <a:schemeClr val="bg1"/>
                </a:solidFill>
              </a:rPr>
              <a:t>позднее</a:t>
            </a:r>
            <a:r>
              <a:rPr lang="ru-RU" dirty="0">
                <a:solidFill>
                  <a:schemeClr val="bg1"/>
                </a:solidFill>
              </a:rPr>
              <a:t> – через несколько лет после рождения ребенка с тем или иным пороком развития, что приводит к позднему началу реабилитационных мероприятий</a:t>
            </a:r>
            <a:endParaRPr lang="ru-RU" altLang="ru-RU" sz="1800" dirty="0">
              <a:solidFill>
                <a:schemeClr val="bg1"/>
              </a:solidFill>
            </a:endParaRPr>
          </a:p>
        </p:txBody>
      </p:sp>
      <p:sp>
        <p:nvSpPr>
          <p:cNvPr id="60422" name="Rectangle 6"/>
          <p:cNvSpPr>
            <a:spLocks noGrp="1" noChangeArrowheads="1"/>
          </p:cNvSpPr>
          <p:nvPr>
            <p:ph type="body" sz="half" idx="2"/>
          </p:nvPr>
        </p:nvSpPr>
        <p:spPr>
          <a:xfrm>
            <a:off x="4297793" y="1621160"/>
            <a:ext cx="4536504" cy="5181600"/>
          </a:xfrm>
          <a:solidFill>
            <a:schemeClr val="accent6">
              <a:lumMod val="50000"/>
            </a:schemeClr>
          </a:solidFill>
        </p:spPr>
        <p:txBody>
          <a:bodyPr>
            <a:normAutofit fontScale="70000" lnSpcReduction="20000"/>
          </a:bodyPr>
          <a:lstStyle/>
          <a:p>
            <a:pPr marL="533400" indent="-533400" algn="ctr">
              <a:lnSpc>
                <a:spcPct val="80000"/>
              </a:lnSpc>
              <a:buFont typeface="Wingdings" panose="05000000000000000000" pitchFamily="2" charset="2"/>
              <a:buNone/>
            </a:pPr>
            <a:r>
              <a:rPr lang="ru-RU" dirty="0">
                <a:solidFill>
                  <a:schemeClr val="bg1"/>
                </a:solidFill>
              </a:rPr>
              <a:t>Вторая – направление на медико-социальную экспертизу детей, не </a:t>
            </a:r>
            <a:r>
              <a:rPr lang="ru-RU" b="1" dirty="0">
                <a:solidFill>
                  <a:srgbClr val="FFFF00"/>
                </a:solidFill>
              </a:rPr>
              <a:t>имеющих условий для установления инвалидности: а) у ребенка имеется та или иная патология, </a:t>
            </a:r>
            <a:r>
              <a:rPr lang="ru-RU" b="1" i="1" dirty="0">
                <a:solidFill>
                  <a:srgbClr val="FFFF00"/>
                </a:solidFill>
              </a:rPr>
              <a:t>но отсутствуют нарушения функций организма в целом и соответственно ОЖД</a:t>
            </a:r>
            <a:r>
              <a:rPr lang="ru-RU" b="1" dirty="0">
                <a:solidFill>
                  <a:srgbClr val="FFFF00"/>
                </a:solidFill>
              </a:rPr>
              <a:t>, </a:t>
            </a:r>
            <a:r>
              <a:rPr lang="ru-RU" dirty="0">
                <a:solidFill>
                  <a:schemeClr val="bg1"/>
                </a:solidFill>
              </a:rPr>
              <a:t>например, у детей после оперированных пороков сердца без явлений сердечной недостаточности соответствующей степени, приводящей к ОЖД; б) </a:t>
            </a:r>
            <a:r>
              <a:rPr lang="ru-RU" i="1" dirty="0">
                <a:solidFill>
                  <a:schemeClr val="bg1"/>
                </a:solidFill>
              </a:rPr>
              <a:t>отсутствуют признаки инвалидности (стойкие нарушения функций организма и ОЖД), но ребенок нуждается в медико-социальной помощи государства:</a:t>
            </a:r>
            <a:r>
              <a:rPr lang="ru-RU" dirty="0">
                <a:solidFill>
                  <a:schemeClr val="bg1"/>
                </a:solidFill>
              </a:rPr>
              <a:t> в обеспечении лекарственными средствами, специализированным питанием, высокотехнологичной дорогостоящей медицинской помощи и др., например, дети с муковисцидозом даже при легком течении</a:t>
            </a:r>
            <a:endParaRPr lang="ru-RU" altLang="ru-RU" sz="1800" b="1" dirty="0">
              <a:solidFill>
                <a:schemeClr val="bg1"/>
              </a:solidFill>
            </a:endParaRPr>
          </a:p>
        </p:txBody>
      </p:sp>
      <p:sp>
        <p:nvSpPr>
          <p:cNvPr id="60423" name="Line 7"/>
          <p:cNvSpPr>
            <a:spLocks noChangeShapeType="1"/>
          </p:cNvSpPr>
          <p:nvPr/>
        </p:nvSpPr>
        <p:spPr bwMode="auto">
          <a:xfrm>
            <a:off x="4572000" y="1447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 name="Стрелка: вниз 1">
            <a:extLst>
              <a:ext uri="{FF2B5EF4-FFF2-40B4-BE49-F238E27FC236}">
                <a16:creationId xmlns:a16="http://schemas.microsoft.com/office/drawing/2014/main" id="{D0C290A2-135D-4E44-92A0-6994BE4E8626}"/>
              </a:ext>
            </a:extLst>
          </p:cNvPr>
          <p:cNvSpPr/>
          <p:nvPr/>
        </p:nvSpPr>
        <p:spPr>
          <a:xfrm rot="1706701">
            <a:off x="3398412" y="1455352"/>
            <a:ext cx="484632" cy="120154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C00000"/>
              </a:solidFill>
            </a:endParaRPr>
          </a:p>
        </p:txBody>
      </p:sp>
      <p:sp>
        <p:nvSpPr>
          <p:cNvPr id="3" name="Стрелка: вниз 2">
            <a:extLst>
              <a:ext uri="{FF2B5EF4-FFF2-40B4-BE49-F238E27FC236}">
                <a16:creationId xmlns:a16="http://schemas.microsoft.com/office/drawing/2014/main" id="{A1B6D43A-B69C-47F0-A121-1DF8E70732AB}"/>
              </a:ext>
            </a:extLst>
          </p:cNvPr>
          <p:cNvSpPr/>
          <p:nvPr/>
        </p:nvSpPr>
        <p:spPr>
          <a:xfrm rot="18198340">
            <a:off x="5203125" y="926144"/>
            <a:ext cx="484632" cy="648266"/>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58988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0420"/>
                                        </p:tgtEl>
                                        <p:attrNameLst>
                                          <p:attrName>style.visibility</p:attrName>
                                        </p:attrNameLst>
                                      </p:cBhvr>
                                      <p:to>
                                        <p:strVal val="visible"/>
                                      </p:to>
                                    </p:set>
                                    <p:anim calcmode="lin" valueType="num">
                                      <p:cBhvr>
                                        <p:cTn id="7" dur="2000" fill="hold"/>
                                        <p:tgtEl>
                                          <p:spTgt spid="60420"/>
                                        </p:tgtEl>
                                        <p:attrNameLst>
                                          <p:attrName>ppt_w</p:attrName>
                                        </p:attrNameLst>
                                      </p:cBhvr>
                                      <p:tavLst>
                                        <p:tav tm="0">
                                          <p:val>
                                            <p:fltVal val="0"/>
                                          </p:val>
                                        </p:tav>
                                        <p:tav tm="100000">
                                          <p:val>
                                            <p:strVal val="#ppt_w"/>
                                          </p:val>
                                        </p:tav>
                                      </p:tavLst>
                                    </p:anim>
                                    <p:anim calcmode="lin" valueType="num">
                                      <p:cBhvr>
                                        <p:cTn id="8" dur="2000" fill="hold"/>
                                        <p:tgtEl>
                                          <p:spTgt spid="60420"/>
                                        </p:tgtEl>
                                        <p:attrNameLst>
                                          <p:attrName>ppt_h</p:attrName>
                                        </p:attrNameLst>
                                      </p:cBhvr>
                                      <p:tavLst>
                                        <p:tav tm="0">
                                          <p:val>
                                            <p:fltVal val="0"/>
                                          </p:val>
                                        </p:tav>
                                        <p:tav tm="100000">
                                          <p:val>
                                            <p:strVal val="#ppt_h"/>
                                          </p:val>
                                        </p:tav>
                                      </p:tavLst>
                                    </p:anim>
                                  </p:childTnLst>
                                </p:cTn>
                              </p:par>
                            </p:childTnLst>
                          </p:cTn>
                        </p:par>
                        <p:par>
                          <p:cTn id="9" fill="hold" nodeType="afterGroup">
                            <p:stCondLst>
                              <p:cond delay="2000"/>
                            </p:stCondLst>
                            <p:childTnLst>
                              <p:par>
                                <p:cTn id="10" presetID="22" presetClass="entr" presetSubtype="1" fill="hold" grpId="0" nodeType="afterEffect">
                                  <p:stCondLst>
                                    <p:cond delay="0"/>
                                  </p:stCondLst>
                                  <p:childTnLst>
                                    <p:set>
                                      <p:cBhvr>
                                        <p:cTn id="11" dur="1" fill="hold">
                                          <p:stCondLst>
                                            <p:cond delay="0"/>
                                          </p:stCondLst>
                                        </p:cTn>
                                        <p:tgtEl>
                                          <p:spTgt spid="60421">
                                            <p:bg/>
                                          </p:spTgt>
                                        </p:tgtEl>
                                        <p:attrNameLst>
                                          <p:attrName>style.visibility</p:attrName>
                                        </p:attrNameLst>
                                      </p:cBhvr>
                                      <p:to>
                                        <p:strVal val="visible"/>
                                      </p:to>
                                    </p:set>
                                    <p:animEffect transition="in" filter="wipe(up)">
                                      <p:cBhvr>
                                        <p:cTn id="12" dur="500"/>
                                        <p:tgtEl>
                                          <p:spTgt spid="60421">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0421">
                                            <p:txEl>
                                              <p:pRg st="0" end="0"/>
                                            </p:txEl>
                                          </p:spTgt>
                                        </p:tgtEl>
                                        <p:attrNameLst>
                                          <p:attrName>style.visibility</p:attrName>
                                        </p:attrNameLst>
                                      </p:cBhvr>
                                      <p:to>
                                        <p:strVal val="visible"/>
                                      </p:to>
                                    </p:set>
                                    <p:animEffect transition="in" filter="wipe(up)">
                                      <p:cBhvr>
                                        <p:cTn id="17" dur="500"/>
                                        <p:tgtEl>
                                          <p:spTgt spid="604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0421">
                                            <p:txEl>
                                              <p:pRg st="1" end="1"/>
                                            </p:txEl>
                                          </p:spTgt>
                                        </p:tgtEl>
                                        <p:attrNameLst>
                                          <p:attrName>style.visibility</p:attrName>
                                        </p:attrNameLst>
                                      </p:cBhvr>
                                      <p:to>
                                        <p:strVal val="visible"/>
                                      </p:to>
                                    </p:set>
                                    <p:animEffect transition="in" filter="wipe(up)">
                                      <p:cBhvr>
                                        <p:cTn id="22" dur="500"/>
                                        <p:tgtEl>
                                          <p:spTgt spid="60421">
                                            <p:txEl>
                                              <p:pRg st="1" end="1"/>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60422">
                                            <p:bg/>
                                          </p:spTgt>
                                        </p:tgtEl>
                                        <p:attrNameLst>
                                          <p:attrName>style.visibility</p:attrName>
                                        </p:attrNameLst>
                                      </p:cBhvr>
                                      <p:to>
                                        <p:strVal val="visible"/>
                                      </p:to>
                                    </p:set>
                                    <p:animEffect transition="in" filter="wipe(up)">
                                      <p:cBhvr>
                                        <p:cTn id="25" dur="2000"/>
                                        <p:tgtEl>
                                          <p:spTgt spid="60422">
                                            <p:bg/>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0422">
                                            <p:txEl>
                                              <p:pRg st="0" end="0"/>
                                            </p:txEl>
                                          </p:spTgt>
                                        </p:tgtEl>
                                        <p:attrNameLst>
                                          <p:attrName>style.visibility</p:attrName>
                                        </p:attrNameLst>
                                      </p:cBhvr>
                                      <p:to>
                                        <p:strVal val="visible"/>
                                      </p:to>
                                    </p:set>
                                    <p:animEffect transition="in" filter="wipe(up)">
                                      <p:cBhvr>
                                        <p:cTn id="30" dur="2000"/>
                                        <p:tgtEl>
                                          <p:spTgt spid="604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P spid="60421" grpId="0" build="p" animBg="1"/>
      <p:bldP spid="60422"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7C0103-7374-4BD3-AC8B-B642E7E6DBFB}"/>
              </a:ext>
            </a:extLst>
          </p:cNvPr>
          <p:cNvSpPr>
            <a:spLocks noGrp="1"/>
          </p:cNvSpPr>
          <p:nvPr>
            <p:ph type="title"/>
          </p:nvPr>
        </p:nvSpPr>
        <p:spPr>
          <a:xfrm>
            <a:off x="457200" y="188640"/>
            <a:ext cx="8291264" cy="1228998"/>
          </a:xfrm>
          <a:solidFill>
            <a:schemeClr val="accent6">
              <a:lumMod val="60000"/>
              <a:lumOff val="40000"/>
            </a:schemeClr>
          </a:solidFill>
        </p:spPr>
        <p:txBody>
          <a:bodyPr>
            <a:noAutofit/>
          </a:bodyPr>
          <a:lstStyle/>
          <a:p>
            <a:r>
              <a:rPr lang="ru-RU" sz="1800" dirty="0"/>
              <a:t>Незначительные расстройства функций не являются основанием для определения инвалидности: дети относятся к </a:t>
            </a:r>
            <a:r>
              <a:rPr lang="en-US" sz="1800" dirty="0"/>
              <a:t>III</a:t>
            </a:r>
            <a:r>
              <a:rPr lang="ru-RU" sz="1800" dirty="0"/>
              <a:t>-</a:t>
            </a:r>
            <a:r>
              <a:rPr lang="en-US" sz="1800" dirty="0"/>
              <a:t>IV</a:t>
            </a:r>
            <a:r>
              <a:rPr lang="ru-RU" sz="1800" dirty="0"/>
              <a:t> группам здоровья, наблюдаются  специалистами медицинских организаций и не требуют проведения мероприятий социальной защиты.</a:t>
            </a:r>
            <a:br>
              <a:rPr lang="ru-RU" sz="1800" dirty="0"/>
            </a:br>
            <a:endParaRPr lang="ru-RU" sz="1800" dirty="0"/>
          </a:p>
        </p:txBody>
      </p:sp>
      <p:sp>
        <p:nvSpPr>
          <p:cNvPr id="3" name="Объект 2">
            <a:extLst>
              <a:ext uri="{FF2B5EF4-FFF2-40B4-BE49-F238E27FC236}">
                <a16:creationId xmlns:a16="http://schemas.microsoft.com/office/drawing/2014/main" id="{C04756DB-6283-4D6E-BE1C-F922DF6AD21B}"/>
              </a:ext>
            </a:extLst>
          </p:cNvPr>
          <p:cNvSpPr>
            <a:spLocks noGrp="1"/>
          </p:cNvSpPr>
          <p:nvPr>
            <p:ph sz="half" idx="1"/>
          </p:nvPr>
        </p:nvSpPr>
        <p:spPr>
          <a:xfrm>
            <a:off x="251520" y="1600200"/>
            <a:ext cx="4244280" cy="5069160"/>
          </a:xfrm>
          <a:solidFill>
            <a:srgbClr val="FFC000"/>
          </a:solidFill>
        </p:spPr>
        <p:txBody>
          <a:bodyPr>
            <a:normAutofit fontScale="62500" lnSpcReduction="20000"/>
          </a:bodyPr>
          <a:lstStyle/>
          <a:p>
            <a:r>
              <a:rPr lang="ru-RU" dirty="0"/>
              <a:t>Не имеет основания</a:t>
            </a:r>
          </a:p>
          <a:p>
            <a:pPr marL="0" indent="0">
              <a:buNone/>
            </a:pPr>
            <a:r>
              <a:rPr lang="ru-RU" dirty="0"/>
              <a:t>Умеренные  расстройства функции у детей могут приводить к таким ограничениям жизнедеятельности как способность к самообслуживанию, передвижению, обучению и других категорий жизнедеятельности в пределах </a:t>
            </a:r>
            <a:r>
              <a:rPr lang="ru-RU" b="1" dirty="0">
                <a:solidFill>
                  <a:srgbClr val="C00000"/>
                </a:solidFill>
              </a:rPr>
              <a:t>1 степени ограничений, когда ребенку для выполнения </a:t>
            </a:r>
            <a:r>
              <a:rPr lang="ru-RU" dirty="0"/>
              <a:t>соответствующих занятий требуется более длительные затраты времени, дробность выполнения, специальный режим учебного процесса и использование вспомогательных средств.</a:t>
            </a:r>
          </a:p>
          <a:p>
            <a:endParaRPr lang="ru-RU" dirty="0"/>
          </a:p>
        </p:txBody>
      </p:sp>
      <p:sp>
        <p:nvSpPr>
          <p:cNvPr id="4" name="Объект 3">
            <a:extLst>
              <a:ext uri="{FF2B5EF4-FFF2-40B4-BE49-F238E27FC236}">
                <a16:creationId xmlns:a16="http://schemas.microsoft.com/office/drawing/2014/main" id="{58D6ECDB-3689-4FDC-9741-0518BB7D8480}"/>
              </a:ext>
            </a:extLst>
          </p:cNvPr>
          <p:cNvSpPr>
            <a:spLocks noGrp="1"/>
          </p:cNvSpPr>
          <p:nvPr>
            <p:ph sz="half" idx="2"/>
          </p:nvPr>
        </p:nvSpPr>
        <p:spPr>
          <a:xfrm>
            <a:off x="4648200" y="1600200"/>
            <a:ext cx="4244280" cy="5069160"/>
          </a:xfrm>
          <a:solidFill>
            <a:schemeClr val="accent1">
              <a:lumMod val="40000"/>
              <a:lumOff val="60000"/>
            </a:schemeClr>
          </a:solidFill>
        </p:spPr>
        <p:txBody>
          <a:bodyPr>
            <a:normAutofit fontScale="62500" lnSpcReduction="20000"/>
          </a:bodyPr>
          <a:lstStyle/>
          <a:p>
            <a:r>
              <a:rPr lang="ru-RU" dirty="0"/>
              <a:t>При значительно выраженных  расстройствах функций ограничения жизнедеятельности достигают наивысшей степени, что проявляется ограничением способности к самообслуживанию, передвижению, обучению и других категорий жизнедеятельности </a:t>
            </a:r>
            <a:r>
              <a:rPr lang="ru-RU" b="1" dirty="0">
                <a:solidFill>
                  <a:srgbClr val="C00000"/>
                </a:solidFill>
              </a:rPr>
              <a:t>3 степени, то есть практически полная неспособность к самостоятельному передвижению,   самообслуживанию и полная зависимость от других лиц, </a:t>
            </a:r>
            <a:r>
              <a:rPr lang="ru-RU" dirty="0"/>
              <a:t>способность к обучению элементарным навыкам и умениям (профессиональным, социальным, культурным, бытовым), в том числе правилам выполнения последовательности элементарных целенаправленных действий в привычной бытовой сфере, или невозможность этого обучения.</a:t>
            </a:r>
          </a:p>
          <a:p>
            <a:endParaRPr lang="ru-RU" dirty="0"/>
          </a:p>
        </p:txBody>
      </p:sp>
    </p:spTree>
    <p:extLst>
      <p:ext uri="{BB962C8B-B14F-4D97-AF65-F5344CB8AC3E}">
        <p14:creationId xmlns:p14="http://schemas.microsoft.com/office/powerpoint/2010/main" val="2773175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B049317-D5E1-44D2-A114-9FB95ED99AA3}"/>
              </a:ext>
            </a:extLst>
          </p:cNvPr>
          <p:cNvSpPr>
            <a:spLocks noGrp="1"/>
          </p:cNvSpPr>
          <p:nvPr>
            <p:ph type="ctrTitle"/>
          </p:nvPr>
        </p:nvSpPr>
        <p:spPr/>
        <p:txBody>
          <a:bodyPr>
            <a:normAutofit fontScale="90000"/>
          </a:bodyPr>
          <a:lstStyle/>
          <a:p>
            <a:r>
              <a:rPr lang="ru-RU" sz="3100" dirty="0"/>
              <a:t>Международная классификация функционирования, ограничений жизнедеятельности и здоровья для детей и подростков (МКФ). Алгоритм оценки результатов обследования с использованием МКФ</a:t>
            </a:r>
            <a:r>
              <a:rPr lang="ru-RU" dirty="0"/>
              <a:t/>
            </a:r>
            <a:br>
              <a:rPr lang="ru-RU" dirty="0"/>
            </a:br>
            <a:endParaRPr lang="ru-RU" dirty="0"/>
          </a:p>
        </p:txBody>
      </p:sp>
      <p:sp>
        <p:nvSpPr>
          <p:cNvPr id="6" name="Подзаголовок 5">
            <a:extLst>
              <a:ext uri="{FF2B5EF4-FFF2-40B4-BE49-F238E27FC236}">
                <a16:creationId xmlns:a16="http://schemas.microsoft.com/office/drawing/2014/main" id="{632E7089-42B5-463E-9DC6-67F153659066}"/>
              </a:ext>
            </a:extLst>
          </p:cNvPr>
          <p:cNvSpPr>
            <a:spLocks noGrp="1"/>
          </p:cNvSpPr>
          <p:nvPr>
            <p:ph type="subTitle" idx="1"/>
          </p:nvPr>
        </p:nvSpPr>
        <p:spPr/>
        <p:txBody>
          <a:bodyPr/>
          <a:lstStyle/>
          <a:p>
            <a:endParaRPr lang="ru-RU"/>
          </a:p>
        </p:txBody>
      </p:sp>
    </p:spTree>
    <p:extLst>
      <p:ext uri="{BB962C8B-B14F-4D97-AF65-F5344CB8AC3E}">
        <p14:creationId xmlns:p14="http://schemas.microsoft.com/office/powerpoint/2010/main" val="4047289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ED7DF0-14BE-4161-BD7E-DC80686B0A8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F7600578-FC92-4514-89C5-AA978EC5DCF7}"/>
              </a:ext>
            </a:extLst>
          </p:cNvPr>
          <p:cNvSpPr>
            <a:spLocks noGrp="1"/>
          </p:cNvSpPr>
          <p:nvPr>
            <p:ph sz="half" idx="1"/>
          </p:nvPr>
        </p:nvSpPr>
        <p:spPr/>
        <p:txBody>
          <a:bodyPr/>
          <a:lstStyle/>
          <a:p>
            <a:endParaRPr lang="ru-RU"/>
          </a:p>
        </p:txBody>
      </p:sp>
      <p:sp>
        <p:nvSpPr>
          <p:cNvPr id="4" name="Объект 3">
            <a:extLst>
              <a:ext uri="{FF2B5EF4-FFF2-40B4-BE49-F238E27FC236}">
                <a16:creationId xmlns:a16="http://schemas.microsoft.com/office/drawing/2014/main" id="{06915029-E806-4BD0-95CA-79AD8086C6B7}"/>
              </a:ext>
            </a:extLst>
          </p:cNvPr>
          <p:cNvSpPr>
            <a:spLocks noGrp="1"/>
          </p:cNvSpPr>
          <p:nvPr>
            <p:ph sz="half" idx="2"/>
          </p:nvPr>
        </p:nvSpPr>
        <p:spPr/>
        <p:txBody>
          <a:bodyPr/>
          <a:lstStyle/>
          <a:p>
            <a:endParaRPr lang="ru-RU"/>
          </a:p>
        </p:txBody>
      </p:sp>
      <p:pic>
        <p:nvPicPr>
          <p:cNvPr id="5" name="Рисунок 4">
            <a:extLst>
              <a:ext uri="{FF2B5EF4-FFF2-40B4-BE49-F238E27FC236}">
                <a16:creationId xmlns:a16="http://schemas.microsoft.com/office/drawing/2014/main" id="{98144C23-94B3-4B39-98E4-EF8B2387A58E}"/>
              </a:ext>
            </a:extLst>
          </p:cNvPr>
          <p:cNvPicPr>
            <a:picLocks noChangeAspect="1"/>
          </p:cNvPicPr>
          <p:nvPr/>
        </p:nvPicPr>
        <p:blipFill>
          <a:blip r:embed="rId2"/>
          <a:stretch>
            <a:fillRect/>
          </a:stretch>
        </p:blipFill>
        <p:spPr>
          <a:xfrm>
            <a:off x="0" y="28002"/>
            <a:ext cx="9144000" cy="6801996"/>
          </a:xfrm>
          <a:prstGeom prst="rect">
            <a:avLst/>
          </a:prstGeom>
        </p:spPr>
      </p:pic>
    </p:spTree>
    <p:extLst>
      <p:ext uri="{BB962C8B-B14F-4D97-AF65-F5344CB8AC3E}">
        <p14:creationId xmlns:p14="http://schemas.microsoft.com/office/powerpoint/2010/main" val="1814582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FD16F3-012A-44D9-AECB-0B168F937710}"/>
              </a:ext>
            </a:extLst>
          </p:cNvPr>
          <p:cNvSpPr>
            <a:spLocks noGrp="1"/>
          </p:cNvSpPr>
          <p:nvPr>
            <p:ph type="title"/>
          </p:nvPr>
        </p:nvSpPr>
        <p:spPr/>
        <p:txBody>
          <a:bodyPr>
            <a:normAutofit fontScale="90000"/>
          </a:bodyPr>
          <a:lstStyle/>
          <a:p>
            <a:r>
              <a:rPr lang="ru-RU" dirty="0"/>
              <a:t>Основные сферы функционирования </a:t>
            </a:r>
            <a:r>
              <a:rPr lang="ru-RU" dirty="0" err="1"/>
              <a:t>индидида</a:t>
            </a:r>
            <a:r>
              <a:rPr lang="ru-RU" dirty="0"/>
              <a:t> по МКФ</a:t>
            </a:r>
          </a:p>
        </p:txBody>
      </p:sp>
      <p:sp>
        <p:nvSpPr>
          <p:cNvPr id="3" name="Объект 2">
            <a:extLst>
              <a:ext uri="{FF2B5EF4-FFF2-40B4-BE49-F238E27FC236}">
                <a16:creationId xmlns:a16="http://schemas.microsoft.com/office/drawing/2014/main" id="{C42F85A2-9F07-4C1C-8948-2C7534F852FC}"/>
              </a:ext>
            </a:extLst>
          </p:cNvPr>
          <p:cNvSpPr>
            <a:spLocks noGrp="1"/>
          </p:cNvSpPr>
          <p:nvPr>
            <p:ph idx="1"/>
          </p:nvPr>
        </p:nvSpPr>
        <p:spPr/>
        <p:txBody>
          <a:bodyPr/>
          <a:lstStyle/>
          <a:p>
            <a:endParaRPr lang="ru-RU"/>
          </a:p>
        </p:txBody>
      </p:sp>
      <p:pic>
        <p:nvPicPr>
          <p:cNvPr id="2050" name="Picture 2">
            <a:extLst>
              <a:ext uri="{FF2B5EF4-FFF2-40B4-BE49-F238E27FC236}">
                <a16:creationId xmlns:a16="http://schemas.microsoft.com/office/drawing/2014/main" id="{B21C6A14-7A07-4115-A988-614C1D11D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270" y="1578248"/>
            <a:ext cx="7049460" cy="5279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853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4D9FF2-140E-41F8-8972-3A4EDBFE763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9B5E9E7D-7F25-407E-8A83-2599E134AC7F}"/>
              </a:ext>
            </a:extLst>
          </p:cNvPr>
          <p:cNvSpPr>
            <a:spLocks noGrp="1"/>
          </p:cNvSpPr>
          <p:nvPr>
            <p:ph sz="half" idx="1"/>
          </p:nvPr>
        </p:nvSpPr>
        <p:spPr/>
        <p:txBody>
          <a:bodyPr/>
          <a:lstStyle/>
          <a:p>
            <a:endParaRPr lang="ru-RU"/>
          </a:p>
        </p:txBody>
      </p:sp>
      <p:sp>
        <p:nvSpPr>
          <p:cNvPr id="4" name="Объект 3">
            <a:extLst>
              <a:ext uri="{FF2B5EF4-FFF2-40B4-BE49-F238E27FC236}">
                <a16:creationId xmlns:a16="http://schemas.microsoft.com/office/drawing/2014/main" id="{AFB4BC11-9333-4921-9157-BEF0F7D7C003}"/>
              </a:ext>
            </a:extLst>
          </p:cNvPr>
          <p:cNvSpPr>
            <a:spLocks noGrp="1"/>
          </p:cNvSpPr>
          <p:nvPr>
            <p:ph sz="half" idx="2"/>
          </p:nvPr>
        </p:nvSpPr>
        <p:spPr/>
        <p:txBody>
          <a:bodyPr/>
          <a:lstStyle/>
          <a:p>
            <a:endParaRPr lang="ru-RU"/>
          </a:p>
        </p:txBody>
      </p:sp>
      <p:pic>
        <p:nvPicPr>
          <p:cNvPr id="7170" name="Picture 2" descr="ОПРЕДЕЛЕНИЯ МКФ">
            <a:extLst>
              <a:ext uri="{FF2B5EF4-FFF2-40B4-BE49-F238E27FC236}">
                <a16:creationId xmlns:a16="http://schemas.microsoft.com/office/drawing/2014/main" id="{A5E75BBF-38A2-49F6-960E-1E0BBB3D0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93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988840"/>
            <a:ext cx="8062664" cy="6093296"/>
          </a:xfrm>
        </p:spPr>
        <p:txBody>
          <a:bodyPr>
            <a:normAutofit fontScale="90000"/>
          </a:bodyPr>
          <a:lstStyle/>
          <a:p>
            <a:pPr algn="l"/>
            <a:r>
              <a:rPr lang="ru-RU" b="1" dirty="0">
                <a:latin typeface="+mn-lt"/>
                <a:cs typeface="Arial" pitchFamily="34" charset="0"/>
              </a:rPr>
              <a:t>План лекции</a:t>
            </a:r>
            <a:br>
              <a:rPr lang="ru-RU" b="1" dirty="0">
                <a:latin typeface="+mn-lt"/>
                <a:cs typeface="Arial" pitchFamily="34" charset="0"/>
              </a:rPr>
            </a:br>
            <a:r>
              <a:rPr lang="ru-RU" sz="2200" dirty="0"/>
              <a:t/>
            </a:r>
            <a:br>
              <a:rPr lang="ru-RU" sz="2200" dirty="0"/>
            </a:br>
            <a:r>
              <a:rPr lang="ru-RU" sz="2700" dirty="0"/>
              <a:t>1. Теоретические основы МСЭ детей-инвалидов</a:t>
            </a:r>
            <a:br>
              <a:rPr lang="ru-RU" sz="2700" dirty="0"/>
            </a:br>
            <a:r>
              <a:rPr lang="ru-RU" sz="2700" dirty="0"/>
              <a:t>2. Международная классификация функционирования, ограничений жизнедеятельности и здоровья для детей и подростков (МКФ). Алгоритм оценки результатов обследования с использованием МКФ</a:t>
            </a:r>
            <a:br>
              <a:rPr lang="ru-RU" sz="2700" dirty="0"/>
            </a:br>
            <a:r>
              <a:rPr lang="ru-RU" sz="2700" dirty="0"/>
              <a:t>3. Организационно-правовые основы медико-социальной экспертизы детей-инвалидов</a:t>
            </a:r>
            <a:br>
              <a:rPr lang="ru-RU" sz="2700" dirty="0"/>
            </a:br>
            <a:r>
              <a:rPr lang="ru-RU" sz="2700" dirty="0"/>
              <a:t>4. Порядок направления на МСЭ ребенка и проведения МСЭ</a:t>
            </a:r>
            <a:br>
              <a:rPr lang="ru-RU" sz="2700" dirty="0"/>
            </a:br>
            <a:r>
              <a:rPr lang="ru-RU" sz="2700" dirty="0"/>
              <a:t>5. Методические основы медико-социальной экспертизы детей-инвалидов</a:t>
            </a:r>
            <a:br>
              <a:rPr lang="ru-RU" sz="2700" dirty="0"/>
            </a:br>
            <a:r>
              <a:rPr lang="ru-RU" sz="2700" dirty="0"/>
              <a:t>6. Установление категории ребенок-инвалид</a:t>
            </a:r>
            <a:br>
              <a:rPr lang="ru-RU" sz="2700" dirty="0"/>
            </a:br>
            <a:r>
              <a:rPr lang="ru-RU" sz="3100" dirty="0"/>
              <a:t/>
            </a:r>
            <a:br>
              <a:rPr lang="ru-RU" sz="3100" dirty="0"/>
            </a:br>
            <a:r>
              <a:rPr lang="ru-RU" sz="3100" dirty="0"/>
              <a:t/>
            </a:r>
            <a:br>
              <a:rPr lang="ru-RU" sz="3100" dirty="0"/>
            </a:br>
            <a:r>
              <a:rPr lang="ru-RU" sz="2200" dirty="0">
                <a:latin typeface="+mn-lt"/>
                <a:cs typeface="Arial" pitchFamily="34" charset="0"/>
              </a:rPr>
              <a:t/>
            </a:r>
            <a:br>
              <a:rPr lang="ru-RU" sz="2200" dirty="0">
                <a:latin typeface="+mn-lt"/>
                <a:cs typeface="Arial" pitchFamily="34" charset="0"/>
              </a:rPr>
            </a:br>
            <a:r>
              <a:rPr lang="ru-RU" sz="2000" dirty="0">
                <a:effectLst>
                  <a:outerShdw blurRad="38100" dist="38100" dir="2700000" algn="tl">
                    <a:srgbClr val="000000">
                      <a:alpha val="43137"/>
                    </a:srgbClr>
                  </a:outerShdw>
                </a:effectLst>
                <a:cs typeface="Times New Roman" pitchFamily="18" charset="0"/>
              </a:rPr>
              <a:t/>
            </a:r>
            <a:br>
              <a:rPr lang="ru-RU" sz="2000" dirty="0">
                <a:effectLst>
                  <a:outerShdw blurRad="38100" dist="38100" dir="2700000" algn="tl">
                    <a:srgbClr val="000000">
                      <a:alpha val="43137"/>
                    </a:srgbClr>
                  </a:outerShdw>
                </a:effectLst>
                <a:cs typeface="Times New Roman" pitchFamily="18" charset="0"/>
              </a:rPr>
            </a:br>
            <a:r>
              <a:rPr lang="ru-RU" altLang="ru-RU" sz="2000" dirty="0"/>
              <a:t/>
            </a:r>
            <a:br>
              <a:rPr lang="ru-RU" altLang="ru-RU" sz="2000" dirty="0"/>
            </a:br>
            <a:r>
              <a:rPr lang="ru-RU" altLang="ru-RU" sz="2000" dirty="0"/>
              <a:t/>
            </a:r>
            <a:br>
              <a:rPr lang="ru-RU" altLang="ru-RU" sz="2000" dirty="0"/>
            </a:br>
            <a:r>
              <a:rPr lang="ru-RU" altLang="ru-RU" sz="2800" b="1" dirty="0"/>
              <a:t/>
            </a:r>
            <a:br>
              <a:rPr lang="ru-RU" altLang="ru-RU" sz="2800" b="1" dirty="0"/>
            </a:br>
            <a:r>
              <a:rPr lang="ru-RU" altLang="ru-RU" sz="2700" dirty="0"/>
              <a:t/>
            </a:r>
            <a:br>
              <a:rPr lang="ru-RU" altLang="ru-RU" sz="2700" dirty="0"/>
            </a:br>
            <a:r>
              <a:rPr lang="ru-RU" sz="2700" dirty="0">
                <a:latin typeface="+mn-lt"/>
                <a:cs typeface="Arial" pitchFamily="34" charset="0"/>
              </a:rPr>
              <a:t> </a:t>
            </a:r>
            <a:br>
              <a:rPr lang="ru-RU" sz="2700" dirty="0">
                <a:latin typeface="+mn-lt"/>
                <a:cs typeface="Arial" pitchFamily="34" charset="0"/>
              </a:rPr>
            </a:br>
            <a:endParaRPr lang="ru-RU" sz="2700" dirty="0">
              <a:latin typeface="+mn-lt"/>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793DBF-E3C6-4D0B-8FD2-A3A22DC2131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C48F548F-F4D9-4C7B-BB07-97F5BE3BB5BD}"/>
              </a:ext>
            </a:extLst>
          </p:cNvPr>
          <p:cNvSpPr>
            <a:spLocks noGrp="1"/>
          </p:cNvSpPr>
          <p:nvPr>
            <p:ph idx="1"/>
          </p:nvPr>
        </p:nvSpPr>
        <p:spPr/>
        <p:txBody>
          <a:bodyPr/>
          <a:lstStyle/>
          <a:p>
            <a:endParaRPr lang="ru-RU"/>
          </a:p>
        </p:txBody>
      </p:sp>
      <p:pic>
        <p:nvPicPr>
          <p:cNvPr id="3074" name="Picture 2" descr="Понятие активности">
            <a:extLst>
              <a:ext uri="{FF2B5EF4-FFF2-40B4-BE49-F238E27FC236}">
                <a16:creationId xmlns:a16="http://schemas.microsoft.com/office/drawing/2014/main" id="{BA382911-26A2-4F86-942E-5927D3BEA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814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FE5E6F-F146-4D00-B910-DBC0B069E527}"/>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A604B302-925B-4DB7-B7E8-080C5010FC4E}"/>
              </a:ext>
            </a:extLst>
          </p:cNvPr>
          <p:cNvSpPr>
            <a:spLocks noGrp="1"/>
          </p:cNvSpPr>
          <p:nvPr>
            <p:ph idx="1"/>
          </p:nvPr>
        </p:nvSpPr>
        <p:spPr/>
        <p:txBody>
          <a:bodyPr/>
          <a:lstStyle/>
          <a:p>
            <a:endParaRPr lang="ru-RU" dirty="0"/>
          </a:p>
        </p:txBody>
      </p:sp>
      <p:pic>
        <p:nvPicPr>
          <p:cNvPr id="5122" name="Picture 2" descr="Участие - ключевой конструкт МКФ">
            <a:extLst>
              <a:ext uri="{FF2B5EF4-FFF2-40B4-BE49-F238E27FC236}">
                <a16:creationId xmlns:a16="http://schemas.microsoft.com/office/drawing/2014/main" id="{0D213FF8-1974-4558-A56C-238F17A31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4"/>
            <a:ext cx="5220072" cy="39096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4A21FC0E-FBF8-4067-BC7B-1E937E4FC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159346"/>
            <a:ext cx="4932040" cy="369389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Гифка говорящий ребенок джимми волмер гиф картинка, скачать анимированный  gif на GIFER">
            <a:extLst>
              <a:ext uri="{FF2B5EF4-FFF2-40B4-BE49-F238E27FC236}">
                <a16:creationId xmlns:a16="http://schemas.microsoft.com/office/drawing/2014/main" id="{0690FC49-5C95-4544-847D-AC80905784C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914380"/>
            <a:ext cx="3961656" cy="278553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Пенсия на ребенка инвалида в 2019 году - Фадеева Алина Александровна, 26  февраля 2019">
            <a:extLst>
              <a:ext uri="{FF2B5EF4-FFF2-40B4-BE49-F238E27FC236}">
                <a16:creationId xmlns:a16="http://schemas.microsoft.com/office/drawing/2014/main" id="{639CC0E4-30B0-4A8B-97D4-C911999264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101724"/>
            <a:ext cx="2996952" cy="299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490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35DF8F-42CB-4893-AF61-BBE8FE95302F}"/>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2C3BBD33-5BE1-4FCF-87B6-FD129587097A}"/>
              </a:ext>
            </a:extLst>
          </p:cNvPr>
          <p:cNvSpPr>
            <a:spLocks noGrp="1"/>
          </p:cNvSpPr>
          <p:nvPr>
            <p:ph idx="1"/>
          </p:nvPr>
        </p:nvSpPr>
        <p:spPr/>
        <p:txBody>
          <a:bodyPr/>
          <a:lstStyle/>
          <a:p>
            <a:endParaRPr lang="ru-RU"/>
          </a:p>
        </p:txBody>
      </p:sp>
      <p:pic>
        <p:nvPicPr>
          <p:cNvPr id="6146" name="Picture 2">
            <a:extLst>
              <a:ext uri="{FF2B5EF4-FFF2-40B4-BE49-F238E27FC236}">
                <a16:creationId xmlns:a16="http://schemas.microsoft.com/office/drawing/2014/main" id="{9A0EA214-DA86-4C2D-94DC-8C7392641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4860032" cy="3639961"/>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66064C1A-22B9-459A-AE7C-EB3CDEE21F55}"/>
              </a:ext>
            </a:extLst>
          </p:cNvPr>
          <p:cNvPicPr>
            <a:picLocks noChangeAspect="1"/>
          </p:cNvPicPr>
          <p:nvPr/>
        </p:nvPicPr>
        <p:blipFill>
          <a:blip r:embed="rId3"/>
          <a:stretch>
            <a:fillRect/>
          </a:stretch>
        </p:blipFill>
        <p:spPr>
          <a:xfrm>
            <a:off x="3563888" y="2981128"/>
            <a:ext cx="5428084" cy="3865454"/>
          </a:xfrm>
          <a:prstGeom prst="rect">
            <a:avLst/>
          </a:prstGeom>
        </p:spPr>
      </p:pic>
    </p:spTree>
    <p:extLst>
      <p:ext uri="{BB962C8B-B14F-4D97-AF65-F5344CB8AC3E}">
        <p14:creationId xmlns:p14="http://schemas.microsoft.com/office/powerpoint/2010/main" val="140854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FB36CD-5288-42E1-8315-4735C515C6F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9491AFE-D3E0-43C3-B43A-7016A311CD62}"/>
              </a:ext>
            </a:extLst>
          </p:cNvPr>
          <p:cNvSpPr>
            <a:spLocks noGrp="1"/>
          </p:cNvSpPr>
          <p:nvPr>
            <p:ph sz="half" idx="1"/>
          </p:nvPr>
        </p:nvSpPr>
        <p:spPr/>
        <p:txBody>
          <a:bodyPr/>
          <a:lstStyle/>
          <a:p>
            <a:endParaRPr lang="ru-RU"/>
          </a:p>
        </p:txBody>
      </p:sp>
      <p:sp>
        <p:nvSpPr>
          <p:cNvPr id="4" name="Объект 3">
            <a:extLst>
              <a:ext uri="{FF2B5EF4-FFF2-40B4-BE49-F238E27FC236}">
                <a16:creationId xmlns:a16="http://schemas.microsoft.com/office/drawing/2014/main" id="{3E04F247-FC38-4CAB-A5E5-32311AD35305}"/>
              </a:ext>
            </a:extLst>
          </p:cNvPr>
          <p:cNvSpPr>
            <a:spLocks noGrp="1"/>
          </p:cNvSpPr>
          <p:nvPr>
            <p:ph sz="half" idx="2"/>
          </p:nvPr>
        </p:nvSpPr>
        <p:spPr/>
        <p:txBody>
          <a:bodyPr/>
          <a:lstStyle/>
          <a:p>
            <a:endParaRPr lang="ru-RU"/>
          </a:p>
        </p:txBody>
      </p:sp>
      <p:pic>
        <p:nvPicPr>
          <p:cNvPr id="8194" name="Picture 2">
            <a:extLst>
              <a:ext uri="{FF2B5EF4-FFF2-40B4-BE49-F238E27FC236}">
                <a16:creationId xmlns:a16="http://schemas.microsoft.com/office/drawing/2014/main" id="{3886D551-D7F8-410B-BFC1-BA646121A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783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5D26B4-DB62-4921-97CE-280312E7BA4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87FB1C3B-CF30-4AEA-9D5F-28F7F683F04D}"/>
              </a:ext>
            </a:extLst>
          </p:cNvPr>
          <p:cNvSpPr>
            <a:spLocks noGrp="1"/>
          </p:cNvSpPr>
          <p:nvPr>
            <p:ph sz="half" idx="1"/>
          </p:nvPr>
        </p:nvSpPr>
        <p:spPr/>
        <p:txBody>
          <a:bodyPr/>
          <a:lstStyle/>
          <a:p>
            <a:endParaRPr lang="ru-RU"/>
          </a:p>
        </p:txBody>
      </p:sp>
      <p:sp>
        <p:nvSpPr>
          <p:cNvPr id="4" name="Объект 3">
            <a:extLst>
              <a:ext uri="{FF2B5EF4-FFF2-40B4-BE49-F238E27FC236}">
                <a16:creationId xmlns:a16="http://schemas.microsoft.com/office/drawing/2014/main" id="{FB45D329-C9DB-4061-9B31-394AEBC7EE39}"/>
              </a:ext>
            </a:extLst>
          </p:cNvPr>
          <p:cNvSpPr>
            <a:spLocks noGrp="1"/>
          </p:cNvSpPr>
          <p:nvPr>
            <p:ph sz="half" idx="2"/>
          </p:nvPr>
        </p:nvSpPr>
        <p:spPr/>
        <p:txBody>
          <a:bodyPr/>
          <a:lstStyle/>
          <a:p>
            <a:endParaRPr lang="ru-RU"/>
          </a:p>
        </p:txBody>
      </p:sp>
      <p:pic>
        <p:nvPicPr>
          <p:cNvPr id="9218" name="Picture 2">
            <a:extLst>
              <a:ext uri="{FF2B5EF4-FFF2-40B4-BE49-F238E27FC236}">
                <a16:creationId xmlns:a16="http://schemas.microsoft.com/office/drawing/2014/main" id="{D0422B8F-1F7E-4338-A046-66B3EAB49F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462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F826B2-273A-4E88-952F-F2531420AB4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C9E390F8-4507-4CD4-9B77-AEF3FF202476}"/>
              </a:ext>
            </a:extLst>
          </p:cNvPr>
          <p:cNvSpPr>
            <a:spLocks noGrp="1"/>
          </p:cNvSpPr>
          <p:nvPr>
            <p:ph sz="half" idx="1"/>
          </p:nvPr>
        </p:nvSpPr>
        <p:spPr/>
        <p:txBody>
          <a:bodyPr/>
          <a:lstStyle/>
          <a:p>
            <a:endParaRPr lang="ru-RU"/>
          </a:p>
        </p:txBody>
      </p:sp>
      <p:sp>
        <p:nvSpPr>
          <p:cNvPr id="4" name="Объект 3">
            <a:extLst>
              <a:ext uri="{FF2B5EF4-FFF2-40B4-BE49-F238E27FC236}">
                <a16:creationId xmlns:a16="http://schemas.microsoft.com/office/drawing/2014/main" id="{0DC3A2D1-AFC5-4EC7-A21D-BA9A787046C8}"/>
              </a:ext>
            </a:extLst>
          </p:cNvPr>
          <p:cNvSpPr>
            <a:spLocks noGrp="1"/>
          </p:cNvSpPr>
          <p:nvPr>
            <p:ph sz="half" idx="2"/>
          </p:nvPr>
        </p:nvSpPr>
        <p:spPr/>
        <p:txBody>
          <a:bodyPr/>
          <a:lstStyle/>
          <a:p>
            <a:endParaRPr lang="ru-RU"/>
          </a:p>
        </p:txBody>
      </p:sp>
      <p:pic>
        <p:nvPicPr>
          <p:cNvPr id="10242" name="Picture 2">
            <a:extLst>
              <a:ext uri="{FF2B5EF4-FFF2-40B4-BE49-F238E27FC236}">
                <a16:creationId xmlns:a16="http://schemas.microsoft.com/office/drawing/2014/main" id="{C76F98B9-366F-420D-BAFD-7B484457C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832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77547B-8EAF-49F3-85EB-8A3B89AD8C9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7E9EA087-7A1F-423E-9E4F-862C23605134}"/>
              </a:ext>
            </a:extLst>
          </p:cNvPr>
          <p:cNvSpPr>
            <a:spLocks noGrp="1"/>
          </p:cNvSpPr>
          <p:nvPr>
            <p:ph sz="half" idx="1"/>
          </p:nvPr>
        </p:nvSpPr>
        <p:spPr/>
        <p:txBody>
          <a:bodyPr/>
          <a:lstStyle/>
          <a:p>
            <a:endParaRPr lang="ru-RU"/>
          </a:p>
        </p:txBody>
      </p:sp>
      <p:sp>
        <p:nvSpPr>
          <p:cNvPr id="4" name="Объект 3">
            <a:extLst>
              <a:ext uri="{FF2B5EF4-FFF2-40B4-BE49-F238E27FC236}">
                <a16:creationId xmlns:a16="http://schemas.microsoft.com/office/drawing/2014/main" id="{4BD38426-D946-4075-BE55-D6210AB1CD54}"/>
              </a:ext>
            </a:extLst>
          </p:cNvPr>
          <p:cNvSpPr>
            <a:spLocks noGrp="1"/>
          </p:cNvSpPr>
          <p:nvPr>
            <p:ph sz="half" idx="2"/>
          </p:nvPr>
        </p:nvSpPr>
        <p:spPr/>
        <p:txBody>
          <a:bodyPr/>
          <a:lstStyle/>
          <a:p>
            <a:endParaRPr lang="ru-RU"/>
          </a:p>
        </p:txBody>
      </p:sp>
      <p:pic>
        <p:nvPicPr>
          <p:cNvPr id="11266" name="Picture 2" descr="Шкала выраженности проблем (в соответствии с мкф)">
            <a:extLst>
              <a:ext uri="{FF2B5EF4-FFF2-40B4-BE49-F238E27FC236}">
                <a16:creationId xmlns:a16="http://schemas.microsoft.com/office/drawing/2014/main" id="{95B198C3-B1CD-4612-9F6B-3F85C1CA8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742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A57822-6F4E-487F-803E-7A4F89B5AF35}"/>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160D646B-CE63-4D63-9107-50445C62BA8E}"/>
              </a:ext>
            </a:extLst>
          </p:cNvPr>
          <p:cNvSpPr>
            <a:spLocks noGrp="1"/>
          </p:cNvSpPr>
          <p:nvPr>
            <p:ph idx="1"/>
          </p:nvPr>
        </p:nvSpPr>
        <p:spPr/>
        <p:txBody>
          <a:bodyPr/>
          <a:lstStyle/>
          <a:p>
            <a:endParaRPr lang="ru-RU"/>
          </a:p>
        </p:txBody>
      </p:sp>
      <p:pic>
        <p:nvPicPr>
          <p:cNvPr id="12290" name="Picture 2" descr="Оценка степени ограничений выполнения заданий">
            <a:extLst>
              <a:ext uri="{FF2B5EF4-FFF2-40B4-BE49-F238E27FC236}">
                <a16:creationId xmlns:a16="http://schemas.microsoft.com/office/drawing/2014/main" id="{F7687C51-83FE-41DF-9E41-8FCF88BEC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033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8831F92A-F8D2-45E4-959C-67273BDE06D5}"/>
              </a:ext>
            </a:extLst>
          </p:cNvPr>
          <p:cNvSpPr>
            <a:spLocks noGrp="1"/>
          </p:cNvSpPr>
          <p:nvPr>
            <p:ph type="ctrTitle"/>
          </p:nvPr>
        </p:nvSpPr>
        <p:spPr/>
        <p:txBody>
          <a:bodyPr>
            <a:normAutofit fontScale="90000"/>
          </a:bodyPr>
          <a:lstStyle/>
          <a:p>
            <a:r>
              <a:rPr lang="ru-RU" dirty="0"/>
              <a:t>Алгоритм оценки результатов обследования с использованием МКФ</a:t>
            </a:r>
            <a:br>
              <a:rPr lang="ru-RU" dirty="0"/>
            </a:br>
            <a:endParaRPr lang="ru-RU" dirty="0"/>
          </a:p>
        </p:txBody>
      </p:sp>
      <p:sp>
        <p:nvSpPr>
          <p:cNvPr id="6" name="Подзаголовок 5">
            <a:extLst>
              <a:ext uri="{FF2B5EF4-FFF2-40B4-BE49-F238E27FC236}">
                <a16:creationId xmlns:a16="http://schemas.microsoft.com/office/drawing/2014/main" id="{1860FE56-AB01-4AC3-9C00-38FCA46D3FA9}"/>
              </a:ext>
            </a:extLst>
          </p:cNvPr>
          <p:cNvSpPr>
            <a:spLocks noGrp="1"/>
          </p:cNvSpPr>
          <p:nvPr>
            <p:ph type="subTitle" idx="1"/>
          </p:nvPr>
        </p:nvSpPr>
        <p:spPr/>
        <p:txBody>
          <a:bodyPr/>
          <a:lstStyle/>
          <a:p>
            <a:endParaRPr lang="ru-RU"/>
          </a:p>
        </p:txBody>
      </p:sp>
    </p:spTree>
    <p:extLst>
      <p:ext uri="{BB962C8B-B14F-4D97-AF65-F5344CB8AC3E}">
        <p14:creationId xmlns:p14="http://schemas.microsoft.com/office/powerpoint/2010/main" val="2122043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4F80FB-7F99-4D5E-9915-1864A92B9287}"/>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950F3504-7F0D-4463-B5FC-2F5A663FBEEB}"/>
              </a:ext>
            </a:extLst>
          </p:cNvPr>
          <p:cNvSpPr>
            <a:spLocks noGrp="1"/>
          </p:cNvSpPr>
          <p:nvPr>
            <p:ph idx="1"/>
          </p:nvPr>
        </p:nvSpPr>
        <p:spPr/>
        <p:txBody>
          <a:bodyPr/>
          <a:lstStyle/>
          <a:p>
            <a:endParaRPr lang="ru-RU"/>
          </a:p>
        </p:txBody>
      </p:sp>
      <p:pic>
        <p:nvPicPr>
          <p:cNvPr id="18434" name="Picture 2" descr="Пример компонента заключения ПМПК (с использованием категорий и определителей МКФ)">
            <a:extLst>
              <a:ext uri="{FF2B5EF4-FFF2-40B4-BE49-F238E27FC236}">
                <a16:creationId xmlns:a16="http://schemas.microsoft.com/office/drawing/2014/main" id="{DC5E2238-8A97-4869-9B55-39EF0B3C7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30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76CD7C-1B05-465E-8942-9C8D9A3F6A8E}"/>
              </a:ext>
            </a:extLst>
          </p:cNvPr>
          <p:cNvSpPr>
            <a:spLocks noGrp="1"/>
          </p:cNvSpPr>
          <p:nvPr>
            <p:ph type="title"/>
          </p:nvPr>
        </p:nvSpPr>
        <p:spPr>
          <a:xfrm>
            <a:off x="457200" y="274638"/>
            <a:ext cx="8229600" cy="922114"/>
          </a:xfrm>
        </p:spPr>
        <p:txBody>
          <a:bodyPr/>
          <a:lstStyle/>
          <a:p>
            <a:r>
              <a:rPr lang="ru-RU" dirty="0"/>
              <a:t>Литература</a:t>
            </a:r>
          </a:p>
        </p:txBody>
      </p:sp>
      <p:sp>
        <p:nvSpPr>
          <p:cNvPr id="3" name="Объект 2">
            <a:extLst>
              <a:ext uri="{FF2B5EF4-FFF2-40B4-BE49-F238E27FC236}">
                <a16:creationId xmlns:a16="http://schemas.microsoft.com/office/drawing/2014/main" id="{55A9B4CE-24A9-435F-B244-BD97280A4166}"/>
              </a:ext>
            </a:extLst>
          </p:cNvPr>
          <p:cNvSpPr>
            <a:spLocks noGrp="1"/>
          </p:cNvSpPr>
          <p:nvPr>
            <p:ph idx="1"/>
          </p:nvPr>
        </p:nvSpPr>
        <p:spPr>
          <a:xfrm>
            <a:off x="3923928" y="1600200"/>
            <a:ext cx="4762872" cy="4525963"/>
          </a:xfrm>
        </p:spPr>
        <p:txBody>
          <a:bodyPr/>
          <a:lstStyle/>
          <a:p>
            <a:r>
              <a:rPr lang="en-US" dirty="0"/>
              <a:t>https://www.youtube.com/watch?app=desktop&amp;v=t9zU-RmRwZE</a:t>
            </a:r>
            <a:endParaRPr lang="ru-RU" dirty="0"/>
          </a:p>
          <a:p>
            <a:endParaRPr lang="ru-RU" dirty="0"/>
          </a:p>
        </p:txBody>
      </p:sp>
      <p:pic>
        <p:nvPicPr>
          <p:cNvPr id="1026" name="Picture 2" descr="ПРАВОВЫЕ ОСНОВЫ МЕДИКО-СОЦИАЛЬНОЙ ЭКСПЕРТИЗЫ Колесникова Г. И. Учебное пособие">
            <a:extLst>
              <a:ext uri="{FF2B5EF4-FFF2-40B4-BE49-F238E27FC236}">
                <a16:creationId xmlns:a16="http://schemas.microsoft.com/office/drawing/2014/main" id="{6F7DFD07-172E-42E3-89C9-B46A57530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84784"/>
            <a:ext cx="3672408" cy="5740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385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C48DE0-68AC-40BF-AB62-A4EFA84EEA3B}"/>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9A79153B-70FD-4061-9791-7F7CF1489A0C}"/>
              </a:ext>
            </a:extLst>
          </p:cNvPr>
          <p:cNvSpPr>
            <a:spLocks noGrp="1"/>
          </p:cNvSpPr>
          <p:nvPr>
            <p:ph idx="1"/>
          </p:nvPr>
        </p:nvSpPr>
        <p:spPr/>
        <p:txBody>
          <a:bodyPr/>
          <a:lstStyle/>
          <a:p>
            <a:endParaRPr lang="ru-RU"/>
          </a:p>
        </p:txBody>
      </p:sp>
      <p:pic>
        <p:nvPicPr>
          <p:cNvPr id="19458" name="Picture 2">
            <a:extLst>
              <a:ext uri="{FF2B5EF4-FFF2-40B4-BE49-F238E27FC236}">
                <a16:creationId xmlns:a16="http://schemas.microsoft.com/office/drawing/2014/main" id="{C10A4593-C4C4-49EC-9ECA-8CC717454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833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821933-5DCF-471B-9896-7F261C7F6549}"/>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1C1E506A-E80D-43E1-88DA-92BC5D7CB4F7}"/>
              </a:ext>
            </a:extLst>
          </p:cNvPr>
          <p:cNvSpPr>
            <a:spLocks noGrp="1"/>
          </p:cNvSpPr>
          <p:nvPr>
            <p:ph idx="1"/>
          </p:nvPr>
        </p:nvSpPr>
        <p:spPr/>
        <p:txBody>
          <a:bodyPr/>
          <a:lstStyle/>
          <a:p>
            <a:endParaRPr lang="ru-RU"/>
          </a:p>
        </p:txBody>
      </p:sp>
      <p:pic>
        <p:nvPicPr>
          <p:cNvPr id="20482" name="Picture 2" descr="Пример оценки особенностей психического развития">
            <a:extLst>
              <a:ext uri="{FF2B5EF4-FFF2-40B4-BE49-F238E27FC236}">
                <a16:creationId xmlns:a16="http://schemas.microsoft.com/office/drawing/2014/main" id="{5193BAEF-9A4F-490E-BED5-2705A9FDE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107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94DD2DA-E09F-4F41-AF76-610964C905FA}"/>
              </a:ext>
            </a:extLst>
          </p:cNvPr>
          <p:cNvSpPr>
            <a:spLocks noGrp="1"/>
          </p:cNvSpPr>
          <p:nvPr>
            <p:ph type="ctrTitle"/>
          </p:nvPr>
        </p:nvSpPr>
        <p:spPr/>
        <p:txBody>
          <a:bodyPr>
            <a:normAutofit fontScale="90000"/>
          </a:bodyPr>
          <a:lstStyle/>
          <a:p>
            <a:r>
              <a:rPr lang="ru-RU" dirty="0"/>
              <a:t>Организационно-правовые основы медико-социальной экспертизы детей-инвалидов</a:t>
            </a:r>
            <a:br>
              <a:rPr lang="ru-RU" dirty="0"/>
            </a:br>
            <a:endParaRPr lang="ru-RU" dirty="0"/>
          </a:p>
        </p:txBody>
      </p:sp>
      <p:sp>
        <p:nvSpPr>
          <p:cNvPr id="5" name="Подзаголовок 4">
            <a:extLst>
              <a:ext uri="{FF2B5EF4-FFF2-40B4-BE49-F238E27FC236}">
                <a16:creationId xmlns:a16="http://schemas.microsoft.com/office/drawing/2014/main" id="{A412A0F1-6A13-4DE3-A1FD-4EE8B87894CB}"/>
              </a:ext>
            </a:extLst>
          </p:cNvPr>
          <p:cNvSpPr>
            <a:spLocks noGrp="1"/>
          </p:cNvSpPr>
          <p:nvPr>
            <p:ph type="subTitle" idx="1"/>
          </p:nvPr>
        </p:nvSpPr>
        <p:spPr/>
        <p:txBody>
          <a:bodyPr/>
          <a:lstStyle/>
          <a:p>
            <a:endParaRPr lang="ru-RU"/>
          </a:p>
        </p:txBody>
      </p:sp>
    </p:spTree>
    <p:extLst>
      <p:ext uri="{BB962C8B-B14F-4D97-AF65-F5344CB8AC3E}">
        <p14:creationId xmlns:p14="http://schemas.microsoft.com/office/powerpoint/2010/main" val="3432539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856984" cy="980728"/>
          </a:xfr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ru-RU" sz="1600" dirty="0"/>
              <a:t>Порядок направления детей на медико-социальной экспертизу определен «Правилами признания лица инвалидом», утвержденными постановлением Правительства Российской Федерации от 20.02.2006 г. № 95.</a:t>
            </a:r>
          </a:p>
        </p:txBody>
      </p:sp>
      <p:sp>
        <p:nvSpPr>
          <p:cNvPr id="4" name="Овал 3"/>
          <p:cNvSpPr/>
          <p:nvPr/>
        </p:nvSpPr>
        <p:spPr>
          <a:xfrm>
            <a:off x="338059" y="1160315"/>
            <a:ext cx="2011033"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медицинской организацией</a:t>
            </a:r>
          </a:p>
        </p:txBody>
      </p:sp>
      <p:sp>
        <p:nvSpPr>
          <p:cNvPr id="5" name="Овал 4"/>
          <p:cNvSpPr/>
          <p:nvPr/>
        </p:nvSpPr>
        <p:spPr>
          <a:xfrm>
            <a:off x="6618327" y="1160315"/>
            <a:ext cx="1944216"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органом социальной защиты населения</a:t>
            </a:r>
            <a:endParaRPr lang="ru-RU" sz="1100" dirty="0"/>
          </a:p>
        </p:txBody>
      </p:sp>
      <p:sp>
        <p:nvSpPr>
          <p:cNvPr id="9" name="Содержимое 9"/>
          <p:cNvSpPr>
            <a:spLocks noGrp="1"/>
          </p:cNvSpPr>
          <p:nvPr>
            <p:ph sz="quarter" idx="4294967295"/>
          </p:nvPr>
        </p:nvSpPr>
        <p:spPr>
          <a:xfrm>
            <a:off x="67914" y="3965702"/>
            <a:ext cx="2808312" cy="237626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ormAutofit fontScale="47500" lnSpcReduction="20000"/>
          </a:bodyPr>
          <a:lstStyle/>
          <a:p>
            <a:pPr marL="0" indent="0" algn="ctr">
              <a:spcBef>
                <a:spcPts val="0"/>
              </a:spcBef>
              <a:buNone/>
            </a:pPr>
            <a:r>
              <a:rPr lang="ru-RU" dirty="0"/>
              <a:t>Медицинская организация направляет ребенка на МСЭ после проведения необходимых диагностических, лечебных и реабилитационных мероприятий при наличии данных, подтверждающих стойкое нарушение функций организма, обусловленное заболеваниями, последствиями травм и дефектами.</a:t>
            </a:r>
            <a:endParaRPr lang="ru-RU" sz="1100" b="1" dirty="0"/>
          </a:p>
        </p:txBody>
      </p:sp>
      <p:sp>
        <p:nvSpPr>
          <p:cNvPr id="10" name="Содержимое 9"/>
          <p:cNvSpPr>
            <a:spLocks noGrp="1"/>
          </p:cNvSpPr>
          <p:nvPr>
            <p:ph sz="quarter" idx="4294967295"/>
          </p:nvPr>
        </p:nvSpPr>
        <p:spPr>
          <a:xfrm>
            <a:off x="4139952" y="3897615"/>
            <a:ext cx="4680520" cy="28083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ormAutofit fontScale="62500" lnSpcReduction="20000"/>
          </a:bodyPr>
          <a:lstStyle/>
          <a:p>
            <a:r>
              <a:rPr lang="ru-RU" dirty="0"/>
              <a:t>Орган, осуществляющий пенсионное обеспечение, и орган социальной защиты населения  направляют на МСЭ ребенка, имеющего признаки ограничения жизнедеятельности и нуждающегося в социальной защите, при наличии медицинских документов, подтверждающих нарушение функций организма, обусловленное заболеваниями, последствиями травм и дефектами. </a:t>
            </a:r>
            <a:endParaRPr lang="ru-RU" sz="1100" b="1" dirty="0"/>
          </a:p>
        </p:txBody>
      </p:sp>
      <p:sp>
        <p:nvSpPr>
          <p:cNvPr id="15" name="Стрелка вниз 14"/>
          <p:cNvSpPr/>
          <p:nvPr/>
        </p:nvSpPr>
        <p:spPr>
          <a:xfrm rot="2813771">
            <a:off x="2973852" y="3071869"/>
            <a:ext cx="144016" cy="4622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sp>
        <p:nvSpPr>
          <p:cNvPr id="16" name="Стрелка вниз 15"/>
          <p:cNvSpPr/>
          <p:nvPr/>
        </p:nvSpPr>
        <p:spPr>
          <a:xfrm rot="19396974">
            <a:off x="4603601" y="3365376"/>
            <a:ext cx="144016"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pic>
        <p:nvPicPr>
          <p:cNvPr id="22530" name="Picture 2" descr="Fallout 4 :: Fallout (Фоллаут,) :: статус :: инвалид :: Состояние персонажа  :: фэндомы :: гиф анимация (гифки - ПРИКОЛЬНЫЕ gif анимашки) / картинки,  гифки, прикольные комиксы, интересные статьи по теме.">
            <a:extLst>
              <a:ext uri="{FF2B5EF4-FFF2-40B4-BE49-F238E27FC236}">
                <a16:creationId xmlns:a16="http://schemas.microsoft.com/office/drawing/2014/main" id="{DF71CB18-7BBD-4799-9179-3525527ECAF2}"/>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9932" y="2355896"/>
            <a:ext cx="940693" cy="1367286"/>
          </a:xfrm>
          <a:prstGeom prst="rect">
            <a:avLst/>
          </a:prstGeom>
          <a:noFill/>
          <a:extLst>
            <a:ext uri="{909E8E84-426E-40DD-AFC4-6F175D3DCCD1}">
              <a14:hiddenFill xmlns:a14="http://schemas.microsoft.com/office/drawing/2010/main">
                <a:solidFill>
                  <a:srgbClr val="FFFFFF"/>
                </a:solidFill>
              </a14:hiddenFill>
            </a:ext>
          </a:extLst>
        </p:spPr>
      </p:pic>
      <p:sp>
        <p:nvSpPr>
          <p:cNvPr id="12" name="Овал 11">
            <a:extLst>
              <a:ext uri="{FF2B5EF4-FFF2-40B4-BE49-F238E27FC236}">
                <a16:creationId xmlns:a16="http://schemas.microsoft.com/office/drawing/2014/main" id="{E6BC0BC2-B5D1-4AB4-994B-CE8DB92A8F31}"/>
              </a:ext>
            </a:extLst>
          </p:cNvPr>
          <p:cNvSpPr/>
          <p:nvPr/>
        </p:nvSpPr>
        <p:spPr>
          <a:xfrm>
            <a:off x="3511602" y="1125177"/>
            <a:ext cx="1944216"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органом, осуществляющим пенсионное обеспечение</a:t>
            </a:r>
          </a:p>
        </p:txBody>
      </p:sp>
      <p:sp>
        <p:nvSpPr>
          <p:cNvPr id="18" name="Стрелка вниз 15">
            <a:extLst>
              <a:ext uri="{FF2B5EF4-FFF2-40B4-BE49-F238E27FC236}">
                <a16:creationId xmlns:a16="http://schemas.microsoft.com/office/drawing/2014/main" id="{26724AD1-28A8-474B-BE55-AA0635BA2665}"/>
              </a:ext>
            </a:extLst>
          </p:cNvPr>
          <p:cNvSpPr/>
          <p:nvPr/>
        </p:nvSpPr>
        <p:spPr>
          <a:xfrm rot="17782634">
            <a:off x="2532099" y="1697293"/>
            <a:ext cx="123627" cy="9887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sp>
        <p:nvSpPr>
          <p:cNvPr id="19" name="Стрелка вниз 15">
            <a:extLst>
              <a:ext uri="{FF2B5EF4-FFF2-40B4-BE49-F238E27FC236}">
                <a16:creationId xmlns:a16="http://schemas.microsoft.com/office/drawing/2014/main" id="{2AA6B3D2-82DF-46A3-94C1-8320830CB642}"/>
              </a:ext>
            </a:extLst>
          </p:cNvPr>
          <p:cNvSpPr/>
          <p:nvPr/>
        </p:nvSpPr>
        <p:spPr>
          <a:xfrm rot="3724402">
            <a:off x="4904525" y="2313309"/>
            <a:ext cx="144016"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sp>
        <p:nvSpPr>
          <p:cNvPr id="20" name="Стрелка вниз 15">
            <a:extLst>
              <a:ext uri="{FF2B5EF4-FFF2-40B4-BE49-F238E27FC236}">
                <a16:creationId xmlns:a16="http://schemas.microsoft.com/office/drawing/2014/main" id="{7D02CE48-97AD-4AFE-BA4E-E88E0535EE83}"/>
              </a:ext>
            </a:extLst>
          </p:cNvPr>
          <p:cNvSpPr/>
          <p:nvPr/>
        </p:nvSpPr>
        <p:spPr>
          <a:xfrm rot="3438832" flipH="1">
            <a:off x="5573631" y="1654108"/>
            <a:ext cx="227978" cy="22643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spTree>
    <p:extLst>
      <p:ext uri="{BB962C8B-B14F-4D97-AF65-F5344CB8AC3E}">
        <p14:creationId xmlns:p14="http://schemas.microsoft.com/office/powerpoint/2010/main" val="3423321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ED995B-1721-48D5-A9EC-89688BABAB02}"/>
              </a:ext>
            </a:extLst>
          </p:cNvPr>
          <p:cNvSpPr>
            <a:spLocks noGrp="1"/>
          </p:cNvSpPr>
          <p:nvPr>
            <p:ph type="title"/>
          </p:nvPr>
        </p:nvSpPr>
        <p:spPr>
          <a:xfrm>
            <a:off x="457200" y="274638"/>
            <a:ext cx="8229600" cy="564294"/>
          </a:xfrm>
          <a:solidFill>
            <a:schemeClr val="accent5">
              <a:lumMod val="60000"/>
              <a:lumOff val="40000"/>
            </a:schemeClr>
          </a:solidFill>
        </p:spPr>
        <p:txBody>
          <a:bodyPr>
            <a:normAutofit fontScale="90000"/>
          </a:bodyPr>
          <a:lstStyle/>
          <a:p>
            <a:r>
              <a:rPr lang="ru-RU" sz="2200" dirty="0"/>
              <a:t>Для проведения МСЭ должны быть предоставлены следующие документы:</a:t>
            </a:r>
            <a:endParaRPr lang="ru-RU" dirty="0"/>
          </a:p>
        </p:txBody>
      </p:sp>
      <p:sp>
        <p:nvSpPr>
          <p:cNvPr id="3" name="Объект 2">
            <a:extLst>
              <a:ext uri="{FF2B5EF4-FFF2-40B4-BE49-F238E27FC236}">
                <a16:creationId xmlns:a16="http://schemas.microsoft.com/office/drawing/2014/main" id="{8505534A-6B9C-484F-A158-A125B40944E7}"/>
              </a:ext>
            </a:extLst>
          </p:cNvPr>
          <p:cNvSpPr>
            <a:spLocks noGrp="1"/>
          </p:cNvSpPr>
          <p:nvPr>
            <p:ph sz="half" idx="1"/>
          </p:nvPr>
        </p:nvSpPr>
        <p:spPr>
          <a:xfrm>
            <a:off x="251520" y="1126964"/>
            <a:ext cx="3826768" cy="2174230"/>
          </a:xfrm>
          <a:solidFill>
            <a:schemeClr val="accent6">
              <a:lumMod val="20000"/>
              <a:lumOff val="80000"/>
            </a:schemeClr>
          </a:solidFill>
        </p:spPr>
        <p:txBody>
          <a:bodyPr>
            <a:normAutofit fontScale="55000" lnSpcReduction="20000"/>
          </a:bodyPr>
          <a:lstStyle/>
          <a:p>
            <a:pPr lvl="0"/>
            <a:r>
              <a:rPr lang="ru-RU" dirty="0"/>
              <a:t>на дому в случае, если ребенок не может явиться в бюро (главное бюро, Федеральное бюро) по состоянию здоровья, что подтверждается заключением медицинской организации;</a:t>
            </a:r>
          </a:p>
          <a:p>
            <a:pPr lvl="0"/>
            <a:r>
              <a:rPr lang="ru-RU" dirty="0"/>
              <a:t>в стационаре, где ребенок находится на лечении;</a:t>
            </a:r>
          </a:p>
          <a:p>
            <a:pPr lvl="0"/>
            <a:r>
              <a:rPr lang="ru-RU" dirty="0"/>
              <a:t>заочно по решению бюро (главного бюро, Федерального бюро).</a:t>
            </a:r>
          </a:p>
          <a:p>
            <a:endParaRPr lang="ru-RU" dirty="0"/>
          </a:p>
        </p:txBody>
      </p:sp>
      <p:sp>
        <p:nvSpPr>
          <p:cNvPr id="7" name="Объект 6">
            <a:extLst>
              <a:ext uri="{FF2B5EF4-FFF2-40B4-BE49-F238E27FC236}">
                <a16:creationId xmlns:a16="http://schemas.microsoft.com/office/drawing/2014/main" id="{4C26E7E4-F1CE-4F1F-84B3-34133A3C396C}"/>
              </a:ext>
            </a:extLst>
          </p:cNvPr>
          <p:cNvSpPr>
            <a:spLocks noGrp="1"/>
          </p:cNvSpPr>
          <p:nvPr>
            <p:ph sz="half" idx="2"/>
          </p:nvPr>
        </p:nvSpPr>
        <p:spPr>
          <a:xfrm>
            <a:off x="4279035" y="966738"/>
            <a:ext cx="4860032" cy="5616624"/>
          </a:xfrm>
          <a:solidFill>
            <a:schemeClr val="accent2">
              <a:lumMod val="40000"/>
              <a:lumOff val="60000"/>
            </a:schemeClr>
          </a:solidFill>
        </p:spPr>
        <p:txBody>
          <a:bodyPr>
            <a:noAutofit/>
          </a:bodyPr>
          <a:lstStyle/>
          <a:p>
            <a:pPr lvl="0"/>
            <a:r>
              <a:rPr lang="ru-RU" sz="1400" dirty="0"/>
              <a:t>удостоверение личности ребенка (свидетельство о рождении – у детей до 14 лет, паспорт – у детей старше 14 лет);</a:t>
            </a:r>
          </a:p>
          <a:p>
            <a:pPr lvl="0"/>
            <a:r>
              <a:rPr lang="ru-RU" sz="1400" dirty="0"/>
              <a:t>заявление о предоставлении государственной услуги (проведении МСЭ), оформляемое самостоятельно ребенком, достигшим  возраста 15 лет, либо законным представителем ребенка в возрасте до 15 лет;</a:t>
            </a:r>
          </a:p>
          <a:p>
            <a:r>
              <a:rPr lang="ru-RU" sz="1400" dirty="0"/>
              <a:t>Заявление может быть оформлено: </a:t>
            </a:r>
          </a:p>
          <a:p>
            <a:r>
              <a:rPr lang="ru-RU" sz="1400" dirty="0"/>
              <a:t>–  самим ребенком, достигшим возраста 15 лет, так как в соответствии со статьями 2 и 20 федерального закона «Об основах охраны здоровья граждан» письменное согласие на медицинское вмешательство дает гражданин в возрасте 15 лет и старше, а по смыслу указанных статей МСЭ может быть отнесена к медицинскому вмешательству;</a:t>
            </a:r>
          </a:p>
          <a:p>
            <a:r>
              <a:rPr lang="ru-RU" sz="1400" dirty="0"/>
              <a:t>– законным представителем ребенка, не достигшего возраста 15 лет. </a:t>
            </a:r>
          </a:p>
          <a:p>
            <a:r>
              <a:rPr lang="ru-RU" sz="1400" dirty="0"/>
              <a:t>В соответствии со ст. 28 Гражданского кодекса Российской Федерации от 30.11.1994г. № 51-ФЗ  и ст. 64 Семейного кодекса от 29.12.1995 № 223-ФЗ  законными представителями гражданина в возрасте до 14 лет являются родители, усыновители, опекуны, гражданина в возрасте старше 14 лет – родители, усыновители, попечители.</a:t>
            </a:r>
          </a:p>
        </p:txBody>
      </p:sp>
      <p:sp>
        <p:nvSpPr>
          <p:cNvPr id="8" name="Объект 2">
            <a:extLst>
              <a:ext uri="{FF2B5EF4-FFF2-40B4-BE49-F238E27FC236}">
                <a16:creationId xmlns:a16="http://schemas.microsoft.com/office/drawing/2014/main" id="{E7B8D164-94CD-44DF-9D25-8D18647DD266}"/>
              </a:ext>
            </a:extLst>
          </p:cNvPr>
          <p:cNvSpPr txBox="1">
            <a:spLocks/>
          </p:cNvSpPr>
          <p:nvPr/>
        </p:nvSpPr>
        <p:spPr>
          <a:xfrm>
            <a:off x="275686" y="3717032"/>
            <a:ext cx="3826768" cy="13247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ru-RU" dirty="0"/>
          </a:p>
        </p:txBody>
      </p:sp>
      <p:sp>
        <p:nvSpPr>
          <p:cNvPr id="9" name="Объект 2">
            <a:extLst>
              <a:ext uri="{FF2B5EF4-FFF2-40B4-BE49-F238E27FC236}">
                <a16:creationId xmlns:a16="http://schemas.microsoft.com/office/drawing/2014/main" id="{D4057524-7200-4046-B97B-6BFAAAB5EAAB}"/>
              </a:ext>
            </a:extLst>
          </p:cNvPr>
          <p:cNvSpPr txBox="1">
            <a:spLocks/>
          </p:cNvSpPr>
          <p:nvPr/>
        </p:nvSpPr>
        <p:spPr>
          <a:xfrm>
            <a:off x="251520" y="3429000"/>
            <a:ext cx="3850934" cy="3312368"/>
          </a:xfrm>
          <a:prstGeom prst="rect">
            <a:avLst/>
          </a:prstGeom>
          <a:solidFill>
            <a:schemeClr val="accent3">
              <a:lumMod val="40000"/>
              <a:lumOff val="60000"/>
            </a:schemeClr>
          </a:solidFill>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ru-RU" dirty="0"/>
              <a:t>направление на МСЭ или справка об отказе в направлении на МСЭ, оформленные медицинской организацией или органом, осуществляющим пенсионное обеспечение, или органом социальной защиты населения;</a:t>
            </a:r>
          </a:p>
          <a:p>
            <a:pPr lvl="0"/>
            <a:r>
              <a:rPr lang="ru-RU" dirty="0"/>
              <a:t>медицинские документы (в случае отказа от направления на МСЭ), подтверждающие нарушение функций организма вследствие заболеваний, последствий травм и дефектов;</a:t>
            </a:r>
          </a:p>
          <a:p>
            <a:pPr lvl="0"/>
            <a:r>
              <a:rPr lang="ru-RU" dirty="0"/>
              <a:t>удостоверение личности законного представителя ребенка в случае, если им оформлено заявление о предоставлении государственной услуги.</a:t>
            </a:r>
          </a:p>
          <a:p>
            <a:r>
              <a:rPr lang="ru-RU" dirty="0"/>
              <a:t>Срок предоставления государственной услуги по проведению МСЭ не может превышать 30 календарных дней с даты подачи заявления со всеми необходимыми документами до даты принятия решения. </a:t>
            </a:r>
          </a:p>
          <a:p>
            <a:endParaRPr lang="ru-RU" dirty="0"/>
          </a:p>
        </p:txBody>
      </p:sp>
    </p:spTree>
    <p:extLst>
      <p:ext uri="{BB962C8B-B14F-4D97-AF65-F5344CB8AC3E}">
        <p14:creationId xmlns:p14="http://schemas.microsoft.com/office/powerpoint/2010/main" val="846569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4624"/>
            <a:ext cx="8640960" cy="1368152"/>
          </a:xfr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ru-RU" sz="2400" b="1" dirty="0"/>
              <a:t>ПОРЯДОК ПРОВЕДЕНИЯ МЕДИКО-СОЦИАЛЬНОЙ ЭКСПЕРТИЗЫ</a:t>
            </a:r>
            <a:endParaRPr lang="ru-RU" sz="2400" dirty="0"/>
          </a:p>
        </p:txBody>
      </p:sp>
      <p:sp>
        <p:nvSpPr>
          <p:cNvPr id="9" name="Стрелка вправо 8"/>
          <p:cNvSpPr/>
          <p:nvPr/>
        </p:nvSpPr>
        <p:spPr>
          <a:xfrm>
            <a:off x="2630748" y="3330700"/>
            <a:ext cx="576064"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5375930" y="4014776"/>
            <a:ext cx="576064"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194318" y="2204864"/>
            <a:ext cx="2376264" cy="324036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t>Основанием для начала процедуры по проведению МСЭ ребенка является прием специалистами бюро (главного бюро, Федерального бюро) заявления о проведении МСЭ со всеми необходимыми документами. Если заявление подано без необходимых документов, то последние должны быть представлены в течение 10 рабочих дней с момента подачи заявления. </a:t>
            </a:r>
          </a:p>
        </p:txBody>
      </p:sp>
      <p:sp>
        <p:nvSpPr>
          <p:cNvPr id="12" name="Скругленный прямоугольник 11"/>
          <p:cNvSpPr/>
          <p:nvPr/>
        </p:nvSpPr>
        <p:spPr>
          <a:xfrm>
            <a:off x="3211251" y="1700808"/>
            <a:ext cx="2160240" cy="511256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t>Специалисты бюро (главного бюро, Федерального бюро), проводящие МСЭ, изучают представленные документы, проводят анализ клинико-функциональных, социально-бытовых, психолого-медико-педагогических сведений, проводят обследование ребенка и на основе полученных данных принимают коллегиальное решение об установлении ему инвалидности либо об отказе в установлении инвалидности.</a:t>
            </a:r>
          </a:p>
        </p:txBody>
      </p:sp>
      <p:sp>
        <p:nvSpPr>
          <p:cNvPr id="13" name="Скругленный прямоугольник 12"/>
          <p:cNvSpPr/>
          <p:nvPr/>
        </p:nvSpPr>
        <p:spPr>
          <a:xfrm>
            <a:off x="6156176" y="1484784"/>
            <a:ext cx="2736304" cy="144016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t>В случаях, требующих дополнительного обследования ребенка в медицинской, реабилитационной организации, получения  заключения главного бюро, Федерального бюро, а также получения других дополнительных сведений составляется программа дополнительного обследования</a:t>
            </a:r>
          </a:p>
        </p:txBody>
      </p:sp>
      <p:sp>
        <p:nvSpPr>
          <p:cNvPr id="14" name="Стрелка вниз 13"/>
          <p:cNvSpPr/>
          <p:nvPr/>
        </p:nvSpPr>
        <p:spPr>
          <a:xfrm>
            <a:off x="7258500" y="2977964"/>
            <a:ext cx="360040" cy="28029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5951020" y="3330700"/>
            <a:ext cx="2952328" cy="151216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Решение объявляется законному представителю ребенка (либо самому ребенку, если МСЭ проводилась по его заявлению) в присутствии всех специалистов бюро (главного бюро, Федерального бюро), проводивших МСЭ. </a:t>
            </a:r>
          </a:p>
        </p:txBody>
      </p:sp>
      <p:sp>
        <p:nvSpPr>
          <p:cNvPr id="16" name="Скругленный прямоугольник 14">
            <a:extLst>
              <a:ext uri="{FF2B5EF4-FFF2-40B4-BE49-F238E27FC236}">
                <a16:creationId xmlns:a16="http://schemas.microsoft.com/office/drawing/2014/main" id="{7B84437D-A75E-47C3-A121-4D36E08AD799}"/>
              </a:ext>
            </a:extLst>
          </p:cNvPr>
          <p:cNvSpPr/>
          <p:nvPr/>
        </p:nvSpPr>
        <p:spPr>
          <a:xfrm>
            <a:off x="5674324" y="5254776"/>
            <a:ext cx="3275358" cy="155859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Данные МСЭ вносятся в Протокол проведения медико-социальной экспертизы (далее – Протокол) по форме, утвержденной Министерством труда и социальной защиты  и АКТ проведения МСЭ</a:t>
            </a:r>
          </a:p>
        </p:txBody>
      </p:sp>
      <p:sp>
        <p:nvSpPr>
          <p:cNvPr id="17" name="Стрелка вниз 13">
            <a:extLst>
              <a:ext uri="{FF2B5EF4-FFF2-40B4-BE49-F238E27FC236}">
                <a16:creationId xmlns:a16="http://schemas.microsoft.com/office/drawing/2014/main" id="{77D638AA-FE54-4203-ADF4-1BD0F4F8D35B}"/>
              </a:ext>
            </a:extLst>
          </p:cNvPr>
          <p:cNvSpPr/>
          <p:nvPr/>
        </p:nvSpPr>
        <p:spPr>
          <a:xfrm>
            <a:off x="7320150" y="4898019"/>
            <a:ext cx="360040" cy="35060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3">
            <a:extLst>
              <a:ext uri="{FF2B5EF4-FFF2-40B4-BE49-F238E27FC236}">
                <a16:creationId xmlns:a16="http://schemas.microsoft.com/office/drawing/2014/main" id="{1EC2025C-52A2-408F-B8CA-534F30221DCD}"/>
              </a:ext>
            </a:extLst>
          </p:cNvPr>
          <p:cNvSpPr/>
          <p:nvPr/>
        </p:nvSpPr>
        <p:spPr>
          <a:xfrm rot="14713605">
            <a:off x="5634407" y="2561987"/>
            <a:ext cx="360040" cy="504056"/>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70C0"/>
              </a:solidFill>
            </a:endParaRPr>
          </a:p>
        </p:txBody>
      </p:sp>
    </p:spTree>
    <p:extLst>
      <p:ext uri="{BB962C8B-B14F-4D97-AF65-F5344CB8AC3E}">
        <p14:creationId xmlns:p14="http://schemas.microsoft.com/office/powerpoint/2010/main" val="1586394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352F51-AB53-41B7-ACC0-89BC1214412A}"/>
              </a:ext>
            </a:extLst>
          </p:cNvPr>
          <p:cNvSpPr>
            <a:spLocks noGrp="1"/>
          </p:cNvSpPr>
          <p:nvPr>
            <p:ph type="title"/>
          </p:nvPr>
        </p:nvSpPr>
        <p:spPr>
          <a:xfrm>
            <a:off x="457200" y="274638"/>
            <a:ext cx="8229600" cy="850106"/>
          </a:xfrm>
          <a:solidFill>
            <a:srgbClr val="00B050"/>
          </a:solidFill>
        </p:spPr>
        <p:txBody>
          <a:bodyPr>
            <a:noAutofit/>
          </a:bodyPr>
          <a:lstStyle/>
          <a:p>
            <a:r>
              <a:rPr lang="ru-RU" sz="2000" b="1" dirty="0">
                <a:solidFill>
                  <a:schemeClr val="bg1"/>
                </a:solidFill>
              </a:rPr>
              <a:t/>
            </a:r>
            <a:br>
              <a:rPr lang="ru-RU" sz="2000" b="1" dirty="0">
                <a:solidFill>
                  <a:schemeClr val="bg1"/>
                </a:solidFill>
              </a:rPr>
            </a:br>
            <a:r>
              <a:rPr lang="ru-RU" sz="2000" b="1" dirty="0">
                <a:solidFill>
                  <a:schemeClr val="bg1"/>
                </a:solidFill>
              </a:rPr>
              <a:t/>
            </a:r>
            <a:br>
              <a:rPr lang="ru-RU" sz="2000" b="1" dirty="0">
                <a:solidFill>
                  <a:schemeClr val="bg1"/>
                </a:solidFill>
              </a:rPr>
            </a:br>
            <a:r>
              <a:rPr lang="ru-RU" sz="2400" dirty="0"/>
              <a:t>В случае признания ребенка инвалидом </a:t>
            </a:r>
            <a:r>
              <a:rPr lang="ru-RU" sz="2000" b="1" dirty="0">
                <a:solidFill>
                  <a:schemeClr val="bg1"/>
                </a:solidFill>
              </a:rPr>
              <a:t/>
            </a:r>
            <a:br>
              <a:rPr lang="ru-RU" sz="2000" b="1" dirty="0">
                <a:solidFill>
                  <a:schemeClr val="bg1"/>
                </a:solidFill>
              </a:rPr>
            </a:br>
            <a:r>
              <a:rPr lang="ru-RU" sz="2000" dirty="0"/>
              <a:t> </a:t>
            </a:r>
            <a:br>
              <a:rPr lang="ru-RU" sz="2000" dirty="0"/>
            </a:br>
            <a:endParaRPr lang="ru-RU" sz="2000" dirty="0"/>
          </a:p>
        </p:txBody>
      </p:sp>
      <p:sp>
        <p:nvSpPr>
          <p:cNvPr id="3" name="Объект 2">
            <a:extLst>
              <a:ext uri="{FF2B5EF4-FFF2-40B4-BE49-F238E27FC236}">
                <a16:creationId xmlns:a16="http://schemas.microsoft.com/office/drawing/2014/main" id="{392AD9F2-7DB5-46CE-B314-C74D7F8D611D}"/>
              </a:ext>
            </a:extLst>
          </p:cNvPr>
          <p:cNvSpPr>
            <a:spLocks noGrp="1"/>
          </p:cNvSpPr>
          <p:nvPr>
            <p:ph idx="1"/>
          </p:nvPr>
        </p:nvSpPr>
        <p:spPr>
          <a:xfrm>
            <a:off x="457200" y="1484785"/>
            <a:ext cx="8605588" cy="2160240"/>
          </a:xfrm>
          <a:solidFill>
            <a:srgbClr val="0070C0"/>
          </a:solidFill>
        </p:spPr>
        <p:txBody>
          <a:bodyPr>
            <a:normAutofit fontScale="55000" lnSpcReduction="20000"/>
          </a:bodyPr>
          <a:lstStyle/>
          <a:p>
            <a:r>
              <a:rPr lang="ru-RU" dirty="0">
                <a:solidFill>
                  <a:schemeClr val="bg1"/>
                </a:solidFill>
              </a:rPr>
              <a:t>В случае признания ребенка инвалидом оформляется Справка, подтверждающая факт установления инвалидности, и Выписка из акта освидетельствования ребенка-инвалида, которые подписываются руководителем бюро (уполномоченным заместителем главного бюро (Федерального бюро). Указанная Справка выдается законному представителю ребенка-инвалида (либо самому ребенку, если МСЭ проводилась по его заявлению), а Выписка в 3-дневный срок со дня принятия решения направляется в орган, осуществляющий его пенсионное обеспечение. Формы указанных Справки и Выписки утверждены Министерством здравоохранения и социального развития Российской Федерации.</a:t>
            </a:r>
          </a:p>
          <a:p>
            <a:endParaRPr lang="ru-RU" dirty="0"/>
          </a:p>
          <a:p>
            <a:endParaRPr lang="ru-RU" dirty="0"/>
          </a:p>
        </p:txBody>
      </p:sp>
      <p:sp>
        <p:nvSpPr>
          <p:cNvPr id="4" name="Стрелка вправо 8">
            <a:extLst>
              <a:ext uri="{FF2B5EF4-FFF2-40B4-BE49-F238E27FC236}">
                <a16:creationId xmlns:a16="http://schemas.microsoft.com/office/drawing/2014/main" id="{5011CD13-6398-4E76-8C92-BED9F05DE16B}"/>
              </a:ext>
            </a:extLst>
          </p:cNvPr>
          <p:cNvSpPr/>
          <p:nvPr/>
        </p:nvSpPr>
        <p:spPr>
          <a:xfrm rot="5400000">
            <a:off x="4123228" y="3690740"/>
            <a:ext cx="412911"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бъект 2">
            <a:extLst>
              <a:ext uri="{FF2B5EF4-FFF2-40B4-BE49-F238E27FC236}">
                <a16:creationId xmlns:a16="http://schemas.microsoft.com/office/drawing/2014/main" id="{797DDA46-DC39-469A-9176-9CA7A52EDEB7}"/>
              </a:ext>
            </a:extLst>
          </p:cNvPr>
          <p:cNvSpPr txBox="1">
            <a:spLocks/>
          </p:cNvSpPr>
          <p:nvPr/>
        </p:nvSpPr>
        <p:spPr>
          <a:xfrm>
            <a:off x="323528" y="4221086"/>
            <a:ext cx="8496944" cy="2520281"/>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dirty="0"/>
              <a:t>Законному представителю ребенка, признанного инвалидом (либо самому ребенку, если МСЭ проводилась по его заявлению), также выдается индивидуальная программа реабилитации ребенка-инвалида по форме, утвержденной Министерством здравоохранения и социального развития Российской Федерации.</a:t>
            </a:r>
          </a:p>
          <a:p>
            <a:r>
              <a:rPr lang="ru-RU" dirty="0"/>
              <a:t>Об утверждении форм индивидуальной программы реабилитации инвалида, индивидуальной программы реабилитации ребенка-инвалида, выдаваемых федеральными государственными учреждениями медико-социальной экспертизы, порядка их разработки и реализации. Приказ Министерства здравоохранения и социального развития Российской Федерации от 04.08.2008 № 379н  </a:t>
            </a:r>
          </a:p>
          <a:p>
            <a:endParaRPr lang="ru-RU" dirty="0"/>
          </a:p>
          <a:p>
            <a:endParaRPr lang="ru-RU" dirty="0"/>
          </a:p>
        </p:txBody>
      </p:sp>
    </p:spTree>
    <p:extLst>
      <p:ext uri="{BB962C8B-B14F-4D97-AF65-F5344CB8AC3E}">
        <p14:creationId xmlns:p14="http://schemas.microsoft.com/office/powerpoint/2010/main" val="550126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F113CA-CD58-4575-BFAF-2BAF0C72B6A9}"/>
              </a:ext>
            </a:extLst>
          </p:cNvPr>
          <p:cNvSpPr>
            <a:spLocks noGrp="1"/>
          </p:cNvSpPr>
          <p:nvPr>
            <p:ph type="title"/>
          </p:nvPr>
        </p:nvSpPr>
        <p:spPr>
          <a:solidFill>
            <a:srgbClr val="0070C0"/>
          </a:solidFill>
        </p:spPr>
        <p:txBody>
          <a:bodyPr>
            <a:normAutofit fontScale="90000"/>
          </a:bodyPr>
          <a:lstStyle/>
          <a:p>
            <a:r>
              <a:rPr lang="ru-RU" dirty="0">
                <a:solidFill>
                  <a:schemeClr val="bg1"/>
                </a:solidFill>
              </a:rPr>
              <a:t>Переосвидетельствование ребенка-инвалида </a:t>
            </a:r>
            <a:endParaRPr lang="ru-RU" sz="3200" dirty="0">
              <a:solidFill>
                <a:schemeClr val="bg1"/>
              </a:solidFill>
            </a:endParaRPr>
          </a:p>
        </p:txBody>
      </p:sp>
      <p:sp>
        <p:nvSpPr>
          <p:cNvPr id="3" name="Объект 2">
            <a:extLst>
              <a:ext uri="{FF2B5EF4-FFF2-40B4-BE49-F238E27FC236}">
                <a16:creationId xmlns:a16="http://schemas.microsoft.com/office/drawing/2014/main" id="{6360237F-BF4C-41D6-B0C6-1DF17F11861A}"/>
              </a:ext>
            </a:extLst>
          </p:cNvPr>
          <p:cNvSpPr>
            <a:spLocks noGrp="1"/>
          </p:cNvSpPr>
          <p:nvPr>
            <p:ph idx="1"/>
          </p:nvPr>
        </p:nvSpPr>
        <p:spPr>
          <a:xfrm>
            <a:off x="457200" y="1600200"/>
            <a:ext cx="8229600" cy="4983162"/>
          </a:xfrm>
        </p:spPr>
        <p:txBody>
          <a:bodyPr>
            <a:normAutofit fontScale="85000" lnSpcReduction="20000"/>
          </a:bodyPr>
          <a:lstStyle/>
          <a:p>
            <a:r>
              <a:rPr lang="ru-RU" dirty="0"/>
              <a:t>Переосвидетельствование ребенка-инвалида проводится 1 раз в течение срока, на который ребенку установлена категория «ребенок-инвалид». Переосвидетельствование ребенка-инвалида может осуществляться заблаговременно, но не более чем за 2 месяца до истечения установленного срока инвалидности.</a:t>
            </a:r>
          </a:p>
          <a:p>
            <a:r>
              <a:rPr lang="ru-RU" dirty="0"/>
              <a:t>Переосвидетельствование ребенка-инвалида ранее установленного срока проводится по заявлению его законного представителя (либо самого ребенка, если МСЭ проводилась по его заявлению) или по направлению медицинской организации в связи с изменением состояния здоровья ребенка.</a:t>
            </a:r>
          </a:p>
          <a:p>
            <a:endParaRPr lang="ru-RU" dirty="0"/>
          </a:p>
        </p:txBody>
      </p:sp>
    </p:spTree>
    <p:extLst>
      <p:ext uri="{BB962C8B-B14F-4D97-AF65-F5344CB8AC3E}">
        <p14:creationId xmlns:p14="http://schemas.microsoft.com/office/powerpoint/2010/main" val="13436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E014002-26AF-43A2-8235-FB8A7ADB4D63}"/>
              </a:ext>
            </a:extLst>
          </p:cNvPr>
          <p:cNvSpPr>
            <a:spLocks noGrp="1"/>
          </p:cNvSpPr>
          <p:nvPr>
            <p:ph type="ctrTitle"/>
          </p:nvPr>
        </p:nvSpPr>
        <p:spPr/>
        <p:txBody>
          <a:bodyPr>
            <a:normAutofit fontScale="90000"/>
          </a:bodyPr>
          <a:lstStyle/>
          <a:p>
            <a:r>
              <a:rPr lang="ru-RU" dirty="0"/>
              <a:t>Методические основы медико-социальной экспертизы детей-инвалидов</a:t>
            </a:r>
          </a:p>
        </p:txBody>
      </p:sp>
      <p:sp>
        <p:nvSpPr>
          <p:cNvPr id="5" name="Подзаголовок 4">
            <a:extLst>
              <a:ext uri="{FF2B5EF4-FFF2-40B4-BE49-F238E27FC236}">
                <a16:creationId xmlns:a16="http://schemas.microsoft.com/office/drawing/2014/main" id="{BD89CC3E-F513-4D00-9BC5-ED19D487BE15}"/>
              </a:ext>
            </a:extLst>
          </p:cNvPr>
          <p:cNvSpPr>
            <a:spLocks noGrp="1"/>
          </p:cNvSpPr>
          <p:nvPr>
            <p:ph type="subTitle" idx="1"/>
          </p:nvPr>
        </p:nvSpPr>
        <p:spPr/>
        <p:txBody>
          <a:bodyPr/>
          <a:lstStyle/>
          <a:p>
            <a:endParaRPr lang="ru-RU"/>
          </a:p>
        </p:txBody>
      </p:sp>
    </p:spTree>
    <p:extLst>
      <p:ext uri="{BB962C8B-B14F-4D97-AF65-F5344CB8AC3E}">
        <p14:creationId xmlns:p14="http://schemas.microsoft.com/office/powerpoint/2010/main" val="4139056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2945" y="153764"/>
            <a:ext cx="5832648" cy="970978"/>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ru-RU" sz="1600" b="1" dirty="0"/>
              <a:t/>
            </a:r>
            <a:br>
              <a:rPr lang="ru-RU" sz="1600" b="1" dirty="0"/>
            </a:br>
            <a:r>
              <a:rPr lang="ru-RU" sz="1800" b="1" dirty="0"/>
              <a:t>РЕАБИЛИТАЦИОННО-ЭКСПЕРТНАЯ ДИАГНОСТИКА ПРИ ОСВИДЕТЕЛЬСТВОВАНИИ ДЕТЕЙ ВКЛЮЧАЕТ:</a:t>
            </a:r>
            <a:br>
              <a:rPr lang="ru-RU" sz="1800" b="1" dirty="0"/>
            </a:br>
            <a:endParaRPr lang="ru-RU" sz="1800" b="1" dirty="0"/>
          </a:p>
        </p:txBody>
      </p:sp>
      <p:sp>
        <p:nvSpPr>
          <p:cNvPr id="8" name="Содержимое 7"/>
          <p:cNvSpPr>
            <a:spLocks noGrp="1"/>
          </p:cNvSpPr>
          <p:nvPr>
            <p:ph sz="half" idx="2"/>
          </p:nvPr>
        </p:nvSpPr>
        <p:spPr>
          <a:xfrm>
            <a:off x="2411760" y="2996952"/>
            <a:ext cx="2626275" cy="1080121"/>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buNone/>
            </a:pPr>
            <a:r>
              <a:rPr lang="ru-RU" sz="1400" b="1" dirty="0"/>
              <a:t>Психологическая диагностика</a:t>
            </a:r>
            <a:r>
              <a:rPr lang="ru-RU" sz="1400" dirty="0"/>
              <a:t> (экспериментально-психологическое обследование) </a:t>
            </a:r>
            <a:endParaRPr lang="ru-RU" sz="1400" b="1" dirty="0">
              <a:solidFill>
                <a:schemeClr val="tx1"/>
              </a:solidFill>
            </a:endParaRPr>
          </a:p>
          <a:p>
            <a:pPr algn="ctr">
              <a:buNone/>
            </a:pPr>
            <a:endParaRPr lang="ru-RU" sz="1600" b="1" dirty="0">
              <a:solidFill>
                <a:schemeClr val="tx1"/>
              </a:solidFill>
            </a:endParaRPr>
          </a:p>
        </p:txBody>
      </p:sp>
      <p:sp>
        <p:nvSpPr>
          <p:cNvPr id="10" name="Содержимое 9"/>
          <p:cNvSpPr>
            <a:spLocks noGrp="1"/>
          </p:cNvSpPr>
          <p:nvPr>
            <p:ph sz="quarter" idx="4"/>
          </p:nvPr>
        </p:nvSpPr>
        <p:spPr>
          <a:xfrm>
            <a:off x="99373" y="1484784"/>
            <a:ext cx="2527762" cy="1296144"/>
          </a:xfr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lgn="ctr">
              <a:spcBef>
                <a:spcPts val="0"/>
              </a:spcBef>
              <a:buNone/>
            </a:pPr>
            <a:r>
              <a:rPr lang="ru-RU" b="1" dirty="0"/>
              <a:t>Клинико-функциональная диагностика</a:t>
            </a:r>
            <a:endParaRPr lang="ru-RU" sz="1800" b="1" dirty="0"/>
          </a:p>
        </p:txBody>
      </p:sp>
      <p:sp>
        <p:nvSpPr>
          <p:cNvPr id="18" name="Стрелка углом 17"/>
          <p:cNvSpPr/>
          <p:nvPr/>
        </p:nvSpPr>
        <p:spPr>
          <a:xfrm rot="16200000" flipH="1">
            <a:off x="724165" y="286029"/>
            <a:ext cx="648072" cy="1161314"/>
          </a:xfrm>
          <a:prstGeom prst="bentArrow">
            <a:avLst>
              <a:gd name="adj1" fmla="val 25000"/>
              <a:gd name="adj2" fmla="val 25000"/>
              <a:gd name="adj3" fmla="val 41456"/>
              <a:gd name="adj4" fmla="val 43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Содержимое 7"/>
          <p:cNvSpPr txBox="1">
            <a:spLocks/>
          </p:cNvSpPr>
          <p:nvPr/>
        </p:nvSpPr>
        <p:spPr>
          <a:xfrm>
            <a:off x="6672171" y="5243114"/>
            <a:ext cx="2376265" cy="129614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p>
            <a:pPr marL="342900" lvl="0" indent="-342900" algn="ctr">
              <a:spcBef>
                <a:spcPct val="20000"/>
              </a:spcBef>
              <a:defRPr/>
            </a:pPr>
            <a:r>
              <a:rPr lang="ru-RU" sz="2400" b="1" dirty="0"/>
              <a:t>Педагогическая диагностика </a:t>
            </a:r>
            <a:endParaRPr kumimoji="0" lang="ru-RU"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1" name="Содержимое 7">
            <a:extLst>
              <a:ext uri="{FF2B5EF4-FFF2-40B4-BE49-F238E27FC236}">
                <a16:creationId xmlns:a16="http://schemas.microsoft.com/office/drawing/2014/main" id="{82FDC100-CCB1-4CE4-A45B-D22ECB5AE7A1}"/>
              </a:ext>
            </a:extLst>
          </p:cNvPr>
          <p:cNvSpPr txBox="1">
            <a:spLocks/>
          </p:cNvSpPr>
          <p:nvPr/>
        </p:nvSpPr>
        <p:spPr>
          <a:xfrm>
            <a:off x="4139952" y="4293097"/>
            <a:ext cx="2376264" cy="108012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9pPr>
          </a:lstStyle>
          <a:p>
            <a:pPr algn="ctr">
              <a:buNone/>
            </a:pPr>
            <a:r>
              <a:rPr lang="ru-RU" b="1"/>
              <a:t>Социальная диагностика</a:t>
            </a:r>
            <a:r>
              <a:rPr lang="ru-RU"/>
              <a:t> </a:t>
            </a:r>
            <a:endParaRPr lang="ru-RU" sz="1200" b="1" dirty="0">
              <a:solidFill>
                <a:schemeClr val="tx1"/>
              </a:solidFill>
            </a:endParaRPr>
          </a:p>
        </p:txBody>
      </p:sp>
      <p:sp>
        <p:nvSpPr>
          <p:cNvPr id="15" name="Содержимое 9">
            <a:extLst>
              <a:ext uri="{FF2B5EF4-FFF2-40B4-BE49-F238E27FC236}">
                <a16:creationId xmlns:a16="http://schemas.microsoft.com/office/drawing/2014/main" id="{577824DD-792A-409C-AF57-BF893136DABF}"/>
              </a:ext>
            </a:extLst>
          </p:cNvPr>
          <p:cNvSpPr txBox="1">
            <a:spLocks/>
          </p:cNvSpPr>
          <p:nvPr/>
        </p:nvSpPr>
        <p:spPr>
          <a:xfrm>
            <a:off x="602469" y="5408092"/>
            <a:ext cx="2745395" cy="12961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9pPr>
          </a:lstStyle>
          <a:p>
            <a:pPr marL="0" indent="0" algn="ctr">
              <a:spcBef>
                <a:spcPts val="0"/>
              </a:spcBef>
              <a:buNone/>
            </a:pPr>
            <a:r>
              <a:rPr lang="ru-RU" sz="1800" b="1" dirty="0"/>
              <a:t>Профессионально-трудовая диагностика </a:t>
            </a:r>
          </a:p>
          <a:p>
            <a:pPr marL="0" indent="0" algn="ctr">
              <a:spcBef>
                <a:spcPts val="0"/>
              </a:spcBef>
              <a:buNone/>
            </a:pPr>
            <a:r>
              <a:rPr lang="ru-RU" sz="1800" b="1" dirty="0"/>
              <a:t>Психофизиологическая диагностика </a:t>
            </a:r>
          </a:p>
          <a:p>
            <a:pPr marL="0" indent="0" algn="ctr">
              <a:spcBef>
                <a:spcPts val="0"/>
              </a:spcBef>
              <a:buNone/>
            </a:pPr>
            <a:r>
              <a:rPr lang="ru-RU" sz="1800" b="1" dirty="0"/>
              <a:t>(при достижении 14 лет)</a:t>
            </a:r>
          </a:p>
        </p:txBody>
      </p:sp>
      <p:sp>
        <p:nvSpPr>
          <p:cNvPr id="14" name="Стрелка вверх 18">
            <a:extLst>
              <a:ext uri="{FF2B5EF4-FFF2-40B4-BE49-F238E27FC236}">
                <a16:creationId xmlns:a16="http://schemas.microsoft.com/office/drawing/2014/main" id="{3919E94D-682A-4161-8588-63FE6A57C2A1}"/>
              </a:ext>
            </a:extLst>
          </p:cNvPr>
          <p:cNvSpPr/>
          <p:nvPr/>
        </p:nvSpPr>
        <p:spPr>
          <a:xfrm rot="6923676">
            <a:off x="1729499" y="2777957"/>
            <a:ext cx="360040" cy="78961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верх 18">
            <a:extLst>
              <a:ext uri="{FF2B5EF4-FFF2-40B4-BE49-F238E27FC236}">
                <a16:creationId xmlns:a16="http://schemas.microsoft.com/office/drawing/2014/main" id="{3C069A6E-5746-4416-80E3-1B37435D479A}"/>
              </a:ext>
            </a:extLst>
          </p:cNvPr>
          <p:cNvSpPr/>
          <p:nvPr/>
        </p:nvSpPr>
        <p:spPr>
          <a:xfrm rot="6923676">
            <a:off x="3352547" y="4061590"/>
            <a:ext cx="360040" cy="78961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верх 18">
            <a:extLst>
              <a:ext uri="{FF2B5EF4-FFF2-40B4-BE49-F238E27FC236}">
                <a16:creationId xmlns:a16="http://schemas.microsoft.com/office/drawing/2014/main" id="{C1BC322E-4407-450C-9995-962B816755B6}"/>
              </a:ext>
            </a:extLst>
          </p:cNvPr>
          <p:cNvSpPr/>
          <p:nvPr/>
        </p:nvSpPr>
        <p:spPr>
          <a:xfrm rot="6923676">
            <a:off x="6049980" y="5367672"/>
            <a:ext cx="360040" cy="78961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верх 18">
            <a:extLst>
              <a:ext uri="{FF2B5EF4-FFF2-40B4-BE49-F238E27FC236}">
                <a16:creationId xmlns:a16="http://schemas.microsoft.com/office/drawing/2014/main" id="{34B285DA-8C4D-45E2-AD94-94D38F0A1F91}"/>
              </a:ext>
            </a:extLst>
          </p:cNvPr>
          <p:cNvSpPr/>
          <p:nvPr/>
        </p:nvSpPr>
        <p:spPr>
          <a:xfrm rot="16200000">
            <a:off x="5040662" y="5079389"/>
            <a:ext cx="360040" cy="259107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13011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dirty="0"/>
              <a:t>На практическое занятие</a:t>
            </a:r>
          </a:p>
        </p:txBody>
      </p:sp>
      <p:sp>
        <p:nvSpPr>
          <p:cNvPr id="5" name="Подзаголовок 4"/>
          <p:cNvSpPr>
            <a:spLocks noGrp="1"/>
          </p:cNvSpPr>
          <p:nvPr>
            <p:ph type="subTitle" idx="1"/>
          </p:nvPr>
        </p:nvSpPr>
        <p:spPr>
          <a:xfrm>
            <a:off x="685800" y="3886200"/>
            <a:ext cx="7772400" cy="1752600"/>
          </a:xfrm>
        </p:spPr>
        <p:txBody>
          <a:bodyPr>
            <a:normAutofit/>
          </a:bodyPr>
          <a:lstStyle/>
          <a:p>
            <a:pPr marL="514350" indent="-514350">
              <a:buAutoNum type="arabicPeriod"/>
            </a:pPr>
            <a:endParaRPr lang="ru-RU" b="1" dirty="0">
              <a:solidFill>
                <a:schemeClr val="tx1"/>
              </a:solidFill>
            </a:endParaRPr>
          </a:p>
          <a:p>
            <a:r>
              <a:rPr lang="ru-RU" b="1" dirty="0">
                <a:solidFill>
                  <a:schemeClr val="tx1"/>
                </a:solidFill>
              </a:rPr>
              <a:t>1. Освоить сервис </a:t>
            </a:r>
            <a:r>
              <a:rPr lang="en-US" b="1" dirty="0">
                <a:solidFill>
                  <a:schemeClr val="tx1"/>
                </a:solidFill>
                <a:hlinkClick r:id="rId2"/>
              </a:rPr>
              <a:t>https://learningapps.org/</a:t>
            </a:r>
            <a:r>
              <a:rPr lang="en-US" b="1" dirty="0">
                <a:solidFill>
                  <a:schemeClr val="tx1"/>
                </a:solidFill>
              </a:rPr>
              <a:t> </a:t>
            </a:r>
            <a:r>
              <a:rPr lang="ru-RU" b="1" dirty="0">
                <a:solidFill>
                  <a:schemeClr val="tx1"/>
                </a:solidFill>
              </a:rPr>
              <a:t>и сделайте сит. задачи</a:t>
            </a:r>
          </a:p>
          <a:p>
            <a:endParaRPr lang="ru-RU" b="1" dirty="0">
              <a:solidFill>
                <a:srgbClr val="C00000"/>
              </a:solidFill>
            </a:endParaRPr>
          </a:p>
          <a:p>
            <a:endParaRPr lang="ru-RU" dirty="0"/>
          </a:p>
        </p:txBody>
      </p:sp>
    </p:spTree>
    <p:extLst>
      <p:ext uri="{BB962C8B-B14F-4D97-AF65-F5344CB8AC3E}">
        <p14:creationId xmlns:p14="http://schemas.microsoft.com/office/powerpoint/2010/main" val="2371249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123815" y="3429000"/>
            <a:ext cx="3054926" cy="28083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2) Раздел «Природное окружение и изменения окружающей среды, осуществленные человеком»: климат, физическая география (место проживания ребенка), </a:t>
            </a:r>
            <a:endParaRPr lang="ru-RU" sz="1600" b="1" dirty="0"/>
          </a:p>
        </p:txBody>
      </p:sp>
      <p:sp>
        <p:nvSpPr>
          <p:cNvPr id="5" name="Овал 4"/>
          <p:cNvSpPr/>
          <p:nvPr/>
        </p:nvSpPr>
        <p:spPr>
          <a:xfrm>
            <a:off x="3995936" y="1412776"/>
            <a:ext cx="3672408" cy="309634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t>3) Раздел «Поддержка и взаимосвязи»: рассматривается отсутствие или недостаток практической физической или эмоциональной поддержки, заботы, защиты и помощи во взаимоотношениях с другими людьми</a:t>
            </a:r>
          </a:p>
        </p:txBody>
      </p:sp>
      <p:sp>
        <p:nvSpPr>
          <p:cNvPr id="9" name="Овал 8"/>
          <p:cNvSpPr/>
          <p:nvPr/>
        </p:nvSpPr>
        <p:spPr>
          <a:xfrm>
            <a:off x="1043608" y="1480841"/>
            <a:ext cx="2736304" cy="213285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1) Раздел «Продукция  (товары) и технологии»</a:t>
            </a:r>
            <a:endParaRPr lang="ru-RU" sz="1100" b="1" dirty="0"/>
          </a:p>
        </p:txBody>
      </p:sp>
      <p:sp>
        <p:nvSpPr>
          <p:cNvPr id="10" name="Заголовок 1"/>
          <p:cNvSpPr>
            <a:spLocks noGrp="1"/>
          </p:cNvSpPr>
          <p:nvPr>
            <p:ph type="title"/>
          </p:nvPr>
        </p:nvSpPr>
        <p:spPr>
          <a:xfrm>
            <a:off x="467544" y="476672"/>
            <a:ext cx="8229600" cy="1143000"/>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ru-RU" sz="2000" b="1" dirty="0"/>
              <a:t>Оценка облегчающих факторов и барьеров с учетом МКФ</a:t>
            </a:r>
            <a:endParaRPr lang="ru-RU" sz="2000" dirty="0"/>
          </a:p>
        </p:txBody>
      </p:sp>
      <p:sp>
        <p:nvSpPr>
          <p:cNvPr id="6" name="Овал 5">
            <a:extLst>
              <a:ext uri="{FF2B5EF4-FFF2-40B4-BE49-F238E27FC236}">
                <a16:creationId xmlns:a16="http://schemas.microsoft.com/office/drawing/2014/main" id="{FF86074B-F384-4C99-9589-283B1E8A7B4A}"/>
              </a:ext>
            </a:extLst>
          </p:cNvPr>
          <p:cNvSpPr/>
          <p:nvPr/>
        </p:nvSpPr>
        <p:spPr>
          <a:xfrm>
            <a:off x="2771800" y="4265712"/>
            <a:ext cx="2952328" cy="205273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rgbClr val="002060"/>
                </a:solidFill>
              </a:rPr>
              <a:t>4) Раздел «Установки», </a:t>
            </a:r>
            <a:r>
              <a:rPr lang="ru-RU" sz="1200" dirty="0">
                <a:solidFill>
                  <a:srgbClr val="002060"/>
                </a:solidFill>
              </a:rPr>
              <a:t>являющиеся наблюдаемыми последствиями обычаев, практики, идеологий, ценностей, норм, фактических и религиозных верований. </a:t>
            </a:r>
          </a:p>
        </p:txBody>
      </p:sp>
      <p:sp>
        <p:nvSpPr>
          <p:cNvPr id="7" name="Овал 6">
            <a:extLst>
              <a:ext uri="{FF2B5EF4-FFF2-40B4-BE49-F238E27FC236}">
                <a16:creationId xmlns:a16="http://schemas.microsoft.com/office/drawing/2014/main" id="{CB9CC005-A71B-45D5-B84C-1D783BD14878}"/>
              </a:ext>
            </a:extLst>
          </p:cNvPr>
          <p:cNvSpPr/>
          <p:nvPr/>
        </p:nvSpPr>
        <p:spPr>
          <a:xfrm>
            <a:off x="6012160" y="4265712"/>
            <a:ext cx="2952328" cy="259228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a:t>5) Раздел  «Службы, административные системы и политика». </a:t>
            </a:r>
          </a:p>
        </p:txBody>
      </p:sp>
    </p:spTree>
    <p:extLst>
      <p:ext uri="{BB962C8B-B14F-4D97-AF65-F5344CB8AC3E}">
        <p14:creationId xmlns:p14="http://schemas.microsoft.com/office/powerpoint/2010/main" val="2711174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029191-7D15-4DE6-A836-0C2930AA2E6E}"/>
              </a:ext>
            </a:extLst>
          </p:cNvPr>
          <p:cNvSpPr>
            <a:spLocks noGrp="1"/>
          </p:cNvSpPr>
          <p:nvPr>
            <p:ph type="title"/>
          </p:nvPr>
        </p:nvSpPr>
        <p:spPr>
          <a:solidFill>
            <a:schemeClr val="accent5">
              <a:lumMod val="75000"/>
            </a:schemeClr>
          </a:solidFill>
        </p:spPr>
        <p:txBody>
          <a:bodyPr>
            <a:normAutofit fontScale="90000"/>
          </a:bodyPr>
          <a:lstStyle/>
          <a:p>
            <a:r>
              <a:rPr lang="ru-RU" dirty="0">
                <a:solidFill>
                  <a:schemeClr val="bg1"/>
                </a:solidFill>
              </a:rPr>
              <a:t>Раздел «Продукция  (товары) и технологии»: </a:t>
            </a:r>
          </a:p>
        </p:txBody>
      </p:sp>
      <p:sp>
        <p:nvSpPr>
          <p:cNvPr id="3" name="Текст 2">
            <a:extLst>
              <a:ext uri="{FF2B5EF4-FFF2-40B4-BE49-F238E27FC236}">
                <a16:creationId xmlns:a16="http://schemas.microsoft.com/office/drawing/2014/main" id="{B03F25C9-E108-4B30-B927-6920AF8A68E1}"/>
              </a:ext>
            </a:extLst>
          </p:cNvPr>
          <p:cNvSpPr>
            <a:spLocks noGrp="1"/>
          </p:cNvSpPr>
          <p:nvPr>
            <p:ph type="body" idx="1"/>
          </p:nvPr>
        </p:nvSpPr>
        <p:spPr/>
        <p:txBody>
          <a:bodyPr>
            <a:normAutofit/>
          </a:bodyPr>
          <a:lstStyle/>
          <a:p>
            <a:r>
              <a:rPr lang="ru-RU" dirty="0"/>
              <a:t>Продукты</a:t>
            </a:r>
          </a:p>
        </p:txBody>
      </p:sp>
      <p:sp>
        <p:nvSpPr>
          <p:cNvPr id="4" name="Объект 3">
            <a:extLst>
              <a:ext uri="{FF2B5EF4-FFF2-40B4-BE49-F238E27FC236}">
                <a16:creationId xmlns:a16="http://schemas.microsoft.com/office/drawing/2014/main" id="{3A254A0C-D29A-47F3-9F0F-F7616DD03F26}"/>
              </a:ext>
            </a:extLst>
          </p:cNvPr>
          <p:cNvSpPr>
            <a:spLocks noGrp="1"/>
          </p:cNvSpPr>
          <p:nvPr>
            <p:ph sz="half" idx="2"/>
          </p:nvPr>
        </p:nvSpPr>
        <p:spPr>
          <a:solidFill>
            <a:srgbClr val="92D050"/>
          </a:solidFill>
        </p:spPr>
        <p:txBody>
          <a:bodyPr>
            <a:normAutofit fontScale="85000" lnSpcReduction="10000"/>
          </a:bodyPr>
          <a:lstStyle/>
          <a:p>
            <a:r>
              <a:rPr lang="ru-RU" dirty="0"/>
              <a:t>анализируются какие продукты, вещества, лекарства,  изделия и технологии  являются (или могут  послужить) облегчающими факторами для функционирования ребенка разного возраста и для реализации его активности и участия: например, вскармливание грудным молоком, применение специализированного питания для детей-инвалидов, больных </a:t>
            </a:r>
            <a:r>
              <a:rPr lang="ru-RU" dirty="0" err="1"/>
              <a:t>фенилкетоурией</a:t>
            </a:r>
            <a:r>
              <a:rPr lang="ru-RU" dirty="0"/>
              <a:t> </a:t>
            </a:r>
          </a:p>
        </p:txBody>
      </p:sp>
      <p:sp>
        <p:nvSpPr>
          <p:cNvPr id="5" name="Текст 4">
            <a:extLst>
              <a:ext uri="{FF2B5EF4-FFF2-40B4-BE49-F238E27FC236}">
                <a16:creationId xmlns:a16="http://schemas.microsoft.com/office/drawing/2014/main" id="{97F2B822-A027-48DE-93C6-CD00372B411F}"/>
              </a:ext>
            </a:extLst>
          </p:cNvPr>
          <p:cNvSpPr>
            <a:spLocks noGrp="1"/>
          </p:cNvSpPr>
          <p:nvPr>
            <p:ph type="body" sz="quarter" idx="3"/>
          </p:nvPr>
        </p:nvSpPr>
        <p:spPr>
          <a:solidFill>
            <a:srgbClr val="00B0F0"/>
          </a:solidFill>
        </p:spPr>
        <p:txBody>
          <a:bodyPr>
            <a:normAutofit fontScale="77500" lnSpcReduction="20000"/>
          </a:bodyPr>
          <a:lstStyle/>
          <a:p>
            <a:r>
              <a:rPr lang="ru-RU" dirty="0"/>
              <a:t>Финансы (имущество, наследство), включая финансовые ценности. </a:t>
            </a:r>
          </a:p>
        </p:txBody>
      </p:sp>
      <p:sp>
        <p:nvSpPr>
          <p:cNvPr id="6" name="Объект 5">
            <a:extLst>
              <a:ext uri="{FF2B5EF4-FFF2-40B4-BE49-F238E27FC236}">
                <a16:creationId xmlns:a16="http://schemas.microsoft.com/office/drawing/2014/main" id="{1986D3BC-375D-433D-8176-62DB32FFCC60}"/>
              </a:ext>
            </a:extLst>
          </p:cNvPr>
          <p:cNvSpPr>
            <a:spLocks noGrp="1"/>
          </p:cNvSpPr>
          <p:nvPr>
            <p:ph sz="quarter" idx="4"/>
          </p:nvPr>
        </p:nvSpPr>
        <p:spPr>
          <a:xfrm>
            <a:off x="4860033" y="2549908"/>
            <a:ext cx="3960440" cy="2679291"/>
          </a:xfrm>
          <a:solidFill>
            <a:schemeClr val="accent6">
              <a:lumMod val="75000"/>
            </a:schemeClr>
          </a:solidFill>
        </p:spPr>
        <p:txBody>
          <a:bodyPr>
            <a:normAutofit fontScale="77500" lnSpcReduction="20000"/>
          </a:bodyPr>
          <a:lstStyle/>
          <a:p>
            <a:r>
              <a:rPr lang="ru-RU" dirty="0"/>
              <a:t>проблемы доступности социальной инфраструктуры в ближайшем окружении (дом, место учебы) и в отдаленном окружении. Обеспечение тем или иным техническим средством не решает всех проблем жизнедеятельности инвалидов, если окружающая среда не подготовлена к их интеграции</a:t>
            </a:r>
          </a:p>
        </p:txBody>
      </p:sp>
    </p:spTree>
    <p:extLst>
      <p:ext uri="{BB962C8B-B14F-4D97-AF65-F5344CB8AC3E}">
        <p14:creationId xmlns:p14="http://schemas.microsoft.com/office/powerpoint/2010/main" val="589918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53764"/>
            <a:ext cx="8496944" cy="898971"/>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ru-RU" sz="1400" b="1" dirty="0"/>
              <a:t/>
            </a:r>
            <a:br>
              <a:rPr lang="ru-RU" sz="1400" b="1" dirty="0"/>
            </a:br>
            <a:r>
              <a:rPr lang="ru-RU" sz="1400" dirty="0"/>
              <a:t>Комплексная оценка показателей, характеризующих стойкое нарушение функций организма, предусматривает выделение 4 степеней, которые оцениваются количественно в процентах в диапазоне от 10 до 100, с шагом в 10 процентов</a:t>
            </a:r>
          </a:p>
        </p:txBody>
      </p:sp>
      <p:sp>
        <p:nvSpPr>
          <p:cNvPr id="8" name="Содержимое 7"/>
          <p:cNvSpPr>
            <a:spLocks noGrp="1"/>
          </p:cNvSpPr>
          <p:nvPr>
            <p:ph sz="half" idx="2"/>
          </p:nvPr>
        </p:nvSpPr>
        <p:spPr>
          <a:xfrm>
            <a:off x="2506454" y="1196753"/>
            <a:ext cx="3577714" cy="792087"/>
          </a:xfr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buNone/>
            </a:pPr>
            <a:r>
              <a:rPr lang="ru-RU" sz="1600" dirty="0"/>
              <a:t>I степень - стойкие незначительные нарушения функций организма в диапазоне от 10 до 30 процентов;</a:t>
            </a:r>
          </a:p>
          <a:p>
            <a:pPr algn="ctr">
              <a:buNone/>
            </a:pPr>
            <a:endParaRPr lang="ru-RU" sz="1600" b="1" dirty="0">
              <a:solidFill>
                <a:schemeClr val="tx1"/>
              </a:solidFill>
            </a:endParaRPr>
          </a:p>
        </p:txBody>
      </p:sp>
      <p:sp>
        <p:nvSpPr>
          <p:cNvPr id="10" name="Содержимое 9"/>
          <p:cNvSpPr>
            <a:spLocks noGrp="1"/>
          </p:cNvSpPr>
          <p:nvPr>
            <p:ph sz="quarter" idx="4"/>
          </p:nvPr>
        </p:nvSpPr>
        <p:spPr>
          <a:xfrm>
            <a:off x="2622850" y="2449744"/>
            <a:ext cx="4657833" cy="1080120"/>
          </a:xfr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10000"/>
          </a:bodyPr>
          <a:lstStyle/>
          <a:p>
            <a:pPr marL="0" indent="0" algn="ctr">
              <a:spcBef>
                <a:spcPts val="0"/>
              </a:spcBef>
              <a:buNone/>
            </a:pPr>
            <a:r>
              <a:rPr lang="ru-RU" dirty="0"/>
              <a:t>II степень - стойкие умеренные нарушения функций организма в диапазоне от 40 до 60 процентов;</a:t>
            </a:r>
          </a:p>
          <a:p>
            <a:pPr marL="0" indent="0" algn="ctr">
              <a:spcBef>
                <a:spcPts val="0"/>
              </a:spcBef>
              <a:buNone/>
            </a:pPr>
            <a:endParaRPr lang="ru-RU" sz="1800" b="1" dirty="0"/>
          </a:p>
        </p:txBody>
      </p:sp>
      <p:sp>
        <p:nvSpPr>
          <p:cNvPr id="19" name="Стрелка вверх 18"/>
          <p:cNvSpPr/>
          <p:nvPr/>
        </p:nvSpPr>
        <p:spPr>
          <a:xfrm rot="10800000">
            <a:off x="4185327" y="2027247"/>
            <a:ext cx="360040" cy="39246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одержимое 7"/>
          <p:cNvSpPr txBox="1">
            <a:spLocks/>
          </p:cNvSpPr>
          <p:nvPr/>
        </p:nvSpPr>
        <p:spPr>
          <a:xfrm>
            <a:off x="2506453" y="3925909"/>
            <a:ext cx="5017875" cy="89897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p>
            <a:r>
              <a:rPr lang="ru-RU"/>
              <a:t>III степень - стойкие выраженные нарушения функций организма в диапазоне от 70 до 80 процентов;</a:t>
            </a:r>
          </a:p>
        </p:txBody>
      </p:sp>
      <p:sp>
        <p:nvSpPr>
          <p:cNvPr id="15" name="Содержимое 9">
            <a:extLst>
              <a:ext uri="{FF2B5EF4-FFF2-40B4-BE49-F238E27FC236}">
                <a16:creationId xmlns:a16="http://schemas.microsoft.com/office/drawing/2014/main" id="{577824DD-792A-409C-AF57-BF893136DABF}"/>
              </a:ext>
            </a:extLst>
          </p:cNvPr>
          <p:cNvSpPr txBox="1">
            <a:spLocks/>
          </p:cNvSpPr>
          <p:nvPr/>
        </p:nvSpPr>
        <p:spPr>
          <a:xfrm>
            <a:off x="1966394" y="5205394"/>
            <a:ext cx="6566046" cy="103191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9pPr>
          </a:lstStyle>
          <a:p>
            <a:pPr lvl="0"/>
            <a:r>
              <a:rPr lang="ru-RU"/>
              <a:t>IV степень - стойкие значительно выраженные нарушения функций организма в диапазоне от 90 до 100 процентов</a:t>
            </a:r>
            <a:endParaRPr lang="ru-RU" dirty="0"/>
          </a:p>
        </p:txBody>
      </p:sp>
      <p:sp>
        <p:nvSpPr>
          <p:cNvPr id="11" name="Стрелка вверх 18">
            <a:extLst>
              <a:ext uri="{FF2B5EF4-FFF2-40B4-BE49-F238E27FC236}">
                <a16:creationId xmlns:a16="http://schemas.microsoft.com/office/drawing/2014/main" id="{1BB0AC00-0C7E-4D2D-B20C-5DB8BC933880}"/>
              </a:ext>
            </a:extLst>
          </p:cNvPr>
          <p:cNvSpPr/>
          <p:nvPr/>
        </p:nvSpPr>
        <p:spPr>
          <a:xfrm rot="10800000">
            <a:off x="4889377" y="3539418"/>
            <a:ext cx="360040" cy="39246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верх 18">
            <a:extLst>
              <a:ext uri="{FF2B5EF4-FFF2-40B4-BE49-F238E27FC236}">
                <a16:creationId xmlns:a16="http://schemas.microsoft.com/office/drawing/2014/main" id="{3BADDB84-E28B-460F-AEAC-503E2C77EFB7}"/>
              </a:ext>
            </a:extLst>
          </p:cNvPr>
          <p:cNvSpPr/>
          <p:nvPr/>
        </p:nvSpPr>
        <p:spPr>
          <a:xfrm rot="10800000">
            <a:off x="5724128" y="4809718"/>
            <a:ext cx="360040" cy="39246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13062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B6920C-CC4E-4704-9730-14C67A9DBCD9}"/>
              </a:ext>
            </a:extLst>
          </p:cNvPr>
          <p:cNvSpPr>
            <a:spLocks noGrp="1"/>
          </p:cNvSpPr>
          <p:nvPr>
            <p:ph type="title"/>
          </p:nvPr>
        </p:nvSpPr>
        <p:spPr/>
        <p:txBody>
          <a:bodyPr/>
          <a:lstStyle/>
          <a:p>
            <a:endParaRPr lang="ru-RU"/>
          </a:p>
        </p:txBody>
      </p:sp>
      <p:sp>
        <p:nvSpPr>
          <p:cNvPr id="3" name="Текст 2">
            <a:extLst>
              <a:ext uri="{FF2B5EF4-FFF2-40B4-BE49-F238E27FC236}">
                <a16:creationId xmlns:a16="http://schemas.microsoft.com/office/drawing/2014/main" id="{CCD8AD21-F625-4E75-BAC9-CA9891D2F190}"/>
              </a:ext>
            </a:extLst>
          </p:cNvPr>
          <p:cNvSpPr>
            <a:spLocks noGrp="1"/>
          </p:cNvSpPr>
          <p:nvPr>
            <p:ph type="body" idx="1"/>
          </p:nvPr>
        </p:nvSpPr>
        <p:spPr/>
        <p:txBody>
          <a:bodyPr/>
          <a:lstStyle/>
          <a:p>
            <a:endParaRPr lang="ru-RU"/>
          </a:p>
        </p:txBody>
      </p:sp>
      <p:sp>
        <p:nvSpPr>
          <p:cNvPr id="4" name="Объект 3">
            <a:extLst>
              <a:ext uri="{FF2B5EF4-FFF2-40B4-BE49-F238E27FC236}">
                <a16:creationId xmlns:a16="http://schemas.microsoft.com/office/drawing/2014/main" id="{DBA4906B-B27C-454C-B9D5-D444BADDCF12}"/>
              </a:ext>
            </a:extLst>
          </p:cNvPr>
          <p:cNvSpPr>
            <a:spLocks noGrp="1"/>
          </p:cNvSpPr>
          <p:nvPr>
            <p:ph sz="half" idx="2"/>
          </p:nvPr>
        </p:nvSpPr>
        <p:spPr/>
        <p:txBody>
          <a:bodyPr/>
          <a:lstStyle/>
          <a:p>
            <a:endParaRPr lang="ru-RU"/>
          </a:p>
        </p:txBody>
      </p:sp>
      <p:sp>
        <p:nvSpPr>
          <p:cNvPr id="5" name="Текст 4">
            <a:extLst>
              <a:ext uri="{FF2B5EF4-FFF2-40B4-BE49-F238E27FC236}">
                <a16:creationId xmlns:a16="http://schemas.microsoft.com/office/drawing/2014/main" id="{E49A0F42-837B-4869-8895-B0BE6CE586DE}"/>
              </a:ext>
            </a:extLst>
          </p:cNvPr>
          <p:cNvSpPr>
            <a:spLocks noGrp="1"/>
          </p:cNvSpPr>
          <p:nvPr>
            <p:ph type="body" sz="quarter" idx="3"/>
          </p:nvPr>
        </p:nvSpPr>
        <p:spPr/>
        <p:txBody>
          <a:bodyPr/>
          <a:lstStyle/>
          <a:p>
            <a:endParaRPr lang="ru-RU"/>
          </a:p>
        </p:txBody>
      </p:sp>
      <p:sp>
        <p:nvSpPr>
          <p:cNvPr id="6" name="Объект 5">
            <a:extLst>
              <a:ext uri="{FF2B5EF4-FFF2-40B4-BE49-F238E27FC236}">
                <a16:creationId xmlns:a16="http://schemas.microsoft.com/office/drawing/2014/main" id="{35D3DE1E-84EA-459E-B0F2-16BA4856E54F}"/>
              </a:ext>
            </a:extLst>
          </p:cNvPr>
          <p:cNvSpPr>
            <a:spLocks noGrp="1"/>
          </p:cNvSpPr>
          <p:nvPr>
            <p:ph sz="quarter" idx="4"/>
          </p:nvPr>
        </p:nvSpPr>
        <p:spPr/>
        <p:txBody>
          <a:bodyPr/>
          <a:lstStyle/>
          <a:p>
            <a:endParaRPr lang="ru-RU"/>
          </a:p>
        </p:txBody>
      </p:sp>
      <p:pic>
        <p:nvPicPr>
          <p:cNvPr id="7" name="Рисунок 6">
            <a:extLst>
              <a:ext uri="{FF2B5EF4-FFF2-40B4-BE49-F238E27FC236}">
                <a16:creationId xmlns:a16="http://schemas.microsoft.com/office/drawing/2014/main" id="{3F9A339E-CFBF-4000-A25E-9563786DBC41}"/>
              </a:ext>
            </a:extLst>
          </p:cNvPr>
          <p:cNvPicPr>
            <a:picLocks noChangeAspect="1"/>
          </p:cNvPicPr>
          <p:nvPr/>
        </p:nvPicPr>
        <p:blipFill>
          <a:blip r:embed="rId2"/>
          <a:stretch>
            <a:fillRect/>
          </a:stretch>
        </p:blipFill>
        <p:spPr>
          <a:xfrm>
            <a:off x="804220" y="0"/>
            <a:ext cx="7535559" cy="6858000"/>
          </a:xfrm>
          <a:prstGeom prst="rect">
            <a:avLst/>
          </a:prstGeom>
        </p:spPr>
      </p:pic>
    </p:spTree>
    <p:extLst>
      <p:ext uri="{BB962C8B-B14F-4D97-AF65-F5344CB8AC3E}">
        <p14:creationId xmlns:p14="http://schemas.microsoft.com/office/powerpoint/2010/main" val="1979312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a:extLst>
              <a:ext uri="{FF2B5EF4-FFF2-40B4-BE49-F238E27FC236}">
                <a16:creationId xmlns:a16="http://schemas.microsoft.com/office/drawing/2014/main" id="{A67401F8-03FC-4321-9866-9896A10008ED}"/>
              </a:ext>
            </a:extLst>
          </p:cNvPr>
          <p:cNvSpPr>
            <a:spLocks noGrp="1"/>
          </p:cNvSpPr>
          <p:nvPr>
            <p:ph type="title"/>
          </p:nvPr>
        </p:nvSpPr>
        <p:spPr/>
        <p:txBody>
          <a:bodyPr>
            <a:normAutofit fontScale="90000"/>
          </a:bodyPr>
          <a:lstStyle/>
          <a:p>
            <a:r>
              <a:rPr lang="ru-RU" dirty="0"/>
              <a:t>Несколько видов стойких нарушений функций организма </a:t>
            </a:r>
          </a:p>
        </p:txBody>
      </p:sp>
      <p:sp>
        <p:nvSpPr>
          <p:cNvPr id="12" name="Объект 11">
            <a:extLst>
              <a:ext uri="{FF2B5EF4-FFF2-40B4-BE49-F238E27FC236}">
                <a16:creationId xmlns:a16="http://schemas.microsoft.com/office/drawing/2014/main" id="{689A9D66-6998-4A45-9ECD-8EFD1A06FA9F}"/>
              </a:ext>
            </a:extLst>
          </p:cNvPr>
          <p:cNvSpPr>
            <a:spLocks noGrp="1"/>
          </p:cNvSpPr>
          <p:nvPr>
            <p:ph idx="1"/>
          </p:nvPr>
        </p:nvSpPr>
        <p:spPr>
          <a:xfrm>
            <a:off x="457200" y="1600200"/>
            <a:ext cx="8291264" cy="5069160"/>
          </a:xfrm>
          <a:solidFill>
            <a:schemeClr val="accent5">
              <a:lumMod val="20000"/>
              <a:lumOff val="80000"/>
            </a:schemeClr>
          </a:solidFill>
        </p:spPr>
        <p:txBody>
          <a:bodyPr>
            <a:normAutofit fontScale="55000" lnSpcReduction="20000"/>
          </a:bodyPr>
          <a:lstStyle/>
          <a:p>
            <a:r>
              <a:rPr lang="ru-RU" dirty="0"/>
              <a:t>При наличии нескольких видов стойких нарушений функций организма необходимо отдельно оценивать степень выраженности каждого из них в процентах. Сначала следует установить максимально выраженное нарушение, затем определить - имеется ли влияние всех других выявленных нарушений функций на максимально выраженное нарушение функции. При наличии указанного влияния определяется суммарная оценка степени нарушения функции путем сложения выявленных количественных величин. </a:t>
            </a:r>
          </a:p>
          <a:p>
            <a:r>
              <a:rPr lang="ru-RU" dirty="0"/>
              <a:t>Окончательная величина (независимо от фактически полученной путем сложения) может быть выше максимально выраженного нарушения функций не более чем на 10 процентов. Значения максимально выраженных нарушений функций по соответствующему заболеванию, травме или дефекту указаны в Приложении к Классификациям и критериям.</a:t>
            </a:r>
          </a:p>
          <a:p>
            <a:r>
              <a:rPr lang="ru-RU" dirty="0"/>
              <a:t>Если приложением к  Классификациям и критериям не предусмотрена количественная оценка степени выраженности стойких нарушений функций организма человека, обусловленных заболеваниями, последствиями травм или дефектами, имеющимися у </a:t>
            </a:r>
            <a:r>
              <a:rPr lang="ru-RU" dirty="0" err="1"/>
              <a:t>освидетельствуемого</a:t>
            </a:r>
            <a:r>
              <a:rPr lang="ru-RU" dirty="0"/>
              <a:t> лица, то в данном случае степень выраженности стойких нарушений функций организма оценивается в соответствии с пунктом 4  Классификаций и критериев.</a:t>
            </a:r>
          </a:p>
          <a:p>
            <a:endParaRPr lang="ru-RU" dirty="0"/>
          </a:p>
        </p:txBody>
      </p:sp>
    </p:spTree>
    <p:extLst>
      <p:ext uri="{BB962C8B-B14F-4D97-AF65-F5344CB8AC3E}">
        <p14:creationId xmlns:p14="http://schemas.microsoft.com/office/powerpoint/2010/main" val="2418886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108520" y="4050196"/>
            <a:ext cx="3816424" cy="28078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t>Окончательная величина (независимо от фактически полученной путем сложения) может быть выше максимально выраженного нарушения функций не более чем на 10 процентов.</a:t>
            </a:r>
          </a:p>
        </p:txBody>
      </p:sp>
      <p:sp>
        <p:nvSpPr>
          <p:cNvPr id="5" name="Овал 4"/>
          <p:cNvSpPr/>
          <p:nvPr/>
        </p:nvSpPr>
        <p:spPr>
          <a:xfrm>
            <a:off x="3275856" y="3689648"/>
            <a:ext cx="6048672" cy="316835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t>Если приложением к  Классификациям и критериям не предусмотрена количественная оценка степени выраженности стойких нарушений функций организма человека, обусловленных заболеваниями, последствиями травм или дефектами, имеющимися у </a:t>
            </a:r>
            <a:r>
              <a:rPr lang="ru-RU" sz="1400" dirty="0" err="1"/>
              <a:t>освидетельствуемого</a:t>
            </a:r>
            <a:r>
              <a:rPr lang="ru-RU" sz="1400" dirty="0"/>
              <a:t> лица, то в данном случае степень выраженности стойких нарушений функций организма оценивается в соответствии с пунктом 4  Классификаций и критериев.</a:t>
            </a:r>
          </a:p>
        </p:txBody>
      </p:sp>
      <p:sp>
        <p:nvSpPr>
          <p:cNvPr id="9" name="Овал 8"/>
          <p:cNvSpPr/>
          <p:nvPr/>
        </p:nvSpPr>
        <p:spPr>
          <a:xfrm>
            <a:off x="-108520" y="1619672"/>
            <a:ext cx="8928992" cy="23311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t>При наличии нескольких видов стойких нарушений функций организма необходимо отдельно оценивать степень выраженности каждого из них в процентах. Сначала следует установить максимально выраженное нарушение, затем определить - имеется ли влияние всех других выявленных нарушений функций на максимально выраженное нарушение функции. При наличии указанного влияния определяется суммарная оценка степени нарушения функции путем сложения выявленных количественных величин. </a:t>
            </a:r>
          </a:p>
        </p:txBody>
      </p:sp>
      <p:sp>
        <p:nvSpPr>
          <p:cNvPr id="10" name="Заголовок 1"/>
          <p:cNvSpPr>
            <a:spLocks noGrp="1"/>
          </p:cNvSpPr>
          <p:nvPr>
            <p:ph type="title"/>
          </p:nvPr>
        </p:nvSpPr>
        <p:spPr>
          <a:xfrm>
            <a:off x="467544" y="476672"/>
            <a:ext cx="8229600" cy="1143000"/>
          </a:xfrm>
          <a:solidFill>
            <a:srgbClr val="002060"/>
          </a:solidFill>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ru-RU" sz="2000" dirty="0"/>
              <a:t>Несколько видов стойких нарушений функций организма </a:t>
            </a:r>
          </a:p>
        </p:txBody>
      </p:sp>
    </p:spTree>
    <p:extLst>
      <p:ext uri="{BB962C8B-B14F-4D97-AF65-F5344CB8AC3E}">
        <p14:creationId xmlns:p14="http://schemas.microsoft.com/office/powerpoint/2010/main" val="8223367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D7DB08-0B2D-440D-8ACC-0B53A41BBE56}"/>
              </a:ext>
            </a:extLst>
          </p:cNvPr>
          <p:cNvSpPr>
            <a:spLocks noGrp="1"/>
          </p:cNvSpPr>
          <p:nvPr>
            <p:ph type="title"/>
          </p:nvPr>
        </p:nvSpPr>
        <p:spPr>
          <a:xfrm>
            <a:off x="179512" y="274638"/>
            <a:ext cx="4248472" cy="1143000"/>
          </a:xfrm>
        </p:spPr>
        <p:txBody>
          <a:bodyPr>
            <a:normAutofit/>
          </a:bodyPr>
          <a:lstStyle/>
          <a:p>
            <a:r>
              <a:rPr lang="en-US" sz="2000" dirty="0">
                <a:hlinkClick r:id="rId2"/>
              </a:rPr>
              <a:t>http://dgb15.ru/uploadedFiles/files/Prikaz_1024_MSE.pdf</a:t>
            </a:r>
            <a:r>
              <a:rPr lang="ru-RU" sz="2000" dirty="0"/>
              <a:t/>
            </a:r>
            <a:br>
              <a:rPr lang="ru-RU" sz="2000" dirty="0"/>
            </a:br>
            <a:endParaRPr lang="ru-RU" sz="2000" dirty="0"/>
          </a:p>
        </p:txBody>
      </p:sp>
      <p:sp>
        <p:nvSpPr>
          <p:cNvPr id="3" name="Объект 2">
            <a:extLst>
              <a:ext uri="{FF2B5EF4-FFF2-40B4-BE49-F238E27FC236}">
                <a16:creationId xmlns:a16="http://schemas.microsoft.com/office/drawing/2014/main" id="{38AC5C56-F7E9-473C-80A1-A1B11B76E1A3}"/>
              </a:ext>
            </a:extLst>
          </p:cNvPr>
          <p:cNvSpPr>
            <a:spLocks noGrp="1"/>
          </p:cNvSpPr>
          <p:nvPr>
            <p:ph idx="1"/>
          </p:nvPr>
        </p:nvSpPr>
        <p:spPr/>
        <p:txBody>
          <a:bodyPr/>
          <a:lstStyle/>
          <a:p>
            <a:endParaRPr lang="ru-RU"/>
          </a:p>
        </p:txBody>
      </p:sp>
      <p:pic>
        <p:nvPicPr>
          <p:cNvPr id="5" name="Рисунок 4">
            <a:extLst>
              <a:ext uri="{FF2B5EF4-FFF2-40B4-BE49-F238E27FC236}">
                <a16:creationId xmlns:a16="http://schemas.microsoft.com/office/drawing/2014/main" id="{5AABE230-C084-4628-B68D-E6FD6DDC0170}"/>
              </a:ext>
            </a:extLst>
          </p:cNvPr>
          <p:cNvPicPr>
            <a:picLocks noChangeAspect="1"/>
          </p:cNvPicPr>
          <p:nvPr/>
        </p:nvPicPr>
        <p:blipFill>
          <a:blip r:embed="rId3"/>
          <a:stretch>
            <a:fillRect/>
          </a:stretch>
        </p:blipFill>
        <p:spPr>
          <a:xfrm>
            <a:off x="3652985" y="1124743"/>
            <a:ext cx="5488061" cy="5728573"/>
          </a:xfrm>
          <a:prstGeom prst="rect">
            <a:avLst/>
          </a:prstGeom>
        </p:spPr>
      </p:pic>
    </p:spTree>
    <p:extLst>
      <p:ext uri="{BB962C8B-B14F-4D97-AF65-F5344CB8AC3E}">
        <p14:creationId xmlns:p14="http://schemas.microsoft.com/office/powerpoint/2010/main" val="2701401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CCA929-FA6B-4E32-A139-5DA695C9CC5E}"/>
              </a:ext>
            </a:extLst>
          </p:cNvPr>
          <p:cNvSpPr>
            <a:spLocks noGrp="1"/>
          </p:cNvSpPr>
          <p:nvPr>
            <p:ph type="title"/>
          </p:nvPr>
        </p:nvSpPr>
        <p:spPr>
          <a:solidFill>
            <a:schemeClr val="tx2">
              <a:lumMod val="60000"/>
              <a:lumOff val="40000"/>
            </a:schemeClr>
          </a:solidFill>
        </p:spPr>
        <p:txBody>
          <a:bodyPr>
            <a:normAutofit/>
          </a:bodyPr>
          <a:lstStyle/>
          <a:p>
            <a:r>
              <a:rPr lang="ru-RU" sz="3200" b="1" dirty="0">
                <a:solidFill>
                  <a:schemeClr val="bg1"/>
                </a:solidFill>
              </a:rPr>
              <a:t>УСТАНОВЛЕНИЕ СРОКА КАТЕГОРИИ «РЕБЕНОК-ИНВАЛИД»</a:t>
            </a:r>
            <a:endParaRPr lang="ru-RU" sz="3200" dirty="0">
              <a:solidFill>
                <a:schemeClr val="bg1"/>
              </a:solidFill>
            </a:endParaRPr>
          </a:p>
        </p:txBody>
      </p:sp>
      <p:sp>
        <p:nvSpPr>
          <p:cNvPr id="4" name="Текст 3">
            <a:extLst>
              <a:ext uri="{FF2B5EF4-FFF2-40B4-BE49-F238E27FC236}">
                <a16:creationId xmlns:a16="http://schemas.microsoft.com/office/drawing/2014/main" id="{AD2EFC7D-1866-4421-BCC0-2E0B2C80F380}"/>
              </a:ext>
            </a:extLst>
          </p:cNvPr>
          <p:cNvSpPr>
            <a:spLocks noGrp="1"/>
          </p:cNvSpPr>
          <p:nvPr>
            <p:ph type="body" idx="1"/>
          </p:nvPr>
        </p:nvSpPr>
        <p:spPr>
          <a:xfrm>
            <a:off x="457200" y="1535112"/>
            <a:ext cx="4040188" cy="1893887"/>
          </a:xfrm>
          <a:solidFill>
            <a:schemeClr val="accent5">
              <a:lumMod val="40000"/>
              <a:lumOff val="60000"/>
            </a:schemeClr>
          </a:solidFill>
        </p:spPr>
        <p:txBody>
          <a:bodyPr>
            <a:normAutofit/>
          </a:bodyPr>
          <a:lstStyle/>
          <a:p>
            <a:r>
              <a:rPr lang="ru-RU" sz="2200" dirty="0"/>
              <a:t>Категория "ребенок - инвалид" устанавливается на срок </a:t>
            </a:r>
            <a:r>
              <a:rPr lang="ru-RU" sz="2200" dirty="0">
                <a:solidFill>
                  <a:srgbClr val="C00000"/>
                </a:solidFill>
              </a:rPr>
              <a:t>1 год, 2 года, 5 лет или до достижения ребенком возраста 18 лет. </a:t>
            </a:r>
          </a:p>
          <a:p>
            <a:endParaRPr lang="ru-RU" dirty="0"/>
          </a:p>
        </p:txBody>
      </p:sp>
      <p:sp>
        <p:nvSpPr>
          <p:cNvPr id="5" name="Объект 4">
            <a:extLst>
              <a:ext uri="{FF2B5EF4-FFF2-40B4-BE49-F238E27FC236}">
                <a16:creationId xmlns:a16="http://schemas.microsoft.com/office/drawing/2014/main" id="{60B1C94B-D95B-4B19-81DD-2E60CF2C5813}"/>
              </a:ext>
            </a:extLst>
          </p:cNvPr>
          <p:cNvSpPr>
            <a:spLocks noGrp="1"/>
          </p:cNvSpPr>
          <p:nvPr>
            <p:ph sz="half" idx="2"/>
          </p:nvPr>
        </p:nvSpPr>
        <p:spPr>
          <a:xfrm>
            <a:off x="287020" y="3546473"/>
            <a:ext cx="3852932" cy="1466703"/>
          </a:xfrm>
          <a:solidFill>
            <a:schemeClr val="accent3">
              <a:lumMod val="60000"/>
              <a:lumOff val="40000"/>
            </a:schemeClr>
          </a:solidFill>
        </p:spPr>
        <p:txBody>
          <a:bodyPr>
            <a:normAutofit fontScale="70000" lnSpcReduction="20000"/>
          </a:bodyPr>
          <a:lstStyle/>
          <a:p>
            <a:r>
              <a:rPr lang="ru-RU" b="1" dirty="0">
                <a:solidFill>
                  <a:srgbClr val="C00000"/>
                </a:solidFill>
              </a:rPr>
              <a:t>Рекомендуется</a:t>
            </a:r>
            <a:r>
              <a:rPr lang="ru-RU" dirty="0"/>
              <a:t> установление категории «ребенок-инвалид» на срок 1 год при выявлении у ребенка II и III степени стойких нарушений функций организма (умеренных и выраженных)</a:t>
            </a:r>
          </a:p>
        </p:txBody>
      </p:sp>
      <p:sp>
        <p:nvSpPr>
          <p:cNvPr id="6" name="Текст 5">
            <a:extLst>
              <a:ext uri="{FF2B5EF4-FFF2-40B4-BE49-F238E27FC236}">
                <a16:creationId xmlns:a16="http://schemas.microsoft.com/office/drawing/2014/main" id="{E90F355D-4F67-403A-A9F9-BE3EC3A5DB9E}"/>
              </a:ext>
            </a:extLst>
          </p:cNvPr>
          <p:cNvSpPr>
            <a:spLocks noGrp="1"/>
          </p:cNvSpPr>
          <p:nvPr>
            <p:ph type="body" sz="quarter" idx="3"/>
          </p:nvPr>
        </p:nvSpPr>
        <p:spPr>
          <a:xfrm>
            <a:off x="4645025" y="1535113"/>
            <a:ext cx="3743399" cy="1317824"/>
          </a:xfrm>
          <a:solidFill>
            <a:srgbClr val="FFC000"/>
          </a:solidFill>
        </p:spPr>
        <p:txBody>
          <a:bodyPr>
            <a:normAutofit fontScale="92500" lnSpcReduction="10000"/>
          </a:bodyPr>
          <a:lstStyle/>
          <a:p>
            <a:r>
              <a:rPr lang="ru-RU" dirty="0"/>
              <a:t>на 2 года – при </a:t>
            </a:r>
            <a:r>
              <a:rPr lang="ru-RU" dirty="0">
                <a:solidFill>
                  <a:srgbClr val="C00000"/>
                </a:solidFill>
              </a:rPr>
              <a:t>IV</a:t>
            </a:r>
            <a:r>
              <a:rPr lang="ru-RU" dirty="0"/>
              <a:t> степени стойких нарушений функций организма (значительно выраженных). </a:t>
            </a:r>
          </a:p>
        </p:txBody>
      </p:sp>
      <p:sp>
        <p:nvSpPr>
          <p:cNvPr id="7" name="Объект 6">
            <a:extLst>
              <a:ext uri="{FF2B5EF4-FFF2-40B4-BE49-F238E27FC236}">
                <a16:creationId xmlns:a16="http://schemas.microsoft.com/office/drawing/2014/main" id="{31280DB8-C6E4-41CF-8A71-98A350FC4BEF}"/>
              </a:ext>
            </a:extLst>
          </p:cNvPr>
          <p:cNvSpPr>
            <a:spLocks noGrp="1"/>
          </p:cNvSpPr>
          <p:nvPr>
            <p:ph sz="quarter" idx="4"/>
          </p:nvPr>
        </p:nvSpPr>
        <p:spPr>
          <a:xfrm>
            <a:off x="4645025" y="2988416"/>
            <a:ext cx="4247455" cy="3594946"/>
          </a:xfrm>
          <a:solidFill>
            <a:schemeClr val="accent2">
              <a:lumMod val="40000"/>
              <a:lumOff val="60000"/>
            </a:schemeClr>
          </a:solidFill>
        </p:spPr>
        <p:txBody>
          <a:bodyPr>
            <a:normAutofit fontScale="85000" lnSpcReduction="20000"/>
          </a:bodyPr>
          <a:lstStyle/>
          <a:p>
            <a:r>
              <a:rPr lang="ru-RU" dirty="0"/>
              <a:t>допустимо в ряде случаев первичное установление инвалидности на 1 год при наличии у ребенка III степени стойких нарушений функций организма и лишь при очередном переосвидетельствовании и отсутствии эффекта проводимых мер реабилитации – на 2 года. </a:t>
            </a:r>
            <a:r>
              <a:rPr lang="ru-RU" b="1" dirty="0">
                <a:solidFill>
                  <a:srgbClr val="C00000"/>
                </a:solidFill>
              </a:rPr>
              <a:t>Однако эти случаи требуют серьезного доказательного обоснования наличия высокого реабилитационного потенциала у конкретного ребенка.</a:t>
            </a:r>
          </a:p>
          <a:p>
            <a:endParaRPr lang="ru-RU" dirty="0"/>
          </a:p>
        </p:txBody>
      </p:sp>
      <p:sp>
        <p:nvSpPr>
          <p:cNvPr id="8" name="Объект 4">
            <a:extLst>
              <a:ext uri="{FF2B5EF4-FFF2-40B4-BE49-F238E27FC236}">
                <a16:creationId xmlns:a16="http://schemas.microsoft.com/office/drawing/2014/main" id="{B739D992-1D0F-4ED4-A276-A596DB570043}"/>
              </a:ext>
            </a:extLst>
          </p:cNvPr>
          <p:cNvSpPr txBox="1">
            <a:spLocks/>
          </p:cNvSpPr>
          <p:nvPr/>
        </p:nvSpPr>
        <p:spPr>
          <a:xfrm>
            <a:off x="457200" y="5130650"/>
            <a:ext cx="3852932" cy="1466703"/>
          </a:xfrm>
          <a:prstGeom prst="rect">
            <a:avLst/>
          </a:prstGeom>
          <a:solidFill>
            <a:srgbClr val="FF0000"/>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ru-RU" dirty="0">
                <a:solidFill>
                  <a:schemeClr val="bg1"/>
                </a:solidFill>
              </a:rPr>
              <a:t>Категория «ребенок-инвалид» сроком на 5 лет устанавливается при повторном освидетельствовании в случае достижения первой полной ремиссии злокачественного новообразования (в том числе при любой форме острого или хронического лейкоза). </a:t>
            </a:r>
          </a:p>
          <a:p>
            <a:endParaRPr lang="ru-RU" dirty="0"/>
          </a:p>
        </p:txBody>
      </p:sp>
    </p:spTree>
    <p:extLst>
      <p:ext uri="{BB962C8B-B14F-4D97-AF65-F5344CB8AC3E}">
        <p14:creationId xmlns:p14="http://schemas.microsoft.com/office/powerpoint/2010/main" val="2003216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1CE07C2B-9BCD-4C60-BCB1-F43D1B83C119}"/>
              </a:ext>
            </a:extLst>
          </p:cNvPr>
          <p:cNvSpPr>
            <a:spLocks noGrp="1"/>
          </p:cNvSpPr>
          <p:nvPr>
            <p:ph type="title"/>
          </p:nvPr>
        </p:nvSpPr>
        <p:spPr>
          <a:xfrm>
            <a:off x="382588" y="160337"/>
            <a:ext cx="8229600" cy="1143000"/>
          </a:xfrm>
          <a:solidFill>
            <a:srgbClr val="7030A0"/>
          </a:solidFill>
        </p:spPr>
        <p:txBody>
          <a:bodyPr>
            <a:normAutofit fontScale="90000"/>
          </a:bodyPr>
          <a:lstStyle/>
          <a:p>
            <a:r>
              <a:rPr lang="ru-RU" b="1" dirty="0">
                <a:solidFill>
                  <a:schemeClr val="bg1"/>
                </a:solidFill>
              </a:rPr>
              <a:t>УСТАНОВЛЕНИЕ СРОКА КАТЕГОРИИ «РЕБЕНОК-ИНВАЛИД»</a:t>
            </a:r>
            <a:endParaRPr lang="ru-RU" dirty="0"/>
          </a:p>
        </p:txBody>
      </p:sp>
      <p:sp>
        <p:nvSpPr>
          <p:cNvPr id="2" name="Текст 1">
            <a:extLst>
              <a:ext uri="{FF2B5EF4-FFF2-40B4-BE49-F238E27FC236}">
                <a16:creationId xmlns:a16="http://schemas.microsoft.com/office/drawing/2014/main" id="{79755EF7-5927-4186-9586-2B585F4EED6D}"/>
              </a:ext>
            </a:extLst>
          </p:cNvPr>
          <p:cNvSpPr>
            <a:spLocks noGrp="1"/>
          </p:cNvSpPr>
          <p:nvPr>
            <p:ph type="body" idx="1"/>
          </p:nvPr>
        </p:nvSpPr>
        <p:spPr>
          <a:xfrm>
            <a:off x="457200" y="1412776"/>
            <a:ext cx="5688632" cy="2714625"/>
          </a:xfrm>
          <a:solidFill>
            <a:schemeClr val="accent6">
              <a:lumMod val="60000"/>
              <a:lumOff val="40000"/>
            </a:schemeClr>
          </a:solidFill>
        </p:spPr>
        <p:txBody>
          <a:bodyPr>
            <a:normAutofit fontScale="62500" lnSpcReduction="20000"/>
          </a:bodyPr>
          <a:lstStyle/>
          <a:p>
            <a:r>
              <a:rPr lang="ru-RU" dirty="0"/>
              <a:t> при наличии у ребенка заболевания, включенного в Перечень - не позднее 2-х лет после первичного установления категории "ребенок-инвалид";</a:t>
            </a:r>
          </a:p>
          <a:p>
            <a:r>
              <a:rPr lang="ru-RU" b="0" dirty="0"/>
              <a:t>Перечень заболеваний, дефектов, необратимых морфологических изменений, нарушений функций органов и систем организма, при которых группа инвалидности без указания срока переосвидетельствования  (категория "ребенок-инвалид" до достижения гражданином возраста 18 лет) устанавливается гражданам не позднее 2 лет после первичного признания инвалидом (установления категории "ребенок-инвалид"). Приложение к Правилам признания лица инвалидом, утвержденным постановлением Правительства Российской Федерации от 20.02.2006 № 95</a:t>
            </a:r>
            <a:endParaRPr lang="ru-RU" dirty="0"/>
          </a:p>
          <a:p>
            <a:endParaRPr lang="ru-RU" dirty="0"/>
          </a:p>
        </p:txBody>
      </p:sp>
      <p:sp>
        <p:nvSpPr>
          <p:cNvPr id="5" name="Объект 4">
            <a:extLst>
              <a:ext uri="{FF2B5EF4-FFF2-40B4-BE49-F238E27FC236}">
                <a16:creationId xmlns:a16="http://schemas.microsoft.com/office/drawing/2014/main" id="{EBB2E84D-1DA5-4CBB-BDAD-A8AE2D968441}"/>
              </a:ext>
            </a:extLst>
          </p:cNvPr>
          <p:cNvSpPr>
            <a:spLocks noGrp="1"/>
          </p:cNvSpPr>
          <p:nvPr>
            <p:ph sz="half" idx="2"/>
          </p:nvPr>
        </p:nvSpPr>
        <p:spPr>
          <a:xfrm>
            <a:off x="3203848" y="4145397"/>
            <a:ext cx="5688632" cy="2592288"/>
          </a:xfrm>
          <a:solidFill>
            <a:schemeClr val="accent1">
              <a:lumMod val="60000"/>
              <a:lumOff val="40000"/>
            </a:schemeClr>
          </a:solidFill>
        </p:spPr>
        <p:txBody>
          <a:bodyPr>
            <a:normAutofit fontScale="70000" lnSpcReduction="20000"/>
          </a:bodyPr>
          <a:lstStyle/>
          <a:p>
            <a:r>
              <a:rPr lang="ru-RU" dirty="0"/>
              <a:t>– при наличии у ребенка заболевания, не входящего в вышеназванный Перечень - не позднее 4 лет после первичного установления категории "ребенок-инвалид" при условии, что в ходе осуществления реабилитационных мероприятий выявлена невозможность устранения или уменьшения степени ограничения жизнедеятельности ребенка, вызванного стойкими необратимыми морфологическими изменениями, дефектами и нарушениями функций органов и систем организма; </a:t>
            </a:r>
          </a:p>
          <a:p>
            <a:endParaRPr lang="ru-RU" dirty="0"/>
          </a:p>
        </p:txBody>
      </p:sp>
    </p:spTree>
    <p:extLst>
      <p:ext uri="{BB962C8B-B14F-4D97-AF65-F5344CB8AC3E}">
        <p14:creationId xmlns:p14="http://schemas.microsoft.com/office/powerpoint/2010/main" val="4301252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1CE07C2B-9BCD-4C60-BCB1-F43D1B83C119}"/>
              </a:ext>
            </a:extLst>
          </p:cNvPr>
          <p:cNvSpPr>
            <a:spLocks noGrp="1"/>
          </p:cNvSpPr>
          <p:nvPr>
            <p:ph type="title"/>
          </p:nvPr>
        </p:nvSpPr>
        <p:spPr>
          <a:xfrm>
            <a:off x="382588" y="160337"/>
            <a:ext cx="8229600" cy="1143000"/>
          </a:xfrm>
          <a:solidFill>
            <a:schemeClr val="accent5">
              <a:lumMod val="75000"/>
            </a:schemeClr>
          </a:solidFill>
        </p:spPr>
        <p:txBody>
          <a:bodyPr>
            <a:normAutofit fontScale="90000"/>
          </a:bodyPr>
          <a:lstStyle/>
          <a:p>
            <a:r>
              <a:rPr lang="ru-RU" b="1" dirty="0">
                <a:solidFill>
                  <a:schemeClr val="bg1"/>
                </a:solidFill>
              </a:rPr>
              <a:t>УСТАНОВЛЕНИЕ СРОКА КАТЕГОРИИ «РЕБЕНОК-ИНВАЛИД»</a:t>
            </a:r>
            <a:endParaRPr lang="ru-RU" dirty="0"/>
          </a:p>
        </p:txBody>
      </p:sp>
      <p:sp>
        <p:nvSpPr>
          <p:cNvPr id="2" name="Текст 1">
            <a:extLst>
              <a:ext uri="{FF2B5EF4-FFF2-40B4-BE49-F238E27FC236}">
                <a16:creationId xmlns:a16="http://schemas.microsoft.com/office/drawing/2014/main" id="{79755EF7-5927-4186-9586-2B585F4EED6D}"/>
              </a:ext>
            </a:extLst>
          </p:cNvPr>
          <p:cNvSpPr>
            <a:spLocks noGrp="1"/>
          </p:cNvSpPr>
          <p:nvPr>
            <p:ph type="body" idx="1"/>
          </p:nvPr>
        </p:nvSpPr>
        <p:spPr>
          <a:xfrm>
            <a:off x="457200" y="1412776"/>
            <a:ext cx="5688632" cy="2714625"/>
          </a:xfrm>
          <a:solidFill>
            <a:schemeClr val="accent5">
              <a:lumMod val="20000"/>
              <a:lumOff val="80000"/>
            </a:schemeClr>
          </a:solidFill>
        </p:spPr>
        <p:txBody>
          <a:bodyPr>
            <a:normAutofit fontScale="85000" lnSpcReduction="10000"/>
          </a:bodyPr>
          <a:lstStyle/>
          <a:p>
            <a:r>
              <a:rPr lang="ru-RU" b="0" dirty="0"/>
              <a:t>– при наличии у ребенка рецидивирующего или осложненного течения злокачественного новообразования (в том числе при любой форме острого или хронического лейкоза), а также в случае присоединения других заболеваний, осложняющих течение злокачественного образования - не позднее 6 лет после первичного установления категории "ребенок-инвалид"; </a:t>
            </a:r>
          </a:p>
          <a:p>
            <a:r>
              <a:rPr lang="ru-RU" dirty="0"/>
              <a:t> </a:t>
            </a:r>
          </a:p>
        </p:txBody>
      </p:sp>
      <p:sp>
        <p:nvSpPr>
          <p:cNvPr id="5" name="Объект 4">
            <a:extLst>
              <a:ext uri="{FF2B5EF4-FFF2-40B4-BE49-F238E27FC236}">
                <a16:creationId xmlns:a16="http://schemas.microsoft.com/office/drawing/2014/main" id="{EBB2E84D-1DA5-4CBB-BDAD-A8AE2D968441}"/>
              </a:ext>
            </a:extLst>
          </p:cNvPr>
          <p:cNvSpPr>
            <a:spLocks noGrp="1"/>
          </p:cNvSpPr>
          <p:nvPr>
            <p:ph sz="half" idx="2"/>
          </p:nvPr>
        </p:nvSpPr>
        <p:spPr>
          <a:xfrm>
            <a:off x="3203848" y="4145396"/>
            <a:ext cx="5760640" cy="2595971"/>
          </a:xfrm>
          <a:solidFill>
            <a:schemeClr val="accent1">
              <a:lumMod val="60000"/>
              <a:lumOff val="40000"/>
            </a:schemeClr>
          </a:solidFill>
        </p:spPr>
        <p:txBody>
          <a:bodyPr>
            <a:normAutofit fontScale="62500" lnSpcReduction="20000"/>
          </a:bodyPr>
          <a:lstStyle/>
          <a:p>
            <a:r>
              <a:rPr lang="ru-RU" dirty="0"/>
              <a:t>– при наличии у ребенка любого заболевания (как входящему, так и не входящему в Перечень) - при первичном установлении категории "ребенок-инвалид". В данном случае условием является отсутствие положительных результатов реабилитационных мероприятий, проведенных ребенку до его направления на МСЭ. Это должно быть подтверждено данными направления на МСЭ, выданного медицинской организацией, либо медицинскими документами, прилагаемыми к направлению на МСЭ, выданном органом, осуществляющим пенсионное обеспечение (органом социальной защиты населения);</a:t>
            </a:r>
          </a:p>
          <a:p>
            <a:endParaRPr lang="ru-RU" dirty="0"/>
          </a:p>
        </p:txBody>
      </p:sp>
    </p:spTree>
    <p:extLst>
      <p:ext uri="{BB962C8B-B14F-4D97-AF65-F5344CB8AC3E}">
        <p14:creationId xmlns:p14="http://schemas.microsoft.com/office/powerpoint/2010/main" val="4184654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CCD860-F38A-4BB1-82C4-AE0891375B2F}"/>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E102F48D-08D9-4C85-AA6C-10438E65E3E4}"/>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BD891798-0039-4952-AE0B-960D4ECC021E}"/>
              </a:ext>
            </a:extLst>
          </p:cNvPr>
          <p:cNvPicPr>
            <a:picLocks noChangeAspect="1"/>
          </p:cNvPicPr>
          <p:nvPr/>
        </p:nvPicPr>
        <p:blipFill>
          <a:blip r:embed="rId2"/>
          <a:stretch>
            <a:fillRect/>
          </a:stretch>
        </p:blipFill>
        <p:spPr>
          <a:xfrm>
            <a:off x="1919287" y="47625"/>
            <a:ext cx="5305425" cy="6762750"/>
          </a:xfrm>
          <a:prstGeom prst="rect">
            <a:avLst/>
          </a:prstGeom>
        </p:spPr>
      </p:pic>
    </p:spTree>
    <p:extLst>
      <p:ext uri="{BB962C8B-B14F-4D97-AF65-F5344CB8AC3E}">
        <p14:creationId xmlns:p14="http://schemas.microsoft.com/office/powerpoint/2010/main" val="21963908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1CE07C2B-9BCD-4C60-BCB1-F43D1B83C119}"/>
              </a:ext>
            </a:extLst>
          </p:cNvPr>
          <p:cNvSpPr>
            <a:spLocks noGrp="1"/>
          </p:cNvSpPr>
          <p:nvPr>
            <p:ph type="title"/>
          </p:nvPr>
        </p:nvSpPr>
        <p:spPr>
          <a:xfrm>
            <a:off x="382588" y="160337"/>
            <a:ext cx="8229600" cy="1143000"/>
          </a:xfrm>
          <a:solidFill>
            <a:schemeClr val="accent5">
              <a:lumMod val="75000"/>
            </a:schemeClr>
          </a:solidFill>
        </p:spPr>
        <p:txBody>
          <a:bodyPr>
            <a:normAutofit fontScale="90000"/>
          </a:bodyPr>
          <a:lstStyle/>
          <a:p>
            <a:r>
              <a:rPr lang="ru-RU" b="1" dirty="0">
                <a:solidFill>
                  <a:schemeClr val="bg1"/>
                </a:solidFill>
              </a:rPr>
              <a:t>УСТАНОВЛЕНИЕ СРОКА КАТЕГОРИИ «РЕБЕНОК-ИНВАЛИД»</a:t>
            </a:r>
            <a:endParaRPr lang="ru-RU" dirty="0"/>
          </a:p>
        </p:txBody>
      </p:sp>
      <p:sp>
        <p:nvSpPr>
          <p:cNvPr id="2" name="Текст 1">
            <a:extLst>
              <a:ext uri="{FF2B5EF4-FFF2-40B4-BE49-F238E27FC236}">
                <a16:creationId xmlns:a16="http://schemas.microsoft.com/office/drawing/2014/main" id="{79755EF7-5927-4186-9586-2B585F4EED6D}"/>
              </a:ext>
            </a:extLst>
          </p:cNvPr>
          <p:cNvSpPr>
            <a:spLocks noGrp="1"/>
          </p:cNvSpPr>
          <p:nvPr>
            <p:ph type="body" idx="1"/>
          </p:nvPr>
        </p:nvSpPr>
        <p:spPr>
          <a:xfrm>
            <a:off x="457200" y="1412776"/>
            <a:ext cx="5688632" cy="2714625"/>
          </a:xfrm>
          <a:solidFill>
            <a:schemeClr val="accent5">
              <a:lumMod val="20000"/>
              <a:lumOff val="80000"/>
            </a:schemeClr>
          </a:solidFill>
        </p:spPr>
        <p:txBody>
          <a:bodyPr>
            <a:normAutofit fontScale="85000" lnSpcReduction="10000"/>
          </a:bodyPr>
          <a:lstStyle/>
          <a:p>
            <a:r>
              <a:rPr lang="ru-RU" b="0" dirty="0"/>
              <a:t>– при наличии у ребенка рецидивирующего или осложненного течения злокачественного новообразования (в том числе при любой форме острого или хронического лейкоза), а также в случае присоединения других заболеваний, осложняющих течение злокачественного образования - </a:t>
            </a:r>
            <a:r>
              <a:rPr lang="ru-RU" dirty="0">
                <a:solidFill>
                  <a:srgbClr val="C00000"/>
                </a:solidFill>
              </a:rPr>
              <a:t>не позднее 6 лет после первичного установления категории "ребенок-инвалид"; </a:t>
            </a:r>
          </a:p>
          <a:p>
            <a:r>
              <a:rPr lang="ru-RU" dirty="0"/>
              <a:t> </a:t>
            </a:r>
          </a:p>
        </p:txBody>
      </p:sp>
      <p:sp>
        <p:nvSpPr>
          <p:cNvPr id="5" name="Объект 4">
            <a:extLst>
              <a:ext uri="{FF2B5EF4-FFF2-40B4-BE49-F238E27FC236}">
                <a16:creationId xmlns:a16="http://schemas.microsoft.com/office/drawing/2014/main" id="{EBB2E84D-1DA5-4CBB-BDAD-A8AE2D968441}"/>
              </a:ext>
            </a:extLst>
          </p:cNvPr>
          <p:cNvSpPr>
            <a:spLocks noGrp="1"/>
          </p:cNvSpPr>
          <p:nvPr>
            <p:ph sz="half" idx="2"/>
          </p:nvPr>
        </p:nvSpPr>
        <p:spPr>
          <a:xfrm>
            <a:off x="3995936" y="4145396"/>
            <a:ext cx="4968552" cy="2595971"/>
          </a:xfrm>
          <a:solidFill>
            <a:schemeClr val="accent1">
              <a:lumMod val="60000"/>
              <a:lumOff val="40000"/>
            </a:schemeClr>
          </a:solidFill>
        </p:spPr>
        <p:txBody>
          <a:bodyPr>
            <a:normAutofit fontScale="62500" lnSpcReduction="20000"/>
          </a:bodyPr>
          <a:lstStyle/>
          <a:p>
            <a:r>
              <a:rPr lang="ru-RU" dirty="0"/>
              <a:t>– при наличии у ребенка любого заболевания (как входящему, так и не входящему в Перечень) - при </a:t>
            </a:r>
            <a:r>
              <a:rPr lang="ru-RU" b="1" dirty="0">
                <a:solidFill>
                  <a:srgbClr val="C00000"/>
                </a:solidFill>
              </a:rPr>
              <a:t>первичном установлении категории "ребенок-инвалид". </a:t>
            </a:r>
            <a:r>
              <a:rPr lang="ru-RU" dirty="0"/>
              <a:t>В данном случае условием является отсутствие положительных результатов реабилитационных мероприятий, проведенных ребенку до его направления на МСЭ. Это должно быть подтверждено данными направления на МСЭ, выданного медицинской организацией, либо медицинскими документами, прилагаемыми к направлению на МСЭ, выданном органом, осуществляющим пенсионное обеспечение (органом социальной защиты населения);</a:t>
            </a:r>
          </a:p>
          <a:p>
            <a:endParaRPr lang="ru-RU" dirty="0"/>
          </a:p>
        </p:txBody>
      </p:sp>
      <p:sp>
        <p:nvSpPr>
          <p:cNvPr id="6" name="Текст 1">
            <a:extLst>
              <a:ext uri="{FF2B5EF4-FFF2-40B4-BE49-F238E27FC236}">
                <a16:creationId xmlns:a16="http://schemas.microsoft.com/office/drawing/2014/main" id="{7F67D26C-A2EF-4B1D-997B-4321FD94CB9F}"/>
              </a:ext>
            </a:extLst>
          </p:cNvPr>
          <p:cNvSpPr txBox="1">
            <a:spLocks/>
          </p:cNvSpPr>
          <p:nvPr/>
        </p:nvSpPr>
        <p:spPr>
          <a:xfrm>
            <a:off x="382588" y="4437112"/>
            <a:ext cx="2965276" cy="2088232"/>
          </a:xfrm>
          <a:prstGeom prst="rect">
            <a:avLst/>
          </a:prstGeom>
          <a:solidFill>
            <a:schemeClr val="accent5">
              <a:lumMod val="20000"/>
              <a:lumOff val="80000"/>
            </a:schemeClr>
          </a:solidFill>
        </p:spPr>
        <p:txBody>
          <a:bodyPr vert="horz" lIns="91440" tIns="45720" rIns="91440" bIns="45720" rtlCol="0" anchor="b">
            <a:normAutofit fontScale="55000" lnSpcReduction="20000"/>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ru-RU" dirty="0"/>
              <a:t>– при наличии у ребенка на момент установления инвалидности неполного числа лет до 18 лет, что не позволяет установить инвалидность на 1 год, 2 года или 5 лет.</a:t>
            </a:r>
          </a:p>
          <a:p>
            <a:r>
              <a:rPr lang="ru-RU" dirty="0">
                <a:solidFill>
                  <a:srgbClr val="C00000"/>
                </a:solidFill>
              </a:rPr>
              <a:t>При сроках инвалидности 1 год, 2 года и 5 лет категория «ребенок-инвалид» устанавливается до 1-го числа месяца, следующего за месяцем, на который назначена очередная МСЭ.</a:t>
            </a:r>
          </a:p>
          <a:p>
            <a:r>
              <a:rPr lang="ru-RU" dirty="0">
                <a:solidFill>
                  <a:srgbClr val="C00000"/>
                </a:solidFill>
              </a:rPr>
              <a:t> </a:t>
            </a:r>
          </a:p>
        </p:txBody>
      </p:sp>
    </p:spTree>
    <p:extLst>
      <p:ext uri="{BB962C8B-B14F-4D97-AF65-F5344CB8AC3E}">
        <p14:creationId xmlns:p14="http://schemas.microsoft.com/office/powerpoint/2010/main" val="39973142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Картинки по запросу врач и пациент взаимоотношения"/>
          <p:cNvPicPr>
            <a:picLocks noChangeAspect="1" noChangeArrowheads="1"/>
          </p:cNvPicPr>
          <p:nvPr/>
        </p:nvPicPr>
        <p:blipFill>
          <a:blip r:embed="rId2" cstate="print"/>
          <a:srcRect/>
          <a:stretch>
            <a:fillRect/>
          </a:stretch>
        </p:blipFill>
        <p:spPr bwMode="auto">
          <a:xfrm>
            <a:off x="0" y="908720"/>
            <a:ext cx="9144000" cy="5127848"/>
          </a:xfrm>
          <a:prstGeom prst="rect">
            <a:avLst/>
          </a:prstGeom>
          <a:noFill/>
        </p:spPr>
      </p:pic>
    </p:spTree>
    <p:extLst>
      <p:ext uri="{BB962C8B-B14F-4D97-AF65-F5344CB8AC3E}">
        <p14:creationId xmlns:p14="http://schemas.microsoft.com/office/powerpoint/2010/main" val="9743519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755576" y="2348880"/>
            <a:ext cx="7848872" cy="903005"/>
          </a:xfrm>
          <a:prstGeom prst="rect">
            <a:avLst/>
          </a:prstGeom>
          <a:noFill/>
        </p:spPr>
        <p:txBody>
          <a:bodyPr wrap="square" rtlCol="0">
            <a:prstTxWarp prst="textPlain">
              <a:avLst>
                <a:gd name="adj" fmla="val 49823"/>
              </a:avLst>
            </a:prstTxWarp>
            <a:spAutoFit/>
          </a:bodyPr>
          <a:lstStyle/>
          <a:p>
            <a:pPr algn="ctr"/>
            <a:r>
              <a:rPr lang="ru-RU" sz="4800" b="1" dirty="0">
                <a:solidFill>
                  <a:schemeClr val="bg1"/>
                </a:solidFill>
              </a:rPr>
              <a:t>Спасибо за внимание!</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FB390C-AB08-41DD-A9B8-2F04A08C8B37}"/>
              </a:ext>
            </a:extLst>
          </p:cNvPr>
          <p:cNvSpPr>
            <a:spLocks noGrp="1"/>
          </p:cNvSpPr>
          <p:nvPr>
            <p:ph type="title"/>
          </p:nvPr>
        </p:nvSpPr>
        <p:spPr>
          <a:xfrm>
            <a:off x="-396552" y="2720181"/>
            <a:ext cx="3322712" cy="1143000"/>
          </a:xfrm>
        </p:spPr>
        <p:txBody>
          <a:bodyPr>
            <a:normAutofit fontScale="90000"/>
          </a:bodyPr>
          <a:lstStyle/>
          <a:p>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en-US" sz="2000" dirty="0"/>
              <a:t>http://who-fic.ru/icf/</a:t>
            </a:r>
            <a:r>
              <a:rPr lang="ru-RU" sz="2000" dirty="0"/>
              <a:t/>
            </a:r>
            <a:br>
              <a:rPr lang="ru-RU" sz="2000" dirty="0"/>
            </a:br>
            <a:r>
              <a:rPr lang="ru-RU" dirty="0"/>
              <a:t/>
            </a:r>
            <a:br>
              <a:rPr lang="ru-RU" dirty="0"/>
            </a:br>
            <a:endParaRPr lang="ru-RU" dirty="0"/>
          </a:p>
        </p:txBody>
      </p:sp>
      <p:sp>
        <p:nvSpPr>
          <p:cNvPr id="3" name="Объект 2">
            <a:extLst>
              <a:ext uri="{FF2B5EF4-FFF2-40B4-BE49-F238E27FC236}">
                <a16:creationId xmlns:a16="http://schemas.microsoft.com/office/drawing/2014/main" id="{BCD2D7B3-7071-4B1B-8E9F-BA5D9000857A}"/>
              </a:ext>
            </a:extLst>
          </p:cNvPr>
          <p:cNvSpPr>
            <a:spLocks noGrp="1"/>
          </p:cNvSpPr>
          <p:nvPr>
            <p:ph idx="1"/>
          </p:nvPr>
        </p:nvSpPr>
        <p:spPr/>
        <p:txBody>
          <a:bodyPr/>
          <a:lstStyle/>
          <a:p>
            <a:endParaRPr lang="ru-RU" dirty="0"/>
          </a:p>
        </p:txBody>
      </p:sp>
      <p:pic>
        <p:nvPicPr>
          <p:cNvPr id="21506" name="Picture 2" descr="Международная классификация функционирования">
            <a:extLst>
              <a:ext uri="{FF2B5EF4-FFF2-40B4-BE49-F238E27FC236}">
                <a16:creationId xmlns:a16="http://schemas.microsoft.com/office/drawing/2014/main" id="{B7763AAF-4FC4-407C-B658-2896C7BD9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288" y="-315416"/>
            <a:ext cx="6408712" cy="906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706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AEC051-B39B-42DC-A54E-CD240DE958A0}"/>
              </a:ext>
            </a:extLst>
          </p:cNvPr>
          <p:cNvSpPr>
            <a:spLocks noGrp="1"/>
          </p:cNvSpPr>
          <p:nvPr>
            <p:ph type="title"/>
          </p:nvPr>
        </p:nvSpPr>
        <p:spPr>
          <a:solidFill>
            <a:srgbClr val="0070C0"/>
          </a:solidFill>
        </p:spPr>
        <p:txBody>
          <a:bodyPr>
            <a:noAutofit/>
          </a:bodyPr>
          <a:lstStyle/>
          <a:p>
            <a:r>
              <a:rPr lang="ru-RU" sz="2800" dirty="0">
                <a:solidFill>
                  <a:schemeClr val="bg1"/>
                </a:solidFill>
              </a:rPr>
              <a:t>Модель инвалидности</a:t>
            </a:r>
          </a:p>
        </p:txBody>
      </p:sp>
      <p:sp>
        <p:nvSpPr>
          <p:cNvPr id="3" name="Объект 2">
            <a:extLst>
              <a:ext uri="{FF2B5EF4-FFF2-40B4-BE49-F238E27FC236}">
                <a16:creationId xmlns:a16="http://schemas.microsoft.com/office/drawing/2014/main" id="{C364663A-F10B-4AEC-9CF5-15700D2A06B7}"/>
              </a:ext>
            </a:extLst>
          </p:cNvPr>
          <p:cNvSpPr>
            <a:spLocks noGrp="1"/>
          </p:cNvSpPr>
          <p:nvPr>
            <p:ph idx="1"/>
          </p:nvPr>
        </p:nvSpPr>
        <p:spPr/>
        <p:txBody>
          <a:bodyPr>
            <a:normAutofit fontScale="92500" lnSpcReduction="20000"/>
          </a:bodyPr>
          <a:lstStyle/>
          <a:p>
            <a:r>
              <a:rPr lang="ru-RU" dirty="0"/>
              <a:t>В действующей в Российской Федерации </a:t>
            </a:r>
            <a:r>
              <a:rPr lang="ru-RU" b="1" dirty="0">
                <a:solidFill>
                  <a:srgbClr val="C00000"/>
                </a:solidFill>
              </a:rPr>
              <a:t>модели инвалидности </a:t>
            </a:r>
            <a:r>
              <a:rPr lang="ru-RU" dirty="0"/>
              <a:t>условиями признания гражданина </a:t>
            </a:r>
            <a:r>
              <a:rPr lang="ru-RU" b="1" dirty="0">
                <a:solidFill>
                  <a:srgbClr val="C00000"/>
                </a:solidFill>
              </a:rPr>
              <a:t>(в т.ч. ребенка) </a:t>
            </a:r>
            <a:r>
              <a:rPr lang="ru-RU" dirty="0"/>
              <a:t>инвалидом являются: </a:t>
            </a:r>
          </a:p>
          <a:p>
            <a:r>
              <a:rPr lang="ru-RU" dirty="0"/>
              <a:t>а) нарушение здоровья со стойким расстройством функций организма, обусловленное заболеваниями, последствиями травм или дефектами;</a:t>
            </a:r>
          </a:p>
          <a:p>
            <a:r>
              <a:rPr lang="ru-RU" dirty="0"/>
              <a:t>б) ограничение жизнедеятельности;</a:t>
            </a:r>
          </a:p>
          <a:p>
            <a:r>
              <a:rPr lang="ru-RU" dirty="0"/>
              <a:t>в) необходимость социальной защиты, включая реабилитацию.</a:t>
            </a:r>
          </a:p>
          <a:p>
            <a:endParaRPr lang="ru-RU" dirty="0"/>
          </a:p>
        </p:txBody>
      </p:sp>
    </p:spTree>
    <p:extLst>
      <p:ext uri="{BB962C8B-B14F-4D97-AF65-F5344CB8AC3E}">
        <p14:creationId xmlns:p14="http://schemas.microsoft.com/office/powerpoint/2010/main" val="4168090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108520" y="3753036"/>
            <a:ext cx="3054926" cy="23762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ограничение жизнедеятельности</a:t>
            </a:r>
            <a:endParaRPr lang="ru-RU" sz="2400" b="1" dirty="0"/>
          </a:p>
        </p:txBody>
      </p:sp>
      <p:sp>
        <p:nvSpPr>
          <p:cNvPr id="5" name="Овал 4"/>
          <p:cNvSpPr/>
          <p:nvPr/>
        </p:nvSpPr>
        <p:spPr>
          <a:xfrm>
            <a:off x="3189059" y="2996952"/>
            <a:ext cx="3672408" cy="30334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a:t>– необходимость осуществления мер социальной защиты, включая реабилитацию</a:t>
            </a:r>
            <a:endParaRPr lang="ru-RU" dirty="0"/>
          </a:p>
        </p:txBody>
      </p:sp>
      <p:sp>
        <p:nvSpPr>
          <p:cNvPr id="9" name="Овал 8"/>
          <p:cNvSpPr/>
          <p:nvPr/>
        </p:nvSpPr>
        <p:spPr>
          <a:xfrm>
            <a:off x="611560" y="1412776"/>
            <a:ext cx="3528392" cy="259228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t>– нарушение здоровья со стойким расстройством функций организма, обусловленное заболеваниями, последствиями травм или дефектами;</a:t>
            </a:r>
          </a:p>
        </p:txBody>
      </p:sp>
      <p:sp>
        <p:nvSpPr>
          <p:cNvPr id="10" name="Заголовок 1"/>
          <p:cNvSpPr>
            <a:spLocks noGrp="1"/>
          </p:cNvSpPr>
          <p:nvPr>
            <p:ph type="title"/>
          </p:nvPr>
        </p:nvSpPr>
        <p:spPr>
          <a:xfrm>
            <a:off x="467544" y="476672"/>
            <a:ext cx="8229600" cy="1143000"/>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ru-RU" sz="2800" dirty="0"/>
              <a:t>Установление категории ребенок-инвалид</a:t>
            </a:r>
            <a:r>
              <a:rPr lang="ru-RU" sz="2000" dirty="0"/>
              <a:t/>
            </a:r>
            <a:br>
              <a:rPr lang="ru-RU" sz="2000" dirty="0"/>
            </a:br>
            <a:endParaRPr lang="ru-RU" sz="2000" dirty="0"/>
          </a:p>
        </p:txBody>
      </p:sp>
      <p:sp>
        <p:nvSpPr>
          <p:cNvPr id="2" name="Прямоугольник 1">
            <a:extLst>
              <a:ext uri="{FF2B5EF4-FFF2-40B4-BE49-F238E27FC236}">
                <a16:creationId xmlns:a16="http://schemas.microsoft.com/office/drawing/2014/main" id="{1BDC2118-9C04-4842-87BC-08BDE730F6C6}"/>
              </a:ext>
            </a:extLst>
          </p:cNvPr>
          <p:cNvSpPr/>
          <p:nvPr/>
        </p:nvSpPr>
        <p:spPr>
          <a:xfrm>
            <a:off x="4608512" y="1708147"/>
            <a:ext cx="3923928" cy="1200329"/>
          </a:xfrm>
          <a:prstGeom prst="rect">
            <a:avLst/>
          </a:prstGeom>
        </p:spPr>
        <p:txBody>
          <a:bodyPr wrap="square">
            <a:spAutoFit/>
          </a:bodyPr>
          <a:lstStyle/>
          <a:p>
            <a:r>
              <a:rPr lang="ru-RU" dirty="0"/>
              <a:t>В действующей в Российской Федерации </a:t>
            </a:r>
            <a:r>
              <a:rPr lang="ru-RU" b="1" dirty="0">
                <a:solidFill>
                  <a:srgbClr val="C00000"/>
                </a:solidFill>
              </a:rPr>
              <a:t>модели инвалидности </a:t>
            </a:r>
            <a:r>
              <a:rPr lang="ru-RU" dirty="0"/>
              <a:t>условиями признания гражданина </a:t>
            </a:r>
            <a:r>
              <a:rPr lang="ru-RU" b="1" dirty="0">
                <a:solidFill>
                  <a:srgbClr val="C00000"/>
                </a:solidFill>
              </a:rPr>
              <a:t>(в т.ч. ребенка) </a:t>
            </a:r>
            <a:r>
              <a:rPr lang="ru-RU" dirty="0"/>
              <a:t>инвалидом являются: </a:t>
            </a:r>
          </a:p>
        </p:txBody>
      </p:sp>
    </p:spTree>
    <p:extLst>
      <p:ext uri="{BB962C8B-B14F-4D97-AF65-F5344CB8AC3E}">
        <p14:creationId xmlns:p14="http://schemas.microsoft.com/office/powerpoint/2010/main" val="1733006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AEC051-B39B-42DC-A54E-CD240DE958A0}"/>
              </a:ext>
            </a:extLst>
          </p:cNvPr>
          <p:cNvSpPr>
            <a:spLocks noGrp="1"/>
          </p:cNvSpPr>
          <p:nvPr>
            <p:ph type="title"/>
          </p:nvPr>
        </p:nvSpPr>
        <p:spPr>
          <a:solidFill>
            <a:srgbClr val="0070C0"/>
          </a:solidFill>
        </p:spPr>
        <p:txBody>
          <a:bodyPr>
            <a:noAutofit/>
          </a:bodyPr>
          <a:lstStyle/>
          <a:p>
            <a:r>
              <a:rPr lang="ru-RU" sz="2800" dirty="0">
                <a:solidFill>
                  <a:schemeClr val="bg1"/>
                </a:solidFill>
              </a:rPr>
              <a:t>Категория «ребенок-инвалид»</a:t>
            </a:r>
          </a:p>
        </p:txBody>
      </p:sp>
      <p:sp>
        <p:nvSpPr>
          <p:cNvPr id="3" name="Объект 2">
            <a:extLst>
              <a:ext uri="{FF2B5EF4-FFF2-40B4-BE49-F238E27FC236}">
                <a16:creationId xmlns:a16="http://schemas.microsoft.com/office/drawing/2014/main" id="{C364663A-F10B-4AEC-9CF5-15700D2A06B7}"/>
              </a:ext>
            </a:extLst>
          </p:cNvPr>
          <p:cNvSpPr>
            <a:spLocks noGrp="1"/>
          </p:cNvSpPr>
          <p:nvPr>
            <p:ph idx="1"/>
          </p:nvPr>
        </p:nvSpPr>
        <p:spPr/>
        <p:txBody>
          <a:bodyPr>
            <a:normAutofit/>
          </a:bodyPr>
          <a:lstStyle/>
          <a:p>
            <a:r>
              <a:rPr lang="ru-RU" dirty="0"/>
              <a:t>устанавливается гражданину в возрасте до 18 лет в зависимости от степени ограничения жизнедеятельности (ОЖД), обусловленного стойким расстройством функций организма, возникшего в результате заболеваний, последствий травм или дефектов, на срок 1 год, 2 года, либо до достижения гражданином возраста 18 лет.</a:t>
            </a:r>
          </a:p>
          <a:p>
            <a:endParaRPr lang="ru-RU" dirty="0"/>
          </a:p>
        </p:txBody>
      </p:sp>
    </p:spTree>
    <p:extLst>
      <p:ext uri="{BB962C8B-B14F-4D97-AF65-F5344CB8AC3E}">
        <p14:creationId xmlns:p14="http://schemas.microsoft.com/office/powerpoint/2010/main" val="125927097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2368</TotalTime>
  <Words>2976</Words>
  <Application>Microsoft Office PowerPoint</Application>
  <PresentationFormat>Экран (4:3)</PresentationFormat>
  <Paragraphs>140</Paragraphs>
  <Slides>52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52</vt:i4>
      </vt:variant>
    </vt:vector>
  </HeadingPairs>
  <TitlesOfParts>
    <vt:vector size="57" baseType="lpstr">
      <vt:lpstr>Arial</vt:lpstr>
      <vt:lpstr>Calibri</vt:lpstr>
      <vt:lpstr>Times New Roman</vt:lpstr>
      <vt:lpstr>Wingdings</vt:lpstr>
      <vt:lpstr>Тема Office</vt:lpstr>
      <vt:lpstr>Организация деятельности бюро медико-социальной экспертизы (дети-инвалиды) </vt:lpstr>
      <vt:lpstr>План лекции  1. Теоретические основы МСЭ детей-инвалидов 2. Международная классификация функционирования, ограничений жизнедеятельности и здоровья для детей и подростков (МКФ). Алгоритм оценки результатов обследования с использованием МКФ 3. Организационно-правовые основы медико-социальной экспертизы детей-инвалидов 4. Порядок направления на МСЭ ребенка и проведения МСЭ 5. Методические основы медико-социальной экспертизы детей-инвалидов 6. Установление категории ребенок-инвалид           </vt:lpstr>
      <vt:lpstr>Литература</vt:lpstr>
      <vt:lpstr>На практическое занятие</vt:lpstr>
      <vt:lpstr>Презентация PowerPoint</vt:lpstr>
      <vt:lpstr>     http://who-fic.ru/icf/  </vt:lpstr>
      <vt:lpstr>Модель инвалидности</vt:lpstr>
      <vt:lpstr>Установление категории ребенок-инвалид </vt:lpstr>
      <vt:lpstr>Категория «ребенок-инвалид»</vt:lpstr>
      <vt:lpstr>«Инвалид с детства»</vt:lpstr>
      <vt:lpstr> Стойкость функциональных нарушений определяется разными факторами: </vt:lpstr>
      <vt:lpstr>Градация уровня здоровья детей</vt:lpstr>
      <vt:lpstr> При оценке степени выраженности нарушений функций организма необходимо учитывать </vt:lpstr>
      <vt:lpstr>Причины необоснованного направления детей на медико-социальную экспертизу условно можно подразделить на  две группы. </vt:lpstr>
      <vt:lpstr>Незначительные расстройства функций не являются основанием для определения инвалидности: дети относятся к III-IV группам здоровья, наблюдаются  специалистами медицинских организаций и не требуют проведения мероприятий социальной защиты. </vt:lpstr>
      <vt:lpstr>Международная классификация функционирования, ограничений жизнедеятельности и здоровья для детей и подростков (МКФ). Алгоритм оценки результатов обследования с использованием МКФ </vt:lpstr>
      <vt:lpstr>Презентация PowerPoint</vt:lpstr>
      <vt:lpstr>Основные сферы функционирования индидида по МКФ</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Алгоритм оценки результатов обследования с использованием МКФ </vt:lpstr>
      <vt:lpstr>Презентация PowerPoint</vt:lpstr>
      <vt:lpstr>Презентация PowerPoint</vt:lpstr>
      <vt:lpstr>Презентация PowerPoint</vt:lpstr>
      <vt:lpstr>Организационно-правовые основы медико-социальной экспертизы детей-инвалидов </vt:lpstr>
      <vt:lpstr>Порядок направления детей на медико-социальной экспертизу определен «Правилами признания лица инвалидом», утвержденными постановлением Правительства Российской Федерации от 20.02.2006 г. № 95.</vt:lpstr>
      <vt:lpstr>Для проведения МСЭ должны быть предоставлены следующие документы:</vt:lpstr>
      <vt:lpstr>ПОРЯДОК ПРОВЕДЕНИЯ МЕДИКО-СОЦИАЛЬНОЙ ЭКСПЕРТИЗЫ</vt:lpstr>
      <vt:lpstr>  В случае признания ребенка инвалидом    </vt:lpstr>
      <vt:lpstr>Переосвидетельствование ребенка-инвалида </vt:lpstr>
      <vt:lpstr>Методические основы медико-социальной экспертизы детей-инвалидов</vt:lpstr>
      <vt:lpstr> РЕАБИЛИТАЦИОННО-ЭКСПЕРТНАЯ ДИАГНОСТИКА ПРИ ОСВИДЕТЕЛЬСТВОВАНИИ ДЕТЕЙ ВКЛЮЧАЕТ: </vt:lpstr>
      <vt:lpstr>Оценка облегчающих факторов и барьеров с учетом МКФ</vt:lpstr>
      <vt:lpstr>Раздел «Продукция  (товары) и технологии»: </vt:lpstr>
      <vt:lpstr> Комплексная оценка показателей, характеризующих стойкое нарушение функций организма, предусматривает выделение 4 степеней, которые оцениваются количественно в процентах в диапазоне от 10 до 100, с шагом в 10 процентов</vt:lpstr>
      <vt:lpstr>Презентация PowerPoint</vt:lpstr>
      <vt:lpstr>Несколько видов стойких нарушений функций организма </vt:lpstr>
      <vt:lpstr>Несколько видов стойких нарушений функций организма </vt:lpstr>
      <vt:lpstr>http://dgb15.ru/uploadedFiles/files/Prikaz_1024_MSE.pdf </vt:lpstr>
      <vt:lpstr>УСТАНОВЛЕНИЕ СРОКА КАТЕГОРИИ «РЕБЕНОК-ИНВАЛИД»</vt:lpstr>
      <vt:lpstr>УСТАНОВЛЕНИЕ СРОКА КАТЕГОРИИ «РЕБЕНОК-ИНВАЛИД»</vt:lpstr>
      <vt:lpstr>УСТАНОВЛЕНИЕ СРОКА КАТЕГОРИИ «РЕБЕНОК-ИНВАЛИД»</vt:lpstr>
      <vt:lpstr>УСТАНОВЛЕНИЕ СРОКА КАТЕГОРИИ «РЕБЕНОК-ИНВАЛИД»</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Технология проектирования процесса обучения</dc:title>
  <dc:creator>1</dc:creator>
  <cp:lastModifiedBy>Вячеслав</cp:lastModifiedBy>
  <cp:revision>413</cp:revision>
  <dcterms:created xsi:type="dcterms:W3CDTF">2017-11-17T07:03:52Z</dcterms:created>
  <dcterms:modified xsi:type="dcterms:W3CDTF">2024-09-16T16:37:16Z</dcterms:modified>
</cp:coreProperties>
</file>