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3"/>
  </p:notesMasterIdLst>
  <p:sldIdLst>
    <p:sldId id="261" r:id="rId2"/>
    <p:sldId id="264" r:id="rId3"/>
    <p:sldId id="283" r:id="rId4"/>
    <p:sldId id="279" r:id="rId5"/>
    <p:sldId id="265" r:id="rId6"/>
    <p:sldId id="266" r:id="rId7"/>
    <p:sldId id="267" r:id="rId8"/>
    <p:sldId id="280" r:id="rId9"/>
    <p:sldId id="268" r:id="rId10"/>
    <p:sldId id="269" r:id="rId11"/>
    <p:sldId id="270" r:id="rId12"/>
    <p:sldId id="282" r:id="rId13"/>
    <p:sldId id="271" r:id="rId14"/>
    <p:sldId id="272" r:id="rId15"/>
    <p:sldId id="273" r:id="rId16"/>
    <p:sldId id="281" r:id="rId17"/>
    <p:sldId id="274" r:id="rId18"/>
    <p:sldId id="275" r:id="rId19"/>
    <p:sldId id="276" r:id="rId20"/>
    <p:sldId id="277" r:id="rId21"/>
    <p:sldId id="278" r:id="rId22"/>
  </p:sldIdLst>
  <p:sldSz cx="12192000" cy="6858000"/>
  <p:notesSz cx="6669088" cy="9820275"/>
  <p:defaultTextStyle>
    <a:defPPr>
      <a:defRPr lang="ru-RU"/>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5pPr>
    <a:lvl6pPr marL="2286000" algn="l" defTabSz="914400" rtl="0" eaLnBrk="1" latinLnBrk="0" hangingPunct="1">
      <a:defRPr sz="2000" kern="1200">
        <a:solidFill>
          <a:schemeClr val="tx1"/>
        </a:solidFill>
        <a:latin typeface="Tahoma" panose="020B0604030504040204" pitchFamily="34" charset="0"/>
        <a:ea typeface="+mn-ea"/>
        <a:cs typeface="+mn-cs"/>
      </a:defRPr>
    </a:lvl6pPr>
    <a:lvl7pPr marL="2743200" algn="l" defTabSz="914400" rtl="0" eaLnBrk="1" latinLnBrk="0" hangingPunct="1">
      <a:defRPr sz="2000" kern="1200">
        <a:solidFill>
          <a:schemeClr val="tx1"/>
        </a:solidFill>
        <a:latin typeface="Tahoma" panose="020B0604030504040204" pitchFamily="34" charset="0"/>
        <a:ea typeface="+mn-ea"/>
        <a:cs typeface="+mn-cs"/>
      </a:defRPr>
    </a:lvl7pPr>
    <a:lvl8pPr marL="3200400" algn="l" defTabSz="914400" rtl="0" eaLnBrk="1" latinLnBrk="0" hangingPunct="1">
      <a:defRPr sz="2000" kern="1200">
        <a:solidFill>
          <a:schemeClr val="tx1"/>
        </a:solidFill>
        <a:latin typeface="Tahoma" panose="020B0604030504040204" pitchFamily="34" charset="0"/>
        <a:ea typeface="+mn-ea"/>
        <a:cs typeface="+mn-cs"/>
      </a:defRPr>
    </a:lvl8pPr>
    <a:lvl9pPr marL="3657600" algn="l" defTabSz="914400" rtl="0" eaLnBrk="1" latinLnBrk="0" hangingPunct="1">
      <a:defRPr sz="20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66FF"/>
    <a:srgbClr val="333399"/>
    <a:srgbClr val="0000FF"/>
    <a:srgbClr val="0066FF"/>
    <a:srgbClr val="3399FF"/>
    <a:srgbClr val="66CCFF"/>
    <a:srgbClr val="147E1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41" autoAdjust="0"/>
  </p:normalViewPr>
  <p:slideViewPr>
    <p:cSldViewPr>
      <p:cViewPr varScale="1">
        <p:scale>
          <a:sx n="61" d="100"/>
          <a:sy n="61" d="100"/>
        </p:scale>
        <p:origin x="-1493" y="-8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889250"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ru-RU" altLang="ru-RU"/>
          </a:p>
        </p:txBody>
      </p:sp>
      <p:sp>
        <p:nvSpPr>
          <p:cNvPr id="98307" name="Rectangle 3"/>
          <p:cNvSpPr>
            <a:spLocks noGrp="1" noChangeArrowheads="1"/>
          </p:cNvSpPr>
          <p:nvPr>
            <p:ph type="dt" idx="1"/>
          </p:nvPr>
        </p:nvSpPr>
        <p:spPr bwMode="auto">
          <a:xfrm>
            <a:off x="3778250" y="0"/>
            <a:ext cx="2889250"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ru-RU" altLang="ru-RU"/>
          </a:p>
        </p:txBody>
      </p:sp>
      <p:sp>
        <p:nvSpPr>
          <p:cNvPr id="5124" name="Rectangle 4"/>
          <p:cNvSpPr>
            <a:spLocks noGrp="1" noRot="1" noChangeAspect="1" noChangeArrowheads="1" noTextEdit="1"/>
          </p:cNvSpPr>
          <p:nvPr>
            <p:ph type="sldImg" idx="2"/>
          </p:nvPr>
        </p:nvSpPr>
        <p:spPr bwMode="auto">
          <a:xfrm>
            <a:off x="61913" y="736600"/>
            <a:ext cx="6545262" cy="3683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8309" name="Rectangle 5"/>
          <p:cNvSpPr>
            <a:spLocks noGrp="1" noChangeArrowheads="1"/>
          </p:cNvSpPr>
          <p:nvPr>
            <p:ph type="body" sz="quarter" idx="3"/>
          </p:nvPr>
        </p:nvSpPr>
        <p:spPr bwMode="auto">
          <a:xfrm>
            <a:off x="666750" y="4664075"/>
            <a:ext cx="5335588"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8310" name="Rectangle 6"/>
          <p:cNvSpPr>
            <a:spLocks noGrp="1" noChangeArrowheads="1"/>
          </p:cNvSpPr>
          <p:nvPr>
            <p:ph type="ftr" sz="quarter" idx="4"/>
          </p:nvPr>
        </p:nvSpPr>
        <p:spPr bwMode="auto">
          <a:xfrm>
            <a:off x="0" y="9328150"/>
            <a:ext cx="2889250"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panose="020B0604020202020204" pitchFamily="34" charset="0"/>
              </a:defRPr>
            </a:lvl1pPr>
          </a:lstStyle>
          <a:p>
            <a:pPr>
              <a:defRPr/>
            </a:pPr>
            <a:endParaRPr lang="ru-RU" altLang="ru-RU"/>
          </a:p>
        </p:txBody>
      </p:sp>
      <p:sp>
        <p:nvSpPr>
          <p:cNvPr id="98311" name="Rectangle 7"/>
          <p:cNvSpPr>
            <a:spLocks noGrp="1" noChangeArrowheads="1"/>
          </p:cNvSpPr>
          <p:nvPr>
            <p:ph type="sldNum" sz="quarter" idx="5"/>
          </p:nvPr>
        </p:nvSpPr>
        <p:spPr bwMode="auto">
          <a:xfrm>
            <a:off x="3778250" y="9328150"/>
            <a:ext cx="2889250" cy="49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017D466-8634-46FC-BAD1-2755E8D2BB9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pPr>
              <a:defRPr/>
            </a:pPr>
            <a:fld id="{4017D466-8634-46FC-BAD1-2755E8D2BB9A}" type="slidenum">
              <a:rPr lang="ru-RU" altLang="ru-RU" smtClean="0"/>
              <a:pPr>
                <a:defRPr/>
              </a:pPr>
              <a:t>1</a:t>
            </a:fld>
            <a:endParaRPr lang="ru-RU" altLang="ru-RU"/>
          </a:p>
        </p:txBody>
      </p:sp>
    </p:spTree>
    <p:extLst>
      <p:ext uri="{BB962C8B-B14F-4D97-AF65-F5344CB8AC3E}">
        <p14:creationId xmlns:p14="http://schemas.microsoft.com/office/powerpoint/2010/main" xmlns="" val="187011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36C8D6-0D35-4F81-8A20-DD28F94CD141}" type="slidenum">
              <a:rPr lang="ru-RU" altLang="ru-RU" smtClean="0"/>
              <a:pPr>
                <a:spcBef>
                  <a:spcPct val="0"/>
                </a:spcBef>
              </a:pPr>
              <a:t>12</a:t>
            </a:fld>
            <a:endParaRPr lang="ru-RU" altLang="ru-RU"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ru-RU" b="1" dirty="0" smtClean="0">
                <a:latin typeface="Arial" panose="020B0604020202020204" pitchFamily="34" charset="0"/>
              </a:rPr>
              <a:t>Bevacizumab</a:t>
            </a:r>
            <a:r>
              <a:rPr lang="en-US" altLang="ru-RU" b="0" dirty="0" smtClean="0">
                <a:latin typeface="Arial" panose="020B0604020202020204" pitchFamily="34" charset="0"/>
              </a:rPr>
              <a:t>. Binds to VEGF and prevents the interaction of VEGF with its receptors (Flt-1 and KDR) on the surface of endothelial cells.</a:t>
            </a:r>
          </a:p>
          <a:p>
            <a:pPr eaLnBrk="1" hangingPunct="1"/>
            <a:r>
              <a:rPr lang="en-US" altLang="ru-RU" b="0" i="1" dirty="0" smtClean="0">
                <a:latin typeface="Arial" panose="020B0604020202020204" pitchFamily="34" charset="0"/>
              </a:rPr>
              <a:t>The interaction of VEGF with its receptors leads to the proliferation of endothelial cells and the formation of new blood vessels in in vitro models of angiogenesis. Administration of bevacizumab in colorectal cancer xenograft models in mice with the nu mutation (the main manifestations of the nu mutation is the absence of the thymus and fur) leads to a decrease in vascularization and inhibition of tumor growth.</a:t>
            </a:r>
          </a:p>
        </p:txBody>
      </p:sp>
    </p:spTree>
    <p:extLst>
      <p:ext uri="{BB962C8B-B14F-4D97-AF65-F5344CB8AC3E}">
        <p14:creationId xmlns:p14="http://schemas.microsoft.com/office/powerpoint/2010/main" xmlns="" val="186830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36C8D6-0D35-4F81-8A20-DD28F94CD141}" type="slidenum">
              <a:rPr lang="ru-RU" altLang="ru-RU" smtClean="0"/>
              <a:pPr>
                <a:spcBef>
                  <a:spcPct val="0"/>
                </a:spcBef>
              </a:pPr>
              <a:t>13</a:t>
            </a:fld>
            <a:endParaRPr lang="ru-RU" altLang="ru-RU"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ru-RU" b="1" dirty="0" err="1" smtClean="0">
                <a:latin typeface="Arial" panose="020B0604020202020204" pitchFamily="34" charset="0"/>
              </a:rPr>
              <a:t>Aflibercept</a:t>
            </a:r>
            <a:r>
              <a:rPr lang="en-US" altLang="ru-RU" b="0" dirty="0" smtClean="0">
                <a:latin typeface="Arial" panose="020B0604020202020204" pitchFamily="34" charset="0"/>
              </a:rPr>
              <a:t> </a:t>
            </a:r>
            <a:r>
              <a:rPr lang="en-US" altLang="ru-RU" b="0" i="1" dirty="0" smtClean="0">
                <a:latin typeface="Arial" panose="020B0604020202020204" pitchFamily="34" charset="0"/>
              </a:rPr>
              <a:t>is a recombinant fusion protein consisting of VEGF (vascular endothelial growth factor)-binding parts of the extracellular domains of the VEGF-1 and VEGF-2 receptor connected to the Fc domain (fragment capable of crystallization) of human IgG1.</a:t>
            </a:r>
          </a:p>
          <a:p>
            <a:pPr eaLnBrk="1" hangingPunct="1"/>
            <a:r>
              <a:rPr lang="en-US" altLang="ru-RU" b="0" dirty="0" err="1" smtClean="0">
                <a:latin typeface="Arial" panose="020B0604020202020204" pitchFamily="34" charset="0"/>
              </a:rPr>
              <a:t>Aflibercept</a:t>
            </a:r>
            <a:r>
              <a:rPr lang="en-US" altLang="ru-RU" b="0" dirty="0" smtClean="0">
                <a:latin typeface="Arial" panose="020B0604020202020204" pitchFamily="34" charset="0"/>
              </a:rPr>
              <a:t> acts as a soluble decoy receptor that binds to VEGF-A with greater affinity than native VEGF-A receptors, and it also binds to the related ligands VEGF-B and PLGF. </a:t>
            </a:r>
            <a:r>
              <a:rPr lang="en-US" altLang="ru-RU" b="0" dirty="0" err="1" smtClean="0">
                <a:latin typeface="Arial" panose="020B0604020202020204" pitchFamily="34" charset="0"/>
              </a:rPr>
              <a:t>Aflibercept</a:t>
            </a:r>
            <a:r>
              <a:rPr lang="en-US" altLang="ru-RU" b="0" dirty="0" smtClean="0">
                <a:latin typeface="Arial" panose="020B0604020202020204" pitchFamily="34" charset="0"/>
              </a:rPr>
              <a:t> binds to human VEGF-A, VEGF-B and PLGF to form stable inert complexes that have no biological activity. By acting as a ligand decoy, </a:t>
            </a:r>
            <a:r>
              <a:rPr lang="en-US" altLang="ru-RU" b="0" dirty="0" err="1" smtClean="0">
                <a:latin typeface="Arial" panose="020B0604020202020204" pitchFamily="34" charset="0"/>
              </a:rPr>
              <a:t>aflibercept</a:t>
            </a:r>
            <a:r>
              <a:rPr lang="en-US" altLang="ru-RU" b="0" dirty="0" smtClean="0">
                <a:latin typeface="Arial" panose="020B0604020202020204" pitchFamily="34" charset="0"/>
              </a:rPr>
              <a:t> prevents the binding of endogenous ligands to their corresponding receptors and thereby blocks signaling through these receptors.</a:t>
            </a:r>
          </a:p>
          <a:p>
            <a:pPr eaLnBrk="1" hangingPunct="1"/>
            <a:r>
              <a:rPr lang="en-US" altLang="ru-RU" b="0" dirty="0" err="1" smtClean="0">
                <a:latin typeface="Arial" panose="020B0604020202020204" pitchFamily="34" charset="0"/>
              </a:rPr>
              <a:t>Aflibercept</a:t>
            </a:r>
            <a:r>
              <a:rPr lang="en-US" altLang="ru-RU" b="0" dirty="0" smtClean="0">
                <a:latin typeface="Arial" panose="020B0604020202020204" pitchFamily="34" charset="0"/>
              </a:rPr>
              <a:t> blocks the activation of VEGF receptors and the proliferation of endothelial cells, thereby inhibiting the formation of new vessels that supply tumors with oxygen and nutrients.</a:t>
            </a:r>
            <a:endParaRPr lang="ru-RU" altLang="ru-RU" b="0" dirty="0" smtClean="0">
              <a:latin typeface="Arial" panose="020B0604020202020204" pitchFamily="34" charset="0"/>
            </a:endParaRPr>
          </a:p>
        </p:txBody>
      </p:sp>
    </p:spTree>
    <p:extLst>
      <p:ext uri="{BB962C8B-B14F-4D97-AF65-F5344CB8AC3E}">
        <p14:creationId xmlns:p14="http://schemas.microsoft.com/office/powerpoint/2010/main" xmlns="" val="189628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8A9F27-907E-4745-B157-3E9B7910AD91}" type="slidenum">
              <a:rPr lang="ru-RU" altLang="ru-RU" smtClean="0"/>
              <a:pPr>
                <a:spcBef>
                  <a:spcPct val="0"/>
                </a:spcBef>
              </a:pPr>
              <a:t>14</a:t>
            </a:fld>
            <a:endParaRPr lang="ru-RU" altLang="ru-RU"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altLang="ru-RU" dirty="0" err="1" smtClean="0">
                <a:latin typeface="Arial" panose="020B0604020202020204" pitchFamily="34" charset="0"/>
              </a:rPr>
              <a:t>Кастирсен</a:t>
            </a:r>
            <a:r>
              <a:rPr lang="ru-RU" altLang="ru-RU" dirty="0" smtClean="0">
                <a:latin typeface="Arial" panose="020B0604020202020204" pitchFamily="34" charset="0"/>
              </a:rPr>
              <a:t> (</a:t>
            </a:r>
            <a:r>
              <a:rPr lang="en-US" altLang="ru-RU" dirty="0" err="1" smtClean="0">
                <a:latin typeface="Arial" panose="020B0604020202020204" pitchFamily="34" charset="0"/>
              </a:rPr>
              <a:t>custirsen</a:t>
            </a:r>
            <a:r>
              <a:rPr lang="en-US" altLang="ru-RU" dirty="0" smtClean="0">
                <a:latin typeface="Arial" panose="020B0604020202020204" pitchFamily="34" charset="0"/>
              </a:rPr>
              <a:t>), </a:t>
            </a:r>
            <a:r>
              <a:rPr lang="ru-RU" altLang="ru-RU" dirty="0" smtClean="0">
                <a:latin typeface="Arial" panose="020B0604020202020204" pitchFamily="34" charset="0"/>
              </a:rPr>
              <a:t>химерный 2′-</a:t>
            </a:r>
            <a:r>
              <a:rPr lang="en-US" altLang="ru-RU" dirty="0" smtClean="0">
                <a:latin typeface="Arial" panose="020B0604020202020204" pitchFamily="34" charset="0"/>
              </a:rPr>
              <a:t>MOE-</a:t>
            </a:r>
            <a:r>
              <a:rPr lang="ru-RU" altLang="ru-RU" dirty="0" smtClean="0">
                <a:latin typeface="Arial" panose="020B0604020202020204" pitchFamily="34" charset="0"/>
              </a:rPr>
              <a:t>модифицированный </a:t>
            </a:r>
            <a:r>
              <a:rPr lang="ru-RU" altLang="ru-RU" dirty="0" err="1" smtClean="0">
                <a:latin typeface="Arial" panose="020B0604020202020204" pitchFamily="34" charset="0"/>
              </a:rPr>
              <a:t>антисмысловой</a:t>
            </a:r>
            <a:r>
              <a:rPr lang="ru-RU" altLang="ru-RU" dirty="0" smtClean="0">
                <a:latin typeface="Arial" panose="020B0604020202020204" pitchFamily="34" charset="0"/>
              </a:rPr>
              <a:t> препарат, показал многообещающие результаты в нескольких исследованиях фазы </a:t>
            </a:r>
            <a:r>
              <a:rPr lang="en-US" altLang="ru-RU" dirty="0" smtClean="0">
                <a:latin typeface="Arial" panose="020B0604020202020204" pitchFamily="34" charset="0"/>
              </a:rPr>
              <a:t>II, </a:t>
            </a:r>
            <a:r>
              <a:rPr lang="ru-RU" altLang="ru-RU" dirty="0" smtClean="0">
                <a:latin typeface="Arial" panose="020B0604020202020204" pitchFamily="34" charset="0"/>
              </a:rPr>
              <a:t>и в настоящее время закончил </a:t>
            </a:r>
            <a:r>
              <a:rPr lang="en-US" altLang="ru-RU" dirty="0" smtClean="0">
                <a:latin typeface="Arial" panose="020B0604020202020204" pitchFamily="34" charset="0"/>
              </a:rPr>
              <a:t>III </a:t>
            </a:r>
            <a:r>
              <a:rPr lang="ru-RU" altLang="ru-RU" dirty="0" smtClean="0">
                <a:latin typeface="Arial" panose="020B0604020202020204" pitchFamily="34" charset="0"/>
              </a:rPr>
              <a:t>фазу клинических испытаний при </a:t>
            </a:r>
            <a:r>
              <a:rPr lang="ru-RU" altLang="ru-RU" dirty="0" err="1" smtClean="0">
                <a:latin typeface="Arial" panose="020B0604020202020204" pitchFamily="34" charset="0"/>
              </a:rPr>
              <a:t>кастрационно</a:t>
            </a:r>
            <a:r>
              <a:rPr lang="ru-RU" altLang="ru-RU" dirty="0" smtClean="0">
                <a:latin typeface="Arial" panose="020B0604020202020204" pitchFamily="34" charset="0"/>
              </a:rPr>
              <a:t>-резистентном раке предстательной железы.</a:t>
            </a:r>
          </a:p>
          <a:p>
            <a:pPr eaLnBrk="1" hangingPunct="1"/>
            <a:r>
              <a:rPr lang="en-US" altLang="ru-RU" dirty="0" smtClean="0">
                <a:latin typeface="Arial" panose="020B0604020202020204" pitchFamily="34" charset="0"/>
              </a:rPr>
              <a:t>The addition of </a:t>
            </a:r>
            <a:r>
              <a:rPr lang="en-US" altLang="ru-RU" dirty="0" err="1" smtClean="0">
                <a:latin typeface="Arial" panose="020B0604020202020204" pitchFamily="34" charset="0"/>
              </a:rPr>
              <a:t>custirsen</a:t>
            </a:r>
            <a:r>
              <a:rPr lang="en-US" altLang="ru-RU" dirty="0" smtClean="0">
                <a:latin typeface="Arial" panose="020B0604020202020204" pitchFamily="34" charset="0"/>
              </a:rPr>
              <a:t> to docetaxel and prednisone failed to improve overall survival among patients with metastatic castration-resistant prostate cancer (</a:t>
            </a:r>
            <a:r>
              <a:rPr lang="en-US" altLang="ru-RU" dirty="0" err="1" smtClean="0">
                <a:latin typeface="Arial" panose="020B0604020202020204" pitchFamily="34" charset="0"/>
              </a:rPr>
              <a:t>mCRPC</a:t>
            </a:r>
            <a:r>
              <a:rPr lang="en-US" altLang="ru-RU" dirty="0" smtClean="0">
                <a:latin typeface="Arial" panose="020B0604020202020204" pitchFamily="34" charset="0"/>
              </a:rPr>
              <a:t>) in a phase III open-label trial. </a:t>
            </a:r>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304655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47E6DD-3675-413E-9C51-2978267E497A}" type="slidenum">
              <a:rPr lang="ru-RU" altLang="ru-RU" smtClean="0"/>
              <a:pPr>
                <a:spcBef>
                  <a:spcPct val="0"/>
                </a:spcBef>
              </a:pPr>
              <a:t>15</a:t>
            </a:fld>
            <a:endParaRPr lang="ru-RU" alt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dirty="0" err="1" smtClean="0">
                <a:latin typeface="Arial" panose="020B0604020202020204" pitchFamily="34" charset="0"/>
              </a:rPr>
              <a:t>Абраксан</a:t>
            </a:r>
            <a:r>
              <a:rPr lang="ru-RU" altLang="ru-RU" dirty="0" smtClean="0">
                <a:latin typeface="Arial" panose="020B0604020202020204" pitchFamily="34" charset="0"/>
              </a:rPr>
              <a:t> содержит </a:t>
            </a:r>
            <a:r>
              <a:rPr lang="ru-RU" altLang="ru-RU" dirty="0" err="1" smtClean="0">
                <a:latin typeface="Arial" panose="020B0604020202020204" pitchFamily="34" charset="0"/>
              </a:rPr>
              <a:t>нанодисперсный</a:t>
            </a:r>
            <a:r>
              <a:rPr lang="ru-RU" altLang="ru-RU" dirty="0" smtClean="0">
                <a:latin typeface="Arial" panose="020B0604020202020204" pitchFamily="34" charset="0"/>
              </a:rPr>
              <a:t> </a:t>
            </a:r>
            <a:r>
              <a:rPr lang="ru-RU" altLang="ru-RU" dirty="0" err="1" smtClean="0">
                <a:latin typeface="Arial" panose="020B0604020202020204" pitchFamily="34" charset="0"/>
              </a:rPr>
              <a:t>паклитаксел</a:t>
            </a:r>
            <a:r>
              <a:rPr lang="ru-RU" altLang="ru-RU" dirty="0" smtClean="0">
                <a:latin typeface="Arial" panose="020B0604020202020204" pitchFamily="34" charset="0"/>
              </a:rPr>
              <a:t>, стабилизированный альбумином, с размером </a:t>
            </a:r>
            <a:r>
              <a:rPr lang="ru-RU" altLang="ru-RU" dirty="0" err="1" smtClean="0">
                <a:latin typeface="Arial" panose="020B0604020202020204" pitchFamily="34" charset="0"/>
              </a:rPr>
              <a:t>наночастиц</a:t>
            </a:r>
            <a:r>
              <a:rPr lang="ru-RU" altLang="ru-RU" dirty="0" smtClean="0">
                <a:latin typeface="Arial" panose="020B0604020202020204" pitchFamily="34" charset="0"/>
              </a:rPr>
              <a:t> приблизительно 130 </a:t>
            </a:r>
            <a:r>
              <a:rPr lang="ru-RU" altLang="ru-RU" dirty="0" err="1" smtClean="0">
                <a:latin typeface="Arial" panose="020B0604020202020204" pitchFamily="34" charset="0"/>
              </a:rPr>
              <a:t>нм</a:t>
            </a:r>
            <a:r>
              <a:rPr lang="ru-RU" altLang="ru-RU" dirty="0" smtClean="0">
                <a:latin typeface="Arial" panose="020B0604020202020204" pitchFamily="34" charset="0"/>
              </a:rPr>
              <a:t>, в составе которых </a:t>
            </a:r>
            <a:r>
              <a:rPr lang="ru-RU" altLang="ru-RU" dirty="0" err="1" smtClean="0">
                <a:latin typeface="Arial" panose="020B0604020202020204" pitchFamily="34" charset="0"/>
              </a:rPr>
              <a:t>паклитаксел</a:t>
            </a:r>
            <a:r>
              <a:rPr lang="ru-RU" altLang="ru-RU" dirty="0" smtClean="0">
                <a:latin typeface="Arial" panose="020B0604020202020204" pitchFamily="34" charset="0"/>
              </a:rPr>
              <a:t> находится в некристаллическом (аморфном) состоянии.</a:t>
            </a:r>
          </a:p>
          <a:p>
            <a:r>
              <a:rPr lang="ru-RU" altLang="ru-RU" dirty="0" smtClean="0">
                <a:latin typeface="Arial" panose="020B0604020202020204" pitchFamily="34" charset="0"/>
              </a:rPr>
              <a:t>После в/в введения </a:t>
            </a:r>
            <a:r>
              <a:rPr lang="ru-RU" altLang="ru-RU" dirty="0" err="1" smtClean="0">
                <a:latin typeface="Arial" panose="020B0604020202020204" pitchFamily="34" charset="0"/>
              </a:rPr>
              <a:t>наночастицы</a:t>
            </a:r>
            <a:r>
              <a:rPr lang="ru-RU" altLang="ru-RU" dirty="0" smtClean="0">
                <a:latin typeface="Arial" panose="020B0604020202020204" pitchFamily="34" charset="0"/>
              </a:rPr>
              <a:t> быстро </a:t>
            </a:r>
            <a:r>
              <a:rPr lang="ru-RU" altLang="ru-RU" dirty="0" err="1" smtClean="0">
                <a:latin typeface="Arial" panose="020B0604020202020204" pitchFamily="34" charset="0"/>
              </a:rPr>
              <a:t>диссоциируют</a:t>
            </a:r>
            <a:r>
              <a:rPr lang="ru-RU" altLang="ru-RU" dirty="0" smtClean="0">
                <a:latin typeface="Arial" panose="020B0604020202020204" pitchFamily="34" charset="0"/>
              </a:rPr>
              <a:t> с образованием растворимых комплексов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связанного с альбумином, приблизительный размер которых составляет 10 </a:t>
            </a:r>
            <a:r>
              <a:rPr lang="ru-RU" altLang="ru-RU" dirty="0" err="1" smtClean="0">
                <a:latin typeface="Arial" panose="020B0604020202020204" pitchFamily="34" charset="0"/>
              </a:rPr>
              <a:t>нм</a:t>
            </a:r>
            <a:r>
              <a:rPr lang="ru-RU" altLang="ru-RU" dirty="0" smtClean="0">
                <a:latin typeface="Arial" panose="020B0604020202020204" pitchFamily="34" charset="0"/>
              </a:rPr>
              <a:t>. Известно, что альбумин регулирует процессы </a:t>
            </a:r>
            <a:r>
              <a:rPr lang="ru-RU" altLang="ru-RU" dirty="0" err="1" smtClean="0">
                <a:latin typeface="Arial" panose="020B0604020202020204" pitchFamily="34" charset="0"/>
              </a:rPr>
              <a:t>трансэндотелиального</a:t>
            </a:r>
            <a:r>
              <a:rPr lang="ru-RU" altLang="ru-RU" dirty="0" smtClean="0">
                <a:latin typeface="Arial" panose="020B0604020202020204" pitchFamily="34" charset="0"/>
              </a:rPr>
              <a:t> переноса компонентов плазмы, и в исследованиях </a:t>
            </a:r>
            <a:r>
              <a:rPr lang="en-US" altLang="ru-RU" i="1" dirty="0" smtClean="0">
                <a:latin typeface="Arial" panose="020B0604020202020204" pitchFamily="34" charset="0"/>
              </a:rPr>
              <a:t>in vitro</a:t>
            </a:r>
            <a:r>
              <a:rPr lang="en-US" altLang="ru-RU" dirty="0" smtClean="0">
                <a:latin typeface="Arial" panose="020B0604020202020204" pitchFamily="34" charset="0"/>
              </a:rPr>
              <a:t> </a:t>
            </a:r>
            <a:r>
              <a:rPr lang="ru-RU" altLang="ru-RU" dirty="0" smtClean="0">
                <a:latin typeface="Arial" panose="020B0604020202020204" pitchFamily="34" charset="0"/>
              </a:rPr>
              <a:t>было продемонстрировано, что присутствие альбумина в препарате </a:t>
            </a:r>
            <a:r>
              <a:rPr lang="ru-RU" altLang="ru-RU" dirty="0" err="1" smtClean="0">
                <a:latin typeface="Arial" panose="020B0604020202020204" pitchFamily="34" charset="0"/>
              </a:rPr>
              <a:t>Абраксан</a:t>
            </a:r>
            <a:r>
              <a:rPr lang="ru-RU" altLang="ru-RU" dirty="0" smtClean="0">
                <a:latin typeface="Arial" panose="020B0604020202020204" pitchFamily="34" charset="0"/>
              </a:rPr>
              <a:t> стимулирует транспорт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через слой клеток эндотелия. Была высказана гипотеза о том, что </a:t>
            </a:r>
            <a:r>
              <a:rPr lang="ru-RU" altLang="ru-RU" dirty="0" err="1" smtClean="0">
                <a:latin typeface="Arial" panose="020B0604020202020204" pitchFamily="34" charset="0"/>
              </a:rPr>
              <a:t>трансэндотелиальный</a:t>
            </a:r>
            <a:r>
              <a:rPr lang="ru-RU" altLang="ru-RU" dirty="0" smtClean="0">
                <a:latin typeface="Arial" panose="020B0604020202020204" pitchFamily="34" charset="0"/>
              </a:rPr>
              <a:t> транспорт опосредован транспортером альбумина </a:t>
            </a:r>
            <a:r>
              <a:rPr lang="en-US" altLang="ru-RU" dirty="0" smtClean="0">
                <a:latin typeface="Arial" panose="020B0604020202020204" pitchFamily="34" charset="0"/>
              </a:rPr>
              <a:t>gp-60 </a:t>
            </a:r>
            <a:r>
              <a:rPr lang="ru-RU" altLang="ru-RU" dirty="0" smtClean="0">
                <a:latin typeface="Arial" panose="020B0604020202020204" pitchFamily="34" charset="0"/>
              </a:rPr>
              <a:t>и отмечается повышение </a:t>
            </a:r>
            <a:r>
              <a:rPr lang="ru-RU" altLang="ru-RU" dirty="0" err="1" smtClean="0">
                <a:latin typeface="Arial" panose="020B0604020202020204" pitchFamily="34" charset="0"/>
              </a:rPr>
              <a:t>кумулирования</a:t>
            </a:r>
            <a:r>
              <a:rPr lang="ru-RU" altLang="ru-RU" dirty="0" smtClean="0">
                <a:latin typeface="Arial" panose="020B0604020202020204" pitchFamily="34" charset="0"/>
              </a:rPr>
              <a:t>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в опухоли вследствие наличия </a:t>
            </a:r>
            <a:r>
              <a:rPr lang="ru-RU" altLang="ru-RU" dirty="0" err="1" smtClean="0">
                <a:latin typeface="Arial" panose="020B0604020202020204" pitchFamily="34" charset="0"/>
              </a:rPr>
              <a:t>альбуминсвязывающего</a:t>
            </a:r>
            <a:r>
              <a:rPr lang="ru-RU" altLang="ru-RU" dirty="0" smtClean="0">
                <a:latin typeface="Arial" panose="020B0604020202020204" pitchFamily="34" charset="0"/>
              </a:rPr>
              <a:t> белка  — кислого </a:t>
            </a:r>
            <a:r>
              <a:rPr lang="en-US" altLang="ru-RU" dirty="0" smtClean="0">
                <a:latin typeface="Arial" panose="020B0604020202020204" pitchFamily="34" charset="0"/>
              </a:rPr>
              <a:t>c</a:t>
            </a:r>
            <a:r>
              <a:rPr lang="ru-RU" altLang="ru-RU" dirty="0" err="1" smtClean="0">
                <a:latin typeface="Arial" panose="020B0604020202020204" pitchFamily="34" charset="0"/>
              </a:rPr>
              <a:t>екретируемого</a:t>
            </a:r>
            <a:r>
              <a:rPr lang="ru-RU" altLang="ru-RU" dirty="0" smtClean="0">
                <a:latin typeface="Arial" panose="020B0604020202020204" pitchFamily="34" charset="0"/>
              </a:rPr>
              <a:t> белка, богатого цистеином </a:t>
            </a:r>
            <a:r>
              <a:rPr lang="ru-RU" altLang="ru-RU" i="1" dirty="0" smtClean="0">
                <a:latin typeface="Arial" panose="020B0604020202020204" pitchFamily="34" charset="0"/>
              </a:rPr>
              <a:t>(</a:t>
            </a:r>
            <a:r>
              <a:rPr lang="en-US" altLang="ru-RU" i="1" dirty="0" smtClean="0">
                <a:latin typeface="Arial" panose="020B0604020202020204" pitchFamily="34" charset="0"/>
              </a:rPr>
              <a:t>SPARC).</a:t>
            </a:r>
            <a:endParaRPr lang="en-US" altLang="ru-RU" dirty="0" smtClean="0">
              <a:latin typeface="Arial" panose="020B0604020202020204" pitchFamily="34" charset="0"/>
            </a:endParaRPr>
          </a:p>
          <a:p>
            <a:pPr eaLnBrk="1" hangingPunct="1"/>
            <a:r>
              <a:rPr lang="ru-RU" altLang="ru-RU" dirty="0" err="1" smtClean="0">
                <a:latin typeface="Arial" panose="020B0604020202020204" pitchFamily="34" charset="0"/>
              </a:rPr>
              <a:t>Доксил</a:t>
            </a:r>
            <a:r>
              <a:rPr lang="ru-RU" altLang="ru-RU" dirty="0" smtClean="0">
                <a:latin typeface="Arial" panose="020B0604020202020204" pitchFamily="34" charset="0"/>
              </a:rPr>
              <a:t> (инкапсулированный </a:t>
            </a:r>
            <a:r>
              <a:rPr lang="ru-RU" altLang="ru-RU" dirty="0" err="1" smtClean="0">
                <a:latin typeface="Arial" panose="020B0604020202020204" pitchFamily="34" charset="0"/>
              </a:rPr>
              <a:t>липосомальный</a:t>
            </a:r>
            <a:r>
              <a:rPr lang="ru-RU" altLang="ru-RU" dirty="0" smtClean="0">
                <a:latin typeface="Arial" panose="020B0604020202020204" pitchFamily="34" charset="0"/>
              </a:rPr>
              <a:t> </a:t>
            </a:r>
            <a:r>
              <a:rPr lang="ru-RU" altLang="ru-RU" dirty="0" err="1" smtClean="0">
                <a:latin typeface="Arial" panose="020B0604020202020204" pitchFamily="34" charset="0"/>
              </a:rPr>
              <a:t>доксорубицин</a:t>
            </a:r>
            <a:r>
              <a:rPr lang="ru-RU" altLang="ru-RU" dirty="0" smtClean="0">
                <a:latin typeface="Arial" panose="020B0604020202020204" pitchFamily="34" charset="0"/>
              </a:rPr>
              <a:t>), с размером </a:t>
            </a:r>
            <a:r>
              <a:rPr lang="ru-RU" altLang="ru-RU" dirty="0" err="1" smtClean="0">
                <a:latin typeface="Arial" panose="020B0604020202020204" pitchFamily="34" charset="0"/>
              </a:rPr>
              <a:t>наночастиц</a:t>
            </a:r>
            <a:r>
              <a:rPr lang="ru-RU" altLang="ru-RU" dirty="0" smtClean="0">
                <a:latin typeface="Arial" panose="020B0604020202020204" pitchFamily="34" charset="0"/>
              </a:rPr>
              <a:t> приблизительно 100 </a:t>
            </a:r>
            <a:r>
              <a:rPr lang="ru-RU" altLang="ru-RU" dirty="0" err="1" smtClean="0">
                <a:latin typeface="Arial" panose="020B0604020202020204" pitchFamily="34" charset="0"/>
              </a:rPr>
              <a:t>нм</a:t>
            </a:r>
            <a:r>
              <a:rPr lang="ru-RU" altLang="ru-RU" dirty="0" smtClean="0">
                <a:latin typeface="Arial" panose="020B0604020202020204" pitchFamily="34" charset="0"/>
              </a:rPr>
              <a:t>. </a:t>
            </a:r>
            <a:r>
              <a:rPr lang="ru-RU" altLang="ru-RU" dirty="0" err="1" smtClean="0">
                <a:latin typeface="Arial" panose="020B0604020202020204" pitchFamily="34" charset="0"/>
              </a:rPr>
              <a:t>Доксил</a:t>
            </a:r>
            <a:r>
              <a:rPr lang="ru-RU" altLang="ru-RU" dirty="0" smtClean="0">
                <a:latin typeface="Arial" panose="020B0604020202020204" pitchFamily="34" charset="0"/>
              </a:rPr>
              <a:t> в </a:t>
            </a:r>
            <a:r>
              <a:rPr lang="ru-RU" altLang="ru-RU" dirty="0" err="1" smtClean="0">
                <a:latin typeface="Arial" panose="020B0604020202020204" pitchFamily="34" charset="0"/>
              </a:rPr>
              <a:t>монотерапии</a:t>
            </a:r>
            <a:r>
              <a:rPr lang="ru-RU" altLang="ru-RU" dirty="0" smtClean="0">
                <a:latin typeface="Arial" panose="020B0604020202020204" pitchFamily="34" charset="0"/>
              </a:rPr>
              <a:t> оказался эффективным у 22-26% больных, резистентных к проводимому ранее лечению. Отмечено длительное сохранение достигнутого эффекта и меньшая токсичность, чем у </a:t>
            </a:r>
            <a:r>
              <a:rPr lang="ru-RU" altLang="ru-RU" dirty="0" err="1" smtClean="0">
                <a:latin typeface="Arial" panose="020B0604020202020204" pitchFamily="34" charset="0"/>
              </a:rPr>
              <a:t>доксорубицина</a:t>
            </a:r>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342298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47E6DD-3675-413E-9C51-2978267E497A}" type="slidenum">
              <a:rPr lang="ru-RU" altLang="ru-RU" smtClean="0"/>
              <a:pPr>
                <a:spcBef>
                  <a:spcPct val="0"/>
                </a:spcBef>
              </a:pPr>
              <a:t>16</a:t>
            </a:fld>
            <a:endParaRPr lang="ru-RU" altLang="ru-RU"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dirty="0" err="1" smtClean="0">
                <a:latin typeface="Arial" panose="020B0604020202020204" pitchFamily="34" charset="0"/>
              </a:rPr>
              <a:t>Абраксан</a:t>
            </a:r>
            <a:r>
              <a:rPr lang="ru-RU" altLang="ru-RU" dirty="0" smtClean="0">
                <a:latin typeface="Arial" panose="020B0604020202020204" pitchFamily="34" charset="0"/>
              </a:rPr>
              <a:t> содержит </a:t>
            </a:r>
            <a:r>
              <a:rPr lang="ru-RU" altLang="ru-RU" dirty="0" err="1" smtClean="0">
                <a:latin typeface="Arial" panose="020B0604020202020204" pitchFamily="34" charset="0"/>
              </a:rPr>
              <a:t>нанодисперсный</a:t>
            </a:r>
            <a:r>
              <a:rPr lang="ru-RU" altLang="ru-RU" dirty="0" smtClean="0">
                <a:latin typeface="Arial" panose="020B0604020202020204" pitchFamily="34" charset="0"/>
              </a:rPr>
              <a:t> </a:t>
            </a:r>
            <a:r>
              <a:rPr lang="ru-RU" altLang="ru-RU" dirty="0" err="1" smtClean="0">
                <a:latin typeface="Arial" panose="020B0604020202020204" pitchFamily="34" charset="0"/>
              </a:rPr>
              <a:t>паклитаксел</a:t>
            </a:r>
            <a:r>
              <a:rPr lang="ru-RU" altLang="ru-RU" dirty="0" smtClean="0">
                <a:latin typeface="Arial" panose="020B0604020202020204" pitchFamily="34" charset="0"/>
              </a:rPr>
              <a:t>, стабилизированный альбумином, с размером </a:t>
            </a:r>
            <a:r>
              <a:rPr lang="ru-RU" altLang="ru-RU" dirty="0" err="1" smtClean="0">
                <a:latin typeface="Arial" panose="020B0604020202020204" pitchFamily="34" charset="0"/>
              </a:rPr>
              <a:t>наночастиц</a:t>
            </a:r>
            <a:r>
              <a:rPr lang="ru-RU" altLang="ru-RU" dirty="0" smtClean="0">
                <a:latin typeface="Arial" panose="020B0604020202020204" pitchFamily="34" charset="0"/>
              </a:rPr>
              <a:t> приблизительно 130 </a:t>
            </a:r>
            <a:r>
              <a:rPr lang="ru-RU" altLang="ru-RU" dirty="0" err="1" smtClean="0">
                <a:latin typeface="Arial" panose="020B0604020202020204" pitchFamily="34" charset="0"/>
              </a:rPr>
              <a:t>нм</a:t>
            </a:r>
            <a:r>
              <a:rPr lang="ru-RU" altLang="ru-RU" dirty="0" smtClean="0">
                <a:latin typeface="Arial" panose="020B0604020202020204" pitchFamily="34" charset="0"/>
              </a:rPr>
              <a:t>, в составе которых </a:t>
            </a:r>
            <a:r>
              <a:rPr lang="ru-RU" altLang="ru-RU" dirty="0" err="1" smtClean="0">
                <a:latin typeface="Arial" panose="020B0604020202020204" pitchFamily="34" charset="0"/>
              </a:rPr>
              <a:t>паклитаксел</a:t>
            </a:r>
            <a:r>
              <a:rPr lang="ru-RU" altLang="ru-RU" dirty="0" smtClean="0">
                <a:latin typeface="Arial" panose="020B0604020202020204" pitchFamily="34" charset="0"/>
              </a:rPr>
              <a:t> находится в некристаллическом (аморфном) состоянии.</a:t>
            </a:r>
          </a:p>
          <a:p>
            <a:r>
              <a:rPr lang="ru-RU" altLang="ru-RU" dirty="0" smtClean="0">
                <a:latin typeface="Arial" panose="020B0604020202020204" pitchFamily="34" charset="0"/>
              </a:rPr>
              <a:t>После в/в введения </a:t>
            </a:r>
            <a:r>
              <a:rPr lang="ru-RU" altLang="ru-RU" dirty="0" err="1" smtClean="0">
                <a:latin typeface="Arial" panose="020B0604020202020204" pitchFamily="34" charset="0"/>
              </a:rPr>
              <a:t>наночастицы</a:t>
            </a:r>
            <a:r>
              <a:rPr lang="ru-RU" altLang="ru-RU" dirty="0" smtClean="0">
                <a:latin typeface="Arial" panose="020B0604020202020204" pitchFamily="34" charset="0"/>
              </a:rPr>
              <a:t> быстро </a:t>
            </a:r>
            <a:r>
              <a:rPr lang="ru-RU" altLang="ru-RU" dirty="0" err="1" smtClean="0">
                <a:latin typeface="Arial" panose="020B0604020202020204" pitchFamily="34" charset="0"/>
              </a:rPr>
              <a:t>диссоциируют</a:t>
            </a:r>
            <a:r>
              <a:rPr lang="ru-RU" altLang="ru-RU" dirty="0" smtClean="0">
                <a:latin typeface="Arial" panose="020B0604020202020204" pitchFamily="34" charset="0"/>
              </a:rPr>
              <a:t> с образованием растворимых комплексов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связанного с альбумином, приблизительный размер которых составляет 10 </a:t>
            </a:r>
            <a:r>
              <a:rPr lang="ru-RU" altLang="ru-RU" dirty="0" err="1" smtClean="0">
                <a:latin typeface="Arial" panose="020B0604020202020204" pitchFamily="34" charset="0"/>
              </a:rPr>
              <a:t>нм</a:t>
            </a:r>
            <a:r>
              <a:rPr lang="ru-RU" altLang="ru-RU" dirty="0" smtClean="0">
                <a:latin typeface="Arial" panose="020B0604020202020204" pitchFamily="34" charset="0"/>
              </a:rPr>
              <a:t>. Известно, что альбумин регулирует процессы </a:t>
            </a:r>
            <a:r>
              <a:rPr lang="ru-RU" altLang="ru-RU" dirty="0" err="1" smtClean="0">
                <a:latin typeface="Arial" panose="020B0604020202020204" pitchFamily="34" charset="0"/>
              </a:rPr>
              <a:t>трансэндотелиального</a:t>
            </a:r>
            <a:r>
              <a:rPr lang="ru-RU" altLang="ru-RU" dirty="0" smtClean="0">
                <a:latin typeface="Arial" panose="020B0604020202020204" pitchFamily="34" charset="0"/>
              </a:rPr>
              <a:t> переноса компонентов плазмы, и в исследованиях </a:t>
            </a:r>
            <a:r>
              <a:rPr lang="en-US" altLang="ru-RU" i="1" dirty="0" smtClean="0">
                <a:latin typeface="Arial" panose="020B0604020202020204" pitchFamily="34" charset="0"/>
              </a:rPr>
              <a:t>in vitro</a:t>
            </a:r>
            <a:r>
              <a:rPr lang="en-US" altLang="ru-RU" dirty="0" smtClean="0">
                <a:latin typeface="Arial" panose="020B0604020202020204" pitchFamily="34" charset="0"/>
              </a:rPr>
              <a:t> </a:t>
            </a:r>
            <a:r>
              <a:rPr lang="ru-RU" altLang="ru-RU" dirty="0" smtClean="0">
                <a:latin typeface="Arial" panose="020B0604020202020204" pitchFamily="34" charset="0"/>
              </a:rPr>
              <a:t>было продемонстрировано, что присутствие альбумина в препарате </a:t>
            </a:r>
            <a:r>
              <a:rPr lang="ru-RU" altLang="ru-RU" dirty="0" err="1" smtClean="0">
                <a:latin typeface="Arial" panose="020B0604020202020204" pitchFamily="34" charset="0"/>
              </a:rPr>
              <a:t>Абраксан</a:t>
            </a:r>
            <a:r>
              <a:rPr lang="ru-RU" altLang="ru-RU" dirty="0" smtClean="0">
                <a:latin typeface="Arial" panose="020B0604020202020204" pitchFamily="34" charset="0"/>
              </a:rPr>
              <a:t> стимулирует транспорт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через слой клеток эндотелия. Была высказана гипотеза о том, что </a:t>
            </a:r>
            <a:r>
              <a:rPr lang="ru-RU" altLang="ru-RU" dirty="0" err="1" smtClean="0">
                <a:latin typeface="Arial" panose="020B0604020202020204" pitchFamily="34" charset="0"/>
              </a:rPr>
              <a:t>трансэндотелиальный</a:t>
            </a:r>
            <a:r>
              <a:rPr lang="ru-RU" altLang="ru-RU" dirty="0" smtClean="0">
                <a:latin typeface="Arial" panose="020B0604020202020204" pitchFamily="34" charset="0"/>
              </a:rPr>
              <a:t> транспорт опосредован транспортером альбумина </a:t>
            </a:r>
            <a:r>
              <a:rPr lang="en-US" altLang="ru-RU" dirty="0" smtClean="0">
                <a:latin typeface="Arial" panose="020B0604020202020204" pitchFamily="34" charset="0"/>
              </a:rPr>
              <a:t>gp-60 </a:t>
            </a:r>
            <a:r>
              <a:rPr lang="ru-RU" altLang="ru-RU" dirty="0" smtClean="0">
                <a:latin typeface="Arial" panose="020B0604020202020204" pitchFamily="34" charset="0"/>
              </a:rPr>
              <a:t>и отмечается повышение </a:t>
            </a:r>
            <a:r>
              <a:rPr lang="ru-RU" altLang="ru-RU" dirty="0" err="1" smtClean="0">
                <a:latin typeface="Arial" panose="020B0604020202020204" pitchFamily="34" charset="0"/>
              </a:rPr>
              <a:t>кумулирования</a:t>
            </a:r>
            <a:r>
              <a:rPr lang="ru-RU" altLang="ru-RU" dirty="0" smtClean="0">
                <a:latin typeface="Arial" panose="020B0604020202020204" pitchFamily="34" charset="0"/>
              </a:rPr>
              <a:t> </a:t>
            </a:r>
            <a:r>
              <a:rPr lang="ru-RU" altLang="ru-RU" dirty="0" err="1" smtClean="0">
                <a:latin typeface="Arial" panose="020B0604020202020204" pitchFamily="34" charset="0"/>
              </a:rPr>
              <a:t>паклитаксела</a:t>
            </a:r>
            <a:r>
              <a:rPr lang="ru-RU" altLang="ru-RU" dirty="0" smtClean="0">
                <a:latin typeface="Arial" panose="020B0604020202020204" pitchFamily="34" charset="0"/>
              </a:rPr>
              <a:t> в опухоли вследствие наличия </a:t>
            </a:r>
            <a:r>
              <a:rPr lang="ru-RU" altLang="ru-RU" dirty="0" err="1" smtClean="0">
                <a:latin typeface="Arial" panose="020B0604020202020204" pitchFamily="34" charset="0"/>
              </a:rPr>
              <a:t>альбуминсвязывающего</a:t>
            </a:r>
            <a:r>
              <a:rPr lang="ru-RU" altLang="ru-RU" dirty="0" smtClean="0">
                <a:latin typeface="Arial" panose="020B0604020202020204" pitchFamily="34" charset="0"/>
              </a:rPr>
              <a:t> белка  — кислого </a:t>
            </a:r>
            <a:r>
              <a:rPr lang="en-US" altLang="ru-RU" dirty="0" smtClean="0">
                <a:latin typeface="Arial" panose="020B0604020202020204" pitchFamily="34" charset="0"/>
              </a:rPr>
              <a:t>c</a:t>
            </a:r>
            <a:r>
              <a:rPr lang="ru-RU" altLang="ru-RU" dirty="0" err="1" smtClean="0">
                <a:latin typeface="Arial" panose="020B0604020202020204" pitchFamily="34" charset="0"/>
              </a:rPr>
              <a:t>екретируемого</a:t>
            </a:r>
            <a:r>
              <a:rPr lang="ru-RU" altLang="ru-RU" dirty="0" smtClean="0">
                <a:latin typeface="Arial" panose="020B0604020202020204" pitchFamily="34" charset="0"/>
              </a:rPr>
              <a:t> белка, богатого цистеином </a:t>
            </a:r>
            <a:r>
              <a:rPr lang="ru-RU" altLang="ru-RU" i="1" dirty="0" smtClean="0">
                <a:latin typeface="Arial" panose="020B0604020202020204" pitchFamily="34" charset="0"/>
              </a:rPr>
              <a:t>(</a:t>
            </a:r>
            <a:r>
              <a:rPr lang="en-US" altLang="ru-RU" i="1" dirty="0" smtClean="0">
                <a:latin typeface="Arial" panose="020B0604020202020204" pitchFamily="34" charset="0"/>
              </a:rPr>
              <a:t>SPARC).</a:t>
            </a:r>
            <a:endParaRPr lang="en-US" altLang="ru-RU" dirty="0" smtClean="0">
              <a:latin typeface="Arial" panose="020B0604020202020204" pitchFamily="34" charset="0"/>
            </a:endParaRPr>
          </a:p>
          <a:p>
            <a:pPr eaLnBrk="1" hangingPunct="1"/>
            <a:r>
              <a:rPr lang="ru-RU" altLang="ru-RU" dirty="0" err="1" smtClean="0">
                <a:latin typeface="Arial" panose="020B0604020202020204" pitchFamily="34" charset="0"/>
              </a:rPr>
              <a:t>Доксил</a:t>
            </a:r>
            <a:r>
              <a:rPr lang="ru-RU" altLang="ru-RU" dirty="0" smtClean="0">
                <a:latin typeface="Arial" panose="020B0604020202020204" pitchFamily="34" charset="0"/>
              </a:rPr>
              <a:t> (инкапсулированный </a:t>
            </a:r>
            <a:r>
              <a:rPr lang="ru-RU" altLang="ru-RU" dirty="0" err="1" smtClean="0">
                <a:latin typeface="Arial" panose="020B0604020202020204" pitchFamily="34" charset="0"/>
              </a:rPr>
              <a:t>липосомальный</a:t>
            </a:r>
            <a:r>
              <a:rPr lang="ru-RU" altLang="ru-RU" dirty="0" smtClean="0">
                <a:latin typeface="Arial" panose="020B0604020202020204" pitchFamily="34" charset="0"/>
              </a:rPr>
              <a:t> </a:t>
            </a:r>
            <a:r>
              <a:rPr lang="ru-RU" altLang="ru-RU" dirty="0" err="1" smtClean="0">
                <a:latin typeface="Arial" panose="020B0604020202020204" pitchFamily="34" charset="0"/>
              </a:rPr>
              <a:t>доксорубицин</a:t>
            </a:r>
            <a:r>
              <a:rPr lang="ru-RU" altLang="ru-RU" dirty="0" smtClean="0">
                <a:latin typeface="Arial" panose="020B0604020202020204" pitchFamily="34" charset="0"/>
              </a:rPr>
              <a:t>), с размером </a:t>
            </a:r>
            <a:r>
              <a:rPr lang="ru-RU" altLang="ru-RU" dirty="0" err="1" smtClean="0">
                <a:latin typeface="Arial" panose="020B0604020202020204" pitchFamily="34" charset="0"/>
              </a:rPr>
              <a:t>наночастиц</a:t>
            </a:r>
            <a:r>
              <a:rPr lang="ru-RU" altLang="ru-RU" dirty="0" smtClean="0">
                <a:latin typeface="Arial" panose="020B0604020202020204" pitchFamily="34" charset="0"/>
              </a:rPr>
              <a:t> приблизительно 100 </a:t>
            </a:r>
            <a:r>
              <a:rPr lang="ru-RU" altLang="ru-RU" dirty="0" err="1" smtClean="0">
                <a:latin typeface="Arial" panose="020B0604020202020204" pitchFamily="34" charset="0"/>
              </a:rPr>
              <a:t>нм</a:t>
            </a:r>
            <a:r>
              <a:rPr lang="ru-RU" altLang="ru-RU" dirty="0" smtClean="0">
                <a:latin typeface="Arial" panose="020B0604020202020204" pitchFamily="34" charset="0"/>
              </a:rPr>
              <a:t>. </a:t>
            </a:r>
            <a:r>
              <a:rPr lang="ru-RU" altLang="ru-RU" dirty="0" err="1" smtClean="0">
                <a:latin typeface="Arial" panose="020B0604020202020204" pitchFamily="34" charset="0"/>
              </a:rPr>
              <a:t>Доксил</a:t>
            </a:r>
            <a:r>
              <a:rPr lang="ru-RU" altLang="ru-RU" dirty="0" smtClean="0">
                <a:latin typeface="Arial" panose="020B0604020202020204" pitchFamily="34" charset="0"/>
              </a:rPr>
              <a:t> в </a:t>
            </a:r>
            <a:r>
              <a:rPr lang="ru-RU" altLang="ru-RU" dirty="0" err="1" smtClean="0">
                <a:latin typeface="Arial" panose="020B0604020202020204" pitchFamily="34" charset="0"/>
              </a:rPr>
              <a:t>монотерапии</a:t>
            </a:r>
            <a:r>
              <a:rPr lang="ru-RU" altLang="ru-RU" dirty="0" smtClean="0">
                <a:latin typeface="Arial" panose="020B0604020202020204" pitchFamily="34" charset="0"/>
              </a:rPr>
              <a:t> оказался эффективным у 22-26% больных, резистентных к проводимому ранее лечению. Отмечено длительное сохранение достигнутого эффекта и меньшая токсичность, чем у </a:t>
            </a:r>
            <a:r>
              <a:rPr lang="ru-RU" altLang="ru-RU" dirty="0" err="1" smtClean="0">
                <a:latin typeface="Arial" panose="020B0604020202020204" pitchFamily="34" charset="0"/>
              </a:rPr>
              <a:t>доксорубицина</a:t>
            </a:r>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256697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E2F666-8517-4E7B-B23D-22FEDB4065CC}" type="slidenum">
              <a:rPr lang="ru-RU" altLang="ru-RU" smtClean="0"/>
              <a:pPr>
                <a:spcBef>
                  <a:spcPct val="0"/>
                </a:spcBef>
              </a:pPr>
              <a:t>17</a:t>
            </a:fld>
            <a:endParaRPr lang="ru-RU" alt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dirty="0" err="1" smtClean="0">
                <a:latin typeface="Arial" panose="020B0604020202020204" pitchFamily="34" charset="0"/>
              </a:rPr>
              <a:t>Микрокапсулированные</a:t>
            </a:r>
            <a:r>
              <a:rPr lang="ru-RU" altLang="ru-RU" dirty="0" smtClean="0">
                <a:latin typeface="Arial" panose="020B0604020202020204" pitchFamily="34" charset="0"/>
              </a:rPr>
              <a:t> формы препарата, содержащие намагниченные частицы - после их введения в кровеносное русло над опухолью создается магнитное поле, под влиянием которого микрокапсулы скапливаются в опухоли и высвобождают препарат.</a:t>
            </a:r>
          </a:p>
          <a:p>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362112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E61468-F510-45A9-9FA8-A7A530C3BDAD}" type="slidenum">
              <a:rPr lang="ru-RU" altLang="ru-RU" smtClean="0"/>
              <a:pPr>
                <a:spcBef>
                  <a:spcPct val="0"/>
                </a:spcBef>
              </a:pPr>
              <a:t>18</a:t>
            </a:fld>
            <a:endParaRPr lang="ru-RU" alt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dirty="0" smtClean="0">
                <a:latin typeface="Arial" panose="020B0604020202020204" pitchFamily="34" charset="0"/>
              </a:rPr>
              <a:t>После наружного нанесения </a:t>
            </a:r>
            <a:r>
              <a:rPr lang="ru-RU" altLang="ru-RU" dirty="0" err="1" smtClean="0">
                <a:latin typeface="Arial" panose="020B0604020202020204" pitchFamily="34" charset="0"/>
              </a:rPr>
              <a:t>метиламинолевулината</a:t>
            </a:r>
            <a:r>
              <a:rPr lang="ru-RU" altLang="ru-RU" dirty="0" smtClean="0">
                <a:latin typeface="Arial" panose="020B0604020202020204" pitchFamily="34" charset="0"/>
              </a:rPr>
              <a:t> в клетках обработанных участков пораженной кожи накапливаются </a:t>
            </a:r>
            <a:r>
              <a:rPr lang="ru-RU" altLang="ru-RU" dirty="0" err="1" smtClean="0">
                <a:latin typeface="Arial" panose="020B0604020202020204" pitchFamily="34" charset="0"/>
              </a:rPr>
              <a:t>проактивные</a:t>
            </a:r>
            <a:r>
              <a:rPr lang="ru-RU" altLang="ru-RU" dirty="0" smtClean="0">
                <a:latin typeface="Arial" panose="020B0604020202020204" pitchFamily="34" charset="0"/>
              </a:rPr>
              <a:t> </a:t>
            </a:r>
            <a:r>
              <a:rPr lang="ru-RU" altLang="ru-RU" dirty="0" err="1" smtClean="0">
                <a:latin typeface="Arial" panose="020B0604020202020204" pitchFamily="34" charset="0"/>
              </a:rPr>
              <a:t>порфирины</a:t>
            </a:r>
            <a:r>
              <a:rPr lang="ru-RU" altLang="ru-RU" dirty="0" smtClean="0">
                <a:latin typeface="Arial" panose="020B0604020202020204" pitchFamily="34" charset="0"/>
              </a:rPr>
              <a:t>. Внутриклеточные </a:t>
            </a:r>
            <a:r>
              <a:rPr lang="ru-RU" altLang="ru-RU" dirty="0" err="1" smtClean="0">
                <a:latin typeface="Arial" panose="020B0604020202020204" pitchFamily="34" charset="0"/>
              </a:rPr>
              <a:t>проактивные</a:t>
            </a:r>
            <a:r>
              <a:rPr lang="ru-RU" altLang="ru-RU" dirty="0" smtClean="0">
                <a:latin typeface="Arial" panose="020B0604020202020204" pitchFamily="34" charset="0"/>
              </a:rPr>
              <a:t> </a:t>
            </a:r>
            <a:r>
              <a:rPr lang="ru-RU" altLang="ru-RU" dirty="0" err="1" smtClean="0">
                <a:latin typeface="Arial" panose="020B0604020202020204" pitchFamily="34" charset="0"/>
              </a:rPr>
              <a:t>порфирины</a:t>
            </a:r>
            <a:r>
              <a:rPr lang="ru-RU" altLang="ru-RU" dirty="0" smtClean="0">
                <a:latin typeface="Arial" panose="020B0604020202020204" pitchFamily="34" charset="0"/>
              </a:rPr>
              <a:t> (включая </a:t>
            </a:r>
            <a:r>
              <a:rPr lang="en-US" altLang="ru-RU" dirty="0" err="1" smtClean="0">
                <a:latin typeface="Arial" panose="020B0604020202020204" pitchFamily="34" charset="0"/>
              </a:rPr>
              <a:t>PpIX</a:t>
            </a:r>
            <a:r>
              <a:rPr lang="en-US" altLang="ru-RU" dirty="0" smtClean="0">
                <a:latin typeface="Arial" panose="020B0604020202020204" pitchFamily="34" charset="0"/>
              </a:rPr>
              <a:t> — </a:t>
            </a:r>
            <a:r>
              <a:rPr lang="ru-RU" altLang="ru-RU" dirty="0" err="1" smtClean="0">
                <a:latin typeface="Arial" panose="020B0604020202020204" pitchFamily="34" charset="0"/>
              </a:rPr>
              <a:t>протопорфирин</a:t>
            </a:r>
            <a:r>
              <a:rPr lang="ru-RU" altLang="ru-RU" dirty="0" smtClean="0">
                <a:latin typeface="Arial" panose="020B0604020202020204" pitchFamily="34" charset="0"/>
              </a:rPr>
              <a:t> </a:t>
            </a:r>
            <a:r>
              <a:rPr lang="en-US" altLang="ru-RU" dirty="0" smtClean="0">
                <a:latin typeface="Arial" panose="020B0604020202020204" pitchFamily="34" charset="0"/>
              </a:rPr>
              <a:t>IX) </a:t>
            </a:r>
            <a:r>
              <a:rPr lang="ru-RU" altLang="ru-RU" dirty="0" smtClean="0">
                <a:latin typeface="Arial" panose="020B0604020202020204" pitchFamily="34" charset="0"/>
              </a:rPr>
              <a:t>являются </a:t>
            </a:r>
            <a:r>
              <a:rPr lang="ru-RU" altLang="ru-RU" dirty="0" err="1" smtClean="0">
                <a:latin typeface="Arial" panose="020B0604020202020204" pitchFamily="34" charset="0"/>
              </a:rPr>
              <a:t>фотоактивными</a:t>
            </a:r>
            <a:r>
              <a:rPr lang="ru-RU" altLang="ru-RU" dirty="0" smtClean="0">
                <a:latin typeface="Arial" panose="020B0604020202020204" pitchFamily="34" charset="0"/>
              </a:rPr>
              <a:t>, флуоресцирующими соединениями. После активации светом в присутствии кислорода, в результате взаимодействия с </a:t>
            </a:r>
            <a:r>
              <a:rPr lang="ru-RU" altLang="ru-RU" dirty="0" err="1" smtClean="0">
                <a:latin typeface="Arial" panose="020B0604020202020204" pitchFamily="34" charset="0"/>
              </a:rPr>
              <a:t>проактивными</a:t>
            </a:r>
            <a:r>
              <a:rPr lang="ru-RU" altLang="ru-RU" dirty="0" smtClean="0">
                <a:latin typeface="Arial" panose="020B0604020202020204" pitchFamily="34" charset="0"/>
              </a:rPr>
              <a:t> </a:t>
            </a:r>
            <a:r>
              <a:rPr lang="ru-RU" altLang="ru-RU" dirty="0" err="1" smtClean="0">
                <a:latin typeface="Arial" panose="020B0604020202020204" pitchFamily="34" charset="0"/>
              </a:rPr>
              <a:t>порфиринами</a:t>
            </a:r>
            <a:r>
              <a:rPr lang="ru-RU" altLang="ru-RU" dirty="0" smtClean="0">
                <a:latin typeface="Arial" panose="020B0604020202020204" pitchFamily="34" charset="0"/>
              </a:rPr>
              <a:t>, кислород переходит в </a:t>
            </a:r>
            <a:r>
              <a:rPr lang="ru-RU" altLang="ru-RU" dirty="0" err="1" smtClean="0">
                <a:latin typeface="Arial" panose="020B0604020202020204" pitchFamily="34" charset="0"/>
              </a:rPr>
              <a:t>синглетное</a:t>
            </a:r>
            <a:r>
              <a:rPr lang="ru-RU" altLang="ru-RU" dirty="0" smtClean="0">
                <a:latin typeface="Arial" panose="020B0604020202020204" pitchFamily="34" charset="0"/>
              </a:rPr>
              <a:t> состояние, образуя </a:t>
            </a:r>
            <a:r>
              <a:rPr lang="ru-RU" altLang="ru-RU" dirty="0" err="1" smtClean="0">
                <a:latin typeface="Arial" panose="020B0604020202020204" pitchFamily="34" charset="0"/>
              </a:rPr>
              <a:t>синглетный</a:t>
            </a:r>
            <a:r>
              <a:rPr lang="ru-RU" altLang="ru-RU" dirty="0" smtClean="0">
                <a:latin typeface="Arial" panose="020B0604020202020204" pitchFamily="34" charset="0"/>
              </a:rPr>
              <a:t> кислород, который вызывает повреждение компонентов клетки, в особенности митохондрий.</a:t>
            </a:r>
          </a:p>
          <a:p>
            <a:r>
              <a:rPr lang="ru-RU" altLang="ru-RU" dirty="0" smtClean="0">
                <a:latin typeface="Arial" panose="020B0604020202020204" pitchFamily="34" charset="0"/>
              </a:rPr>
              <a:t>При применении </a:t>
            </a:r>
            <a:r>
              <a:rPr lang="ru-RU" altLang="ru-RU" dirty="0" err="1" smtClean="0">
                <a:latin typeface="Arial" panose="020B0604020202020204" pitchFamily="34" charset="0"/>
              </a:rPr>
              <a:t>метиламинолевулината</a:t>
            </a:r>
            <a:r>
              <a:rPr lang="ru-RU" altLang="ru-RU" dirty="0" smtClean="0">
                <a:latin typeface="Arial" panose="020B0604020202020204" pitchFamily="34" charset="0"/>
              </a:rPr>
              <a:t> в сочетании с инфракрасным излучением при лучевом кератозе (ЛК), базально-клеточном раке кожи (БКР) и болезни </a:t>
            </a:r>
            <a:r>
              <a:rPr lang="ru-RU" altLang="ru-RU" dirty="0" err="1" smtClean="0">
                <a:latin typeface="Arial" panose="020B0604020202020204" pitchFamily="34" charset="0"/>
              </a:rPr>
              <a:t>Боуэна</a:t>
            </a:r>
            <a:r>
              <a:rPr lang="ru-RU" altLang="ru-RU" dirty="0" smtClean="0">
                <a:latin typeface="Arial" panose="020B0604020202020204" pitchFamily="34" charset="0"/>
              </a:rPr>
              <a:t> световая активация аккумулированных </a:t>
            </a:r>
            <a:r>
              <a:rPr lang="ru-RU" altLang="ru-RU" dirty="0" err="1" smtClean="0">
                <a:latin typeface="Arial" panose="020B0604020202020204" pitchFamily="34" charset="0"/>
              </a:rPr>
              <a:t>проактивных</a:t>
            </a:r>
            <a:r>
              <a:rPr lang="ru-RU" altLang="ru-RU" dirty="0" smtClean="0">
                <a:latin typeface="Arial" panose="020B0604020202020204" pitchFamily="34" charset="0"/>
              </a:rPr>
              <a:t> </a:t>
            </a:r>
            <a:r>
              <a:rPr lang="ru-RU" altLang="ru-RU" dirty="0" err="1" smtClean="0">
                <a:latin typeface="Arial" panose="020B0604020202020204" pitchFamily="34" charset="0"/>
              </a:rPr>
              <a:t>порфиринов</a:t>
            </a:r>
            <a:r>
              <a:rPr lang="ru-RU" altLang="ru-RU" dirty="0" smtClean="0">
                <a:latin typeface="Arial" panose="020B0604020202020204" pitchFamily="34" charset="0"/>
              </a:rPr>
              <a:t> приводит к фотохимической реакции и последующей </a:t>
            </a:r>
            <a:r>
              <a:rPr lang="ru-RU" altLang="ru-RU" dirty="0" err="1" smtClean="0">
                <a:latin typeface="Arial" panose="020B0604020202020204" pitchFamily="34" charset="0"/>
              </a:rPr>
              <a:t>фототоксичности</a:t>
            </a:r>
            <a:r>
              <a:rPr lang="ru-RU" altLang="ru-RU" dirty="0" smtClean="0">
                <a:latin typeface="Arial" panose="020B0604020202020204" pitchFamily="34" charset="0"/>
              </a:rPr>
              <a:t> для облученных светом клеток-мишеней.</a:t>
            </a:r>
          </a:p>
          <a:p>
            <a:r>
              <a:rPr lang="ru-RU" altLang="ru-RU" dirty="0" smtClean="0">
                <a:latin typeface="Arial" panose="020B0604020202020204" pitchFamily="34" charset="0"/>
              </a:rPr>
              <a:t>При применении </a:t>
            </a:r>
            <a:r>
              <a:rPr lang="ru-RU" altLang="ru-RU" dirty="0" err="1" smtClean="0">
                <a:latin typeface="Arial" panose="020B0604020202020204" pitchFamily="34" charset="0"/>
              </a:rPr>
              <a:t>метиламинолевулината</a:t>
            </a:r>
            <a:r>
              <a:rPr lang="ru-RU" altLang="ru-RU" dirty="0" smtClean="0">
                <a:latin typeface="Arial" panose="020B0604020202020204" pitchFamily="34" charset="0"/>
              </a:rPr>
              <a:t> в сочетании с дневным светом при лучевом кератозе наблюдается постоянное образование </a:t>
            </a:r>
            <a:r>
              <a:rPr lang="en-US" altLang="ru-RU" dirty="0" err="1" smtClean="0">
                <a:latin typeface="Arial" panose="020B0604020202020204" pitchFamily="34" charset="0"/>
              </a:rPr>
              <a:t>PpIX</a:t>
            </a:r>
            <a:r>
              <a:rPr lang="en-US" altLang="ru-RU" dirty="0" smtClean="0">
                <a:latin typeface="Arial" panose="020B0604020202020204" pitchFamily="34" charset="0"/>
              </a:rPr>
              <a:t>, </a:t>
            </a:r>
            <a:r>
              <a:rPr lang="ru-RU" altLang="ru-RU" dirty="0" smtClean="0">
                <a:latin typeface="Arial" panose="020B0604020202020204" pitchFamily="34" charset="0"/>
              </a:rPr>
              <a:t>которые активируются в клетках-мишенях в течение 2 ч после воздействия дневного света, вызывая постоянный </a:t>
            </a:r>
            <a:r>
              <a:rPr lang="ru-RU" altLang="ru-RU" dirty="0" err="1" smtClean="0">
                <a:latin typeface="Arial" panose="020B0604020202020204" pitchFamily="34" charset="0"/>
              </a:rPr>
              <a:t>микрофототоксический</a:t>
            </a:r>
            <a:r>
              <a:rPr lang="ru-RU" altLang="ru-RU" dirty="0" smtClean="0">
                <a:latin typeface="Arial" panose="020B0604020202020204" pitchFamily="34" charset="0"/>
              </a:rPr>
              <a:t> эффект.</a:t>
            </a:r>
          </a:p>
          <a:p>
            <a:pPr eaLnBrk="1" hangingPunct="1"/>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64667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849FAB-E648-4782-B382-A61D366FE7B7}" type="slidenum">
              <a:rPr lang="ru-RU" altLang="ru-RU" smtClean="0"/>
              <a:pPr>
                <a:spcBef>
                  <a:spcPct val="0"/>
                </a:spcBef>
              </a:pPr>
              <a:t>19</a:t>
            </a:fld>
            <a:endParaRPr lang="ru-RU" alt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altLang="ru-RU" dirty="0" err="1" smtClean="0">
                <a:latin typeface="Arial" panose="020B0604020202020204" pitchFamily="34" charset="0"/>
              </a:rPr>
              <a:t>Ибритумомаб</a:t>
            </a:r>
            <a:r>
              <a:rPr lang="ru-RU" altLang="ru-RU" dirty="0" smtClean="0">
                <a:latin typeface="Arial" panose="020B0604020202020204" pitchFamily="34" charset="0"/>
              </a:rPr>
              <a:t> </a:t>
            </a:r>
            <a:r>
              <a:rPr lang="ru-RU" altLang="ru-RU" dirty="0" err="1" smtClean="0">
                <a:latin typeface="Arial" panose="020B0604020202020204" pitchFamily="34" charset="0"/>
              </a:rPr>
              <a:t>тиуксетан</a:t>
            </a:r>
            <a:r>
              <a:rPr lang="ru-RU" altLang="ru-RU" dirty="0" smtClean="0">
                <a:latin typeface="Arial" panose="020B0604020202020204" pitchFamily="34" charset="0"/>
              </a:rPr>
              <a:t> представляет собой рекомбинантное </a:t>
            </a:r>
            <a:r>
              <a:rPr lang="en-US" altLang="ru-RU" dirty="0" smtClean="0">
                <a:latin typeface="Arial" panose="020B0604020202020204" pitchFamily="34" charset="0"/>
              </a:rPr>
              <a:t>IgG</a:t>
            </a:r>
            <a:r>
              <a:rPr lang="en-US" altLang="ru-RU" baseline="-25000" dirty="0" smtClean="0">
                <a:latin typeface="Arial" panose="020B0604020202020204" pitchFamily="34" charset="0"/>
              </a:rPr>
              <a:t>1</a:t>
            </a:r>
            <a:r>
              <a:rPr lang="en-US" altLang="ru-RU" dirty="0" smtClean="0">
                <a:latin typeface="Arial" panose="020B0604020202020204" pitchFamily="34" charset="0"/>
              </a:rPr>
              <a:t>-</a:t>
            </a:r>
            <a:r>
              <a:rPr lang="ru-RU" altLang="ru-RU" dirty="0" smtClean="0">
                <a:latin typeface="Arial" panose="020B0604020202020204" pitchFamily="34" charset="0"/>
              </a:rPr>
              <a:t>каппа </a:t>
            </a:r>
            <a:r>
              <a:rPr lang="ru-RU" altLang="ru-RU" dirty="0" err="1" smtClean="0">
                <a:latin typeface="Arial" panose="020B0604020202020204" pitchFamily="34" charset="0"/>
              </a:rPr>
              <a:t>моноклональное</a:t>
            </a:r>
            <a:r>
              <a:rPr lang="ru-RU" altLang="ru-RU" dirty="0" smtClean="0">
                <a:latin typeface="Arial" panose="020B0604020202020204" pitchFamily="34" charset="0"/>
              </a:rPr>
              <a:t> антитело, вырабатываемое генетически измененными клетками яичника китайского хомячка, конъюгированное с </a:t>
            </a:r>
            <a:r>
              <a:rPr lang="ru-RU" altLang="ru-RU" dirty="0" err="1" smtClean="0">
                <a:latin typeface="Arial" panose="020B0604020202020204" pitchFamily="34" charset="0"/>
              </a:rPr>
              <a:t>хелатообразователем</a:t>
            </a:r>
            <a:r>
              <a:rPr lang="ru-RU" altLang="ru-RU" dirty="0" smtClean="0">
                <a:latin typeface="Arial" panose="020B0604020202020204" pitchFamily="34" charset="0"/>
              </a:rPr>
              <a:t> МХ-ДТПА. и имеющее специфичность против В-клеточного антигена </a:t>
            </a:r>
            <a:r>
              <a:rPr lang="en-US" altLang="ru-RU" dirty="0" smtClean="0">
                <a:latin typeface="Arial" panose="020B0604020202020204" pitchFamily="34" charset="0"/>
              </a:rPr>
              <a:t>CD20.</a:t>
            </a:r>
            <a:endParaRPr lang="ru-RU" altLang="ru-RU" dirty="0" smtClean="0">
              <a:latin typeface="Arial" panose="020B0604020202020204" pitchFamily="34" charset="0"/>
            </a:endParaRPr>
          </a:p>
          <a:p>
            <a:pPr eaLnBrk="1" hangingPunct="1"/>
            <a:r>
              <a:rPr lang="ru-RU" altLang="ru-RU" dirty="0" err="1" smtClean="0">
                <a:latin typeface="Arial" panose="020B0604020202020204" pitchFamily="34" charset="0"/>
              </a:rPr>
              <a:t>Зевалин</a:t>
            </a:r>
            <a:r>
              <a:rPr lang="ru-RU" altLang="ru-RU" dirty="0" smtClean="0">
                <a:latin typeface="Arial" panose="020B0604020202020204" pitchFamily="34" charset="0"/>
              </a:rPr>
              <a:t>, меченый иттрием-90, специфически связывается с В-клетками, включая злокачественные клетки, </a:t>
            </a:r>
            <a:r>
              <a:rPr lang="ru-RU" altLang="ru-RU" dirty="0" err="1" smtClean="0">
                <a:latin typeface="Arial" panose="020B0604020202020204" pitchFamily="34" charset="0"/>
              </a:rPr>
              <a:t>экспрессирующие</a:t>
            </a:r>
            <a:r>
              <a:rPr lang="ru-RU" altLang="ru-RU" dirty="0" smtClean="0">
                <a:latin typeface="Arial" panose="020B0604020202020204" pitchFamily="34" charset="0"/>
              </a:rPr>
              <a:t> </a:t>
            </a:r>
            <a:r>
              <a:rPr lang="en-US" altLang="ru-RU" dirty="0" smtClean="0">
                <a:latin typeface="Arial" panose="020B0604020202020204" pitchFamily="34" charset="0"/>
              </a:rPr>
              <a:t>CD20. </a:t>
            </a:r>
            <a:r>
              <a:rPr lang="ru-RU" altLang="ru-RU" dirty="0" smtClean="0">
                <a:latin typeface="Arial" panose="020B0604020202020204" pitchFamily="34" charset="0"/>
              </a:rPr>
              <a:t>Изотоп иттрий-90 представляет собой чистый бета-излучатель со средней длиной пробега бета-частиц примерно в 5мм, что обуславливает его способность убивать как клетки-мишени, так и соседствующие с ними клетки.</a:t>
            </a:r>
          </a:p>
          <a:p>
            <a:pPr eaLnBrk="1" hangingPunct="1"/>
            <a:r>
              <a:rPr lang="ru-RU" altLang="ru-RU" dirty="0" smtClean="0">
                <a:latin typeface="Arial" panose="020B0604020202020204" pitchFamily="34" charset="0"/>
              </a:rPr>
              <a:t>Терапия </a:t>
            </a:r>
            <a:r>
              <a:rPr lang="ru-RU" altLang="ru-RU" dirty="0" err="1" smtClean="0">
                <a:latin typeface="Arial" panose="020B0604020202020204" pitchFamily="34" charset="0"/>
              </a:rPr>
              <a:t>Зевалином</a:t>
            </a:r>
            <a:r>
              <a:rPr lang="ru-RU" altLang="ru-RU" dirty="0" smtClean="0">
                <a:latin typeface="Arial" panose="020B0604020202020204" pitchFamily="34" charset="0"/>
              </a:rPr>
              <a:t>, меченым иттрием-90, также приводит к снижению количества нормальных СО20-положительных В-клеток. Лечение рецидивирующей или рефрактерной </a:t>
            </a:r>
            <a:r>
              <a:rPr lang="en-US" altLang="ru-RU" dirty="0" smtClean="0">
                <a:latin typeface="Arial" panose="020B0604020202020204" pitchFamily="34" charset="0"/>
              </a:rPr>
              <a:t>CD20-</a:t>
            </a:r>
            <a:r>
              <a:rPr lang="ru-RU" altLang="ru-RU" dirty="0" smtClean="0">
                <a:latin typeface="Arial" panose="020B0604020202020204" pitchFamily="34" charset="0"/>
              </a:rPr>
              <a:t>положительной </a:t>
            </a:r>
            <a:r>
              <a:rPr lang="ru-RU" altLang="ru-RU" dirty="0" err="1" smtClean="0">
                <a:latin typeface="Arial" panose="020B0604020202020204" pitchFamily="34" charset="0"/>
              </a:rPr>
              <a:t>индолентной</a:t>
            </a:r>
            <a:r>
              <a:rPr lang="ru-RU" altLang="ru-RU" dirty="0" smtClean="0">
                <a:latin typeface="Arial" panose="020B0604020202020204" pitchFamily="34" charset="0"/>
              </a:rPr>
              <a:t> В-клеточной </a:t>
            </a:r>
            <a:r>
              <a:rPr lang="ru-RU" altLang="ru-RU" dirty="0" err="1" smtClean="0">
                <a:latin typeface="Arial" panose="020B0604020202020204" pitchFamily="34" charset="0"/>
              </a:rPr>
              <a:t>неходжкинской</a:t>
            </a:r>
            <a:r>
              <a:rPr lang="ru-RU" altLang="ru-RU" dirty="0" smtClean="0">
                <a:latin typeface="Arial" panose="020B0604020202020204" pitchFamily="34" charset="0"/>
              </a:rPr>
              <a:t> </a:t>
            </a:r>
            <a:r>
              <a:rPr lang="ru-RU" altLang="ru-RU" dirty="0" err="1" smtClean="0">
                <a:latin typeface="Arial" panose="020B0604020202020204" pitchFamily="34" charset="0"/>
              </a:rPr>
              <a:t>лимфомы</a:t>
            </a:r>
            <a:r>
              <a:rPr lang="ru-RU" altLang="ru-RU" dirty="0" smtClean="0">
                <a:latin typeface="Arial" panose="020B0604020202020204" pitchFamily="34" charset="0"/>
              </a:rPr>
              <a:t> у взрослых пациентов.</a:t>
            </a:r>
          </a:p>
        </p:txBody>
      </p:sp>
    </p:spTree>
    <p:extLst>
      <p:ext uri="{BB962C8B-B14F-4D97-AF65-F5344CB8AC3E}">
        <p14:creationId xmlns:p14="http://schemas.microsoft.com/office/powerpoint/2010/main" xmlns="" val="3036862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E9EB2-1120-496B-8F54-8B464C3DE770}" type="slidenum">
              <a:rPr lang="ru-RU" altLang="ru-RU" smtClean="0"/>
              <a:pPr>
                <a:spcBef>
                  <a:spcPct val="0"/>
                </a:spcBef>
              </a:pPr>
              <a:t>20</a:t>
            </a:fld>
            <a:endParaRPr lang="ru-RU" altLang="ru-RU"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dirty="0" smtClean="0">
                <a:solidFill>
                  <a:srgbClr val="333333"/>
                </a:solidFill>
                <a:latin typeface="Arial" panose="020B0604020202020204" pitchFamily="34" charset="0"/>
                <a:cs typeface="Arial" panose="020B0604020202020204" pitchFamily="34" charset="0"/>
              </a:rPr>
              <a:t>Прогрессивный метод лечения злокачественных опухолей. Использование </a:t>
            </a:r>
            <a:r>
              <a:rPr lang="ru-RU" sz="1200" b="1" dirty="0" smtClean="0">
                <a:solidFill>
                  <a:srgbClr val="333333"/>
                </a:solidFill>
                <a:latin typeface="Arial" panose="020B0604020202020204" pitchFamily="34" charset="0"/>
                <a:cs typeface="Arial" panose="020B0604020202020204" pitchFamily="34" charset="0"/>
              </a:rPr>
              <a:t>CAR</a:t>
            </a:r>
            <a:r>
              <a:rPr lang="ru-RU" sz="1200" dirty="0" smtClean="0">
                <a:solidFill>
                  <a:srgbClr val="333333"/>
                </a:solidFill>
                <a:latin typeface="Arial" panose="020B0604020202020204" pitchFamily="34" charset="0"/>
                <a:cs typeface="Arial" panose="020B0604020202020204" pitchFamily="34" charset="0"/>
              </a:rPr>
              <a:t> </a:t>
            </a:r>
            <a:r>
              <a:rPr lang="ru-RU" sz="1200" b="1" dirty="0" smtClean="0">
                <a:solidFill>
                  <a:srgbClr val="333333"/>
                </a:solidFill>
                <a:latin typeface="Arial" panose="020B0604020202020204" pitchFamily="34" charset="0"/>
                <a:cs typeface="Arial" panose="020B0604020202020204" pitchFamily="34" charset="0"/>
              </a:rPr>
              <a:t>Т</a:t>
            </a:r>
            <a:r>
              <a:rPr lang="ru-RU" sz="1200" dirty="0" smtClean="0">
                <a:solidFill>
                  <a:srgbClr val="333333"/>
                </a:solidFill>
                <a:latin typeface="Arial" panose="020B0604020202020204" pitchFamily="34" charset="0"/>
                <a:cs typeface="Arial" panose="020B0604020202020204" pitchFamily="34" charset="0"/>
              </a:rPr>
              <a:t>-лимфоцитов относится к адоптивной иммунотерапии. Технология </a:t>
            </a:r>
            <a:r>
              <a:rPr lang="ru-RU" sz="1200" b="1" dirty="0" smtClean="0">
                <a:solidFill>
                  <a:srgbClr val="333333"/>
                </a:solidFill>
                <a:latin typeface="Arial" panose="020B0604020202020204" pitchFamily="34" charset="0"/>
                <a:cs typeface="Arial" panose="020B0604020202020204" pitchFamily="34" charset="0"/>
              </a:rPr>
              <a:t>CAR</a:t>
            </a:r>
            <a:r>
              <a:rPr lang="ru-RU" sz="1200" dirty="0" smtClean="0">
                <a:solidFill>
                  <a:srgbClr val="333333"/>
                </a:solidFill>
                <a:latin typeface="Arial" panose="020B0604020202020204" pitchFamily="34" charset="0"/>
                <a:cs typeface="Arial" panose="020B0604020202020204" pitchFamily="34" charset="0"/>
              </a:rPr>
              <a:t>-</a:t>
            </a:r>
            <a:r>
              <a:rPr lang="ru-RU" sz="1200" b="1" dirty="0" smtClean="0">
                <a:solidFill>
                  <a:srgbClr val="333333"/>
                </a:solidFill>
                <a:latin typeface="Arial" panose="020B0604020202020204" pitchFamily="34" charset="0"/>
                <a:cs typeface="Arial" panose="020B0604020202020204" pitchFamily="34" charset="0"/>
              </a:rPr>
              <a:t>T</a:t>
            </a:r>
            <a:r>
              <a:rPr lang="ru-RU" sz="1200" dirty="0" smtClean="0">
                <a:solidFill>
                  <a:srgbClr val="333333"/>
                </a:solidFill>
                <a:latin typeface="Arial" panose="020B0604020202020204" pitchFamily="34" charset="0"/>
                <a:cs typeface="Arial" panose="020B0604020202020204" pitchFamily="34" charset="0"/>
              </a:rPr>
              <a:t> основана на «извлечении» </a:t>
            </a:r>
            <a:r>
              <a:rPr lang="ru-RU" sz="1200" b="1" dirty="0" smtClean="0">
                <a:solidFill>
                  <a:srgbClr val="333333"/>
                </a:solidFill>
                <a:latin typeface="Arial" panose="020B0604020202020204" pitchFamily="34" charset="0"/>
                <a:cs typeface="Arial" panose="020B0604020202020204" pitchFamily="34" charset="0"/>
              </a:rPr>
              <a:t>клеток</a:t>
            </a:r>
            <a:r>
              <a:rPr lang="ru-RU" sz="1200" dirty="0" smtClean="0">
                <a:solidFill>
                  <a:srgbClr val="333333"/>
                </a:solidFill>
                <a:latin typeface="Arial" panose="020B0604020202020204" pitchFamily="34" charset="0"/>
                <a:cs typeface="Arial" panose="020B0604020202020204" pitchFamily="34" charset="0"/>
              </a:rPr>
              <a:t> иммунной системы (</a:t>
            </a:r>
            <a:r>
              <a:rPr lang="ru-RU" sz="1200" b="1" dirty="0" smtClean="0">
                <a:solidFill>
                  <a:srgbClr val="333333"/>
                </a:solidFill>
                <a:latin typeface="Arial" panose="020B0604020202020204" pitchFamily="34" charset="0"/>
                <a:cs typeface="Arial" panose="020B0604020202020204" pitchFamily="34" charset="0"/>
              </a:rPr>
              <a:t>Т</a:t>
            </a:r>
            <a:r>
              <a:rPr lang="ru-RU" sz="1200" dirty="0" smtClean="0">
                <a:solidFill>
                  <a:srgbClr val="333333"/>
                </a:solidFill>
                <a:latin typeface="Arial" panose="020B0604020202020204" pitchFamily="34" charset="0"/>
                <a:cs typeface="Arial" panose="020B0604020202020204" pitchFamily="34" charset="0"/>
              </a:rPr>
              <a:t>-лимфоцитов) из организма, их генетической модификации в целях при-обретения ими противоопухолевых свойств с последую-щей </a:t>
            </a:r>
            <a:r>
              <a:rPr lang="ru-RU" sz="1200" dirty="0" err="1" smtClean="0">
                <a:solidFill>
                  <a:srgbClr val="333333"/>
                </a:solidFill>
                <a:latin typeface="Arial" panose="020B0604020202020204" pitchFamily="34" charset="0"/>
                <a:cs typeface="Arial" panose="020B0604020202020204" pitchFamily="34" charset="0"/>
              </a:rPr>
              <a:t>реинфузией</a:t>
            </a:r>
            <a:r>
              <a:rPr lang="ru-RU" sz="1200" dirty="0" smtClean="0">
                <a:solidFill>
                  <a:srgbClr val="333333"/>
                </a:solidFill>
                <a:latin typeface="Arial" panose="020B0604020202020204" pitchFamily="34" charset="0"/>
                <a:cs typeface="Arial" panose="020B0604020202020204" pitchFamily="34" charset="0"/>
              </a:rPr>
              <a:t> пациенту.</a:t>
            </a:r>
          </a:p>
          <a:p>
            <a:pPr eaLnBrk="1" hangingPunct="1"/>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391830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F06184-F019-4E88-BC7B-F2438FBEC22A}" type="slidenum">
              <a:rPr lang="ru-RU" altLang="ru-RU" smtClean="0"/>
              <a:pPr>
                <a:spcBef>
                  <a:spcPct val="0"/>
                </a:spcBef>
              </a:pPr>
              <a:t>21</a:t>
            </a:fld>
            <a:endParaRPr lang="ru-RU" altLang="ru-RU"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z="1200" b="0" i="0" kern="1200" dirty="0" smtClean="0">
                <a:solidFill>
                  <a:schemeClr val="tx1"/>
                </a:solidFill>
                <a:effectLst/>
                <a:latin typeface="Arial" panose="020B0604020202020204" pitchFamily="34" charset="0"/>
                <a:ea typeface="+mn-ea"/>
                <a:cs typeface="+mn-cs"/>
              </a:rPr>
              <a:t>Это рекомбинантный гибридный белок, сочетающий фрагмент антитела, обладающий способностью очень избирательно связываться с конкретными антигенами, с сигнализирующими доменами, способными активировать Т-клетки. Поскольку такой гибридный белок состоит из частей, полученных из разных источников, его называют химерным. </a:t>
            </a:r>
          </a:p>
          <a:p>
            <a:r>
              <a:rPr lang="ru-RU" sz="1200" b="0" i="0" kern="1200" dirty="0" smtClean="0">
                <a:solidFill>
                  <a:schemeClr val="tx1"/>
                </a:solidFill>
                <a:effectLst/>
                <a:latin typeface="Arial" panose="020B0604020202020204" pitchFamily="34" charset="0"/>
                <a:ea typeface="+mn-ea"/>
                <a:cs typeface="+mn-cs"/>
              </a:rPr>
              <a:t>Иммунные </a:t>
            </a:r>
            <a:r>
              <a:rPr lang="ru-RU" sz="1200" b="0" i="0" kern="1200" dirty="0" err="1" smtClean="0">
                <a:solidFill>
                  <a:schemeClr val="tx1"/>
                </a:solidFill>
                <a:effectLst/>
                <a:latin typeface="Arial" panose="020B0604020202020204" pitchFamily="34" charset="0"/>
                <a:ea typeface="+mn-ea"/>
                <a:cs typeface="+mn-cs"/>
              </a:rPr>
              <a:t>эффекторные</a:t>
            </a:r>
            <a:r>
              <a:rPr lang="ru-RU" sz="1200" b="0" i="0" kern="1200" dirty="0" smtClean="0">
                <a:solidFill>
                  <a:schemeClr val="tx1"/>
                </a:solidFill>
                <a:effectLst/>
                <a:latin typeface="Arial" panose="020B0604020202020204" pitchFamily="34" charset="0"/>
                <a:ea typeface="+mn-ea"/>
                <a:cs typeface="+mn-cs"/>
              </a:rPr>
              <a:t> клетки, имеющие сконструированные таким образом CAR, приобретают высокую селективность за счёт добавленного извне рецептора от </a:t>
            </a:r>
            <a:r>
              <a:rPr lang="ru-RU" sz="1200" b="0" i="0" kern="1200" dirty="0" err="1" smtClean="0">
                <a:solidFill>
                  <a:schemeClr val="tx1"/>
                </a:solidFill>
                <a:effectLst/>
                <a:latin typeface="Arial" panose="020B0604020202020204" pitchFamily="34" charset="0"/>
                <a:ea typeface="+mn-ea"/>
                <a:cs typeface="+mn-cs"/>
              </a:rPr>
              <a:t>моноклонального</a:t>
            </a:r>
            <a:r>
              <a:rPr lang="ru-RU" sz="1200" b="0" i="0" kern="1200" dirty="0" smtClean="0">
                <a:solidFill>
                  <a:schemeClr val="tx1"/>
                </a:solidFill>
                <a:effectLst/>
                <a:latin typeface="Arial" panose="020B0604020202020204" pitchFamily="34" charset="0"/>
                <a:ea typeface="+mn-ea"/>
                <a:cs typeface="+mn-cs"/>
              </a:rPr>
              <a:t> антитела. Т-клетка несет на своей поверхности специфический рецептор, называемый химерным антигенным рецептором, который помогает находить определенные виды клеток и уничтожать их.</a:t>
            </a:r>
          </a:p>
          <a:p>
            <a:r>
              <a:rPr lang="ru-RU" sz="1200" b="0" i="0" kern="1200" dirty="0" smtClean="0">
                <a:solidFill>
                  <a:schemeClr val="tx1"/>
                </a:solidFill>
                <a:effectLst/>
                <a:latin typeface="Arial" panose="020B0604020202020204" pitchFamily="34" charset="0"/>
                <a:ea typeface="+mn-ea"/>
                <a:cs typeface="+mn-cs"/>
              </a:rPr>
              <a:t> </a:t>
            </a:r>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166893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ru-RU" dirty="0" smtClean="0">
                <a:latin typeface="Arial" panose="020B0604020202020204" pitchFamily="34" charset="0"/>
              </a:rPr>
              <a:t>According to WHO, mortality from tumors ranks second after cardiovascular diseases.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ru-RU" dirty="0" smtClean="0">
                <a:latin typeface="Arial" panose="020B0604020202020204" pitchFamily="34" charset="0"/>
              </a:rPr>
              <a:t>The social significance of the problem lies in the fact that people mostly of mature age, who have accumulated knowledge and have professional experience, die from malignant diseases.</a:t>
            </a:r>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4017D466-8634-46FC-BAD1-2755E8D2BB9A}" type="slidenum">
              <a:rPr lang="ru-RU" altLang="ru-RU" smtClean="0"/>
              <a:pPr>
                <a:defRPr/>
              </a:pPr>
              <a:t>2</a:t>
            </a:fld>
            <a:endParaRPr lang="ru-RU" altLang="ru-RU"/>
          </a:p>
        </p:txBody>
      </p:sp>
    </p:spTree>
    <p:extLst>
      <p:ext uri="{BB962C8B-B14F-4D97-AF65-F5344CB8AC3E}">
        <p14:creationId xmlns:p14="http://schemas.microsoft.com/office/powerpoint/2010/main" xmlns="" val="291752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017D466-8634-46FC-BAD1-2755E8D2BB9A}" type="slidenum">
              <a:rPr lang="ru-RU" altLang="ru-RU" smtClean="0"/>
              <a:pPr>
                <a:defRPr/>
              </a:pPr>
              <a:t>4</a:t>
            </a:fld>
            <a:endParaRPr lang="ru-RU" altLang="ru-RU"/>
          </a:p>
        </p:txBody>
      </p:sp>
    </p:spTree>
    <p:extLst>
      <p:ext uri="{BB962C8B-B14F-4D97-AF65-F5344CB8AC3E}">
        <p14:creationId xmlns:p14="http://schemas.microsoft.com/office/powerpoint/2010/main" xmlns="" val="371327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A18467-4FC1-45D8-8548-9DC68431EF5C}" type="slidenum">
              <a:rPr lang="ru-RU" altLang="ru-RU" smtClean="0"/>
              <a:pPr>
                <a:spcBef>
                  <a:spcPct val="0"/>
                </a:spcBef>
              </a:pPr>
              <a:t>5</a:t>
            </a:fld>
            <a:endParaRPr lang="ru-RU" altLang="ru-RU"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xmlns="" val="10472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30D076-3E79-4652-98E4-63236DD958DC}" type="slidenum">
              <a:rPr lang="ru-RU" altLang="ru-RU" smtClean="0"/>
              <a:pPr>
                <a:spcBef>
                  <a:spcPct val="0"/>
                </a:spcBef>
              </a:pPr>
              <a:t>6</a:t>
            </a:fld>
            <a:endParaRPr lang="ru-RU" altLang="ru-RU"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smtClean="0">
              <a:latin typeface="Arial" panose="020B0604020202020204" pitchFamily="34" charset="0"/>
            </a:endParaRPr>
          </a:p>
        </p:txBody>
      </p:sp>
    </p:spTree>
    <p:extLst>
      <p:ext uri="{BB962C8B-B14F-4D97-AF65-F5344CB8AC3E}">
        <p14:creationId xmlns:p14="http://schemas.microsoft.com/office/powerpoint/2010/main" xmlns="" val="148256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ChangeArrowheads="1" noTextEdit="1"/>
          </p:cNvSpPr>
          <p:nvPr>
            <p:ph type="sldImg"/>
          </p:nvPr>
        </p:nvSpPr>
        <p:spPr>
          <a:ln/>
        </p:spPr>
      </p:sp>
      <p:sp>
        <p:nvSpPr>
          <p:cNvPr id="13315" name="Заметки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ru-RU" dirty="0" smtClean="0">
                <a:latin typeface="Arial" panose="020B0604020202020204" pitchFamily="34" charset="0"/>
              </a:rPr>
              <a:t>BCR-ABL is a constitutively active tyrosine kinase responsible for oncogenic transformation of cells (</a:t>
            </a:r>
            <a:r>
              <a:rPr lang="en-US" altLang="ru-RU" dirty="0" err="1" smtClean="0">
                <a:latin typeface="Arial" panose="020B0604020202020204" pitchFamily="34" charset="0"/>
              </a:rPr>
              <a:t>oncoprotein</a:t>
            </a:r>
            <a:r>
              <a:rPr lang="en-US" altLang="ru-RU" dirty="0" smtClean="0">
                <a:latin typeface="Arial" panose="020B0604020202020204" pitchFamily="34" charset="0"/>
              </a:rPr>
              <a:t>). </a:t>
            </a:r>
          </a:p>
          <a:p>
            <a:r>
              <a:rPr lang="en-US" altLang="ru-RU" dirty="0" smtClean="0">
                <a:latin typeface="Arial" panose="020B0604020202020204" pitchFamily="34" charset="0"/>
              </a:rPr>
              <a:t>The constant activity of this tyrosine kinase makes the cell able to divide without the influence of growth factors and causes its excessive proliferation.</a:t>
            </a:r>
            <a:endParaRPr lang="ru-RU" altLang="ru-RU" dirty="0" smtClean="0">
              <a:latin typeface="Arial" panose="020B0604020202020204" pitchFamily="34" charset="0"/>
            </a:endParaRPr>
          </a:p>
        </p:txBody>
      </p:sp>
      <p:sp>
        <p:nvSpPr>
          <p:cNvPr id="13316" name="Номер слайда 3"/>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fld id="{91F53A74-5F26-48B9-B517-F07906CD3EDF}" type="slidenum">
              <a:rPr lang="ru-RU" altLang="ru-RU" b="0" smtClean="0">
                <a:latin typeface="Arial" panose="020B0604020202020204" pitchFamily="34" charset="0"/>
              </a:rPr>
              <a:pPr/>
              <a:t>7</a:t>
            </a:fld>
            <a:endParaRPr lang="ru-RU" altLang="ru-RU" b="0" smtClean="0">
              <a:latin typeface="Arial" panose="020B0604020202020204" pitchFamily="34" charset="0"/>
            </a:endParaRPr>
          </a:p>
        </p:txBody>
      </p:sp>
    </p:spTree>
    <p:extLst>
      <p:ext uri="{BB962C8B-B14F-4D97-AF65-F5344CB8AC3E}">
        <p14:creationId xmlns:p14="http://schemas.microsoft.com/office/powerpoint/2010/main" xmlns="" val="202301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039CAF-8E43-433D-8D3B-480EC1D313F3}" type="slidenum">
              <a:rPr lang="ru-RU" altLang="ru-RU" smtClean="0"/>
              <a:pPr>
                <a:spcBef>
                  <a:spcPct val="0"/>
                </a:spcBef>
              </a:pPr>
              <a:t>9</a:t>
            </a:fld>
            <a:endParaRPr lang="ru-RU" altLang="ru-RU"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altLang="ru-RU" dirty="0" smtClean="0">
                <a:latin typeface="Arial" panose="020B0604020202020204" pitchFamily="34" charset="0"/>
              </a:rPr>
              <a:t>Обратимо ингибирует </a:t>
            </a:r>
            <a:r>
              <a:rPr lang="ru-RU" altLang="ru-RU" dirty="0" err="1" smtClean="0">
                <a:latin typeface="Arial" panose="020B0604020202020204" pitchFamily="34" charset="0"/>
              </a:rPr>
              <a:t>химотрипсиноподобную</a:t>
            </a:r>
            <a:r>
              <a:rPr lang="ru-RU" altLang="ru-RU" dirty="0" smtClean="0">
                <a:latin typeface="Arial" panose="020B0604020202020204" pitchFamily="34" charset="0"/>
              </a:rPr>
              <a:t> активность </a:t>
            </a:r>
            <a:r>
              <a:rPr lang="ru-RU" altLang="ru-RU" dirty="0" err="1" smtClean="0">
                <a:latin typeface="Arial" panose="020B0604020202020204" pitchFamily="34" charset="0"/>
              </a:rPr>
              <a:t>протеасомы</a:t>
            </a:r>
            <a:r>
              <a:rPr lang="ru-RU" altLang="ru-RU" dirty="0" smtClean="0">
                <a:latin typeface="Arial" panose="020B0604020202020204" pitchFamily="34" charset="0"/>
              </a:rPr>
              <a:t> 26</a:t>
            </a:r>
            <a:r>
              <a:rPr lang="en-US" altLang="ru-RU" dirty="0" smtClean="0">
                <a:latin typeface="Arial" panose="020B0604020202020204" pitchFamily="34" charset="0"/>
              </a:rPr>
              <a:t>S. </a:t>
            </a:r>
            <a:r>
              <a:rPr lang="ru-RU" altLang="ru-RU" dirty="0" err="1" smtClean="0">
                <a:latin typeface="Arial" panose="020B0604020202020204" pitchFamily="34" charset="0"/>
              </a:rPr>
              <a:t>Протеасома</a:t>
            </a:r>
            <a:r>
              <a:rPr lang="ru-RU" altLang="ru-RU" dirty="0" smtClean="0">
                <a:latin typeface="Arial" panose="020B0604020202020204" pitchFamily="34" charset="0"/>
              </a:rPr>
              <a:t> 26</a:t>
            </a:r>
            <a:r>
              <a:rPr lang="en-US" altLang="ru-RU" dirty="0" smtClean="0">
                <a:latin typeface="Arial" panose="020B0604020202020204" pitchFamily="34" charset="0"/>
              </a:rPr>
              <a:t>S — </a:t>
            </a:r>
            <a:r>
              <a:rPr lang="ru-RU" altLang="ru-RU" dirty="0" smtClean="0">
                <a:latin typeface="Arial" panose="020B0604020202020204" pitchFamily="34" charset="0"/>
              </a:rPr>
              <a:t>крупный белковый комплекс, который катализирует расщепление основных белков и регулирует их внутриклеточные концентрации. Так называемый «</a:t>
            </a:r>
            <a:r>
              <a:rPr lang="ru-RU" altLang="ru-RU" dirty="0" err="1" smtClean="0">
                <a:latin typeface="Arial" panose="020B0604020202020204" pitchFamily="34" charset="0"/>
              </a:rPr>
              <a:t>убиквитин-протеасомный</a:t>
            </a:r>
            <a:r>
              <a:rPr lang="ru-RU" altLang="ru-RU" dirty="0" smtClean="0">
                <a:latin typeface="Arial" panose="020B0604020202020204" pitchFamily="34" charset="0"/>
              </a:rPr>
              <a:t> путь» играет важную роль в регуляции уровня специфических белков, поддерживая таким образом гомеостаз внутри клеток млекопитающих. Ингибируя </a:t>
            </a:r>
            <a:r>
              <a:rPr lang="ru-RU" altLang="ru-RU" dirty="0" err="1" smtClean="0">
                <a:latin typeface="Arial" panose="020B0604020202020204" pitchFamily="34" charset="0"/>
              </a:rPr>
              <a:t>химотрипсиноподобное</a:t>
            </a:r>
            <a:r>
              <a:rPr lang="ru-RU" altLang="ru-RU" dirty="0" smtClean="0">
                <a:latin typeface="Arial" panose="020B0604020202020204" pitchFamily="34" charset="0"/>
              </a:rPr>
              <a:t> действие </a:t>
            </a:r>
            <a:r>
              <a:rPr lang="ru-RU" altLang="ru-RU" dirty="0" err="1" smtClean="0">
                <a:latin typeface="Arial" panose="020B0604020202020204" pitchFamily="34" charset="0"/>
              </a:rPr>
              <a:t>протеасомы</a:t>
            </a:r>
            <a:r>
              <a:rPr lang="ru-RU" altLang="ru-RU" dirty="0" smtClean="0">
                <a:latin typeface="Arial" panose="020B0604020202020204" pitchFamily="34" charset="0"/>
              </a:rPr>
              <a:t> 26</a:t>
            </a:r>
            <a:r>
              <a:rPr lang="en-US" altLang="ru-RU" dirty="0" smtClean="0">
                <a:latin typeface="Arial" panose="020B0604020202020204" pitchFamily="34" charset="0"/>
              </a:rPr>
              <a:t>S, </a:t>
            </a:r>
            <a:r>
              <a:rPr lang="ru-RU" altLang="ru-RU" dirty="0" err="1" smtClean="0">
                <a:latin typeface="Arial" panose="020B0604020202020204" pitchFamily="34" charset="0"/>
              </a:rPr>
              <a:t>бортезомиб</a:t>
            </a:r>
            <a:r>
              <a:rPr lang="ru-RU" altLang="ru-RU" dirty="0" smtClean="0">
                <a:latin typeface="Arial" panose="020B0604020202020204" pitchFamily="34" charset="0"/>
              </a:rPr>
              <a:t> вызывает торможение </a:t>
            </a:r>
            <a:r>
              <a:rPr lang="ru-RU" altLang="ru-RU" dirty="0" err="1" smtClean="0">
                <a:latin typeface="Arial" panose="020B0604020202020204" pitchFamily="34" charset="0"/>
              </a:rPr>
              <a:t>протеолиза</a:t>
            </a:r>
            <a:r>
              <a:rPr lang="ru-RU" altLang="ru-RU" dirty="0" smtClean="0">
                <a:latin typeface="Arial" panose="020B0604020202020204" pitchFamily="34" charset="0"/>
              </a:rPr>
              <a:t>, приводящего к сложному сигнальному каскаду внутри клетки, нарушение нормального клеточного гомеостаза и, возможно, </a:t>
            </a:r>
            <a:r>
              <a:rPr lang="ru-RU" altLang="ru-RU" dirty="0" err="1" smtClean="0">
                <a:latin typeface="Arial" panose="020B0604020202020204" pitchFamily="34" charset="0"/>
              </a:rPr>
              <a:t>апоптоз</a:t>
            </a:r>
            <a:r>
              <a:rPr lang="ru-RU" altLang="ru-RU" dirty="0" smtClean="0">
                <a:latin typeface="Arial" panose="020B0604020202020204" pitchFamily="34" charset="0"/>
              </a:rPr>
              <a:t>. Эксперименты продемонстрировали, что </a:t>
            </a:r>
            <a:r>
              <a:rPr lang="ru-RU" altLang="ru-RU" dirty="0" err="1" smtClean="0">
                <a:latin typeface="Arial" panose="020B0604020202020204" pitchFamily="34" charset="0"/>
              </a:rPr>
              <a:t>бортезомиб</a:t>
            </a:r>
            <a:r>
              <a:rPr lang="ru-RU" altLang="ru-RU" dirty="0" smtClean="0">
                <a:latin typeface="Arial" panose="020B0604020202020204" pitchFamily="34" charset="0"/>
              </a:rPr>
              <a:t> </a:t>
            </a:r>
            <a:r>
              <a:rPr lang="ru-RU" altLang="ru-RU" dirty="0" err="1" smtClean="0">
                <a:latin typeface="Arial" panose="020B0604020202020204" pitchFamily="34" charset="0"/>
              </a:rPr>
              <a:t>цитотоксичен</a:t>
            </a:r>
            <a:r>
              <a:rPr lang="ru-RU" altLang="ru-RU" dirty="0" smtClean="0">
                <a:latin typeface="Arial" panose="020B0604020202020204" pitchFamily="34" charset="0"/>
              </a:rPr>
              <a:t> для большого числа типов опухолевых клеток </a:t>
            </a:r>
            <a:r>
              <a:rPr lang="en-US" altLang="ru-RU" i="1" dirty="0" smtClean="0">
                <a:latin typeface="Arial" panose="020B0604020202020204" pitchFamily="34" charset="0"/>
              </a:rPr>
              <a:t>in vitro.</a:t>
            </a:r>
            <a:r>
              <a:rPr lang="en-US" altLang="ru-RU" dirty="0" smtClean="0">
                <a:latin typeface="Arial" panose="020B0604020202020204" pitchFamily="34" charset="0"/>
              </a:rPr>
              <a:t> </a:t>
            </a:r>
            <a:r>
              <a:rPr lang="ru-RU" altLang="ru-RU" dirty="0" smtClean="0">
                <a:latin typeface="Arial" panose="020B0604020202020204" pitchFamily="34" charset="0"/>
              </a:rPr>
              <a:t>Он также вызывает задержку роста опухоли </a:t>
            </a:r>
            <a:r>
              <a:rPr lang="en-US" altLang="ru-RU" i="1" dirty="0" smtClean="0">
                <a:latin typeface="Arial" panose="020B0604020202020204" pitchFamily="34" charset="0"/>
              </a:rPr>
              <a:t>in vivo</a:t>
            </a:r>
            <a:r>
              <a:rPr lang="en-US" altLang="ru-RU" dirty="0" smtClean="0">
                <a:latin typeface="Arial" panose="020B0604020202020204" pitchFamily="34" charset="0"/>
              </a:rPr>
              <a:t> </a:t>
            </a:r>
            <a:r>
              <a:rPr lang="ru-RU" altLang="ru-RU" dirty="0" smtClean="0">
                <a:latin typeface="Arial" panose="020B0604020202020204" pitchFamily="34" charset="0"/>
              </a:rPr>
              <a:t>в неклинических моделях опухолей, включая множественную миелому.</a:t>
            </a:r>
          </a:p>
        </p:txBody>
      </p:sp>
    </p:spTree>
    <p:extLst>
      <p:ext uri="{BB962C8B-B14F-4D97-AF65-F5344CB8AC3E}">
        <p14:creationId xmlns:p14="http://schemas.microsoft.com/office/powerpoint/2010/main" xmlns="" val="50245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D4E44-0F58-47C7-8ECD-780656F050AE}" type="slidenum">
              <a:rPr lang="ru-RU" altLang="ru-RU" smtClean="0"/>
              <a:pPr>
                <a:spcBef>
                  <a:spcPct val="0"/>
                </a:spcBef>
              </a:pPr>
              <a:t>10</a:t>
            </a:fld>
            <a:endParaRPr lang="ru-RU" altLang="ru-RU"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altLang="ru-RU" b="1" dirty="0" err="1" smtClean="0">
                <a:latin typeface="Arial" panose="020B0604020202020204" pitchFamily="34" charset="0"/>
              </a:rPr>
              <a:t>Палбоциклиб</a:t>
            </a:r>
            <a:r>
              <a:rPr lang="ru-RU" altLang="ru-RU" dirty="0" smtClean="0">
                <a:latin typeface="Arial" panose="020B0604020202020204" pitchFamily="34" charset="0"/>
              </a:rPr>
              <a:t> представляет собой пероральный высокоселективный, обратимый низкомолекулярный ингибитор </a:t>
            </a:r>
            <a:r>
              <a:rPr lang="ru-RU" altLang="ru-RU" dirty="0" err="1" smtClean="0">
                <a:latin typeface="Arial" panose="020B0604020202020204" pitchFamily="34" charset="0"/>
              </a:rPr>
              <a:t>циклинзависимых</a:t>
            </a:r>
            <a:r>
              <a:rPr lang="ru-RU" altLang="ru-RU" dirty="0" smtClean="0">
                <a:latin typeface="Arial" panose="020B0604020202020204" pitchFamily="34" charset="0"/>
              </a:rPr>
              <a:t> </a:t>
            </a:r>
            <a:r>
              <a:rPr lang="ru-RU" altLang="ru-RU" dirty="0" err="1" smtClean="0">
                <a:latin typeface="Arial" panose="020B0604020202020204" pitchFamily="34" charset="0"/>
              </a:rPr>
              <a:t>киназ</a:t>
            </a:r>
            <a:r>
              <a:rPr lang="ru-RU" altLang="ru-RU" dirty="0" smtClean="0">
                <a:latin typeface="Arial" panose="020B0604020202020204" pitchFamily="34" charset="0"/>
              </a:rPr>
              <a:t> (</a:t>
            </a:r>
            <a:r>
              <a:rPr lang="en-US" altLang="ru-RU" dirty="0" smtClean="0">
                <a:latin typeface="Arial" panose="020B0604020202020204" pitchFamily="34" charset="0"/>
              </a:rPr>
              <a:t>CDK) 4 </a:t>
            </a:r>
            <a:r>
              <a:rPr lang="ru-RU" altLang="ru-RU" dirty="0" smtClean="0">
                <a:latin typeface="Arial" panose="020B0604020202020204" pitchFamily="34" charset="0"/>
              </a:rPr>
              <a:t>и 6. </a:t>
            </a:r>
            <a:endParaRPr lang="en-US" altLang="ru-RU" dirty="0" smtClean="0">
              <a:latin typeface="Arial" panose="020B0604020202020204" pitchFamily="34" charset="0"/>
            </a:endParaRPr>
          </a:p>
          <a:p>
            <a:pPr eaLnBrk="1" hangingPunct="1"/>
            <a:r>
              <a:rPr lang="ru-RU" altLang="ru-RU" dirty="0" err="1" smtClean="0">
                <a:latin typeface="Arial" panose="020B0604020202020204" pitchFamily="34" charset="0"/>
              </a:rPr>
              <a:t>Циклин</a:t>
            </a:r>
            <a:r>
              <a:rPr lang="ru-RU" altLang="ru-RU" dirty="0" smtClean="0">
                <a:latin typeface="Arial" panose="020B0604020202020204" pitchFamily="34" charset="0"/>
              </a:rPr>
              <a:t> </a:t>
            </a:r>
            <a:r>
              <a:rPr lang="en-US" altLang="ru-RU" dirty="0" smtClean="0">
                <a:latin typeface="Arial" panose="020B0604020202020204" pitchFamily="34" charset="0"/>
              </a:rPr>
              <a:t>D1 </a:t>
            </a:r>
            <a:r>
              <a:rPr lang="ru-RU" altLang="ru-RU" dirty="0" smtClean="0">
                <a:latin typeface="Arial" panose="020B0604020202020204" pitchFamily="34" charset="0"/>
              </a:rPr>
              <a:t>и </a:t>
            </a:r>
            <a:r>
              <a:rPr lang="ru-RU" altLang="ru-RU" dirty="0" err="1" smtClean="0">
                <a:latin typeface="Arial" panose="020B0604020202020204" pitchFamily="34" charset="0"/>
              </a:rPr>
              <a:t>киназы</a:t>
            </a:r>
            <a:r>
              <a:rPr lang="ru-RU" altLang="ru-RU" dirty="0" smtClean="0">
                <a:latin typeface="Arial" panose="020B0604020202020204" pitchFamily="34" charset="0"/>
              </a:rPr>
              <a:t> </a:t>
            </a:r>
            <a:r>
              <a:rPr lang="en-US" altLang="ru-RU" dirty="0" smtClean="0">
                <a:latin typeface="Arial" panose="020B0604020202020204" pitchFamily="34" charset="0"/>
              </a:rPr>
              <a:t>CDK4/6 </a:t>
            </a:r>
            <a:r>
              <a:rPr lang="ru-RU" altLang="ru-RU" dirty="0" smtClean="0">
                <a:latin typeface="Arial" panose="020B0604020202020204" pitchFamily="34" charset="0"/>
              </a:rPr>
              <a:t>входят в состав множества сигнальных путей, которые активируют пролиферацию клеток. </a:t>
            </a:r>
            <a:endParaRPr lang="en-US" altLang="ru-RU" dirty="0" smtClean="0">
              <a:latin typeface="Arial" panose="020B0604020202020204" pitchFamily="34" charset="0"/>
            </a:endParaRPr>
          </a:p>
          <a:p>
            <a:pPr eaLnBrk="1" hangingPunct="1"/>
            <a:r>
              <a:rPr lang="ru-RU" altLang="ru-RU" dirty="0" smtClean="0">
                <a:latin typeface="Arial" panose="020B0604020202020204" pitchFamily="34" charset="0"/>
              </a:rPr>
              <a:t>Ингибируя </a:t>
            </a:r>
            <a:r>
              <a:rPr lang="en-US" altLang="ru-RU" dirty="0" smtClean="0">
                <a:latin typeface="Arial" panose="020B0604020202020204" pitchFamily="34" charset="0"/>
              </a:rPr>
              <a:t>CDK4/6, </a:t>
            </a:r>
            <a:r>
              <a:rPr lang="ru-RU" altLang="ru-RU" dirty="0" err="1" smtClean="0">
                <a:latin typeface="Arial" panose="020B0604020202020204" pitchFamily="34" charset="0"/>
              </a:rPr>
              <a:t>палбоциклиб</a:t>
            </a:r>
            <a:r>
              <a:rPr lang="ru-RU" altLang="ru-RU" dirty="0" smtClean="0">
                <a:latin typeface="Arial" panose="020B0604020202020204" pitchFamily="34" charset="0"/>
              </a:rPr>
              <a:t> подавляет пролиферацию клеток путем блокировки перехода клетки из </a:t>
            </a:r>
            <a:r>
              <a:rPr lang="en-US" altLang="ru-RU" dirty="0" smtClean="0">
                <a:latin typeface="Arial" panose="020B0604020202020204" pitchFamily="34" charset="0"/>
              </a:rPr>
              <a:t>G1-</a:t>
            </a:r>
            <a:r>
              <a:rPr lang="ru-RU" altLang="ru-RU" dirty="0" smtClean="0">
                <a:latin typeface="Arial" panose="020B0604020202020204" pitchFamily="34" charset="0"/>
              </a:rPr>
              <a:t>фазы в </a:t>
            </a:r>
            <a:r>
              <a:rPr lang="en-US" altLang="ru-RU" dirty="0" smtClean="0">
                <a:latin typeface="Arial" panose="020B0604020202020204" pitchFamily="34" charset="0"/>
              </a:rPr>
              <a:t>S-</a:t>
            </a:r>
            <a:r>
              <a:rPr lang="ru-RU" altLang="ru-RU" dirty="0" smtClean="0">
                <a:latin typeface="Arial" panose="020B0604020202020204" pitchFamily="34" charset="0"/>
              </a:rPr>
              <a:t>фазу клеточного цикла. Показания: </a:t>
            </a:r>
            <a:r>
              <a:rPr lang="ru-RU" altLang="ru-RU" dirty="0" err="1" smtClean="0">
                <a:latin typeface="Arial" panose="020B0604020202020204" pitchFamily="34" charset="0"/>
              </a:rPr>
              <a:t>местнораспространенный</a:t>
            </a:r>
            <a:r>
              <a:rPr lang="ru-RU" altLang="ru-RU" dirty="0" smtClean="0">
                <a:latin typeface="Arial" panose="020B0604020202020204" pitchFamily="34" charset="0"/>
              </a:rPr>
              <a:t> или метастатический рак молочной железы, положительный по рецептору эстрогена (</a:t>
            </a:r>
            <a:r>
              <a:rPr lang="en-US" altLang="ru-RU" dirty="0" smtClean="0">
                <a:latin typeface="Arial" panose="020B0604020202020204" pitchFamily="34" charset="0"/>
              </a:rPr>
              <a:t>HR), </a:t>
            </a:r>
            <a:r>
              <a:rPr lang="ru-RU" altLang="ru-RU" dirty="0" smtClean="0">
                <a:latin typeface="Arial" panose="020B0604020202020204" pitchFamily="34" charset="0"/>
              </a:rPr>
              <a:t>отрицательный по рецептору </a:t>
            </a:r>
            <a:r>
              <a:rPr lang="ru-RU" altLang="ru-RU" dirty="0" err="1" smtClean="0">
                <a:latin typeface="Arial" panose="020B0604020202020204" pitchFamily="34" charset="0"/>
              </a:rPr>
              <a:t>эпидермального</a:t>
            </a:r>
            <a:r>
              <a:rPr lang="ru-RU" altLang="ru-RU" dirty="0" smtClean="0">
                <a:latin typeface="Arial" panose="020B0604020202020204" pitchFamily="34" charset="0"/>
              </a:rPr>
              <a:t> фактора роста человека 2-го типа (</a:t>
            </a:r>
            <a:r>
              <a:rPr lang="en-US" altLang="ru-RU" dirty="0" smtClean="0">
                <a:latin typeface="Arial" panose="020B0604020202020204" pitchFamily="34" charset="0"/>
              </a:rPr>
              <a:t>HER2), </a:t>
            </a:r>
            <a:r>
              <a:rPr lang="ru-RU" altLang="ru-RU" dirty="0" smtClean="0">
                <a:latin typeface="Arial" panose="020B0604020202020204" pitchFamily="34" charset="0"/>
              </a:rPr>
              <a:t>после предшествующей гормональной терапии.</a:t>
            </a:r>
          </a:p>
        </p:txBody>
      </p:sp>
    </p:spTree>
    <p:extLst>
      <p:ext uri="{BB962C8B-B14F-4D97-AF65-F5344CB8AC3E}">
        <p14:creationId xmlns:p14="http://schemas.microsoft.com/office/powerpoint/2010/main" xmlns="" val="294924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D3C587-CCE2-4666-92CD-C4FB55A58174}" type="slidenum">
              <a:rPr lang="ru-RU" altLang="ru-RU" smtClean="0"/>
              <a:pPr>
                <a:spcBef>
                  <a:spcPct val="0"/>
                </a:spcBef>
              </a:pPr>
              <a:t>11</a:t>
            </a:fld>
            <a:endParaRPr lang="ru-RU" altLang="ru-RU"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altLang="ru-RU" b="1" dirty="0" err="1" smtClean="0">
                <a:latin typeface="Arial" panose="020B0604020202020204" pitchFamily="34" charset="0"/>
              </a:rPr>
              <a:t>Висмодегиб</a:t>
            </a:r>
            <a:r>
              <a:rPr lang="ru-RU" altLang="ru-RU" dirty="0" smtClean="0">
                <a:latin typeface="Arial" panose="020B0604020202020204" pitchFamily="34" charset="0"/>
              </a:rPr>
              <a:t> — низкомолекулярный пероральный ингибитор сигнального пути </a:t>
            </a:r>
            <a:r>
              <a:rPr lang="en-US" altLang="ru-RU" i="1" dirty="0" smtClean="0">
                <a:latin typeface="Arial" panose="020B0604020202020204" pitchFamily="34" charset="0"/>
              </a:rPr>
              <a:t>Hedgehog</a:t>
            </a:r>
            <a:r>
              <a:rPr lang="en-US" altLang="ru-RU" dirty="0" smtClean="0">
                <a:latin typeface="Arial" panose="020B0604020202020204" pitchFamily="34" charset="0"/>
              </a:rPr>
              <a:t>. </a:t>
            </a:r>
            <a:r>
              <a:rPr lang="ru-RU" altLang="ru-RU" dirty="0" smtClean="0">
                <a:latin typeface="Arial" panose="020B0604020202020204" pitchFamily="34" charset="0"/>
              </a:rPr>
              <a:t>Активация сигнального пути </a:t>
            </a:r>
            <a:r>
              <a:rPr lang="en-US" altLang="ru-RU" i="1" dirty="0" smtClean="0">
                <a:latin typeface="Arial" panose="020B0604020202020204" pitchFamily="34" charset="0"/>
              </a:rPr>
              <a:t>Hedgehog</a:t>
            </a:r>
            <a:r>
              <a:rPr lang="en-US" altLang="ru-RU" dirty="0" smtClean="0">
                <a:latin typeface="Arial" panose="020B0604020202020204" pitchFamily="34" charset="0"/>
              </a:rPr>
              <a:t> </a:t>
            </a:r>
            <a:r>
              <a:rPr lang="ru-RU" altLang="ru-RU" dirty="0" smtClean="0">
                <a:latin typeface="Arial" panose="020B0604020202020204" pitchFamily="34" charset="0"/>
              </a:rPr>
              <a:t>через трансмембранный белок </a:t>
            </a:r>
            <a:r>
              <a:rPr lang="en-US" altLang="ru-RU" i="1" dirty="0" smtClean="0">
                <a:latin typeface="Arial" panose="020B0604020202020204" pitchFamily="34" charset="0"/>
              </a:rPr>
              <a:t>Smoothened</a:t>
            </a:r>
            <a:r>
              <a:rPr lang="en-US" altLang="ru-RU" dirty="0" smtClean="0">
                <a:latin typeface="Arial" panose="020B0604020202020204" pitchFamily="34" charset="0"/>
              </a:rPr>
              <a:t> (</a:t>
            </a:r>
            <a:r>
              <a:rPr lang="en-US" altLang="ru-RU" i="1" dirty="0" smtClean="0">
                <a:latin typeface="Arial" panose="020B0604020202020204" pitchFamily="34" charset="0"/>
              </a:rPr>
              <a:t>Smoothened transmembrane protein, SMO</a:t>
            </a:r>
            <a:r>
              <a:rPr lang="en-US" altLang="ru-RU" dirty="0" smtClean="0">
                <a:latin typeface="Arial" panose="020B0604020202020204" pitchFamily="34" charset="0"/>
              </a:rPr>
              <a:t>) </a:t>
            </a:r>
            <a:r>
              <a:rPr lang="ru-RU" altLang="ru-RU" dirty="0" smtClean="0">
                <a:latin typeface="Arial" panose="020B0604020202020204" pitchFamily="34" charset="0"/>
              </a:rPr>
              <a:t>приводит к активации и внутриядерной локализации факторов транскрипции онкогена, ассоциированного с глиомой (</a:t>
            </a:r>
            <a:r>
              <a:rPr lang="en-US" altLang="ru-RU" i="1" dirty="0" smtClean="0">
                <a:latin typeface="Arial" panose="020B0604020202020204" pitchFamily="34" charset="0"/>
              </a:rPr>
              <a:t>glioma-associated oncogene, GLI</a:t>
            </a:r>
            <a:r>
              <a:rPr lang="en-US" altLang="ru-RU" dirty="0" smtClean="0">
                <a:latin typeface="Arial" panose="020B0604020202020204" pitchFamily="34" charset="0"/>
              </a:rPr>
              <a:t>) </a:t>
            </a:r>
            <a:r>
              <a:rPr lang="ru-RU" altLang="ru-RU" dirty="0" smtClean="0">
                <a:latin typeface="Arial" panose="020B0604020202020204" pitchFamily="34" charset="0"/>
              </a:rPr>
              <a:t>и индукции генов-мишеней сигнального пути </a:t>
            </a:r>
            <a:r>
              <a:rPr lang="en-US" altLang="ru-RU" i="1" dirty="0" smtClean="0">
                <a:latin typeface="Arial" panose="020B0604020202020204" pitchFamily="34" charset="0"/>
              </a:rPr>
              <a:t>Hedgehog</a:t>
            </a:r>
            <a:r>
              <a:rPr lang="en-US" altLang="ru-RU" dirty="0" smtClean="0">
                <a:latin typeface="Arial" panose="020B0604020202020204" pitchFamily="34" charset="0"/>
              </a:rPr>
              <a:t>. </a:t>
            </a:r>
            <a:r>
              <a:rPr lang="ru-RU" altLang="ru-RU" dirty="0" smtClean="0">
                <a:latin typeface="Arial" panose="020B0604020202020204" pitchFamily="34" charset="0"/>
              </a:rPr>
              <a:t>Многие из этих генов вовлечены в пролиферацию, выживание и дифференцировку клеток. </a:t>
            </a:r>
            <a:r>
              <a:rPr lang="ru-RU" altLang="ru-RU" dirty="0" err="1" smtClean="0">
                <a:latin typeface="Arial" panose="020B0604020202020204" pitchFamily="34" charset="0"/>
              </a:rPr>
              <a:t>Висмодегиб</a:t>
            </a:r>
            <a:r>
              <a:rPr lang="ru-RU" altLang="ru-RU" dirty="0" smtClean="0">
                <a:latin typeface="Arial" panose="020B0604020202020204" pitchFamily="34" charset="0"/>
              </a:rPr>
              <a:t> связывается с </a:t>
            </a:r>
            <a:r>
              <a:rPr lang="en-US" altLang="ru-RU" i="1" dirty="0" smtClean="0">
                <a:latin typeface="Arial" panose="020B0604020202020204" pitchFamily="34" charset="0"/>
              </a:rPr>
              <a:t>SMO</a:t>
            </a:r>
            <a:r>
              <a:rPr lang="en-US" altLang="ru-RU" dirty="0" smtClean="0">
                <a:latin typeface="Arial" panose="020B0604020202020204" pitchFamily="34" charset="0"/>
              </a:rPr>
              <a:t> </a:t>
            </a:r>
            <a:r>
              <a:rPr lang="ru-RU" altLang="ru-RU" dirty="0" smtClean="0">
                <a:latin typeface="Arial" panose="020B0604020202020204" pitchFamily="34" charset="0"/>
              </a:rPr>
              <a:t>и препятствует передаче сигнала по пути </a:t>
            </a:r>
            <a:r>
              <a:rPr lang="en-US" altLang="ru-RU" i="1" dirty="0" smtClean="0">
                <a:latin typeface="Arial" panose="020B0604020202020204" pitchFamily="34" charset="0"/>
              </a:rPr>
              <a:t>Hedgehog</a:t>
            </a:r>
            <a:r>
              <a:rPr lang="en-US" altLang="ru-RU" dirty="0" smtClean="0">
                <a:latin typeface="Arial" panose="020B0604020202020204" pitchFamily="34" charset="0"/>
              </a:rPr>
              <a:t>.</a:t>
            </a:r>
            <a:endParaRPr lang="ru-RU" altLang="ru-RU" dirty="0" smtClean="0">
              <a:latin typeface="Arial" panose="020B0604020202020204" pitchFamily="34" charset="0"/>
            </a:endParaRPr>
          </a:p>
        </p:txBody>
      </p:sp>
    </p:spTree>
    <p:extLst>
      <p:ext uri="{BB962C8B-B14F-4D97-AF65-F5344CB8AC3E}">
        <p14:creationId xmlns:p14="http://schemas.microsoft.com/office/powerpoint/2010/main" xmlns="" val="27527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ru-RU" sz="2000"/>
          </a:p>
        </p:txBody>
      </p:sp>
      <p:sp>
        <p:nvSpPr>
          <p:cNvPr id="5" name="Line 8"/>
          <p:cNvSpPr>
            <a:spLocks noChangeShapeType="1"/>
          </p:cNvSpPr>
          <p:nvPr/>
        </p:nvSpPr>
        <p:spPr bwMode="auto">
          <a:xfrm>
            <a:off x="2641605"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sz="2000"/>
          </a:p>
        </p:txBody>
      </p:sp>
      <p:sp>
        <p:nvSpPr>
          <p:cNvPr id="86018" name="Rectangle 2"/>
          <p:cNvSpPr>
            <a:spLocks noGrp="1" noChangeArrowheads="1"/>
          </p:cNvSpPr>
          <p:nvPr>
            <p:ph type="ctrTitle"/>
          </p:nvPr>
        </p:nvSpPr>
        <p:spPr>
          <a:xfrm>
            <a:off x="1219205" y="1524000"/>
            <a:ext cx="10164233" cy="1752600"/>
          </a:xfrm>
        </p:spPr>
        <p:txBody>
          <a:bodyPr/>
          <a:lstStyle>
            <a:lvl1pPr>
              <a:defRPr sz="3400"/>
            </a:lvl1pPr>
          </a:lstStyle>
          <a:p>
            <a:pPr lvl="0"/>
            <a:r>
              <a:rPr lang="ru-RU" altLang="en-US" noProof="0" smtClean="0"/>
              <a:t>Образец заголовка</a:t>
            </a:r>
          </a:p>
        </p:txBody>
      </p:sp>
      <p:sp>
        <p:nvSpPr>
          <p:cNvPr id="86019"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400" b="0">
                <a:solidFill>
                  <a:srgbClr val="0000CC"/>
                </a:solidFill>
              </a:defRPr>
            </a:lvl1pPr>
          </a:lstStyle>
          <a:p>
            <a:pPr lvl="0"/>
            <a:r>
              <a:rPr lang="ru-RU" altLang="en-US" noProof="0" smtClean="0"/>
              <a:t>Образец подзаголовка</a:t>
            </a:r>
          </a:p>
        </p:txBody>
      </p:sp>
      <p:sp>
        <p:nvSpPr>
          <p:cNvPr id="6" name="Rectangle 6"/>
          <p:cNvSpPr>
            <a:spLocks noGrp="1" noChangeArrowheads="1"/>
          </p:cNvSpPr>
          <p:nvPr>
            <p:ph type="sldNum" sz="quarter" idx="10"/>
          </p:nvPr>
        </p:nvSpPr>
        <p:spPr>
          <a:xfrm>
            <a:off x="0" y="6400800"/>
            <a:ext cx="2844800" cy="457200"/>
          </a:xfrm>
        </p:spPr>
        <p:txBody>
          <a:bodyPr/>
          <a:lstStyle>
            <a:lvl1pPr>
              <a:defRPr sz="1600" smtClean="0"/>
            </a:lvl1pPr>
          </a:lstStyle>
          <a:p>
            <a:pPr>
              <a:defRPr/>
            </a:pPr>
            <a:fld id="{BDDC36A7-934E-46F4-A9CA-F0C31FE42FD4}" type="slidenum">
              <a:rPr lang="ru-RU" altLang="en-US" smtClean="0"/>
              <a:pPr>
                <a:defRPr/>
              </a:pPr>
              <a:t>‹#›</a:t>
            </a:fld>
            <a:endParaRPr lang="ru-RU" altLang="en-US"/>
          </a:p>
        </p:txBody>
      </p:sp>
    </p:spTree>
    <p:extLst>
      <p:ext uri="{BB962C8B-B14F-4D97-AF65-F5344CB8AC3E}">
        <p14:creationId xmlns:p14="http://schemas.microsoft.com/office/powerpoint/2010/main" xmlns="" val="20722081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4B606184-9248-4FB2-B817-0DF96395DA37}" type="slidenum">
              <a:rPr lang="ru-RU" altLang="en-US"/>
              <a:pPr>
                <a:defRPr/>
              </a:pPr>
              <a:t>‹#›</a:t>
            </a:fld>
            <a:endParaRPr lang="ru-RU" altLang="en-US"/>
          </a:p>
        </p:txBody>
      </p:sp>
    </p:spTree>
    <p:extLst>
      <p:ext uri="{BB962C8B-B14F-4D97-AF65-F5344CB8AC3E}">
        <p14:creationId xmlns:p14="http://schemas.microsoft.com/office/powerpoint/2010/main" xmlns="" val="249599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7813"/>
            <a:ext cx="2743200" cy="63198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7813"/>
            <a:ext cx="8026400" cy="6319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0E826325-592E-4F2A-B6CA-AD26B2D81262}" type="slidenum">
              <a:rPr lang="ru-RU" altLang="en-US"/>
              <a:pPr>
                <a:defRPr/>
              </a:pPr>
              <a:t>‹#›</a:t>
            </a:fld>
            <a:endParaRPr lang="ru-RU" altLang="en-US"/>
          </a:p>
        </p:txBody>
      </p:sp>
    </p:spTree>
    <p:extLst>
      <p:ext uri="{BB962C8B-B14F-4D97-AF65-F5344CB8AC3E}">
        <p14:creationId xmlns:p14="http://schemas.microsoft.com/office/powerpoint/2010/main" xmlns="" val="180936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a:ln/>
        </p:spPr>
        <p:txBody>
          <a:bodyPr/>
          <a:lstStyle>
            <a:lvl1pPr>
              <a:defRPr/>
            </a:lvl1pPr>
          </a:lstStyle>
          <a:p>
            <a:pPr>
              <a:defRPr/>
            </a:pPr>
            <a:fld id="{8F7775FF-9FA1-4743-8E61-9BBAD9321091}" type="slidenum">
              <a:rPr lang="ru-RU" altLang="en-US"/>
              <a:pPr>
                <a:defRPr/>
              </a:pPr>
              <a:t>‹#›</a:t>
            </a:fld>
            <a:endParaRPr lang="ru-RU" altLang="en-US" dirty="0"/>
          </a:p>
        </p:txBody>
      </p:sp>
    </p:spTree>
    <p:extLst>
      <p:ext uri="{BB962C8B-B14F-4D97-AF65-F5344CB8AC3E}">
        <p14:creationId xmlns:p14="http://schemas.microsoft.com/office/powerpoint/2010/main" xmlns="" val="2049807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5"/>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7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6"/>
          <p:cNvSpPr>
            <a:spLocks noGrp="1" noChangeArrowheads="1"/>
          </p:cNvSpPr>
          <p:nvPr>
            <p:ph type="sldNum" sz="quarter" idx="10"/>
          </p:nvPr>
        </p:nvSpPr>
        <p:spPr>
          <a:ln/>
        </p:spPr>
        <p:txBody>
          <a:bodyPr/>
          <a:lstStyle>
            <a:lvl1pPr>
              <a:defRPr/>
            </a:lvl1pPr>
          </a:lstStyle>
          <a:p>
            <a:pPr>
              <a:defRPr/>
            </a:pPr>
            <a:fld id="{9A3C81AB-F28B-4363-8838-843865506CC4}" type="slidenum">
              <a:rPr lang="ru-RU" altLang="en-US"/>
              <a:pPr>
                <a:defRPr/>
              </a:pPr>
              <a:t>‹#›</a:t>
            </a:fld>
            <a:endParaRPr lang="ru-RU" altLang="en-US"/>
          </a:p>
        </p:txBody>
      </p:sp>
    </p:spTree>
    <p:extLst>
      <p:ext uri="{BB962C8B-B14F-4D97-AF65-F5344CB8AC3E}">
        <p14:creationId xmlns:p14="http://schemas.microsoft.com/office/powerpoint/2010/main" xmlns="" val="265800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341438"/>
            <a:ext cx="53848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341438"/>
            <a:ext cx="5384800" cy="5256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a:ln/>
        </p:spPr>
        <p:txBody>
          <a:bodyPr/>
          <a:lstStyle>
            <a:lvl1pPr>
              <a:defRPr/>
            </a:lvl1pPr>
          </a:lstStyle>
          <a:p>
            <a:pPr>
              <a:defRPr/>
            </a:pPr>
            <a:fld id="{BD02C720-FD08-40BF-99FC-18C8D27DF33D}" type="slidenum">
              <a:rPr lang="ru-RU" altLang="en-US"/>
              <a:pPr>
                <a:defRPr/>
              </a:pPr>
              <a:t>‹#›</a:t>
            </a:fld>
            <a:endParaRPr lang="ru-RU" altLang="en-US"/>
          </a:p>
        </p:txBody>
      </p:sp>
    </p:spTree>
    <p:extLst>
      <p:ext uri="{BB962C8B-B14F-4D97-AF65-F5344CB8AC3E}">
        <p14:creationId xmlns:p14="http://schemas.microsoft.com/office/powerpoint/2010/main" xmlns="" val="358108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9"/>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9"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a:ln/>
        </p:spPr>
        <p:txBody>
          <a:bodyPr/>
          <a:lstStyle>
            <a:lvl1pPr>
              <a:defRPr/>
            </a:lvl1pPr>
          </a:lstStyle>
          <a:p>
            <a:pPr>
              <a:defRPr/>
            </a:pPr>
            <a:fld id="{66EA5D1C-802A-4FAD-A0B0-7C4DB792DF75}" type="slidenum">
              <a:rPr lang="ru-RU" altLang="en-US"/>
              <a:pPr>
                <a:defRPr/>
              </a:pPr>
              <a:t>‹#›</a:t>
            </a:fld>
            <a:endParaRPr lang="ru-RU" altLang="en-US"/>
          </a:p>
        </p:txBody>
      </p:sp>
    </p:spTree>
    <p:extLst>
      <p:ext uri="{BB962C8B-B14F-4D97-AF65-F5344CB8AC3E}">
        <p14:creationId xmlns:p14="http://schemas.microsoft.com/office/powerpoint/2010/main" xmlns="" val="389508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a:ln/>
        </p:spPr>
        <p:txBody>
          <a:bodyPr/>
          <a:lstStyle>
            <a:lvl1pPr>
              <a:defRPr/>
            </a:lvl1pPr>
          </a:lstStyle>
          <a:p>
            <a:pPr>
              <a:defRPr/>
            </a:pPr>
            <a:fld id="{9007154F-B640-4FDE-BC57-FB5FF3C599CF}" type="slidenum">
              <a:rPr lang="ru-RU" altLang="en-US"/>
              <a:pPr>
                <a:defRPr/>
              </a:pPr>
              <a:t>‹#›</a:t>
            </a:fld>
            <a:endParaRPr lang="ru-RU" altLang="en-US"/>
          </a:p>
        </p:txBody>
      </p:sp>
    </p:spTree>
    <p:extLst>
      <p:ext uri="{BB962C8B-B14F-4D97-AF65-F5344CB8AC3E}">
        <p14:creationId xmlns:p14="http://schemas.microsoft.com/office/powerpoint/2010/main" xmlns="" val="179372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B42B485-5EA8-4F00-84F4-B76505C88289}" type="slidenum">
              <a:rPr lang="ru-RU" altLang="en-US"/>
              <a:pPr>
                <a:defRPr/>
              </a:pPr>
              <a:t>‹#›</a:t>
            </a:fld>
            <a:endParaRPr lang="ru-RU" altLang="en-US"/>
          </a:p>
        </p:txBody>
      </p:sp>
    </p:spTree>
    <p:extLst>
      <p:ext uri="{BB962C8B-B14F-4D97-AF65-F5344CB8AC3E}">
        <p14:creationId xmlns:p14="http://schemas.microsoft.com/office/powerpoint/2010/main" xmlns="" val="196864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2"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190CA975-0F2E-4E39-9082-5F50CC08FB32}" type="slidenum">
              <a:rPr lang="ru-RU" altLang="en-US"/>
              <a:pPr>
                <a:defRPr/>
              </a:pPr>
              <a:t>‹#›</a:t>
            </a:fld>
            <a:endParaRPr lang="ru-RU" altLang="en-US"/>
          </a:p>
        </p:txBody>
      </p:sp>
    </p:spTree>
    <p:extLst>
      <p:ext uri="{BB962C8B-B14F-4D97-AF65-F5344CB8AC3E}">
        <p14:creationId xmlns:p14="http://schemas.microsoft.com/office/powerpoint/2010/main" xmlns="" val="266109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22"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3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40322"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6"/>
          <p:cNvSpPr>
            <a:spLocks noGrp="1" noChangeArrowheads="1"/>
          </p:cNvSpPr>
          <p:nvPr>
            <p:ph type="sldNum" sz="quarter" idx="10"/>
          </p:nvPr>
        </p:nvSpPr>
        <p:spPr>
          <a:ln/>
        </p:spPr>
        <p:txBody>
          <a:bodyPr/>
          <a:lstStyle>
            <a:lvl1pPr>
              <a:defRPr/>
            </a:lvl1pPr>
          </a:lstStyle>
          <a:p>
            <a:pPr>
              <a:defRPr/>
            </a:pPr>
            <a:fld id="{51310810-B497-456B-80E7-37F7F9A09375}" type="slidenum">
              <a:rPr lang="ru-RU" altLang="en-US"/>
              <a:pPr>
                <a:defRPr/>
              </a:pPr>
              <a:t>‹#›</a:t>
            </a:fld>
            <a:endParaRPr lang="ru-RU" altLang="en-US"/>
          </a:p>
        </p:txBody>
      </p:sp>
    </p:spTree>
    <p:extLst>
      <p:ext uri="{BB962C8B-B14F-4D97-AF65-F5344CB8AC3E}">
        <p14:creationId xmlns:p14="http://schemas.microsoft.com/office/powerpoint/2010/main" xmlns="" val="1872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09600" y="277813"/>
            <a:ext cx="109728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84995" name="Rectangle 3"/>
          <p:cNvSpPr>
            <a:spLocks noGrp="1" noChangeArrowheads="1"/>
          </p:cNvSpPr>
          <p:nvPr>
            <p:ph type="body" idx="1"/>
          </p:nvPr>
        </p:nvSpPr>
        <p:spPr bwMode="auto">
          <a:xfrm>
            <a:off x="609600" y="1341438"/>
            <a:ext cx="10972800"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84998" name="Rectangle 6"/>
          <p:cNvSpPr>
            <a:spLocks noGrp="1" noChangeArrowheads="1"/>
          </p:cNvSpPr>
          <p:nvPr>
            <p:ph type="sldNum" sz="quarter" idx="4"/>
          </p:nvPr>
        </p:nvSpPr>
        <p:spPr bwMode="auto">
          <a:xfrm>
            <a:off x="0" y="6538920"/>
            <a:ext cx="2734733" cy="31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1" smtClean="0"/>
            </a:lvl1pPr>
          </a:lstStyle>
          <a:p>
            <a:pPr>
              <a:defRPr/>
            </a:pPr>
            <a:fld id="{ED137B03-5620-4020-B6EF-0E523AC0AEDA}" type="slidenum">
              <a:rPr lang="ru-RU" altLang="en-US"/>
              <a:pPr>
                <a:defRPr/>
              </a:pPr>
              <a:t>‹#›</a:t>
            </a:fld>
            <a:endParaRPr lang="ru-RU" altLang="en-US"/>
          </a:p>
        </p:txBody>
      </p:sp>
      <p:sp>
        <p:nvSpPr>
          <p:cNvPr id="1029" name="Freeform 7"/>
          <p:cNvSpPr>
            <a:spLocks noChangeArrowheads="1"/>
          </p:cNvSpPr>
          <p:nvPr/>
        </p:nvSpPr>
        <p:spPr bwMode="auto">
          <a:xfrm>
            <a:off x="508000" y="228600"/>
            <a:ext cx="109728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ru-RU" sz="2000"/>
          </a:p>
        </p:txBody>
      </p:sp>
      <p:sp>
        <p:nvSpPr>
          <p:cNvPr id="1030" name="Line 8"/>
          <p:cNvSpPr>
            <a:spLocks noChangeShapeType="1"/>
          </p:cNvSpPr>
          <p:nvPr/>
        </p:nvSpPr>
        <p:spPr bwMode="auto">
          <a:xfrm>
            <a:off x="624417" y="6669088"/>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sz="2000"/>
          </a:p>
        </p:txBody>
      </p:sp>
    </p:spTree>
  </p:cSld>
  <p:clrMap bg1="lt1" tx1="dk1" bg2="lt2" tx2="dk2" accent1="accent1" accent2="accent2" accent3="accent3" accent4="accent4" accent5="accent5" accent6="accent6" hlink="hlink" folHlink="folHlink"/>
  <p:sldLayoutIdLst>
    <p:sldLayoutId id="2147483771"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kern="1200">
          <a:solidFill>
            <a:srgbClr val="0000CC"/>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2pPr>
      <a:lvl3pPr algn="l" rtl="0" eaLnBrk="0" fontAlgn="base" hangingPunct="0">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3pPr>
      <a:lvl4pPr algn="l" rtl="0" eaLnBrk="0" fontAlgn="base" hangingPunct="0">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4pPr>
      <a:lvl5pPr algn="l" rtl="0" eaLnBrk="0" fontAlgn="base" hangingPunct="0">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5pPr>
      <a:lvl6pPr marL="457200" algn="l" rtl="0" fontAlgn="base">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6pPr>
      <a:lvl7pPr marL="914400" algn="l" rtl="0" fontAlgn="base">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7pPr>
      <a:lvl8pPr marL="1371600" algn="l" rtl="0" fontAlgn="base">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8pPr>
      <a:lvl9pPr marL="1828800" algn="l" rtl="0" fontAlgn="base">
        <a:spcBef>
          <a:spcPct val="0"/>
        </a:spcBef>
        <a:spcAft>
          <a:spcPct val="0"/>
        </a:spcAft>
        <a:defRPr sz="3000" b="1">
          <a:solidFill>
            <a:srgbClr val="0000CC"/>
          </a:solidFill>
          <a:effectLst>
            <a:outerShdw blurRad="38100" dist="38100" dir="2700000" algn="tl">
              <a:srgbClr val="C0C0C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2600" b="1" kern="1200">
          <a:solidFill>
            <a:schemeClr val="tx1"/>
          </a:solidFill>
          <a:effectLst>
            <a:outerShdw blurRad="38100" dist="38100" dir="2700000" algn="tl">
              <a:srgbClr val="C0C0C0"/>
            </a:outerShdw>
          </a:effectLst>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200" b="1" kern="1200">
          <a:solidFill>
            <a:schemeClr val="tx1"/>
          </a:solidFill>
          <a:effectLst>
            <a:outerShdw blurRad="38100" dist="38100" dir="2700000" algn="tl">
              <a:srgbClr val="C0C0C0"/>
            </a:outerShdw>
          </a:effectLst>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000" b="1" kern="1200">
          <a:solidFill>
            <a:schemeClr val="tx1"/>
          </a:solidFill>
          <a:effectLst>
            <a:outerShdw blurRad="38100" dist="38100" dir="2700000" algn="tl">
              <a:srgbClr val="C0C0C0"/>
            </a:outerShdw>
          </a:effectLst>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b="1" kern="1200">
          <a:solidFill>
            <a:schemeClr val="tx1"/>
          </a:solidFill>
          <a:effectLst>
            <a:outerShdw blurRad="38100" dist="38100" dir="2700000" algn="tl">
              <a:srgbClr val="C0C0C0"/>
            </a:outerShdw>
          </a:effectLst>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b="1"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315398" name="Rectangle 6"/>
          <p:cNvSpPr>
            <a:spLocks noGrp="1" noChangeArrowheads="1"/>
          </p:cNvSpPr>
          <p:nvPr>
            <p:ph type="ctrTitle"/>
          </p:nvPr>
        </p:nvSpPr>
        <p:spPr>
          <a:xfrm>
            <a:off x="1919288" y="1773245"/>
            <a:ext cx="8424862" cy="2160587"/>
          </a:xfrm>
        </p:spPr>
        <p:txBody>
          <a:bodyPr/>
          <a:lstStyle/>
          <a:p>
            <a:pPr eaLnBrk="1" hangingPunct="1">
              <a:defRPr/>
            </a:pPr>
            <a:r>
              <a:rPr lang="en-US" altLang="ru-RU" sz="3200" dirty="0">
                <a:solidFill>
                  <a:schemeClr val="accent1">
                    <a:lumMod val="40000"/>
                    <a:lumOff val="60000"/>
                  </a:schemeClr>
                </a:solidFill>
              </a:rPr>
              <a:t>SCIENTIFIC APPROACHES TO THE CREATION OF INNOVATIVE ANTITUMOR DRUGS</a:t>
            </a:r>
            <a:endParaRPr lang="ru-RU" altLang="ru-RU" sz="3200" dirty="0">
              <a:solidFill>
                <a:schemeClr val="accent1">
                  <a:lumMod val="40000"/>
                  <a:lumOff val="60000"/>
                </a:schemeClr>
              </a:solidFill>
            </a:endParaRPr>
          </a:p>
        </p:txBody>
      </p:sp>
      <p:sp>
        <p:nvSpPr>
          <p:cNvPr id="6146" name="Rectangle 4"/>
          <p:cNvSpPr>
            <a:spLocks noGrp="1" noChangeArrowheads="1"/>
          </p:cNvSpPr>
          <p:nvPr>
            <p:ph type="sldNum" sz="quarter" idx="10"/>
          </p:nvPr>
        </p:nvSpPr>
        <p:spPr>
          <a:noFill/>
        </p:spPr>
        <p:txBody>
          <a:bodyPr/>
          <a:lstStyle>
            <a:lvl1pPr>
              <a:defRPr sz="2000">
                <a:solidFill>
                  <a:schemeClr val="tx1"/>
                </a:solidFill>
                <a:latin typeface="Tahoma" panose="020B0604030504040204" pitchFamily="34" charset="0"/>
              </a:defRPr>
            </a:lvl1pPr>
            <a:lvl2pPr marL="742950" indent="-285750">
              <a:defRPr sz="2000">
                <a:solidFill>
                  <a:schemeClr val="tx1"/>
                </a:solidFill>
                <a:latin typeface="Tahoma" panose="020B0604030504040204" pitchFamily="34" charset="0"/>
              </a:defRPr>
            </a:lvl2pPr>
            <a:lvl3pPr marL="1143000" indent="-228600">
              <a:defRPr sz="2000">
                <a:solidFill>
                  <a:schemeClr val="tx1"/>
                </a:solidFill>
                <a:latin typeface="Tahoma" panose="020B0604030504040204" pitchFamily="34" charset="0"/>
              </a:defRPr>
            </a:lvl3pPr>
            <a:lvl4pPr marL="1600200" indent="-228600">
              <a:defRPr sz="2000">
                <a:solidFill>
                  <a:schemeClr val="tx1"/>
                </a:solidFill>
                <a:latin typeface="Tahoma" panose="020B0604030504040204" pitchFamily="34" charset="0"/>
              </a:defRPr>
            </a:lvl4pPr>
            <a:lvl5pPr marL="2057400" indent="-22860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fld id="{195AFFD2-7FF7-4792-BAB0-BB40E0D4B3CF}" type="slidenum">
              <a:rPr lang="ru-RU" altLang="en-US" sz="1400"/>
              <a:pPr/>
              <a:t>1</a:t>
            </a:fld>
            <a:endParaRPr lang="ru-RU" altLang="en-US" sz="1400"/>
          </a:p>
        </p:txBody>
      </p:sp>
      <p:pic>
        <p:nvPicPr>
          <p:cNvPr id="6" name="Рисунок 5">
            <a:extLst>
              <a:ext uri="{FF2B5EF4-FFF2-40B4-BE49-F238E27FC236}">
                <a16:creationId xmlns:a16="http://schemas.microsoft.com/office/drawing/2014/main" xmlns="" id="{971950A9-174F-44E4-87BE-A8030A0723E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3340926" cy="1270175"/>
          </a:xfrm>
          <a:prstGeom prst="rect">
            <a:avLst/>
          </a:prstGeom>
        </p:spPr>
      </p:pic>
      <p:sp>
        <p:nvSpPr>
          <p:cNvPr id="5" name="Text Box 5"/>
          <p:cNvSpPr txBox="1">
            <a:spLocks noChangeArrowheads="1"/>
          </p:cNvSpPr>
          <p:nvPr/>
        </p:nvSpPr>
        <p:spPr bwMode="auto">
          <a:xfrm>
            <a:off x="2438401" y="5851525"/>
            <a:ext cx="437832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en-US" altLang="ru-RU"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rPr>
              <a:t>Faculty of Pharmacy</a:t>
            </a:r>
            <a:endParaRPr lang="ru-RU" altLang="ru-RU" dirty="0">
              <a:solidFill>
                <a:schemeClr val="accent1">
                  <a:lumMod val="40000"/>
                  <a:lumOff val="60000"/>
                </a:schemeClr>
              </a:solidFill>
              <a:effectLst>
                <a:outerShdw blurRad="38100" dist="38100" dir="2700000" algn="tl">
                  <a:srgbClr val="000000">
                    <a:alpha val="43137"/>
                  </a:srgbClr>
                </a:outerShdw>
              </a:effectLst>
              <a:latin typeface="Arial" panose="020B06040202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3" name="Rectangle 7">
            <a:extLst>
              <a:ext uri="{FF2B5EF4-FFF2-40B4-BE49-F238E27FC236}">
                <a16:creationId xmlns:a16="http://schemas.microsoft.com/office/drawing/2014/main" xmlns="" id="{F9B81F38-FE06-5041-999A-1A2527538D8E}"/>
              </a:ext>
            </a:extLst>
          </p:cNvPr>
          <p:cNvSpPr>
            <a:spLocks noGrp="1" noChangeArrowheads="1"/>
          </p:cNvSpPr>
          <p:nvPr>
            <p:ph type="title"/>
          </p:nvPr>
        </p:nvSpPr>
        <p:spPr/>
        <p:txBody>
          <a:bodyPr/>
          <a:lstStyle/>
          <a:p>
            <a:pPr algn="just" eaLnBrk="1" hangingPunct="1">
              <a:lnSpc>
                <a:spcPct val="140000"/>
              </a:lnSpc>
              <a:defRPr/>
            </a:pPr>
            <a:r>
              <a:rPr lang="en-US" sz="2800" dirty="0"/>
              <a:t>Cyclin-dependent kinase (CDK) inhibitors</a:t>
            </a:r>
            <a:endParaRPr lang="ru-RU" sz="2800" dirty="0"/>
          </a:p>
        </p:txBody>
      </p:sp>
      <p:sp>
        <p:nvSpPr>
          <p:cNvPr id="342024" name="Rectangle 8">
            <a:extLst>
              <a:ext uri="{FF2B5EF4-FFF2-40B4-BE49-F238E27FC236}">
                <a16:creationId xmlns:a16="http://schemas.microsoft.com/office/drawing/2014/main" xmlns="" id="{0D2A81F8-E26F-6E43-BFE9-53B4E2B54568}"/>
              </a:ext>
            </a:extLst>
          </p:cNvPr>
          <p:cNvSpPr>
            <a:spLocks noGrp="1" noChangeArrowheads="1"/>
          </p:cNvSpPr>
          <p:nvPr>
            <p:ph idx="1"/>
          </p:nvPr>
        </p:nvSpPr>
        <p:spPr>
          <a:xfrm>
            <a:off x="455856" y="980728"/>
            <a:ext cx="4711498" cy="5256212"/>
          </a:xfrm>
        </p:spPr>
        <p:txBody>
          <a:bodyPr/>
          <a:lstStyle/>
          <a:p>
            <a:pPr marL="0" indent="0" algn="just" eaLnBrk="1" hangingPunct="1">
              <a:buNone/>
              <a:defRPr/>
            </a:pPr>
            <a:r>
              <a:rPr lang="en-US" altLang="ru-RU" sz="2000" dirty="0" err="1">
                <a:latin typeface="Arial" panose="020B0604020202020204" pitchFamily="34" charset="0"/>
              </a:rPr>
              <a:t>Palbociclib</a:t>
            </a:r>
            <a:r>
              <a:rPr lang="en-US" altLang="ru-RU" sz="2000" b="0" dirty="0">
                <a:latin typeface="Arial" panose="020B0604020202020204" pitchFamily="34" charset="0"/>
              </a:rPr>
              <a:t> is an oral, highly selective, reversible small molecule inhibitor of cyclin-dependent kinases (CDKs) 4 and 6.</a:t>
            </a:r>
          </a:p>
          <a:p>
            <a:pPr marL="0" indent="0" algn="just" eaLnBrk="1" hangingPunct="1">
              <a:buNone/>
              <a:defRPr/>
            </a:pPr>
            <a:r>
              <a:rPr lang="en-US" altLang="ru-RU" sz="2000" b="0" dirty="0">
                <a:latin typeface="Arial" panose="020B0604020202020204" pitchFamily="34" charset="0"/>
              </a:rPr>
              <a:t>Cyclin D1 and CDK4/6 kinases are part of a variety of signaling pathways that activate cell proliferation. </a:t>
            </a:r>
            <a:endParaRPr lang="en-US" altLang="ru-RU" sz="2000" b="0" dirty="0" smtClean="0">
              <a:latin typeface="Arial" panose="020B0604020202020204" pitchFamily="34" charset="0"/>
            </a:endParaRPr>
          </a:p>
          <a:p>
            <a:pPr marL="0" indent="0" algn="just" eaLnBrk="1" hangingPunct="1">
              <a:buNone/>
              <a:defRPr/>
            </a:pPr>
            <a:r>
              <a:rPr lang="en-US" altLang="ru-RU" sz="2000" b="0" dirty="0" smtClean="0">
                <a:latin typeface="Arial" panose="020B0604020202020204" pitchFamily="34" charset="0"/>
              </a:rPr>
              <a:t>By </a:t>
            </a:r>
            <a:r>
              <a:rPr lang="en-US" altLang="ru-RU" sz="2000" b="0" dirty="0">
                <a:latin typeface="Arial" panose="020B0604020202020204" pitchFamily="34" charset="0"/>
              </a:rPr>
              <a:t>inhibiting CDK4/6, </a:t>
            </a:r>
            <a:r>
              <a:rPr lang="en-US" altLang="ru-RU" sz="2000" b="0" dirty="0" err="1">
                <a:latin typeface="Arial" panose="020B0604020202020204" pitchFamily="34" charset="0"/>
              </a:rPr>
              <a:t>palbociclib</a:t>
            </a:r>
            <a:r>
              <a:rPr lang="en-US" altLang="ru-RU" sz="2000" b="0" dirty="0">
                <a:latin typeface="Arial" panose="020B0604020202020204" pitchFamily="34" charset="0"/>
              </a:rPr>
              <a:t> suppresses cell proliferation by blocking cell transition from G1 phase to S phase of the cell cycle.</a:t>
            </a:r>
          </a:p>
          <a:p>
            <a:pPr marL="0" indent="0" algn="just" eaLnBrk="1" hangingPunct="1">
              <a:buNone/>
              <a:defRPr/>
            </a:pPr>
            <a:r>
              <a:rPr lang="en-US" altLang="ru-RU" sz="2000" dirty="0">
                <a:latin typeface="Arial" panose="020B0604020202020204" pitchFamily="34" charset="0"/>
              </a:rPr>
              <a:t>Indications</a:t>
            </a:r>
            <a:r>
              <a:rPr lang="en-US" altLang="ru-RU" sz="2000" b="0" dirty="0">
                <a:latin typeface="Arial" panose="020B0604020202020204" pitchFamily="34" charset="0"/>
              </a:rPr>
              <a:t>: Locally advanced or metastatic breast cancer, estrogen receptor (HR) positive, human epidermal growth factor receptor type 2 (HER2) negative, after prior hormonal therapy.</a:t>
            </a:r>
            <a:endParaRPr lang="ru-RU" sz="2000" b="0" dirty="0"/>
          </a:p>
        </p:txBody>
      </p:sp>
      <p:sp>
        <p:nvSpPr>
          <p:cNvPr id="1638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B9FFB760-A8EB-44C2-8454-4C2EA2B573C1}" type="slidenum">
              <a:rPr lang="ru-RU" altLang="en-US" sz="1200"/>
              <a:pPr>
                <a:spcBef>
                  <a:spcPct val="0"/>
                </a:spcBef>
                <a:buClrTx/>
                <a:buSzTx/>
                <a:buFontTx/>
                <a:buNone/>
              </a:pPr>
              <a:t>10</a:t>
            </a:fld>
            <a:endParaRPr lang="ru-RU" altLang="en-US" sz="1200" dirty="0"/>
          </a:p>
        </p:txBody>
      </p:sp>
      <p:grpSp>
        <p:nvGrpSpPr>
          <p:cNvPr id="2" name="Группа 1"/>
          <p:cNvGrpSpPr/>
          <p:nvPr/>
        </p:nvGrpSpPr>
        <p:grpSpPr>
          <a:xfrm>
            <a:off x="5167354" y="1124744"/>
            <a:ext cx="6972573" cy="3699892"/>
            <a:chOff x="1925639" y="2506664"/>
            <a:chExt cx="8340725" cy="3771900"/>
          </a:xfrm>
        </p:grpSpPr>
        <p:pic>
          <p:nvPicPr>
            <p:cNvPr id="16389" name="Рисунок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5639" y="2546351"/>
              <a:ext cx="8340725" cy="373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0" name="Rectangle 4"/>
            <p:cNvSpPr>
              <a:spLocks noChangeArrowheads="1"/>
            </p:cNvSpPr>
            <p:nvPr/>
          </p:nvSpPr>
          <p:spPr bwMode="auto">
            <a:xfrm>
              <a:off x="2351089" y="2506664"/>
              <a:ext cx="2527705" cy="1035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ru-RU" dirty="0" err="1" smtClean="0">
                  <a:solidFill>
                    <a:srgbClr val="FF0000"/>
                  </a:solidFill>
                  <a:latin typeface="Times" panose="02020603050405020304" pitchFamily="18" charset="0"/>
                </a:rPr>
                <a:t>Palbociclib</a:t>
              </a:r>
              <a:endParaRPr lang="en-US" altLang="ru-RU" dirty="0">
                <a:solidFill>
                  <a:srgbClr val="FF0000"/>
                </a:solidFill>
                <a:latin typeface="Times" panose="02020603050405020304" pitchFamily="18" charset="0"/>
              </a:endParaRPr>
            </a:p>
            <a:p>
              <a:pPr eaLnBrk="1" hangingPunct="1"/>
              <a:r>
                <a:rPr lang="en-US" altLang="ru-RU" b="0" dirty="0" err="1">
                  <a:latin typeface="Times" panose="02020603050405020304" pitchFamily="18" charset="0"/>
                </a:rPr>
                <a:t>Ibrance</a:t>
              </a:r>
              <a:r>
                <a:rPr lang="en-US" altLang="ru-RU" b="0" dirty="0">
                  <a:latin typeface="Times" panose="02020603050405020304" pitchFamily="18" charset="0"/>
                </a:rPr>
                <a:t>®</a:t>
              </a:r>
            </a:p>
            <a:p>
              <a:pPr eaLnBrk="1" hangingPunct="1"/>
              <a:r>
                <a:rPr lang="en-US" altLang="ru-RU" dirty="0">
                  <a:latin typeface="Times" panose="02020603050405020304" pitchFamily="18" charset="0"/>
                </a:rPr>
                <a:t>CDK4/6 inhibitor</a:t>
              </a:r>
              <a:endParaRPr lang="en-US" altLang="ru-RU" dirty="0">
                <a:solidFill>
                  <a:schemeClr val="accent2"/>
                </a:solidFill>
                <a:latin typeface="Times" panose="02020603050405020304" pitchFamily="18" charset="0"/>
              </a:endParaRPr>
            </a:p>
          </p:txBody>
        </p:sp>
      </p:grpSp>
    </p:spTree>
    <p:extLst>
      <p:ext uri="{BB962C8B-B14F-4D97-AF65-F5344CB8AC3E}">
        <p14:creationId xmlns:p14="http://schemas.microsoft.com/office/powerpoint/2010/main" xmlns="" val="27194539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66594E5F-CA3D-499D-B127-D8BC02EB0775}" type="slidenum">
              <a:rPr lang="ru-RU" altLang="en-US" sz="1200"/>
              <a:pPr>
                <a:spcBef>
                  <a:spcPct val="0"/>
                </a:spcBef>
                <a:buClrTx/>
                <a:buSzTx/>
                <a:buFontTx/>
                <a:buNone/>
              </a:pPr>
              <a:t>11</a:t>
            </a:fld>
            <a:endParaRPr lang="ru-RU" altLang="en-US" sz="1200"/>
          </a:p>
        </p:txBody>
      </p:sp>
      <p:sp>
        <p:nvSpPr>
          <p:cNvPr id="342023" name="Rectangle 7">
            <a:extLst>
              <a:ext uri="{FF2B5EF4-FFF2-40B4-BE49-F238E27FC236}">
                <a16:creationId xmlns:a16="http://schemas.microsoft.com/office/drawing/2014/main" xmlns="" id="{F9B81F38-FE06-5041-999A-1A2527538D8E}"/>
              </a:ext>
            </a:extLst>
          </p:cNvPr>
          <p:cNvSpPr>
            <a:spLocks noGrp="1" noChangeArrowheads="1"/>
          </p:cNvSpPr>
          <p:nvPr>
            <p:ph type="title"/>
          </p:nvPr>
        </p:nvSpPr>
        <p:spPr/>
        <p:txBody>
          <a:bodyPr/>
          <a:lstStyle/>
          <a:p>
            <a:pPr algn="just" eaLnBrk="1" hangingPunct="1">
              <a:lnSpc>
                <a:spcPct val="140000"/>
              </a:lnSpc>
              <a:defRPr/>
            </a:pPr>
            <a:r>
              <a:rPr lang="en-US" sz="2800" dirty="0"/>
              <a:t>Signaling pathway inhibitors</a:t>
            </a:r>
            <a:endParaRPr lang="ru-RU" sz="2800" dirty="0"/>
          </a:p>
        </p:txBody>
      </p:sp>
      <p:sp>
        <p:nvSpPr>
          <p:cNvPr id="342024" name="Rectangle 8">
            <a:extLst>
              <a:ext uri="{FF2B5EF4-FFF2-40B4-BE49-F238E27FC236}">
                <a16:creationId xmlns:a16="http://schemas.microsoft.com/office/drawing/2014/main" xmlns="" id="{0D2A81F8-E26F-6E43-BFE9-53B4E2B54568}"/>
              </a:ext>
            </a:extLst>
          </p:cNvPr>
          <p:cNvSpPr>
            <a:spLocks noGrp="1" noChangeArrowheads="1"/>
          </p:cNvSpPr>
          <p:nvPr>
            <p:ph type="body" idx="1"/>
          </p:nvPr>
        </p:nvSpPr>
        <p:spPr>
          <a:xfrm>
            <a:off x="599368" y="1195706"/>
            <a:ext cx="4118248" cy="5256212"/>
          </a:xfrm>
        </p:spPr>
        <p:txBody>
          <a:bodyPr/>
          <a:lstStyle/>
          <a:p>
            <a:pPr marL="0" indent="0" algn="just" eaLnBrk="1" hangingPunct="1">
              <a:buNone/>
              <a:defRPr/>
            </a:pPr>
            <a:r>
              <a:rPr lang="en-US" altLang="ru-RU" sz="2000" dirty="0" err="1">
                <a:latin typeface="Arial" panose="020B0604020202020204" pitchFamily="34" charset="0"/>
              </a:rPr>
              <a:t>Vismodegib</a:t>
            </a:r>
            <a:r>
              <a:rPr lang="en-US" altLang="ru-RU" sz="2000" b="0" dirty="0">
                <a:latin typeface="Arial" panose="020B0604020202020204" pitchFamily="34" charset="0"/>
              </a:rPr>
              <a:t> is an oral small molecule inhibitor of the Hedgehog signaling pathway. Activation of the Hedgehog signaling pathway through the transmembrane protein SMO leads to the activation and </a:t>
            </a:r>
            <a:r>
              <a:rPr lang="en-US" altLang="ru-RU" sz="2000" b="0" dirty="0" err="1">
                <a:latin typeface="Arial" panose="020B0604020202020204" pitchFamily="34" charset="0"/>
              </a:rPr>
              <a:t>intranuclear</a:t>
            </a:r>
            <a:r>
              <a:rPr lang="en-US" altLang="ru-RU" sz="2000" b="0" dirty="0">
                <a:latin typeface="Arial" panose="020B0604020202020204" pitchFamily="34" charset="0"/>
              </a:rPr>
              <a:t> localization of glioma-associated oncogene (GLI) transcription factors and the induction of target genes of the Hedgehog signaling pathway. </a:t>
            </a:r>
            <a:endParaRPr lang="en-US" altLang="ru-RU" sz="2000" b="0" dirty="0" smtClean="0">
              <a:latin typeface="Arial" panose="020B0604020202020204" pitchFamily="34" charset="0"/>
            </a:endParaRPr>
          </a:p>
          <a:p>
            <a:pPr marL="0" indent="0" algn="just" eaLnBrk="1" hangingPunct="1">
              <a:buNone/>
              <a:defRPr/>
            </a:pPr>
            <a:r>
              <a:rPr lang="en-US" altLang="ru-RU" sz="2000" b="0" dirty="0" err="1" smtClean="0">
                <a:latin typeface="Arial" panose="020B0604020202020204" pitchFamily="34" charset="0"/>
              </a:rPr>
              <a:t>Vismodegib</a:t>
            </a:r>
            <a:r>
              <a:rPr lang="en-US" altLang="ru-RU" sz="2000" b="0" dirty="0" smtClean="0">
                <a:latin typeface="Arial" panose="020B0604020202020204" pitchFamily="34" charset="0"/>
              </a:rPr>
              <a:t> </a:t>
            </a:r>
            <a:r>
              <a:rPr lang="en-US" altLang="ru-RU" sz="2000" b="0" dirty="0">
                <a:latin typeface="Arial" panose="020B0604020202020204" pitchFamily="34" charset="0"/>
              </a:rPr>
              <a:t>binds to SMO and interferes with signal transduction through the Hedgehog pathway.</a:t>
            </a:r>
            <a:endParaRPr lang="ru-RU" sz="2000" b="0" dirty="0"/>
          </a:p>
        </p:txBody>
      </p:sp>
      <p:pic>
        <p:nvPicPr>
          <p:cNvPr id="18438" name="Рисунок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1864" y="1052736"/>
            <a:ext cx="7149802"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6070529"/>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1F59AE4A-785A-4AA7-98A6-6FD426E7D3AF}" type="slidenum">
              <a:rPr lang="ru-RU" altLang="en-US" sz="1200"/>
              <a:pPr>
                <a:spcBef>
                  <a:spcPct val="0"/>
                </a:spcBef>
                <a:buClrTx/>
                <a:buSzTx/>
                <a:buFontTx/>
                <a:buNone/>
              </a:pPr>
              <a:t>12</a:t>
            </a:fld>
            <a:endParaRPr lang="ru-RU" altLang="en-US" sz="1200"/>
          </a:p>
        </p:txBody>
      </p:sp>
      <p:sp>
        <p:nvSpPr>
          <p:cNvPr id="342023" name="Rectangle 7">
            <a:extLst>
              <a:ext uri="{FF2B5EF4-FFF2-40B4-BE49-F238E27FC236}">
                <a16:creationId xmlns:a16="http://schemas.microsoft.com/office/drawing/2014/main" xmlns="" id="{F9B81F38-FE06-5041-999A-1A2527538D8E}"/>
              </a:ext>
            </a:extLst>
          </p:cNvPr>
          <p:cNvSpPr>
            <a:spLocks noGrp="1" noChangeArrowheads="1"/>
          </p:cNvSpPr>
          <p:nvPr>
            <p:ph type="title"/>
          </p:nvPr>
        </p:nvSpPr>
        <p:spPr/>
        <p:txBody>
          <a:bodyPr/>
          <a:lstStyle/>
          <a:p>
            <a:pPr eaLnBrk="1" hangingPunct="1">
              <a:defRPr/>
            </a:pPr>
            <a:r>
              <a:rPr lang="en-US" sz="2800" dirty="0"/>
              <a:t>Angiogenesis inhibitors</a:t>
            </a:r>
            <a:endParaRPr lang="ru-RU" sz="2800" dirty="0"/>
          </a:p>
        </p:txBody>
      </p:sp>
      <p:sp>
        <p:nvSpPr>
          <p:cNvPr id="342024" name="Rectangle 8">
            <a:extLst>
              <a:ext uri="{FF2B5EF4-FFF2-40B4-BE49-F238E27FC236}">
                <a16:creationId xmlns:a16="http://schemas.microsoft.com/office/drawing/2014/main" xmlns="" id="{0D2A81F8-E26F-6E43-BFE9-53B4E2B54568}"/>
              </a:ext>
            </a:extLst>
          </p:cNvPr>
          <p:cNvSpPr>
            <a:spLocks noGrp="1" noChangeArrowheads="1"/>
          </p:cNvSpPr>
          <p:nvPr>
            <p:ph type="body" idx="1"/>
          </p:nvPr>
        </p:nvSpPr>
        <p:spPr>
          <a:xfrm>
            <a:off x="609600" y="773113"/>
            <a:ext cx="7715250" cy="5256213"/>
          </a:xfrm>
        </p:spPr>
        <p:txBody>
          <a:bodyPr/>
          <a:lstStyle/>
          <a:p>
            <a:pPr algn="just" eaLnBrk="1" hangingPunct="1">
              <a:defRPr/>
            </a:pPr>
            <a:r>
              <a:rPr lang="en-US" sz="1800" dirty="0"/>
              <a:t>Angiogenesis inhibitors, the action of which is mediated by suppression of the activity of vascular endothelial growth factor (VEGF)</a:t>
            </a:r>
            <a:endParaRPr lang="ru-RU" sz="1800" dirty="0"/>
          </a:p>
        </p:txBody>
      </p:sp>
      <p:pic>
        <p:nvPicPr>
          <p:cNvPr id="20485" name="Рисунок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6746" y="1484784"/>
            <a:ext cx="6696075"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755173" y="1722377"/>
            <a:ext cx="4781573" cy="5324535"/>
          </a:xfrm>
          <a:prstGeom prst="rect">
            <a:avLst/>
          </a:prstGeom>
        </p:spPr>
        <p:txBody>
          <a:bodyPr wrap="square">
            <a:spAutoFit/>
          </a:bodyPr>
          <a:lstStyle/>
          <a:p>
            <a:pPr algn="just"/>
            <a:r>
              <a:rPr lang="en-US" altLang="ru-RU" b="1" dirty="0" smtClean="0">
                <a:effectLst>
                  <a:outerShdw blurRad="38100" dist="38100" dir="2700000" algn="tl">
                    <a:srgbClr val="000000">
                      <a:alpha val="43137"/>
                    </a:srgbClr>
                  </a:outerShdw>
                </a:effectLst>
                <a:latin typeface="Arial" panose="020B0604020202020204" pitchFamily="34" charset="0"/>
              </a:rPr>
              <a:t>Bevacizumab</a:t>
            </a:r>
            <a:r>
              <a:rPr lang="en-US" altLang="ru-RU" dirty="0" smtClean="0">
                <a:effectLst>
                  <a:outerShdw blurRad="38100" dist="38100" dir="2700000" algn="tl">
                    <a:srgbClr val="000000">
                      <a:alpha val="43137"/>
                    </a:srgbClr>
                  </a:outerShdw>
                </a:effectLst>
                <a:latin typeface="Arial" panose="020B0604020202020204" pitchFamily="34" charset="0"/>
              </a:rPr>
              <a:t> binds </a:t>
            </a:r>
            <a:r>
              <a:rPr lang="en-US" altLang="ru-RU" dirty="0">
                <a:effectLst>
                  <a:outerShdw blurRad="38100" dist="38100" dir="2700000" algn="tl">
                    <a:srgbClr val="000000">
                      <a:alpha val="43137"/>
                    </a:srgbClr>
                  </a:outerShdw>
                </a:effectLst>
                <a:latin typeface="Arial" panose="020B0604020202020204" pitchFamily="34" charset="0"/>
              </a:rPr>
              <a:t>to VEGF and prevents the interaction of VEGF with its receptors (Flt-1 and KDR) on the surface of endothelial cells</a:t>
            </a:r>
            <a:r>
              <a:rPr lang="en-US" altLang="ru-RU" dirty="0" smtClean="0">
                <a:effectLst>
                  <a:outerShdw blurRad="38100" dist="38100" dir="2700000" algn="tl">
                    <a:srgbClr val="000000">
                      <a:alpha val="43137"/>
                    </a:srgbClr>
                  </a:outerShdw>
                </a:effectLst>
                <a:latin typeface="Arial" panose="020B0604020202020204" pitchFamily="34" charset="0"/>
              </a:rPr>
              <a:t>.</a:t>
            </a:r>
          </a:p>
          <a:p>
            <a:pPr algn="just"/>
            <a:r>
              <a:rPr lang="en-US" altLang="ru-RU" dirty="0">
                <a:effectLst>
                  <a:outerShdw blurRad="38100" dist="38100" dir="2700000" algn="tl">
                    <a:srgbClr val="000000">
                      <a:alpha val="43137"/>
                    </a:srgbClr>
                  </a:outerShdw>
                </a:effectLst>
                <a:latin typeface="Arial" panose="020B0604020202020204" pitchFamily="34" charset="0"/>
              </a:rPr>
              <a:t>The interaction of VEGF with its receptors leads to the proliferation of endothelial cells and the formation of new blood vessels in in vitro models of angiogenesis. Administration of bevacizumab in colorectal cancer xenograft models in mice with the nu mutation (the main manifestations of the nu mutation is the absence of the thymus and fur) leads to a decrease in vascularization and inhibition of tumor growth.</a:t>
            </a:r>
          </a:p>
          <a:p>
            <a:pPr algn="just"/>
            <a:endParaRPr lang="en-US" alt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5969711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1F59AE4A-785A-4AA7-98A6-6FD426E7D3AF}" type="slidenum">
              <a:rPr lang="ru-RU" altLang="en-US" sz="1200"/>
              <a:pPr>
                <a:spcBef>
                  <a:spcPct val="0"/>
                </a:spcBef>
                <a:buClrTx/>
                <a:buSzTx/>
                <a:buFontTx/>
                <a:buNone/>
              </a:pPr>
              <a:t>13</a:t>
            </a:fld>
            <a:endParaRPr lang="ru-RU" altLang="en-US" sz="1200"/>
          </a:p>
        </p:txBody>
      </p:sp>
      <p:sp>
        <p:nvSpPr>
          <p:cNvPr id="342023" name="Rectangle 7">
            <a:extLst>
              <a:ext uri="{FF2B5EF4-FFF2-40B4-BE49-F238E27FC236}">
                <a16:creationId xmlns:a16="http://schemas.microsoft.com/office/drawing/2014/main" xmlns="" id="{F9B81F38-FE06-5041-999A-1A2527538D8E}"/>
              </a:ext>
            </a:extLst>
          </p:cNvPr>
          <p:cNvSpPr>
            <a:spLocks noGrp="1" noChangeArrowheads="1"/>
          </p:cNvSpPr>
          <p:nvPr>
            <p:ph type="title"/>
          </p:nvPr>
        </p:nvSpPr>
        <p:spPr/>
        <p:txBody>
          <a:bodyPr/>
          <a:lstStyle/>
          <a:p>
            <a:pPr eaLnBrk="1" hangingPunct="1">
              <a:defRPr/>
            </a:pPr>
            <a:r>
              <a:rPr lang="en-US" sz="2800" dirty="0"/>
              <a:t>Angiogenesis inhibitors</a:t>
            </a:r>
            <a:endParaRPr lang="ru-RU" sz="2800" dirty="0"/>
          </a:p>
        </p:txBody>
      </p:sp>
      <p:sp>
        <p:nvSpPr>
          <p:cNvPr id="342024" name="Rectangle 8">
            <a:extLst>
              <a:ext uri="{FF2B5EF4-FFF2-40B4-BE49-F238E27FC236}">
                <a16:creationId xmlns:a16="http://schemas.microsoft.com/office/drawing/2014/main" xmlns="" id="{0D2A81F8-E26F-6E43-BFE9-53B4E2B54568}"/>
              </a:ext>
            </a:extLst>
          </p:cNvPr>
          <p:cNvSpPr>
            <a:spLocks noGrp="1" noChangeArrowheads="1"/>
          </p:cNvSpPr>
          <p:nvPr>
            <p:ph type="body" idx="1"/>
          </p:nvPr>
        </p:nvSpPr>
        <p:spPr>
          <a:xfrm>
            <a:off x="609600" y="841026"/>
            <a:ext cx="7715250" cy="5256213"/>
          </a:xfrm>
        </p:spPr>
        <p:txBody>
          <a:bodyPr/>
          <a:lstStyle/>
          <a:p>
            <a:pPr algn="just" eaLnBrk="1" hangingPunct="1">
              <a:defRPr/>
            </a:pPr>
            <a:r>
              <a:rPr lang="en-US" sz="1800" dirty="0"/>
              <a:t>Angiogenesis inhibitors, the action of which is mediated by suppression of the activity of vascular endothelial growth factor (VEGF)</a:t>
            </a:r>
            <a:endParaRPr lang="ru-RU" sz="1800" dirty="0"/>
          </a:p>
        </p:txBody>
      </p:sp>
      <p:pic>
        <p:nvPicPr>
          <p:cNvPr id="20485" name="Рисунок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36746" y="1577563"/>
            <a:ext cx="6696075" cy="491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755173" y="1831626"/>
            <a:ext cx="4781573" cy="4708981"/>
          </a:xfrm>
          <a:prstGeom prst="rect">
            <a:avLst/>
          </a:prstGeom>
        </p:spPr>
        <p:txBody>
          <a:bodyPr wrap="square">
            <a:spAutoFit/>
          </a:bodyPr>
          <a:lstStyle/>
          <a:p>
            <a:pPr algn="just"/>
            <a:r>
              <a:rPr lang="en-US" altLang="ru-RU" b="1" dirty="0" err="1" smtClean="0">
                <a:effectLst>
                  <a:outerShdw blurRad="38100" dist="38100" dir="2700000" algn="tl">
                    <a:srgbClr val="000000">
                      <a:alpha val="43137"/>
                    </a:srgbClr>
                  </a:outerShdw>
                </a:effectLst>
                <a:latin typeface="Arial" panose="020B0604020202020204" pitchFamily="34" charset="0"/>
              </a:rPr>
              <a:t>Aflibercept</a:t>
            </a:r>
            <a:r>
              <a:rPr lang="en-US" altLang="ru-RU" dirty="0" smtClean="0">
                <a:effectLst>
                  <a:outerShdw blurRad="38100" dist="38100" dir="2700000" algn="tl">
                    <a:srgbClr val="000000">
                      <a:alpha val="43137"/>
                    </a:srgbClr>
                  </a:outerShdw>
                </a:effectLst>
                <a:latin typeface="Arial" panose="020B0604020202020204" pitchFamily="34" charset="0"/>
              </a:rPr>
              <a:t> </a:t>
            </a:r>
            <a:r>
              <a:rPr lang="en-US" altLang="ru-RU" dirty="0">
                <a:effectLst>
                  <a:outerShdw blurRad="38100" dist="38100" dir="2700000" algn="tl">
                    <a:srgbClr val="000000">
                      <a:alpha val="43137"/>
                    </a:srgbClr>
                  </a:outerShdw>
                </a:effectLst>
                <a:latin typeface="Arial" panose="020B0604020202020204" pitchFamily="34" charset="0"/>
              </a:rPr>
              <a:t>is a recombinant fusion protein consisting of VEGF (vascular endothelial growth factor)-binding parts of the extracellular domains of the VEGF-1 and VEGF-2 receptor connected to the Fc domain (fragment capable of crystallization) of human IgG1</a:t>
            </a:r>
            <a:r>
              <a:rPr lang="en-US" altLang="ru-RU" dirty="0" smtClean="0">
                <a:effectLst>
                  <a:outerShdw blurRad="38100" dist="38100" dir="2700000" algn="tl">
                    <a:srgbClr val="000000">
                      <a:alpha val="43137"/>
                    </a:srgbClr>
                  </a:outerShdw>
                </a:effectLst>
                <a:latin typeface="Arial" panose="020B0604020202020204" pitchFamily="34" charset="0"/>
              </a:rPr>
              <a:t>. It acts </a:t>
            </a:r>
            <a:r>
              <a:rPr lang="en-US" altLang="ru-RU" dirty="0">
                <a:effectLst>
                  <a:outerShdw blurRad="38100" dist="38100" dir="2700000" algn="tl">
                    <a:srgbClr val="000000">
                      <a:alpha val="43137"/>
                    </a:srgbClr>
                  </a:outerShdw>
                </a:effectLst>
                <a:latin typeface="Arial" panose="020B0604020202020204" pitchFamily="34" charset="0"/>
              </a:rPr>
              <a:t>as a soluble decoy receptor that binds to VEGF-A with greater affinity than native VEGF-A receptors. It blocks the activation of VEGF receptors and the proliferation of endothelial cells, thereby inhibiting the formation of new vessels that supply tumors with oxygen and nutrients.</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9833536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2EB48191-7348-457A-A62C-EF2690E82385}" type="slidenum">
              <a:rPr lang="ru-RU" altLang="en-US" sz="1200"/>
              <a:pPr>
                <a:spcBef>
                  <a:spcPct val="0"/>
                </a:spcBef>
                <a:buClrTx/>
                <a:buSzTx/>
                <a:buFontTx/>
                <a:buNone/>
              </a:pPr>
              <a:t>14</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eaLnBrk="1" hangingPunct="1">
              <a:defRPr/>
            </a:pPr>
            <a:r>
              <a:rPr lang="en-US" sz="2800" dirty="0"/>
              <a:t>Antisense oligonucleotides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582960" y="981869"/>
            <a:ext cx="10972800" cy="1078979"/>
          </a:xfrm>
        </p:spPr>
        <p:txBody>
          <a:bodyPr/>
          <a:lstStyle/>
          <a:p>
            <a:pPr algn="just" eaLnBrk="1" hangingPunct="1">
              <a:defRPr/>
            </a:pPr>
            <a:r>
              <a:rPr lang="en-US" sz="2000" dirty="0"/>
              <a:t>Antisense oligonucleotides are oligonucleotides that bind to RNA according to the principle of complementarity and, thus, change the function of the target RNA.</a:t>
            </a:r>
            <a:endParaRPr lang="ru-RU" sz="2000" dirty="0"/>
          </a:p>
        </p:txBody>
      </p:sp>
      <p:pic>
        <p:nvPicPr>
          <p:cNvPr id="22533" name="Рисунок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6391" y="3933056"/>
            <a:ext cx="6337300" cy="2363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Рисунок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40216" y="1785136"/>
            <a:ext cx="3673475"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840402" y="1827572"/>
            <a:ext cx="4486624" cy="4247317"/>
          </a:xfrm>
          <a:prstGeom prst="rect">
            <a:avLst/>
          </a:prstGeom>
        </p:spPr>
        <p:txBody>
          <a:bodyPr wrap="square">
            <a:spAutoFit/>
          </a:bodyPr>
          <a:lstStyle/>
          <a:p>
            <a:pPr algn="just" eaLnBrk="1" hangingPunct="1">
              <a:spcAft>
                <a:spcPts val="600"/>
              </a:spcAft>
            </a:pPr>
            <a:r>
              <a:rPr lang="en-US" altLang="ru-RU" b="1" dirty="0" err="1">
                <a:effectLst>
                  <a:outerShdw blurRad="38100" dist="38100" dir="2700000" algn="tl">
                    <a:srgbClr val="000000">
                      <a:alpha val="43137"/>
                    </a:srgbClr>
                  </a:outerShdw>
                </a:effectLst>
                <a:latin typeface="Arial" panose="020B0604020202020204" pitchFamily="34" charset="0"/>
              </a:rPr>
              <a:t>Custirsen</a:t>
            </a:r>
            <a:r>
              <a:rPr lang="en-US" altLang="ru-RU" dirty="0">
                <a:effectLst>
                  <a:outerShdw blurRad="38100" dist="38100" dir="2700000" algn="tl">
                    <a:srgbClr val="000000">
                      <a:alpha val="43137"/>
                    </a:srgbClr>
                  </a:outerShdw>
                </a:effectLst>
                <a:latin typeface="Arial" panose="020B0604020202020204" pitchFamily="34" charset="0"/>
              </a:rPr>
              <a:t>, a chimeric 2′-MOE-modified antisense drug, has shown promising results in several phase II studies and has now completed phase III clinical trials in castration-resistant prostate cancer</a:t>
            </a:r>
            <a:r>
              <a:rPr lang="en-US" altLang="ru-RU" dirty="0" smtClean="0">
                <a:effectLst>
                  <a:outerShdw blurRad="38100" dist="38100" dir="2700000" algn="tl">
                    <a:srgbClr val="000000">
                      <a:alpha val="43137"/>
                    </a:srgbClr>
                  </a:outerShdw>
                </a:effectLst>
                <a:latin typeface="Arial" panose="020B0604020202020204" pitchFamily="34" charset="0"/>
              </a:rPr>
              <a:t>.</a:t>
            </a:r>
          </a:p>
          <a:p>
            <a:pPr algn="just" eaLnBrk="1" hangingPunct="1">
              <a:spcAft>
                <a:spcPts val="600"/>
              </a:spcAft>
            </a:pPr>
            <a:r>
              <a:rPr lang="en-US" altLang="ru-RU" dirty="0">
                <a:effectLst>
                  <a:outerShdw blurRad="38100" dist="38100" dir="2700000" algn="tl">
                    <a:srgbClr val="000000">
                      <a:alpha val="43137"/>
                    </a:srgbClr>
                  </a:outerShdw>
                </a:effectLst>
                <a:latin typeface="Arial" panose="020B0604020202020204" pitchFamily="34" charset="0"/>
              </a:rPr>
              <a:t>The addition of </a:t>
            </a:r>
            <a:r>
              <a:rPr lang="en-US" altLang="ru-RU" dirty="0" err="1">
                <a:effectLst>
                  <a:outerShdw blurRad="38100" dist="38100" dir="2700000" algn="tl">
                    <a:srgbClr val="000000">
                      <a:alpha val="43137"/>
                    </a:srgbClr>
                  </a:outerShdw>
                </a:effectLst>
                <a:latin typeface="Arial" panose="020B0604020202020204" pitchFamily="34" charset="0"/>
              </a:rPr>
              <a:t>custirsen</a:t>
            </a:r>
            <a:r>
              <a:rPr lang="en-US" altLang="ru-RU" dirty="0">
                <a:effectLst>
                  <a:outerShdw blurRad="38100" dist="38100" dir="2700000" algn="tl">
                    <a:srgbClr val="000000">
                      <a:alpha val="43137"/>
                    </a:srgbClr>
                  </a:outerShdw>
                </a:effectLst>
                <a:latin typeface="Arial" panose="020B0604020202020204" pitchFamily="34" charset="0"/>
              </a:rPr>
              <a:t> to docetaxel and prednisone failed to improve overall survival among patients with metastatic castration-resistant prostate cancer (</a:t>
            </a:r>
            <a:r>
              <a:rPr lang="en-US" altLang="ru-RU" dirty="0" err="1">
                <a:effectLst>
                  <a:outerShdw blurRad="38100" dist="38100" dir="2700000" algn="tl">
                    <a:srgbClr val="000000">
                      <a:alpha val="43137"/>
                    </a:srgbClr>
                  </a:outerShdw>
                </a:effectLst>
                <a:latin typeface="Arial" panose="020B0604020202020204" pitchFamily="34" charset="0"/>
              </a:rPr>
              <a:t>mCRPC</a:t>
            </a:r>
            <a:r>
              <a:rPr lang="en-US" altLang="ru-RU" dirty="0">
                <a:effectLst>
                  <a:outerShdw blurRad="38100" dist="38100" dir="2700000" algn="tl">
                    <a:srgbClr val="000000">
                      <a:alpha val="43137"/>
                    </a:srgbClr>
                  </a:outerShdw>
                </a:effectLst>
                <a:latin typeface="Arial" panose="020B0604020202020204" pitchFamily="34" charset="0"/>
              </a:rPr>
              <a:t>) in a phase III open-label trial. </a:t>
            </a:r>
            <a:endParaRPr lang="ru-RU" altLang="ru-RU" dirty="0">
              <a:effectLst>
                <a:outerShdw blurRad="38100" dist="38100" dir="2700000" algn="tl">
                  <a:srgbClr val="000000">
                    <a:alpha val="43137"/>
                  </a:srgbClr>
                </a:outerShdw>
              </a:effectLst>
              <a:latin typeface="Arial" panose="020B0604020202020204" pitchFamily="34" charset="0"/>
            </a:endParaRPr>
          </a:p>
          <a:p>
            <a:pPr algn="just" eaLnBrk="1" hangingPunct="1">
              <a:spcAft>
                <a:spcPts val="600"/>
              </a:spcAft>
            </a:pPr>
            <a:endParaRPr lang="ru-RU" alt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318299066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B7EA126-EBDC-4702-9CC7-B18B6FCA6C40}" type="slidenum">
              <a:rPr lang="ru-RU" altLang="en-US" sz="1200"/>
              <a:pPr>
                <a:spcBef>
                  <a:spcPct val="0"/>
                </a:spcBef>
                <a:buClrTx/>
                <a:buSzTx/>
                <a:buFontTx/>
                <a:buNone/>
              </a:pPr>
              <a:t>15</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algn="just" eaLnBrk="1" hangingPunct="1">
              <a:defRPr/>
            </a:pPr>
            <a:r>
              <a:rPr lang="en-US" sz="2800" dirty="0"/>
              <a:t>Special dosage forms and delivery systems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602309" y="910651"/>
            <a:ext cx="8234363" cy="1444625"/>
          </a:xfrm>
        </p:spPr>
        <p:txBody>
          <a:bodyPr/>
          <a:lstStyle/>
          <a:p>
            <a:pPr algn="just" eaLnBrk="1" hangingPunct="1">
              <a:defRPr/>
            </a:pPr>
            <a:r>
              <a:rPr lang="en-US" sz="2400" dirty="0"/>
              <a:t>nanoparticles for targeted delivery</a:t>
            </a:r>
            <a:endParaRPr lang="ru-RU" sz="2000" dirty="0"/>
          </a:p>
        </p:txBody>
      </p:sp>
      <p:pic>
        <p:nvPicPr>
          <p:cNvPr id="24581" name="Рисунок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7568" y="1496215"/>
            <a:ext cx="6462713" cy="186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767408" y="3212976"/>
            <a:ext cx="10657184" cy="3323987"/>
          </a:xfrm>
          <a:prstGeom prst="rect">
            <a:avLst/>
          </a:prstGeom>
        </p:spPr>
        <p:txBody>
          <a:bodyPr wrap="square">
            <a:spAutoFit/>
          </a:bodyPr>
          <a:lstStyle/>
          <a:p>
            <a:pPr algn="just">
              <a:spcAft>
                <a:spcPts val="600"/>
              </a:spcAft>
            </a:pPr>
            <a:r>
              <a:rPr lang="en-US" altLang="ru-RU" b="1" dirty="0" err="1">
                <a:effectLst>
                  <a:outerShdw blurRad="38100" dist="38100" dir="2700000" algn="tl">
                    <a:srgbClr val="000000">
                      <a:alpha val="43137"/>
                    </a:srgbClr>
                  </a:outerShdw>
                </a:effectLst>
                <a:latin typeface="Arial" panose="020B0604020202020204" pitchFamily="34" charset="0"/>
              </a:rPr>
              <a:t>Abraxane</a:t>
            </a:r>
            <a:r>
              <a:rPr lang="en-US" altLang="ru-RU" dirty="0">
                <a:effectLst>
                  <a:outerShdw blurRad="38100" dist="38100" dir="2700000" algn="tl">
                    <a:srgbClr val="000000">
                      <a:alpha val="43137"/>
                    </a:srgbClr>
                  </a:outerShdw>
                </a:effectLst>
                <a:latin typeface="Arial" panose="020B0604020202020204" pitchFamily="34" charset="0"/>
              </a:rPr>
              <a:t> contains </a:t>
            </a:r>
            <a:r>
              <a:rPr lang="en-US" altLang="ru-RU" dirty="0" err="1">
                <a:effectLst>
                  <a:outerShdw blurRad="38100" dist="38100" dir="2700000" algn="tl">
                    <a:srgbClr val="000000">
                      <a:alpha val="43137"/>
                    </a:srgbClr>
                  </a:outerShdw>
                </a:effectLst>
                <a:latin typeface="Arial" panose="020B0604020202020204" pitchFamily="34" charset="0"/>
              </a:rPr>
              <a:t>nanodispersed</a:t>
            </a:r>
            <a:r>
              <a:rPr lang="en-US" altLang="ru-RU" dirty="0">
                <a:effectLst>
                  <a:outerShdw blurRad="38100" dist="38100" dir="2700000" algn="tl">
                    <a:srgbClr val="000000">
                      <a:alpha val="43137"/>
                    </a:srgbClr>
                  </a:outerShdw>
                </a:effectLst>
                <a:latin typeface="Arial" panose="020B0604020202020204" pitchFamily="34" charset="0"/>
              </a:rPr>
              <a:t> paclitaxel, stabilized by albumin, with a nanoparticle size of approximately 130 nm, in which paclitaxel is in a non-crystalline (amorphous) state.</a:t>
            </a:r>
          </a:p>
          <a:p>
            <a:pPr algn="just">
              <a:spcAft>
                <a:spcPts val="600"/>
              </a:spcAft>
            </a:pPr>
            <a:r>
              <a:rPr lang="en-US" altLang="ru-RU" dirty="0">
                <a:effectLst>
                  <a:outerShdw blurRad="38100" dist="38100" dir="2700000" algn="tl">
                    <a:srgbClr val="000000">
                      <a:alpha val="43137"/>
                    </a:srgbClr>
                  </a:outerShdw>
                </a:effectLst>
                <a:latin typeface="Arial" panose="020B0604020202020204" pitchFamily="34" charset="0"/>
              </a:rPr>
              <a:t>After IV administration, the nanoparticles rapidly dissociate to form soluble albumin-bound paclitaxel complexes with an approximate size of 10 nm. </a:t>
            </a:r>
            <a:endParaRPr lang="en-US" altLang="ru-RU" dirty="0" smtClean="0">
              <a:effectLst>
                <a:outerShdw blurRad="38100" dist="38100" dir="2700000" algn="tl">
                  <a:srgbClr val="000000">
                    <a:alpha val="43137"/>
                  </a:srgbClr>
                </a:outerShdw>
              </a:effectLst>
              <a:latin typeface="Arial" panose="020B0604020202020204" pitchFamily="34" charset="0"/>
            </a:endParaRPr>
          </a:p>
          <a:p>
            <a:pPr algn="just">
              <a:spcAft>
                <a:spcPts val="600"/>
              </a:spcAft>
            </a:pPr>
            <a:r>
              <a:rPr lang="en-US" altLang="ru-RU" dirty="0" smtClean="0">
                <a:effectLst>
                  <a:outerShdw blurRad="38100" dist="38100" dir="2700000" algn="tl">
                    <a:srgbClr val="000000">
                      <a:alpha val="43137"/>
                    </a:srgbClr>
                  </a:outerShdw>
                </a:effectLst>
                <a:latin typeface="Arial" panose="020B0604020202020204" pitchFamily="34" charset="0"/>
              </a:rPr>
              <a:t>Albumin </a:t>
            </a:r>
            <a:r>
              <a:rPr lang="en-US" altLang="ru-RU" dirty="0">
                <a:effectLst>
                  <a:outerShdw blurRad="38100" dist="38100" dir="2700000" algn="tl">
                    <a:srgbClr val="000000">
                      <a:alpha val="43137"/>
                    </a:srgbClr>
                  </a:outerShdw>
                </a:effectLst>
                <a:latin typeface="Arial" panose="020B0604020202020204" pitchFamily="34" charset="0"/>
              </a:rPr>
              <a:t>is known to regulate the processes of </a:t>
            </a:r>
            <a:r>
              <a:rPr lang="en-US" altLang="ru-RU" dirty="0" err="1">
                <a:effectLst>
                  <a:outerShdw blurRad="38100" dist="38100" dir="2700000" algn="tl">
                    <a:srgbClr val="000000">
                      <a:alpha val="43137"/>
                    </a:srgbClr>
                  </a:outerShdw>
                </a:effectLst>
                <a:latin typeface="Arial" panose="020B0604020202020204" pitchFamily="34" charset="0"/>
              </a:rPr>
              <a:t>transendothelial</a:t>
            </a:r>
            <a:r>
              <a:rPr lang="en-US" altLang="ru-RU" dirty="0">
                <a:effectLst>
                  <a:outerShdw blurRad="38100" dist="38100" dir="2700000" algn="tl">
                    <a:srgbClr val="000000">
                      <a:alpha val="43137"/>
                    </a:srgbClr>
                  </a:outerShdw>
                </a:effectLst>
                <a:latin typeface="Arial" panose="020B0604020202020204" pitchFamily="34" charset="0"/>
              </a:rPr>
              <a:t> transport of plasma components, and in vitro studies have demonstrated that the presence of albumin in </a:t>
            </a:r>
            <a:r>
              <a:rPr lang="en-US" altLang="ru-RU" dirty="0" err="1">
                <a:effectLst>
                  <a:outerShdw blurRad="38100" dist="38100" dir="2700000" algn="tl">
                    <a:srgbClr val="000000">
                      <a:alpha val="43137"/>
                    </a:srgbClr>
                  </a:outerShdw>
                </a:effectLst>
                <a:latin typeface="Arial" panose="020B0604020202020204" pitchFamily="34" charset="0"/>
              </a:rPr>
              <a:t>Abraxane</a:t>
            </a:r>
            <a:r>
              <a:rPr lang="en-US" altLang="ru-RU" dirty="0">
                <a:effectLst>
                  <a:outerShdw blurRad="38100" dist="38100" dir="2700000" algn="tl">
                    <a:srgbClr val="000000">
                      <a:alpha val="43137"/>
                    </a:srgbClr>
                  </a:outerShdw>
                </a:effectLst>
                <a:latin typeface="Arial" panose="020B0604020202020204" pitchFamily="34" charset="0"/>
              </a:rPr>
              <a:t> stimulates the transport of paclitaxel through the endothelial cell layer. It has been hypothesized that </a:t>
            </a:r>
            <a:r>
              <a:rPr lang="en-US" altLang="ru-RU" dirty="0" err="1">
                <a:effectLst>
                  <a:outerShdw blurRad="38100" dist="38100" dir="2700000" algn="tl">
                    <a:srgbClr val="000000">
                      <a:alpha val="43137"/>
                    </a:srgbClr>
                  </a:outerShdw>
                </a:effectLst>
                <a:latin typeface="Arial" panose="020B0604020202020204" pitchFamily="34" charset="0"/>
              </a:rPr>
              <a:t>transendothelial</a:t>
            </a:r>
            <a:r>
              <a:rPr lang="en-US" altLang="ru-RU" dirty="0">
                <a:effectLst>
                  <a:outerShdw blurRad="38100" dist="38100" dir="2700000" algn="tl">
                    <a:srgbClr val="000000">
                      <a:alpha val="43137"/>
                    </a:srgbClr>
                  </a:outerShdw>
                </a:effectLst>
                <a:latin typeface="Arial" panose="020B0604020202020204" pitchFamily="34" charset="0"/>
              </a:rPr>
              <a:t> transport is mediated by the albumin transporter gp-60 and that there is increased accumulation of paclitaxel in the tumor due to the presence of albumin-binding protein, a secreted acidic protein rich in cysteine (SPARC</a:t>
            </a:r>
            <a:r>
              <a:rPr lang="en-US" altLang="ru-RU" dirty="0" smtClean="0">
                <a:effectLst>
                  <a:outerShdw blurRad="38100" dist="38100" dir="2700000" algn="tl">
                    <a:srgbClr val="000000">
                      <a:alpha val="43137"/>
                    </a:srgbClr>
                  </a:outerShdw>
                </a:effectLst>
                <a:latin typeface="Arial" panose="020B0604020202020204" pitchFamily="34" charset="0"/>
              </a:rPr>
              <a:t>).</a:t>
            </a:r>
            <a:endParaRPr lang="en-US" alt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389926059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9B7EA126-EBDC-4702-9CC7-B18B6FCA6C40}" type="slidenum">
              <a:rPr lang="ru-RU" altLang="en-US" sz="1200"/>
              <a:pPr>
                <a:spcBef>
                  <a:spcPct val="0"/>
                </a:spcBef>
                <a:buClrTx/>
                <a:buSzTx/>
                <a:buFontTx/>
                <a:buNone/>
              </a:pPr>
              <a:t>16</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algn="just" eaLnBrk="1" hangingPunct="1">
              <a:defRPr/>
            </a:pPr>
            <a:r>
              <a:rPr lang="en-US" sz="2800" dirty="0"/>
              <a:t>Special dosage forms and delivery systems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609600" y="982659"/>
            <a:ext cx="8234363" cy="1444625"/>
          </a:xfrm>
        </p:spPr>
        <p:txBody>
          <a:bodyPr/>
          <a:lstStyle/>
          <a:p>
            <a:pPr algn="just" eaLnBrk="1" hangingPunct="1">
              <a:defRPr/>
            </a:pPr>
            <a:r>
              <a:rPr lang="en-US" sz="2400" dirty="0"/>
              <a:t>nanoparticles for targeted delivery</a:t>
            </a:r>
            <a:endParaRPr lang="ru-RU" sz="2000" dirty="0"/>
          </a:p>
        </p:txBody>
      </p:sp>
      <p:pic>
        <p:nvPicPr>
          <p:cNvPr id="24582" name="Рисунок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9286" y="1628800"/>
            <a:ext cx="6603114" cy="2790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752548" y="1556792"/>
            <a:ext cx="4047307" cy="3016210"/>
          </a:xfrm>
          <a:prstGeom prst="rect">
            <a:avLst/>
          </a:prstGeom>
        </p:spPr>
        <p:txBody>
          <a:bodyPr wrap="square">
            <a:spAutoFit/>
          </a:bodyPr>
          <a:lstStyle/>
          <a:p>
            <a:pPr algn="just">
              <a:spcBef>
                <a:spcPts val="0"/>
              </a:spcBef>
              <a:spcAft>
                <a:spcPts val="600"/>
              </a:spcAft>
            </a:pPr>
            <a:r>
              <a:rPr lang="en-US" altLang="ru-RU" b="1" dirty="0" err="1" smtClean="0">
                <a:effectLst>
                  <a:outerShdw blurRad="38100" dist="38100" dir="2700000" algn="tl">
                    <a:srgbClr val="000000">
                      <a:alpha val="43137"/>
                    </a:srgbClr>
                  </a:outerShdw>
                </a:effectLst>
                <a:latin typeface="Arial" panose="020B0604020202020204" pitchFamily="34" charset="0"/>
              </a:rPr>
              <a:t>Doxil</a:t>
            </a:r>
            <a:r>
              <a:rPr lang="en-US" altLang="ru-RU" dirty="0" smtClean="0">
                <a:effectLst>
                  <a:outerShdw blurRad="38100" dist="38100" dir="2700000" algn="tl">
                    <a:srgbClr val="000000">
                      <a:alpha val="43137"/>
                    </a:srgbClr>
                  </a:outerShdw>
                </a:effectLst>
                <a:latin typeface="Arial" panose="020B0604020202020204" pitchFamily="34" charset="0"/>
              </a:rPr>
              <a:t> </a:t>
            </a:r>
            <a:r>
              <a:rPr lang="en-US" altLang="ru-RU" dirty="0">
                <a:effectLst>
                  <a:outerShdw blurRad="38100" dist="38100" dir="2700000" algn="tl">
                    <a:srgbClr val="000000">
                      <a:alpha val="43137"/>
                    </a:srgbClr>
                  </a:outerShdw>
                </a:effectLst>
                <a:latin typeface="Arial" panose="020B0604020202020204" pitchFamily="34" charset="0"/>
              </a:rPr>
              <a:t>(encapsulated liposomal doxorubicin), with a nanoparticle size of approximately 100 nm</a:t>
            </a:r>
            <a:r>
              <a:rPr lang="en-US" altLang="ru-RU" dirty="0" smtClean="0">
                <a:effectLst>
                  <a:outerShdw blurRad="38100" dist="38100" dir="2700000" algn="tl">
                    <a:srgbClr val="000000">
                      <a:alpha val="43137"/>
                    </a:srgbClr>
                  </a:outerShdw>
                </a:effectLst>
                <a:latin typeface="Arial" panose="020B0604020202020204" pitchFamily="34" charset="0"/>
              </a:rPr>
              <a:t>.</a:t>
            </a:r>
          </a:p>
          <a:p>
            <a:pPr algn="just">
              <a:spcBef>
                <a:spcPts val="0"/>
              </a:spcBef>
              <a:spcAft>
                <a:spcPts val="600"/>
              </a:spcAft>
            </a:pPr>
            <a:r>
              <a:rPr lang="en-US" altLang="ru-RU" dirty="0" err="1" smtClean="0">
                <a:effectLst>
                  <a:outerShdw blurRad="38100" dist="38100" dir="2700000" algn="tl">
                    <a:srgbClr val="000000">
                      <a:alpha val="43137"/>
                    </a:srgbClr>
                  </a:outerShdw>
                </a:effectLst>
                <a:latin typeface="Arial" panose="020B0604020202020204" pitchFamily="34" charset="0"/>
              </a:rPr>
              <a:t>Doxil</a:t>
            </a:r>
            <a:r>
              <a:rPr lang="en-US" altLang="ru-RU" dirty="0" smtClean="0">
                <a:effectLst>
                  <a:outerShdw blurRad="38100" dist="38100" dir="2700000" algn="tl">
                    <a:srgbClr val="000000">
                      <a:alpha val="43137"/>
                    </a:srgbClr>
                  </a:outerShdw>
                </a:effectLst>
                <a:latin typeface="Arial" panose="020B0604020202020204" pitchFamily="34" charset="0"/>
              </a:rPr>
              <a:t> </a:t>
            </a:r>
            <a:r>
              <a:rPr lang="en-US" altLang="ru-RU" dirty="0">
                <a:effectLst>
                  <a:outerShdw blurRad="38100" dist="38100" dir="2700000" algn="tl">
                    <a:srgbClr val="000000">
                      <a:alpha val="43137"/>
                    </a:srgbClr>
                  </a:outerShdw>
                </a:effectLst>
                <a:latin typeface="Arial" panose="020B0604020202020204" pitchFamily="34" charset="0"/>
              </a:rPr>
              <a:t>in monotherapy was effective in 22-26% of patients resistant to previous treatment. </a:t>
            </a:r>
            <a:endParaRPr lang="en-US" altLang="ru-RU" dirty="0" smtClean="0">
              <a:effectLst>
                <a:outerShdw blurRad="38100" dist="38100" dir="2700000" algn="tl">
                  <a:srgbClr val="000000">
                    <a:alpha val="43137"/>
                  </a:srgbClr>
                </a:outerShdw>
              </a:effectLst>
              <a:latin typeface="Arial" panose="020B0604020202020204" pitchFamily="34" charset="0"/>
            </a:endParaRPr>
          </a:p>
          <a:p>
            <a:pPr algn="just">
              <a:spcBef>
                <a:spcPts val="0"/>
              </a:spcBef>
              <a:spcAft>
                <a:spcPts val="600"/>
              </a:spcAft>
            </a:pPr>
            <a:r>
              <a:rPr lang="en-US" altLang="ru-RU" dirty="0" smtClean="0">
                <a:effectLst>
                  <a:outerShdw blurRad="38100" dist="38100" dir="2700000" algn="tl">
                    <a:srgbClr val="000000">
                      <a:alpha val="43137"/>
                    </a:srgbClr>
                  </a:outerShdw>
                </a:effectLst>
                <a:latin typeface="Arial" panose="020B0604020202020204" pitchFamily="34" charset="0"/>
              </a:rPr>
              <a:t>Long-term </a:t>
            </a:r>
            <a:r>
              <a:rPr lang="en-US" altLang="ru-RU" dirty="0">
                <a:effectLst>
                  <a:outerShdw blurRad="38100" dist="38100" dir="2700000" algn="tl">
                    <a:srgbClr val="000000">
                      <a:alpha val="43137"/>
                    </a:srgbClr>
                  </a:outerShdw>
                </a:effectLst>
                <a:latin typeface="Arial" panose="020B0604020202020204" pitchFamily="34" charset="0"/>
              </a:rPr>
              <a:t>preservation of the achieved effect and less toxicity than doxorubicin were noted</a:t>
            </a:r>
            <a:endParaRPr lang="ru-RU" alt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1665076571"/>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4B5BFC4F-D63B-4C8A-8952-44DE8271351D}" type="slidenum">
              <a:rPr lang="ru-RU" altLang="en-US" sz="1200"/>
              <a:pPr>
                <a:spcBef>
                  <a:spcPct val="0"/>
                </a:spcBef>
                <a:buClrTx/>
                <a:buSzTx/>
                <a:buFontTx/>
                <a:buNone/>
              </a:pPr>
              <a:t>17</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algn="just" eaLnBrk="1" hangingPunct="1">
              <a:defRPr/>
            </a:pPr>
            <a:r>
              <a:rPr lang="en-US" sz="2800" dirty="0"/>
              <a:t>Special dosage forms and delivery systems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609600" y="1018935"/>
            <a:ext cx="8234362" cy="609866"/>
          </a:xfrm>
        </p:spPr>
        <p:txBody>
          <a:bodyPr/>
          <a:lstStyle/>
          <a:p>
            <a:pPr algn="just" eaLnBrk="1" hangingPunct="1">
              <a:defRPr/>
            </a:pPr>
            <a:r>
              <a:rPr lang="en-US" sz="2200" dirty="0"/>
              <a:t>Magnetic nanoparticles</a:t>
            </a:r>
            <a:endParaRPr lang="en-US" sz="2000" dirty="0"/>
          </a:p>
          <a:p>
            <a:pPr algn="just" eaLnBrk="1" hangingPunct="1">
              <a:defRPr/>
            </a:pPr>
            <a:endParaRPr lang="ru-RU" sz="2000" dirty="0"/>
          </a:p>
        </p:txBody>
      </p:sp>
      <p:pic>
        <p:nvPicPr>
          <p:cNvPr id="26629" name="Рисунок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6781" y="1484784"/>
            <a:ext cx="6735762" cy="478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609600" y="1628801"/>
            <a:ext cx="3974232" cy="2862322"/>
          </a:xfrm>
          <a:prstGeom prst="rect">
            <a:avLst/>
          </a:prstGeom>
        </p:spPr>
        <p:txBody>
          <a:bodyPr wrap="square">
            <a:spAutoFit/>
          </a:bodyPr>
          <a:lstStyle/>
          <a:p>
            <a:pPr algn="just"/>
            <a:r>
              <a:rPr lang="ru-RU" dirty="0" err="1">
                <a:effectLst>
                  <a:outerShdw blurRad="38100" dist="38100" dir="2700000" algn="tl">
                    <a:srgbClr val="000000">
                      <a:alpha val="43137"/>
                    </a:srgbClr>
                  </a:outerShdw>
                </a:effectLst>
              </a:rPr>
              <a:t>Microencapsulated</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forms</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of</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the</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drug</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containing</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magnetized</a:t>
            </a:r>
            <a:r>
              <a:rPr lang="ru-RU" dirty="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particles</a:t>
            </a:r>
            <a:r>
              <a:rPr lang="en-US" dirty="0" smtClean="0">
                <a:effectLst>
                  <a:outerShdw blurRad="38100" dist="38100" dir="2700000" algn="tl">
                    <a:srgbClr val="000000">
                      <a:alpha val="43137"/>
                    </a:srgbClr>
                  </a:outerShdw>
                </a:effectLst>
              </a:rPr>
              <a:t>. </a:t>
            </a:r>
          </a:p>
          <a:p>
            <a:pPr algn="just"/>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fter </a:t>
            </a:r>
            <a:r>
              <a:rPr lang="en-US" dirty="0">
                <a:effectLst>
                  <a:outerShdw blurRad="38100" dist="38100" dir="2700000" algn="tl">
                    <a:srgbClr val="000000">
                      <a:alpha val="43137"/>
                    </a:srgbClr>
                  </a:outerShdw>
                </a:effectLst>
              </a:rPr>
              <a:t>their introduction into the bloodstream, a magnetic field is created above the tumor, under the influence of which the microcapsules accumulate in the tumor and release the drug.</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6395655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3900" y="4016394"/>
            <a:ext cx="4368800" cy="195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674"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45E1116A-DA57-4223-875B-27E90D346468}" type="slidenum">
              <a:rPr lang="ru-RU" altLang="en-US" sz="1200"/>
              <a:pPr>
                <a:spcBef>
                  <a:spcPct val="0"/>
                </a:spcBef>
                <a:buClrTx/>
                <a:buSzTx/>
                <a:buFontTx/>
                <a:buNone/>
              </a:pPr>
              <a:t>18</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eaLnBrk="1" hangingPunct="1">
              <a:defRPr/>
            </a:pPr>
            <a:r>
              <a:rPr lang="en-US" sz="2800" dirty="0"/>
              <a:t>Agents that increase the chemo- and </a:t>
            </a:r>
            <a:r>
              <a:rPr lang="en-US" sz="2800" dirty="0" err="1"/>
              <a:t>radiosensitivity</a:t>
            </a:r>
            <a:r>
              <a:rPr lang="en-US" sz="2800" dirty="0"/>
              <a:t> of tumor cells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191344" y="1197124"/>
            <a:ext cx="6048672" cy="5256212"/>
          </a:xfrm>
        </p:spPr>
        <p:txBody>
          <a:bodyPr/>
          <a:lstStyle/>
          <a:p>
            <a:pPr algn="just" eaLnBrk="1" hangingPunct="1">
              <a:defRPr/>
            </a:pPr>
            <a:r>
              <a:rPr lang="en-US" sz="1700" b="0" dirty="0">
                <a:effectLst>
                  <a:outerShdw blurRad="38100" dist="38100" dir="2700000" algn="tl">
                    <a:srgbClr val="000000">
                      <a:alpha val="43137"/>
                    </a:srgbClr>
                  </a:outerShdw>
                </a:effectLst>
              </a:rPr>
              <a:t>After external application of </a:t>
            </a:r>
            <a:r>
              <a:rPr lang="en-US" sz="1700" b="0" dirty="0" err="1" smtClean="0">
                <a:effectLst>
                  <a:outerShdw blurRad="38100" dist="38100" dir="2700000" algn="tl">
                    <a:srgbClr val="000000">
                      <a:alpha val="43137"/>
                    </a:srgbClr>
                  </a:outerShdw>
                </a:effectLst>
              </a:rPr>
              <a:t>methylaminolevulinate</a:t>
            </a:r>
            <a:r>
              <a:rPr lang="en-US" sz="1700" b="0" dirty="0">
                <a:effectLst>
                  <a:outerShdw blurRad="38100" dist="38100" dir="2700000" algn="tl">
                    <a:srgbClr val="000000">
                      <a:alpha val="43137"/>
                    </a:srgbClr>
                  </a:outerShdw>
                </a:effectLst>
              </a:rPr>
              <a:t>, proactive porphyrins accumulate in the cells of the treated areas of the affected skin. Intracellular proactive porphyrins (including </a:t>
            </a:r>
            <a:r>
              <a:rPr lang="en-US" sz="1700" b="0" dirty="0" smtClean="0">
                <a:effectLst>
                  <a:outerShdw blurRad="38100" dist="38100" dir="2700000" algn="tl">
                    <a:srgbClr val="000000">
                      <a:alpha val="43137"/>
                    </a:srgbClr>
                  </a:outerShdw>
                </a:effectLst>
              </a:rPr>
              <a:t>Pt IX—) </a:t>
            </a:r>
            <a:r>
              <a:rPr lang="en-US" sz="1700" b="0" dirty="0">
                <a:effectLst>
                  <a:outerShdw blurRad="38100" dist="38100" dir="2700000" algn="tl">
                    <a:srgbClr val="000000">
                      <a:alpha val="43137"/>
                    </a:srgbClr>
                  </a:outerShdw>
                </a:effectLst>
              </a:rPr>
              <a:t>are photoactive</a:t>
            </a:r>
            <a:r>
              <a:rPr lang="en-US" sz="1700" b="0" dirty="0" smtClean="0">
                <a:effectLst>
                  <a:outerShdw blurRad="38100" dist="38100" dir="2700000" algn="tl">
                    <a:srgbClr val="000000">
                      <a:alpha val="43137"/>
                    </a:srgbClr>
                  </a:outerShdw>
                </a:effectLst>
              </a:rPr>
              <a:t>, fluorescent </a:t>
            </a:r>
            <a:r>
              <a:rPr lang="en-US" sz="1700" b="0" dirty="0">
                <a:effectLst>
                  <a:outerShdw blurRad="38100" dist="38100" dir="2700000" algn="tl">
                    <a:srgbClr val="000000">
                      <a:alpha val="43137"/>
                    </a:srgbClr>
                  </a:outerShdw>
                </a:effectLst>
              </a:rPr>
              <a:t>compounds. Once activated by light in the presence of oxygen, as a result of interaction with proactive porphyrins, oxygen enters the singlet state, forming singlet oxygen, which causes damage to cellular components, especially mitochondria.</a:t>
            </a:r>
          </a:p>
          <a:p>
            <a:pPr algn="just" eaLnBrk="1" hangingPunct="1">
              <a:defRPr/>
            </a:pPr>
            <a:r>
              <a:rPr lang="en-US" sz="1700" b="0" dirty="0">
                <a:effectLst>
                  <a:outerShdw blurRad="38100" dist="38100" dir="2700000" algn="tl">
                    <a:srgbClr val="000000">
                      <a:alpha val="43137"/>
                    </a:srgbClr>
                  </a:outerShdw>
                </a:effectLst>
              </a:rPr>
              <a:t>When </a:t>
            </a:r>
            <a:r>
              <a:rPr lang="en-US" sz="1700" b="0" dirty="0" err="1" smtClean="0">
                <a:effectLst>
                  <a:outerShdw blurRad="38100" dist="38100" dir="2700000" algn="tl">
                    <a:srgbClr val="000000">
                      <a:alpha val="43137"/>
                    </a:srgbClr>
                  </a:outerShdw>
                </a:effectLst>
              </a:rPr>
              <a:t>methylaminolevulinate</a:t>
            </a:r>
            <a:r>
              <a:rPr lang="en-US" sz="1700" b="0" dirty="0" smtClean="0">
                <a:effectLst>
                  <a:outerShdw blurRad="38100" dist="38100" dir="2700000" algn="tl">
                    <a:srgbClr val="000000">
                      <a:alpha val="43137"/>
                    </a:srgbClr>
                  </a:outerShdw>
                </a:effectLst>
              </a:rPr>
              <a:t> </a:t>
            </a:r>
            <a:r>
              <a:rPr lang="en-US" sz="1700" b="0" dirty="0">
                <a:effectLst>
                  <a:outerShdw blurRad="38100" dist="38100" dir="2700000" algn="tl">
                    <a:srgbClr val="000000">
                      <a:alpha val="43137"/>
                    </a:srgbClr>
                  </a:outerShdw>
                </a:effectLst>
              </a:rPr>
              <a:t>is used in combination with infrared radiation for radiation keratosis (RK), basal cell carcinoma (BCC), and Bowen's disease, light activation of accumulated proactive porphyrins results in a photochemical reaction and subsequent </a:t>
            </a:r>
            <a:r>
              <a:rPr lang="en-US" sz="1700" b="0" dirty="0" err="1">
                <a:effectLst>
                  <a:outerShdw blurRad="38100" dist="38100" dir="2700000" algn="tl">
                    <a:srgbClr val="000000">
                      <a:alpha val="43137"/>
                    </a:srgbClr>
                  </a:outerShdw>
                </a:effectLst>
              </a:rPr>
              <a:t>phototoxicity</a:t>
            </a:r>
            <a:r>
              <a:rPr lang="en-US" sz="1700" b="0" dirty="0">
                <a:effectLst>
                  <a:outerShdw blurRad="38100" dist="38100" dir="2700000" algn="tl">
                    <a:srgbClr val="000000">
                      <a:alpha val="43137"/>
                    </a:srgbClr>
                  </a:outerShdw>
                </a:effectLst>
              </a:rPr>
              <a:t> to light-irradiated target cells.</a:t>
            </a:r>
          </a:p>
          <a:p>
            <a:pPr algn="just" eaLnBrk="1" hangingPunct="1">
              <a:defRPr/>
            </a:pPr>
            <a:r>
              <a:rPr lang="en-US" sz="1700" b="0" dirty="0">
                <a:effectLst>
                  <a:outerShdw blurRad="38100" dist="38100" dir="2700000" algn="tl">
                    <a:srgbClr val="000000">
                      <a:alpha val="43137"/>
                    </a:srgbClr>
                  </a:outerShdw>
                </a:effectLst>
              </a:rPr>
              <a:t>When </a:t>
            </a:r>
            <a:r>
              <a:rPr lang="en-US" sz="1700" b="0" dirty="0" err="1" smtClean="0">
                <a:effectLst>
                  <a:outerShdw blurRad="38100" dist="38100" dir="2700000" algn="tl">
                    <a:srgbClr val="000000">
                      <a:alpha val="43137"/>
                    </a:srgbClr>
                  </a:outerShdw>
                </a:effectLst>
              </a:rPr>
              <a:t>methylaminolevulinate</a:t>
            </a:r>
            <a:r>
              <a:rPr lang="en-US" sz="1700" b="0" dirty="0" smtClean="0">
                <a:effectLst>
                  <a:outerShdw blurRad="38100" dist="38100" dir="2700000" algn="tl">
                    <a:srgbClr val="000000">
                      <a:alpha val="43137"/>
                    </a:srgbClr>
                  </a:outerShdw>
                </a:effectLst>
              </a:rPr>
              <a:t> </a:t>
            </a:r>
            <a:r>
              <a:rPr lang="en-US" sz="1700" b="0" dirty="0">
                <a:effectLst>
                  <a:outerShdw blurRad="38100" dist="38100" dir="2700000" algn="tl">
                    <a:srgbClr val="000000">
                      <a:alpha val="43137"/>
                    </a:srgbClr>
                  </a:outerShdw>
                </a:effectLst>
              </a:rPr>
              <a:t>is used in combination with daylight for radiation keratosis, persistent formation of </a:t>
            </a:r>
            <a:r>
              <a:rPr lang="en-US" sz="1700" b="0" dirty="0" err="1">
                <a:effectLst>
                  <a:outerShdw blurRad="38100" dist="38100" dir="2700000" algn="tl">
                    <a:srgbClr val="000000">
                      <a:alpha val="43137"/>
                    </a:srgbClr>
                  </a:outerShdw>
                </a:effectLst>
              </a:rPr>
              <a:t>PpIX</a:t>
            </a:r>
            <a:r>
              <a:rPr lang="en-US" sz="1700" b="0" dirty="0">
                <a:effectLst>
                  <a:outerShdw blurRad="38100" dist="38100" dir="2700000" algn="tl">
                    <a:srgbClr val="000000">
                      <a:alpha val="43137"/>
                    </a:srgbClr>
                  </a:outerShdw>
                </a:effectLst>
              </a:rPr>
              <a:t> is observed, which are activated in target cells within 2 hours after exposure to daylight, causing a constant </a:t>
            </a:r>
            <a:r>
              <a:rPr lang="en-US" sz="1700" b="0" dirty="0" err="1">
                <a:effectLst>
                  <a:outerShdw blurRad="38100" dist="38100" dir="2700000" algn="tl">
                    <a:srgbClr val="000000">
                      <a:alpha val="43137"/>
                    </a:srgbClr>
                  </a:outerShdw>
                </a:effectLst>
              </a:rPr>
              <a:t>microphototoxic</a:t>
            </a:r>
            <a:r>
              <a:rPr lang="en-US" sz="1700" b="0" dirty="0">
                <a:effectLst>
                  <a:outerShdw blurRad="38100" dist="38100" dir="2700000" algn="tl">
                    <a:srgbClr val="000000">
                      <a:alpha val="43137"/>
                    </a:srgbClr>
                  </a:outerShdw>
                </a:effectLst>
              </a:rPr>
              <a:t> effect.</a:t>
            </a:r>
            <a:endParaRPr lang="ru-RU" sz="1700" b="0" dirty="0">
              <a:effectLst>
                <a:outerShdw blurRad="38100" dist="38100" dir="2700000" algn="tl">
                  <a:srgbClr val="000000">
                    <a:alpha val="43137"/>
                  </a:srgbClr>
                </a:outerShdw>
              </a:effectLst>
            </a:endParaRPr>
          </a:p>
        </p:txBody>
      </p:sp>
      <p:sp>
        <p:nvSpPr>
          <p:cNvPr id="28678" name="Rectangle 4"/>
          <p:cNvSpPr>
            <a:spLocks noChangeArrowheads="1"/>
          </p:cNvSpPr>
          <p:nvPr/>
        </p:nvSpPr>
        <p:spPr bwMode="auto">
          <a:xfrm>
            <a:off x="8932827" y="991493"/>
            <a:ext cx="3023864"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ru-RU" sz="1800" dirty="0" err="1" smtClean="0">
                <a:solidFill>
                  <a:srgbClr val="FF0000"/>
                </a:solidFill>
                <a:effectLst>
                  <a:outerShdw blurRad="38100" dist="38100" dir="2700000" algn="tl">
                    <a:srgbClr val="000000">
                      <a:alpha val="43137"/>
                    </a:srgbClr>
                  </a:outerShdw>
                </a:effectLst>
                <a:latin typeface="Times" panose="02020603050405020304" pitchFamily="18" charset="0"/>
              </a:rPr>
              <a:t>Methylaminolevulinate</a:t>
            </a:r>
            <a:endParaRPr lang="en-US" altLang="ru-RU" sz="1800" dirty="0">
              <a:solidFill>
                <a:srgbClr val="FF0000"/>
              </a:solidFill>
              <a:effectLst>
                <a:outerShdw blurRad="38100" dist="38100" dir="2700000" algn="tl">
                  <a:srgbClr val="000000">
                    <a:alpha val="43137"/>
                  </a:srgbClr>
                </a:outerShdw>
              </a:effectLst>
              <a:latin typeface="Times" panose="02020603050405020304" pitchFamily="18" charset="0"/>
            </a:endParaRPr>
          </a:p>
          <a:p>
            <a:pPr eaLnBrk="1" hangingPunct="1"/>
            <a:r>
              <a:rPr lang="en-US" altLang="ru-RU" sz="1800" b="0" dirty="0" err="1">
                <a:effectLst>
                  <a:outerShdw blurRad="38100" dist="38100" dir="2700000" algn="tl">
                    <a:srgbClr val="000000">
                      <a:alpha val="43137"/>
                    </a:srgbClr>
                  </a:outerShdw>
                </a:effectLst>
                <a:latin typeface="Times" panose="02020603050405020304" pitchFamily="18" charset="0"/>
              </a:rPr>
              <a:t>Metvix</a:t>
            </a:r>
            <a:r>
              <a:rPr lang="en-US" altLang="ru-RU" sz="1800" b="0" dirty="0">
                <a:effectLst>
                  <a:outerShdw blurRad="38100" dist="38100" dir="2700000" algn="tl">
                    <a:srgbClr val="000000">
                      <a:alpha val="43137"/>
                    </a:srgbClr>
                  </a:outerShdw>
                </a:effectLst>
                <a:latin typeface="Times" panose="02020603050405020304" pitchFamily="18" charset="0"/>
              </a:rPr>
              <a:t>®</a:t>
            </a:r>
          </a:p>
          <a:p>
            <a:pPr eaLnBrk="1" hangingPunct="1"/>
            <a:r>
              <a:rPr lang="en-US" altLang="ru-RU" sz="1800" dirty="0" smtClean="0">
                <a:effectLst>
                  <a:outerShdw blurRad="38100" dist="38100" dir="2700000" algn="tl">
                    <a:srgbClr val="000000">
                      <a:alpha val="43137"/>
                    </a:srgbClr>
                  </a:outerShdw>
                </a:effectLst>
                <a:latin typeface="Times" panose="02020603050405020304" pitchFamily="18" charset="0"/>
              </a:rPr>
              <a:t>Photosensitizing action</a:t>
            </a:r>
            <a:endParaRPr lang="en-US" altLang="ru-RU" sz="1800" dirty="0">
              <a:solidFill>
                <a:schemeClr val="accent2"/>
              </a:solidFill>
              <a:effectLst>
                <a:outerShdw blurRad="38100" dist="38100" dir="2700000" algn="tl">
                  <a:srgbClr val="000000">
                    <a:alpha val="43137"/>
                  </a:srgbClr>
                </a:outerShdw>
              </a:effectLst>
              <a:latin typeface="Times" panose="02020603050405020304" pitchFamily="18" charset="0"/>
            </a:endParaRPr>
          </a:p>
        </p:txBody>
      </p:sp>
      <p:pic>
        <p:nvPicPr>
          <p:cNvPr id="2867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8462" y="1763931"/>
            <a:ext cx="6103938" cy="1998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80"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2700" y="3212976"/>
            <a:ext cx="2019300" cy="302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3674533"/>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B22766E8-9BB7-4785-9E96-2152C24261BD}" type="slidenum">
              <a:rPr lang="ru-RU" altLang="en-US" sz="1200"/>
              <a:pPr>
                <a:spcBef>
                  <a:spcPct val="0"/>
                </a:spcBef>
                <a:buClrTx/>
                <a:buSzTx/>
                <a:buFontTx/>
                <a:buNone/>
              </a:pPr>
              <a:t>19</a:t>
            </a:fld>
            <a:endParaRPr lang="ru-RU" altLang="en-US" sz="1200"/>
          </a:p>
        </p:txBody>
      </p:sp>
      <p:sp>
        <p:nvSpPr>
          <p:cNvPr id="343046" name="Rectangle 6">
            <a:extLst>
              <a:ext uri="{FF2B5EF4-FFF2-40B4-BE49-F238E27FC236}">
                <a16:creationId xmlns:a16="http://schemas.microsoft.com/office/drawing/2014/main" xmlns="" id="{AEA6DA2D-F525-0347-8BE5-861D72B14762}"/>
              </a:ext>
            </a:extLst>
          </p:cNvPr>
          <p:cNvSpPr>
            <a:spLocks noGrp="1" noChangeArrowheads="1"/>
          </p:cNvSpPr>
          <p:nvPr>
            <p:ph type="title"/>
          </p:nvPr>
        </p:nvSpPr>
        <p:spPr/>
        <p:txBody>
          <a:bodyPr/>
          <a:lstStyle/>
          <a:p>
            <a:pPr eaLnBrk="1" hangingPunct="1">
              <a:defRPr/>
            </a:pPr>
            <a:r>
              <a:rPr lang="en-US" sz="2800" dirty="0"/>
              <a:t>Agents that increase the chemo- and </a:t>
            </a:r>
            <a:r>
              <a:rPr lang="en-US" sz="2800" dirty="0" err="1"/>
              <a:t>radiosensitivity</a:t>
            </a:r>
            <a:r>
              <a:rPr lang="en-US" sz="2800" dirty="0"/>
              <a:t> of tumor cells</a:t>
            </a:r>
            <a:endParaRPr lang="ru-RU" sz="2800" dirty="0"/>
          </a:p>
        </p:txBody>
      </p:sp>
      <p:sp>
        <p:nvSpPr>
          <p:cNvPr id="343047" name="Rectangle 7">
            <a:extLst>
              <a:ext uri="{FF2B5EF4-FFF2-40B4-BE49-F238E27FC236}">
                <a16:creationId xmlns:a16="http://schemas.microsoft.com/office/drawing/2014/main" xmlns="" id="{72305D07-E7F0-2E4D-A7A2-4C52437AB9C7}"/>
              </a:ext>
            </a:extLst>
          </p:cNvPr>
          <p:cNvSpPr>
            <a:spLocks noGrp="1" noChangeArrowheads="1"/>
          </p:cNvSpPr>
          <p:nvPr>
            <p:ph type="body" idx="1"/>
          </p:nvPr>
        </p:nvSpPr>
        <p:spPr>
          <a:xfrm>
            <a:off x="335360" y="1814461"/>
            <a:ext cx="7574632" cy="5256212"/>
          </a:xfrm>
        </p:spPr>
        <p:txBody>
          <a:bodyPr/>
          <a:lstStyle/>
          <a:p>
            <a:pPr algn="just" eaLnBrk="1" hangingPunct="1">
              <a:defRPr/>
            </a:pPr>
            <a:r>
              <a:rPr lang="en-US" sz="2000" dirty="0" err="1"/>
              <a:t>Ibritumomab</a:t>
            </a:r>
            <a:r>
              <a:rPr lang="en-US" sz="2000" dirty="0"/>
              <a:t> </a:t>
            </a:r>
            <a:r>
              <a:rPr lang="en-US" sz="2000" dirty="0" err="1"/>
              <a:t>tiuxetan</a:t>
            </a:r>
            <a:r>
              <a:rPr lang="en-US" sz="2000" b="0" dirty="0"/>
              <a:t> is a recombinant IgG1-kappa monoclonal antibody produced by genetically modified Chinese hamster ovary cells, conjugated to the chelating agent MC-DTPA. and having specificity against the B cell antigen CD20.</a:t>
            </a:r>
          </a:p>
          <a:p>
            <a:pPr algn="just" eaLnBrk="1" hangingPunct="1">
              <a:defRPr/>
            </a:pPr>
            <a:r>
              <a:rPr lang="en-US" sz="2000" b="0" dirty="0"/>
              <a:t>Yttrium-90 labeled </a:t>
            </a:r>
            <a:r>
              <a:rPr lang="en-US" sz="2000" dirty="0" err="1"/>
              <a:t>Zevalin</a:t>
            </a:r>
            <a:r>
              <a:rPr lang="en-US" sz="2000" b="0" dirty="0"/>
              <a:t> binds specifically to B cells, including malignant cells expressing CD20. The yttrium-90 isotope is a pure beta emitter with a mean beta particle path length of approximately 5 mm, which determines its ability to kill both target cells and neighboring cells.</a:t>
            </a:r>
          </a:p>
          <a:p>
            <a:pPr algn="just" eaLnBrk="1" hangingPunct="1">
              <a:defRPr/>
            </a:pPr>
            <a:r>
              <a:rPr lang="en-US" sz="2000" b="0" dirty="0"/>
              <a:t>Treatment with yttrium-90-labeled </a:t>
            </a:r>
            <a:r>
              <a:rPr lang="en-US" sz="2000" dirty="0" err="1"/>
              <a:t>Zevalin</a:t>
            </a:r>
            <a:r>
              <a:rPr lang="en-US" sz="2000" b="0" dirty="0"/>
              <a:t> also results in a decrease in the number of normal CO20-positive B cells. </a:t>
            </a:r>
            <a:endParaRPr lang="en-US" sz="2000" b="0" dirty="0" smtClean="0"/>
          </a:p>
          <a:p>
            <a:pPr algn="just" eaLnBrk="1" hangingPunct="1">
              <a:defRPr/>
            </a:pPr>
            <a:r>
              <a:rPr lang="en-US" sz="2000" b="0" dirty="0" smtClean="0"/>
              <a:t>Its used for the treatment </a:t>
            </a:r>
            <a:r>
              <a:rPr lang="en-US" sz="2000" b="0" dirty="0"/>
              <a:t>of relapsed or refractory CD20-positive indolent B-cell non-Hodgkin lymphoma in adult patients.</a:t>
            </a:r>
            <a:endParaRPr lang="ru-RU" sz="2000" b="0" dirty="0"/>
          </a:p>
        </p:txBody>
      </p:sp>
      <p:pic>
        <p:nvPicPr>
          <p:cNvPr id="30725" name="Рисунок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06951" y="1543069"/>
            <a:ext cx="3275449" cy="269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Рисунок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88288" y="4442567"/>
            <a:ext cx="3224523" cy="2054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7" name="Rectangle 4"/>
          <p:cNvSpPr>
            <a:spLocks noChangeArrowheads="1"/>
          </p:cNvSpPr>
          <p:nvPr/>
        </p:nvSpPr>
        <p:spPr bwMode="auto">
          <a:xfrm>
            <a:off x="7108940" y="955926"/>
            <a:ext cx="282403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ru-RU" dirty="0" err="1" smtClean="0">
                <a:solidFill>
                  <a:srgbClr val="FF0000"/>
                </a:solidFill>
                <a:effectLst>
                  <a:outerShdw blurRad="38100" dist="38100" dir="2700000" algn="tl">
                    <a:srgbClr val="000000">
                      <a:alpha val="43137"/>
                    </a:srgbClr>
                  </a:outerShdw>
                </a:effectLst>
                <a:latin typeface="Times" panose="02020603050405020304" pitchFamily="18" charset="0"/>
              </a:rPr>
              <a:t>Ibritumomab</a:t>
            </a:r>
            <a:r>
              <a:rPr lang="en-US" altLang="ru-RU" dirty="0" smtClean="0">
                <a:solidFill>
                  <a:srgbClr val="FF0000"/>
                </a:solidFill>
                <a:effectLst>
                  <a:outerShdw blurRad="38100" dist="38100" dir="2700000" algn="tl">
                    <a:srgbClr val="000000">
                      <a:alpha val="43137"/>
                    </a:srgbClr>
                  </a:outerShdw>
                </a:effectLst>
                <a:latin typeface="Times" panose="02020603050405020304" pitchFamily="18" charset="0"/>
              </a:rPr>
              <a:t> </a:t>
            </a:r>
            <a:r>
              <a:rPr lang="en-US" altLang="ru-RU" dirty="0" err="1" smtClean="0">
                <a:solidFill>
                  <a:srgbClr val="FF0000"/>
                </a:solidFill>
                <a:effectLst>
                  <a:outerShdw blurRad="38100" dist="38100" dir="2700000" algn="tl">
                    <a:srgbClr val="000000">
                      <a:alpha val="43137"/>
                    </a:srgbClr>
                  </a:outerShdw>
                </a:effectLst>
                <a:latin typeface="Times" panose="02020603050405020304" pitchFamily="18" charset="0"/>
              </a:rPr>
              <a:t>tiuxetan</a:t>
            </a:r>
            <a:endParaRPr lang="en-US" altLang="ru-RU" dirty="0">
              <a:solidFill>
                <a:srgbClr val="FF0000"/>
              </a:solidFill>
              <a:effectLst>
                <a:outerShdw blurRad="38100" dist="38100" dir="2700000" algn="tl">
                  <a:srgbClr val="000000">
                    <a:alpha val="43137"/>
                  </a:srgbClr>
                </a:outerShdw>
              </a:effectLst>
              <a:latin typeface="Times" panose="02020603050405020304" pitchFamily="18" charset="0"/>
            </a:endParaRPr>
          </a:p>
          <a:p>
            <a:pPr eaLnBrk="1" hangingPunct="1"/>
            <a:r>
              <a:rPr lang="en-US" altLang="ru-RU" b="0" dirty="0" err="1">
                <a:effectLst>
                  <a:outerShdw blurRad="38100" dist="38100" dir="2700000" algn="tl">
                    <a:srgbClr val="000000">
                      <a:alpha val="43137"/>
                    </a:srgbClr>
                  </a:outerShdw>
                </a:effectLst>
                <a:latin typeface="Times" panose="02020603050405020304" pitchFamily="18" charset="0"/>
              </a:rPr>
              <a:t>Zevalin</a:t>
            </a:r>
            <a:r>
              <a:rPr lang="en-US" altLang="ru-RU" b="0" dirty="0">
                <a:effectLst>
                  <a:outerShdw blurRad="38100" dist="38100" dir="2700000" algn="tl">
                    <a:srgbClr val="000000">
                      <a:alpha val="43137"/>
                    </a:srgbClr>
                  </a:outerShdw>
                </a:effectLst>
                <a:latin typeface="Times" panose="02020603050405020304" pitchFamily="18" charset="0"/>
              </a:rPr>
              <a:t>®</a:t>
            </a:r>
          </a:p>
          <a:p>
            <a:pPr eaLnBrk="1" hangingPunct="1"/>
            <a:r>
              <a:rPr lang="en-US" altLang="ru-RU" dirty="0" smtClean="0">
                <a:effectLst>
                  <a:outerShdw blurRad="38100" dist="38100" dir="2700000" algn="tl">
                    <a:srgbClr val="000000">
                      <a:alpha val="43137"/>
                    </a:srgbClr>
                  </a:outerShdw>
                </a:effectLst>
                <a:latin typeface="Times" panose="02020603050405020304" pitchFamily="18" charset="0"/>
              </a:rPr>
              <a:t>Photosensitizing action</a:t>
            </a:r>
            <a:endParaRPr lang="en-US" altLang="ru-RU" dirty="0">
              <a:solidFill>
                <a:schemeClr val="accent2"/>
              </a:solidFill>
              <a:effectLst>
                <a:outerShdw blurRad="38100" dist="38100" dir="2700000" algn="tl">
                  <a:srgbClr val="000000">
                    <a:alpha val="43137"/>
                  </a:srgbClr>
                </a:outerShdw>
              </a:effectLst>
              <a:latin typeface="Times" panose="02020603050405020304" pitchFamily="18" charset="0"/>
            </a:endParaRPr>
          </a:p>
        </p:txBody>
      </p:sp>
    </p:spTree>
    <p:extLst>
      <p:ext uri="{BB962C8B-B14F-4D97-AF65-F5344CB8AC3E}">
        <p14:creationId xmlns:p14="http://schemas.microsoft.com/office/powerpoint/2010/main" xmlns="" val="179216353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E459C7-D15C-3E4D-A674-9AA4170222B9}"/>
              </a:ext>
            </a:extLst>
          </p:cNvPr>
          <p:cNvSpPr>
            <a:spLocks noGrp="1"/>
          </p:cNvSpPr>
          <p:nvPr>
            <p:ph type="title"/>
          </p:nvPr>
        </p:nvSpPr>
        <p:spPr/>
        <p:txBody>
          <a:bodyPr/>
          <a:lstStyle/>
          <a:p>
            <a:r>
              <a:rPr lang="en-US" dirty="0" smtClean="0"/>
              <a:t>The problem of tumor therapy</a:t>
            </a:r>
            <a:endParaRPr lang="ru-RU" dirty="0"/>
          </a:p>
        </p:txBody>
      </p:sp>
      <p:sp>
        <p:nvSpPr>
          <p:cNvPr id="3" name="Содержимое 2">
            <a:extLst>
              <a:ext uri="{FF2B5EF4-FFF2-40B4-BE49-F238E27FC236}">
                <a16:creationId xmlns:a16="http://schemas.microsoft.com/office/drawing/2014/main" xmlns="" id="{411BBD78-B79D-4543-A652-BAEDF6C99BAC}"/>
              </a:ext>
            </a:extLst>
          </p:cNvPr>
          <p:cNvSpPr>
            <a:spLocks noGrp="1"/>
          </p:cNvSpPr>
          <p:nvPr>
            <p:ph idx="1"/>
          </p:nvPr>
        </p:nvSpPr>
        <p:spPr/>
        <p:txBody>
          <a:bodyPr/>
          <a:lstStyle/>
          <a:p>
            <a:pPr algn="just"/>
            <a:r>
              <a:rPr lang="en-US" altLang="ru-RU" dirty="0" smtClean="0"/>
              <a:t>According to WHO, mortality from tumors ranks second after cardiovascular diseases. </a:t>
            </a:r>
          </a:p>
          <a:p>
            <a:pPr algn="just"/>
            <a:r>
              <a:rPr lang="en-US" altLang="ru-RU" dirty="0" smtClean="0"/>
              <a:t>The social significance of the problem lies in the fact that people mostly of mature age, who have accumulated knowledge and have professional experience, die from malignant diseases.</a:t>
            </a:r>
            <a:endParaRPr lang="ru-RU" dirty="0"/>
          </a:p>
        </p:txBody>
      </p:sp>
      <p:sp>
        <p:nvSpPr>
          <p:cNvPr id="7172"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6A63F297-F99C-4D3B-99B2-A9C239C92701}" type="slidenum">
              <a:rPr lang="ru-RU" altLang="en-US" sz="1200" smtClean="0"/>
              <a:pPr>
                <a:buNone/>
              </a:pPr>
              <a:t>2</a:t>
            </a:fld>
            <a:endParaRPr lang="ru-RU" altLang="en-US" sz="1200" dirty="0"/>
          </a:p>
        </p:txBody>
      </p:sp>
    </p:spTree>
    <p:extLst>
      <p:ext uri="{BB962C8B-B14F-4D97-AF65-F5344CB8AC3E}">
        <p14:creationId xmlns:p14="http://schemas.microsoft.com/office/powerpoint/2010/main" xmlns="" val="63471019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D9264D5B-B82C-4378-9F38-D9960ED09FB5}" type="slidenum">
              <a:rPr lang="ru-RU" altLang="en-US" sz="1200"/>
              <a:pPr>
                <a:spcBef>
                  <a:spcPct val="0"/>
                </a:spcBef>
                <a:buClrTx/>
                <a:buSzTx/>
                <a:buFontTx/>
                <a:buNone/>
              </a:pPr>
              <a:t>20</a:t>
            </a:fld>
            <a:endParaRPr lang="ru-RU" altLang="en-US" sz="1200"/>
          </a:p>
        </p:txBody>
      </p:sp>
      <p:sp>
        <p:nvSpPr>
          <p:cNvPr id="399364" name="Rectangle 4">
            <a:extLst>
              <a:ext uri="{FF2B5EF4-FFF2-40B4-BE49-F238E27FC236}">
                <a16:creationId xmlns:a16="http://schemas.microsoft.com/office/drawing/2014/main" xmlns="" id="{2B216BCC-0207-2348-B8AB-AA6200D283B4}"/>
              </a:ext>
            </a:extLst>
          </p:cNvPr>
          <p:cNvSpPr>
            <a:spLocks noGrp="1" noChangeArrowheads="1"/>
          </p:cNvSpPr>
          <p:nvPr>
            <p:ph type="title"/>
          </p:nvPr>
        </p:nvSpPr>
        <p:spPr/>
        <p:txBody>
          <a:bodyPr/>
          <a:lstStyle/>
          <a:p>
            <a:pPr eaLnBrk="1" hangingPunct="1"/>
            <a:r>
              <a:rPr lang="en-US" altLang="ru-RU" sz="2800" dirty="0"/>
              <a:t>CAR</a:t>
            </a:r>
            <a:r>
              <a:rPr lang="ru-RU" altLang="ru-RU" sz="2800" dirty="0"/>
              <a:t> (</a:t>
            </a:r>
            <a:r>
              <a:rPr lang="en-US" altLang="ru-RU" sz="2800" i="1" dirty="0"/>
              <a:t>Chimeric antigen receptor</a:t>
            </a:r>
            <a:r>
              <a:rPr lang="ru-RU" altLang="ru-RU" sz="2800" dirty="0"/>
              <a:t>)</a:t>
            </a:r>
            <a:r>
              <a:rPr lang="en-US" altLang="ru-RU" sz="2800" dirty="0"/>
              <a:t> T cell therapy</a:t>
            </a:r>
            <a:endParaRPr lang="ru-RU" altLang="ru-RU" sz="2800" dirty="0"/>
          </a:p>
        </p:txBody>
      </p:sp>
      <p:pic>
        <p:nvPicPr>
          <p:cNvPr id="32772" name="Объект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4511824" y="1124744"/>
            <a:ext cx="7206630" cy="3600450"/>
          </a:xfrm>
        </p:spPr>
      </p:pic>
      <p:sp>
        <p:nvSpPr>
          <p:cNvPr id="2" name="Прямоугольник 1"/>
          <p:cNvSpPr/>
          <p:nvPr/>
        </p:nvSpPr>
        <p:spPr>
          <a:xfrm>
            <a:off x="604043" y="1052736"/>
            <a:ext cx="3750246" cy="4093428"/>
          </a:xfrm>
          <a:prstGeom prst="rect">
            <a:avLst/>
          </a:prstGeom>
        </p:spPr>
        <p:txBody>
          <a:bodyPr wrap="square">
            <a:spAutoFit/>
          </a:bodyPr>
          <a:lstStyle/>
          <a:p>
            <a:pPr algn="just"/>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progressive method of treating malignant tumors. </a:t>
            </a:r>
            <a:endPar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CAR T lymphocytes refers to adoptive immunotherapy. </a:t>
            </a:r>
            <a:endPar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is based on the “extraction” of immune system cells (T-lymphocytes) from the body, their genetic modification in order to acquire antitumor properties, and subsequent reinfusion to the patient.</a:t>
            </a:r>
            <a:endPar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315940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spcBef>
                <a:spcPct val="0"/>
              </a:spcBef>
              <a:buClrTx/>
              <a:buSzTx/>
              <a:buFontTx/>
              <a:buNone/>
            </a:pPr>
            <a:fld id="{AAC5DB43-7672-47CE-A423-C322347BE6BF}" type="slidenum">
              <a:rPr lang="ru-RU" altLang="en-US" sz="1200"/>
              <a:pPr>
                <a:spcBef>
                  <a:spcPct val="0"/>
                </a:spcBef>
                <a:buClrTx/>
                <a:buSzTx/>
                <a:buFontTx/>
                <a:buNone/>
              </a:pPr>
              <a:t>21</a:t>
            </a:fld>
            <a:endParaRPr lang="ru-RU" altLang="en-US" sz="1200"/>
          </a:p>
        </p:txBody>
      </p:sp>
      <p:sp>
        <p:nvSpPr>
          <p:cNvPr id="399364" name="Rectangle 4">
            <a:extLst>
              <a:ext uri="{FF2B5EF4-FFF2-40B4-BE49-F238E27FC236}">
                <a16:creationId xmlns:a16="http://schemas.microsoft.com/office/drawing/2014/main" xmlns="" id="{2B216BCC-0207-2348-B8AB-AA6200D283B4}"/>
              </a:ext>
            </a:extLst>
          </p:cNvPr>
          <p:cNvSpPr>
            <a:spLocks noGrp="1" noChangeArrowheads="1"/>
          </p:cNvSpPr>
          <p:nvPr>
            <p:ph type="title"/>
          </p:nvPr>
        </p:nvSpPr>
        <p:spPr/>
        <p:txBody>
          <a:bodyPr/>
          <a:lstStyle/>
          <a:p>
            <a:pPr eaLnBrk="1" hangingPunct="1">
              <a:defRPr/>
            </a:pPr>
            <a:r>
              <a:rPr lang="en-US" altLang="ru-RU" sz="2800" dirty="0"/>
              <a:t>CAR</a:t>
            </a:r>
            <a:r>
              <a:rPr lang="ru-RU" altLang="ru-RU" sz="2800" dirty="0"/>
              <a:t> (</a:t>
            </a:r>
            <a:r>
              <a:rPr lang="en-US" altLang="ru-RU" sz="2800" i="1" dirty="0"/>
              <a:t>Chimeric antigen receptor</a:t>
            </a:r>
            <a:r>
              <a:rPr lang="ru-RU" altLang="ru-RU" sz="2800" dirty="0"/>
              <a:t>)</a:t>
            </a:r>
            <a:r>
              <a:rPr lang="en-US" altLang="ru-RU" sz="2800" dirty="0"/>
              <a:t> T cell therapy</a:t>
            </a:r>
            <a:endParaRPr lang="ru-RU" sz="2800" dirty="0"/>
          </a:p>
        </p:txBody>
      </p:sp>
      <p:pic>
        <p:nvPicPr>
          <p:cNvPr id="34820" name="Рисунок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6719" y="796919"/>
            <a:ext cx="6555681" cy="5590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471901" y="948690"/>
            <a:ext cx="4608512" cy="5016758"/>
          </a:xfrm>
          <a:prstGeom prst="rect">
            <a:avLst/>
          </a:prstGeom>
        </p:spPr>
        <p:txBody>
          <a:bodyPr wrap="square">
            <a:spAutoFit/>
          </a:bodyPr>
          <a:lstStyle/>
          <a:p>
            <a:pPr algn="just"/>
            <a:r>
              <a:rPr lang="en-US" dirty="0">
                <a:effectLst>
                  <a:outerShdw blurRad="38100" dist="38100" dir="2700000" algn="tl">
                    <a:srgbClr val="000000">
                      <a:alpha val="43137"/>
                    </a:srgbClr>
                  </a:outerShdw>
                </a:effectLst>
                <a:latin typeface="Arial" panose="020B0604020202020204" pitchFamily="34" charset="0"/>
              </a:rPr>
              <a:t>It is a recombinant fusion protein that combines an antibody fragment that has the ability to bind very selectively to specific antigens with signaling domains that can activate T cells. Since such a hybrid protein consists of parts obtained from different sources, it is called chimeric.</a:t>
            </a:r>
          </a:p>
          <a:p>
            <a:pPr algn="just"/>
            <a:r>
              <a:rPr lang="en-US" dirty="0">
                <a:effectLst>
                  <a:outerShdw blurRad="38100" dist="38100" dir="2700000" algn="tl">
                    <a:srgbClr val="000000">
                      <a:alpha val="43137"/>
                    </a:srgbClr>
                  </a:outerShdw>
                </a:effectLst>
                <a:latin typeface="Arial" panose="020B0604020202020204" pitchFamily="34" charset="0"/>
              </a:rPr>
              <a:t>Immune effector cells having CARs constructed in this way acquire high selectivity due to the externally added receptor from the monoclonal antibody. The T cell carries a chimeric antigen receptor (CAR) on its surface that helps find specific types of cells and destroy them.</a:t>
            </a:r>
            <a:endParaRPr 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8753148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CE459C7-D15C-3E4D-A674-9AA4170222B9}"/>
              </a:ext>
            </a:extLst>
          </p:cNvPr>
          <p:cNvSpPr>
            <a:spLocks noGrp="1"/>
          </p:cNvSpPr>
          <p:nvPr>
            <p:ph type="title"/>
          </p:nvPr>
        </p:nvSpPr>
        <p:spPr/>
        <p:txBody>
          <a:bodyPr/>
          <a:lstStyle/>
          <a:p>
            <a:r>
              <a:rPr lang="en-US" dirty="0"/>
              <a:t>Targeted therapy</a:t>
            </a:r>
            <a:endParaRPr lang="ru-RU" dirty="0"/>
          </a:p>
        </p:txBody>
      </p:sp>
      <p:sp>
        <p:nvSpPr>
          <p:cNvPr id="3" name="Содержимое 2">
            <a:extLst>
              <a:ext uri="{FF2B5EF4-FFF2-40B4-BE49-F238E27FC236}">
                <a16:creationId xmlns:a16="http://schemas.microsoft.com/office/drawing/2014/main" xmlns="" id="{411BBD78-B79D-4543-A652-BAEDF6C99BAC}"/>
              </a:ext>
            </a:extLst>
          </p:cNvPr>
          <p:cNvSpPr>
            <a:spLocks noGrp="1"/>
          </p:cNvSpPr>
          <p:nvPr>
            <p:ph idx="1"/>
          </p:nvPr>
        </p:nvSpPr>
        <p:spPr/>
        <p:txBody>
          <a:bodyPr/>
          <a:lstStyle/>
          <a:p>
            <a:pPr algn="just"/>
            <a:r>
              <a:rPr lang="en-US" sz="2000" dirty="0"/>
              <a:t>Targeted drugs </a:t>
            </a:r>
            <a:r>
              <a:rPr lang="en-US" sz="2000" dirty="0" smtClean="0"/>
              <a:t>are </a:t>
            </a:r>
            <a:r>
              <a:rPr lang="en-US" sz="2000" dirty="0"/>
              <a:t>a new class of drugs that have a targeted effect strictly on a specific signaling pathway or cell surface receptor involved in the development and growth of a tumor</a:t>
            </a:r>
            <a:r>
              <a:rPr lang="en-US" sz="2000" dirty="0" smtClean="0"/>
              <a:t>.</a:t>
            </a:r>
          </a:p>
          <a:p>
            <a:pPr algn="just"/>
            <a:r>
              <a:rPr lang="en-US" sz="2000" dirty="0" smtClean="0"/>
              <a:t>Unlike </a:t>
            </a:r>
            <a:r>
              <a:rPr lang="en-US" sz="2000" dirty="0"/>
              <a:t>chemotherapy drugs, which have a cytotoxic effect primarily on actively dividing tumor cells, targeted drugs interact with a strictly defined antigen</a:t>
            </a:r>
            <a:r>
              <a:rPr lang="en-US" sz="2000" dirty="0" smtClean="0"/>
              <a:t>.</a:t>
            </a:r>
          </a:p>
          <a:p>
            <a:pPr algn="just"/>
            <a:r>
              <a:rPr lang="en-US" sz="2000" dirty="0" smtClean="0"/>
              <a:t>These </a:t>
            </a:r>
            <a:r>
              <a:rPr lang="en-US" sz="2000" dirty="0"/>
              <a:t>include</a:t>
            </a:r>
            <a:r>
              <a:rPr lang="en-US" sz="2000" dirty="0" smtClean="0"/>
              <a:t>:</a:t>
            </a:r>
          </a:p>
          <a:p>
            <a:pPr algn="just"/>
            <a:r>
              <a:rPr lang="en-US" sz="2000" dirty="0" smtClean="0"/>
              <a:t>monoclonal </a:t>
            </a:r>
            <a:r>
              <a:rPr lang="en-US" sz="2000" dirty="0"/>
              <a:t>antibodies are protein molecules or complexes of protein molecules that are produced by the immune system in response to oncogene antigens. They bind to oncogenes and suppress their activity</a:t>
            </a:r>
            <a:r>
              <a:rPr lang="en-US" sz="2000" dirty="0" smtClean="0"/>
              <a:t>.</a:t>
            </a:r>
          </a:p>
          <a:p>
            <a:pPr algn="just"/>
            <a:r>
              <a:rPr lang="en-US" sz="2000" dirty="0" smtClean="0"/>
              <a:t>“</a:t>
            </a:r>
            <a:r>
              <a:rPr lang="en-US" sz="2000" dirty="0"/>
              <a:t>small molecules” - kinase inhibitors - reduce the activity of specific oncogenes that affect the formation of a signal in the cell, causing the cell to divide uncontrollably</a:t>
            </a:r>
            <a:r>
              <a:rPr lang="en-US" sz="2000" dirty="0" smtClean="0"/>
              <a:t>.</a:t>
            </a:r>
          </a:p>
          <a:p>
            <a:pPr algn="just"/>
            <a:r>
              <a:rPr lang="en-US" sz="2000" dirty="0" smtClean="0"/>
              <a:t>Activators </a:t>
            </a:r>
            <a:r>
              <a:rPr lang="en-US" sz="2000" dirty="0"/>
              <a:t>of </a:t>
            </a:r>
            <a:r>
              <a:rPr lang="en-US" sz="2000" dirty="0" err="1"/>
              <a:t>oncosuppressive</a:t>
            </a:r>
            <a:r>
              <a:rPr lang="en-US" sz="2000" dirty="0"/>
              <a:t> signaling pathways (stimulators of necrosis, apoptosis, differentiation) are considered.</a:t>
            </a:r>
            <a:endParaRPr lang="ru-RU" sz="2000" dirty="0"/>
          </a:p>
        </p:txBody>
      </p:sp>
      <p:sp>
        <p:nvSpPr>
          <p:cNvPr id="7172"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6A63F297-F99C-4D3B-99B2-A9C239C92701}" type="slidenum">
              <a:rPr lang="ru-RU" altLang="en-US" sz="1200" smtClean="0"/>
              <a:pPr>
                <a:buNone/>
              </a:pPr>
              <a:t>3</a:t>
            </a:fld>
            <a:endParaRPr lang="ru-RU" altLang="en-US" sz="1200" dirty="0"/>
          </a:p>
        </p:txBody>
      </p:sp>
    </p:spTree>
    <p:extLst>
      <p:ext uri="{BB962C8B-B14F-4D97-AF65-F5344CB8AC3E}">
        <p14:creationId xmlns:p14="http://schemas.microsoft.com/office/powerpoint/2010/main" xmlns="" val="355352138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Classification</a:t>
            </a:r>
            <a:r>
              <a:rPr lang="ru-RU" dirty="0" smtClean="0"/>
              <a:t> </a:t>
            </a:r>
            <a:endParaRPr lang="ru-RU" dirty="0"/>
          </a:p>
        </p:txBody>
      </p:sp>
      <p:sp>
        <p:nvSpPr>
          <p:cNvPr id="3" name="Объект 2"/>
          <p:cNvSpPr>
            <a:spLocks noGrp="1"/>
          </p:cNvSpPr>
          <p:nvPr>
            <p:ph idx="1"/>
          </p:nvPr>
        </p:nvSpPr>
        <p:spPr/>
        <p:txBody>
          <a:bodyPr/>
          <a:lstStyle/>
          <a:p>
            <a:pPr eaLnBrk="1" hangingPunct="1">
              <a:buNone/>
              <a:defRPr/>
            </a:pPr>
            <a:r>
              <a:rPr lang="en-US" dirty="0"/>
              <a:t>Monoclonal </a:t>
            </a:r>
            <a:r>
              <a:rPr lang="en-US" dirty="0" smtClean="0"/>
              <a:t>antibodies</a:t>
            </a:r>
          </a:p>
          <a:p>
            <a:pPr eaLnBrk="1" hangingPunct="1">
              <a:defRPr/>
            </a:pPr>
            <a:r>
              <a:rPr lang="en-US" dirty="0" err="1" smtClean="0"/>
              <a:t>Trastuzumab</a:t>
            </a:r>
            <a:r>
              <a:rPr lang="en-US" dirty="0"/>
              <a:t>* (Herceptin), rituximab* (</a:t>
            </a:r>
            <a:r>
              <a:rPr lang="en-US" dirty="0" err="1"/>
              <a:t>MabThera</a:t>
            </a:r>
            <a:r>
              <a:rPr lang="en-US" dirty="0"/>
              <a:t>), bevacizumab* (</a:t>
            </a:r>
            <a:r>
              <a:rPr lang="en-US" dirty="0" err="1"/>
              <a:t>Avastin</a:t>
            </a:r>
            <a:r>
              <a:rPr lang="en-US" dirty="0" smtClean="0"/>
              <a:t>)</a:t>
            </a:r>
          </a:p>
          <a:p>
            <a:pPr eaLnBrk="1" hangingPunct="1">
              <a:buNone/>
              <a:defRPr/>
            </a:pPr>
            <a:r>
              <a:rPr lang="en-US" dirty="0" smtClean="0"/>
              <a:t>Protein </a:t>
            </a:r>
            <a:r>
              <a:rPr lang="en-US" dirty="0"/>
              <a:t>kinase </a:t>
            </a:r>
            <a:r>
              <a:rPr lang="en-US" dirty="0" smtClean="0"/>
              <a:t>inhibitors</a:t>
            </a:r>
          </a:p>
          <a:p>
            <a:pPr eaLnBrk="1" hangingPunct="1">
              <a:defRPr/>
            </a:pPr>
            <a:r>
              <a:rPr lang="en-US" dirty="0" err="1" smtClean="0"/>
              <a:t>Imatinib</a:t>
            </a:r>
            <a:r>
              <a:rPr lang="en-US" dirty="0"/>
              <a:t>* (</a:t>
            </a:r>
            <a:r>
              <a:rPr lang="en-US" dirty="0" err="1"/>
              <a:t>Gleevec</a:t>
            </a:r>
            <a:r>
              <a:rPr lang="en-US" dirty="0"/>
              <a:t>), </a:t>
            </a:r>
            <a:r>
              <a:rPr lang="en-US" dirty="0" err="1"/>
              <a:t>gifetinib</a:t>
            </a:r>
            <a:r>
              <a:rPr lang="en-US" dirty="0"/>
              <a:t>* (</a:t>
            </a:r>
            <a:r>
              <a:rPr lang="en-US" dirty="0" err="1"/>
              <a:t>Iressa</a:t>
            </a:r>
            <a:r>
              <a:rPr lang="en-US" dirty="0"/>
              <a:t>), </a:t>
            </a:r>
            <a:r>
              <a:rPr lang="en-US" dirty="0" err="1"/>
              <a:t>erlotinib</a:t>
            </a:r>
            <a:r>
              <a:rPr lang="en-US" dirty="0"/>
              <a:t>* (</a:t>
            </a:r>
            <a:r>
              <a:rPr lang="en-US" dirty="0" err="1"/>
              <a:t>Tarceva</a:t>
            </a:r>
            <a:r>
              <a:rPr lang="en-US" dirty="0"/>
              <a:t>), </a:t>
            </a:r>
            <a:r>
              <a:rPr lang="en-US" dirty="0" err="1"/>
              <a:t>temsirolimus</a:t>
            </a:r>
            <a:r>
              <a:rPr lang="en-US" dirty="0"/>
              <a:t>* (</a:t>
            </a:r>
            <a:r>
              <a:rPr lang="en-US" dirty="0" err="1" smtClean="0"/>
              <a:t>Torizel</a:t>
            </a:r>
            <a:r>
              <a:rPr lang="en-US" dirty="0"/>
              <a:t>), </a:t>
            </a:r>
            <a:r>
              <a:rPr lang="en-US" dirty="0" err="1"/>
              <a:t>lenvatinib</a:t>
            </a:r>
            <a:r>
              <a:rPr lang="en-US" dirty="0"/>
              <a:t>* (</a:t>
            </a:r>
            <a:r>
              <a:rPr lang="en-US" dirty="0" err="1"/>
              <a:t>Lenvima</a:t>
            </a:r>
            <a:r>
              <a:rPr lang="en-US" dirty="0"/>
              <a:t>).</a:t>
            </a:r>
            <a:endParaRPr lang="ru-RU" dirty="0"/>
          </a:p>
        </p:txBody>
      </p:sp>
      <p:sp>
        <p:nvSpPr>
          <p:cNvPr id="4" name="Номер слайда 3"/>
          <p:cNvSpPr>
            <a:spLocks noGrp="1"/>
          </p:cNvSpPr>
          <p:nvPr>
            <p:ph type="sldNum" sz="quarter" idx="10"/>
          </p:nvPr>
        </p:nvSpPr>
        <p:spPr/>
        <p:txBody>
          <a:bodyPr/>
          <a:lstStyle/>
          <a:p>
            <a:pPr>
              <a:defRPr/>
            </a:pPr>
            <a:fld id="{8F7775FF-9FA1-4743-8E61-9BBAD9321091}" type="slidenum">
              <a:rPr lang="ru-RU" altLang="en-US" smtClean="0"/>
              <a:pPr>
                <a:defRPr/>
              </a:pPr>
              <a:t>4</a:t>
            </a:fld>
            <a:endParaRPr lang="ru-RU" altLang="en-US" dirty="0"/>
          </a:p>
        </p:txBody>
      </p:sp>
    </p:spTree>
    <p:extLst>
      <p:ext uri="{BB962C8B-B14F-4D97-AF65-F5344CB8AC3E}">
        <p14:creationId xmlns:p14="http://schemas.microsoft.com/office/powerpoint/2010/main" xmlns="" val="52393317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2" name="Rectangle 4">
            <a:extLst>
              <a:ext uri="{FF2B5EF4-FFF2-40B4-BE49-F238E27FC236}">
                <a16:creationId xmlns:a16="http://schemas.microsoft.com/office/drawing/2014/main" xmlns="" id="{0607232D-80FD-CD47-A7B3-ADC82D5E7A67}"/>
              </a:ext>
            </a:extLst>
          </p:cNvPr>
          <p:cNvSpPr>
            <a:spLocks noGrp="1" noChangeArrowheads="1"/>
          </p:cNvSpPr>
          <p:nvPr>
            <p:ph type="title"/>
          </p:nvPr>
        </p:nvSpPr>
        <p:spPr/>
        <p:txBody>
          <a:bodyPr/>
          <a:lstStyle/>
          <a:p>
            <a:r>
              <a:rPr lang="en-US" dirty="0"/>
              <a:t>Monoclonal antibodies</a:t>
            </a:r>
            <a:endParaRPr lang="ru-RU" dirty="0"/>
          </a:p>
        </p:txBody>
      </p:sp>
      <p:sp>
        <p:nvSpPr>
          <p:cNvPr id="350213" name="Rectangle 5">
            <a:extLst>
              <a:ext uri="{FF2B5EF4-FFF2-40B4-BE49-F238E27FC236}">
                <a16:creationId xmlns:a16="http://schemas.microsoft.com/office/drawing/2014/main" xmlns="" id="{D2AFB763-77BD-8245-A549-AD6978AACEF4}"/>
              </a:ext>
            </a:extLst>
          </p:cNvPr>
          <p:cNvSpPr>
            <a:spLocks noGrp="1" noChangeArrowheads="1"/>
          </p:cNvSpPr>
          <p:nvPr>
            <p:ph type="body" idx="1"/>
          </p:nvPr>
        </p:nvSpPr>
        <p:spPr>
          <a:xfrm>
            <a:off x="609600" y="957972"/>
            <a:ext cx="7718648" cy="5256212"/>
          </a:xfrm>
        </p:spPr>
        <p:txBody>
          <a:bodyPr/>
          <a:lstStyle/>
          <a:p>
            <a:r>
              <a:rPr lang="en-US" sz="2200" dirty="0" err="1"/>
              <a:t>Trastuzumab</a:t>
            </a:r>
            <a:endParaRPr lang="en-US" sz="2200" dirty="0"/>
          </a:p>
          <a:p>
            <a:pPr lvl="1"/>
            <a:r>
              <a:rPr lang="en-US" sz="1800" dirty="0"/>
              <a:t>recombinant DNA-derived humanized monoclonal antibodies obtained from Chinese hamster ovary cells</a:t>
            </a:r>
          </a:p>
          <a:p>
            <a:pPr lvl="1"/>
            <a:r>
              <a:rPr lang="en-US" sz="1800" dirty="0"/>
              <a:t>selectively interacts with the extracellular domain of the HER2 receptor in breast cancer cells</a:t>
            </a:r>
          </a:p>
          <a:p>
            <a:r>
              <a:rPr lang="en-US" sz="2200" dirty="0"/>
              <a:t>Rituximab</a:t>
            </a:r>
          </a:p>
          <a:p>
            <a:pPr lvl="1"/>
            <a:r>
              <a:rPr lang="en-US" sz="1800" dirty="0"/>
              <a:t>synthetic mouse/human chimeric monoclonal antibodies with specificity for the CD20 antigen found on the surface of normal and malignant B lymphocytes</a:t>
            </a:r>
          </a:p>
          <a:p>
            <a:pPr lvl="1"/>
            <a:r>
              <a:rPr lang="en-US" sz="1800" dirty="0"/>
              <a:t>its structure belongs to class G1 immunoglobulins, its molecule contains murine variable fragments of light and heavy chains and a human constant segment</a:t>
            </a:r>
          </a:p>
          <a:p>
            <a:pPr lvl="1"/>
            <a:r>
              <a:rPr lang="en-US" sz="1800" dirty="0"/>
              <a:t>Used for B-cell non-Hodgkin's lymphomas</a:t>
            </a:r>
            <a:endParaRPr lang="ru-RU" sz="1400" dirty="0"/>
          </a:p>
        </p:txBody>
      </p:sp>
      <p:sp>
        <p:nvSpPr>
          <p:cNvPr id="8194"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58A35255-E70E-42D5-B2C9-82A32029951F}" type="slidenum">
              <a:rPr lang="ru-RU" altLang="en-US" sz="1200" smtClean="0"/>
              <a:pPr>
                <a:buNone/>
              </a:pPr>
              <a:t>5</a:t>
            </a:fld>
            <a:endParaRPr lang="ru-RU" altLang="en-US" sz="1200" dirty="0"/>
          </a:p>
        </p:txBody>
      </p:sp>
      <p:pic>
        <p:nvPicPr>
          <p:cNvPr id="8197" name="Рисунок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69325" y="775409"/>
            <a:ext cx="3013075" cy="562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315474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2" name="Rectangle 4">
            <a:extLst>
              <a:ext uri="{FF2B5EF4-FFF2-40B4-BE49-F238E27FC236}">
                <a16:creationId xmlns:a16="http://schemas.microsoft.com/office/drawing/2014/main" xmlns="" id="{B3D51A05-3A6E-E146-B372-27BDF17F31A3}"/>
              </a:ext>
            </a:extLst>
          </p:cNvPr>
          <p:cNvSpPr>
            <a:spLocks noGrp="1" noChangeArrowheads="1"/>
          </p:cNvSpPr>
          <p:nvPr>
            <p:ph type="title"/>
          </p:nvPr>
        </p:nvSpPr>
        <p:spPr/>
        <p:txBody>
          <a:bodyPr/>
          <a:lstStyle/>
          <a:p>
            <a:r>
              <a:rPr lang="en-US" dirty="0"/>
              <a:t>Protein kinase inhibitors</a:t>
            </a:r>
            <a:endParaRPr lang="ru-RU" dirty="0"/>
          </a:p>
        </p:txBody>
      </p:sp>
      <p:sp>
        <p:nvSpPr>
          <p:cNvPr id="10242"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59B49964-E68F-49BB-89AF-616C35117D96}" type="slidenum">
              <a:rPr lang="ru-RU" altLang="en-US" sz="1200" smtClean="0"/>
              <a:pPr>
                <a:buNone/>
              </a:pPr>
              <a:t>6</a:t>
            </a:fld>
            <a:endParaRPr lang="ru-RU" altLang="en-US" sz="1200" dirty="0"/>
          </a:p>
        </p:txBody>
      </p:sp>
      <p:sp>
        <p:nvSpPr>
          <p:cNvPr id="10244" name="Rectangle 2"/>
          <p:cNvSpPr>
            <a:spLocks noChangeArrowheads="1"/>
          </p:cNvSpPr>
          <p:nvPr/>
        </p:nvSpPr>
        <p:spPr bwMode="auto">
          <a:xfrm>
            <a:off x="2038350" y="1196976"/>
            <a:ext cx="285366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ru-RU" sz="1600" dirty="0" err="1">
                <a:solidFill>
                  <a:srgbClr val="FF0000"/>
                </a:solidFill>
              </a:rPr>
              <a:t>Imatinib</a:t>
            </a:r>
            <a:endParaRPr lang="en-US" altLang="ru-RU" sz="1600" dirty="0">
              <a:solidFill>
                <a:srgbClr val="FF0000"/>
              </a:solidFill>
            </a:endParaRPr>
          </a:p>
          <a:p>
            <a:pPr eaLnBrk="1" hangingPunct="1"/>
            <a:r>
              <a:rPr lang="en-US" altLang="ru-RU" sz="1600" b="0" dirty="0" err="1"/>
              <a:t>Gleevec</a:t>
            </a:r>
            <a:r>
              <a:rPr lang="en-US" altLang="ru-RU" sz="1600" b="0" dirty="0"/>
              <a:t>®</a:t>
            </a:r>
            <a:endParaRPr lang="en-US" altLang="ru-RU" sz="1600" dirty="0"/>
          </a:p>
          <a:p>
            <a:pPr eaLnBrk="1" hangingPunct="1"/>
            <a:r>
              <a:rPr lang="en-US" altLang="ru-RU" sz="1600" dirty="0"/>
              <a:t>Chronic myeloid leukemia</a:t>
            </a:r>
          </a:p>
        </p:txBody>
      </p:sp>
      <p:sp>
        <p:nvSpPr>
          <p:cNvPr id="10245" name="Rectangle 3"/>
          <p:cNvSpPr>
            <a:spLocks noChangeArrowheads="1"/>
          </p:cNvSpPr>
          <p:nvPr/>
        </p:nvSpPr>
        <p:spPr bwMode="auto">
          <a:xfrm>
            <a:off x="2038351" y="3859213"/>
            <a:ext cx="291778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en-US" altLang="ru-RU" sz="1600" dirty="0" err="1" smtClean="0">
                <a:solidFill>
                  <a:srgbClr val="FF0000"/>
                </a:solidFill>
              </a:rPr>
              <a:t>Gefitinib</a:t>
            </a:r>
            <a:endParaRPr lang="en-US" altLang="ru-RU" sz="1600" dirty="0">
              <a:solidFill>
                <a:srgbClr val="FF0000"/>
              </a:solidFill>
            </a:endParaRPr>
          </a:p>
          <a:p>
            <a:pPr eaLnBrk="1" hangingPunct="1"/>
            <a:r>
              <a:rPr lang="en-US" altLang="ru-RU" sz="1600" b="0" dirty="0" err="1"/>
              <a:t>Iressa</a:t>
            </a:r>
            <a:r>
              <a:rPr lang="en-US" altLang="ru-RU" sz="1600" b="0" dirty="0"/>
              <a:t>®</a:t>
            </a:r>
          </a:p>
          <a:p>
            <a:pPr eaLnBrk="1" hangingPunct="1"/>
            <a:r>
              <a:rPr lang="en-US" altLang="ru-RU" sz="1600" dirty="0"/>
              <a:t>Non-small cell lung cancer</a:t>
            </a:r>
          </a:p>
        </p:txBody>
      </p:sp>
      <p:pic>
        <p:nvPicPr>
          <p:cNvPr id="10246" name="Рисунок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9588" y="704850"/>
            <a:ext cx="4826000" cy="29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Rectangle 3"/>
          <p:cNvSpPr>
            <a:spLocks noChangeArrowheads="1"/>
          </p:cNvSpPr>
          <p:nvPr/>
        </p:nvSpPr>
        <p:spPr bwMode="auto">
          <a:xfrm>
            <a:off x="2038351" y="4852988"/>
            <a:ext cx="291778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b="1">
                <a:solidFill>
                  <a:schemeClr val="tx1"/>
                </a:solidFill>
                <a:latin typeface="Tahoma" panose="020B0604030504040204" pitchFamily="34" charset="0"/>
              </a:defRPr>
            </a:lvl1pPr>
            <a:lvl2pPr marL="742950" indent="-285750">
              <a:defRPr b="1">
                <a:solidFill>
                  <a:schemeClr val="tx1"/>
                </a:solidFill>
                <a:latin typeface="Tahoma" panose="020B0604030504040204" pitchFamily="34" charset="0"/>
              </a:defRPr>
            </a:lvl2pPr>
            <a:lvl3pPr marL="1143000" indent="-228600">
              <a:defRPr b="1">
                <a:solidFill>
                  <a:schemeClr val="tx1"/>
                </a:solidFill>
                <a:latin typeface="Tahoma" panose="020B0604030504040204" pitchFamily="34" charset="0"/>
              </a:defRPr>
            </a:lvl3pPr>
            <a:lvl4pPr marL="1600200" indent="-228600">
              <a:defRPr b="1">
                <a:solidFill>
                  <a:schemeClr val="tx1"/>
                </a:solidFill>
                <a:latin typeface="Tahoma" panose="020B0604030504040204" pitchFamily="34" charset="0"/>
              </a:defRPr>
            </a:lvl4pPr>
            <a:lvl5pPr marL="2057400" indent="-228600">
              <a:defRPr b="1">
                <a:solidFill>
                  <a:schemeClr val="tx1"/>
                </a:solidFill>
                <a:latin typeface="Tahoma" panose="020B060403050404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defRPr>
            </a:lvl9pPr>
          </a:lstStyle>
          <a:p>
            <a:pPr eaLnBrk="1" hangingPunct="1"/>
            <a:r>
              <a:rPr lang="it-IT" altLang="ru-RU" sz="1600" dirty="0" smtClean="0">
                <a:solidFill>
                  <a:srgbClr val="FF0000"/>
                </a:solidFill>
              </a:rPr>
              <a:t>Erlotinib</a:t>
            </a:r>
            <a:endParaRPr lang="it-IT" altLang="ru-RU" sz="1600" dirty="0">
              <a:solidFill>
                <a:srgbClr val="FF0000"/>
              </a:solidFill>
            </a:endParaRPr>
          </a:p>
          <a:p>
            <a:pPr eaLnBrk="1" hangingPunct="1"/>
            <a:r>
              <a:rPr lang="it-IT" altLang="ru-RU" sz="1600" b="0" dirty="0"/>
              <a:t>Tarceva®</a:t>
            </a:r>
          </a:p>
          <a:p>
            <a:pPr eaLnBrk="1" hangingPunct="1"/>
            <a:r>
              <a:rPr lang="it-IT" altLang="ru-RU" sz="1600" dirty="0"/>
              <a:t>Non-small cell lung cancer</a:t>
            </a:r>
            <a:endParaRPr lang="en-US" altLang="ru-RU" sz="1600" dirty="0"/>
          </a:p>
        </p:txBody>
      </p:sp>
      <p:pic>
        <p:nvPicPr>
          <p:cNvPr id="10248" name="Рисунок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t="52148"/>
          <a:stretch>
            <a:fillRect/>
          </a:stretch>
        </p:blipFill>
        <p:spPr bwMode="auto">
          <a:xfrm>
            <a:off x="5949951" y="3681414"/>
            <a:ext cx="4105275" cy="293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50149015"/>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xmlns="" id="{4119C209-0D3E-7348-94AF-D722111EB6BF}"/>
              </a:ext>
            </a:extLst>
          </p:cNvPr>
          <p:cNvSpPr>
            <a:spLocks noGrp="1" noChangeArrowheads="1"/>
          </p:cNvSpPr>
          <p:nvPr>
            <p:ph type="title"/>
          </p:nvPr>
        </p:nvSpPr>
        <p:spPr/>
        <p:txBody>
          <a:bodyPr/>
          <a:lstStyle/>
          <a:p>
            <a:r>
              <a:rPr lang="en-US" dirty="0"/>
              <a:t>Tyrosine kinase inhibitors</a:t>
            </a:r>
            <a:endParaRPr lang="ru-RU" dirty="0"/>
          </a:p>
        </p:txBody>
      </p:sp>
      <p:sp>
        <p:nvSpPr>
          <p:cNvPr id="408579" name="Rectangle 3">
            <a:extLst>
              <a:ext uri="{FF2B5EF4-FFF2-40B4-BE49-F238E27FC236}">
                <a16:creationId xmlns:a16="http://schemas.microsoft.com/office/drawing/2014/main" xmlns="" id="{80FCC7E9-580C-4941-AB0B-15B382C7EF60}"/>
              </a:ext>
            </a:extLst>
          </p:cNvPr>
          <p:cNvSpPr>
            <a:spLocks noGrp="1" noChangeArrowheads="1"/>
          </p:cNvSpPr>
          <p:nvPr>
            <p:ph type="body" idx="1"/>
          </p:nvPr>
        </p:nvSpPr>
        <p:spPr>
          <a:xfrm>
            <a:off x="604577" y="1052736"/>
            <a:ext cx="6638528" cy="5256212"/>
          </a:xfrm>
        </p:spPr>
        <p:txBody>
          <a:bodyPr/>
          <a:lstStyle/>
          <a:p>
            <a:r>
              <a:rPr lang="en-US" dirty="0" err="1"/>
              <a:t>Imatinib</a:t>
            </a:r>
            <a:endParaRPr lang="en-US" dirty="0"/>
          </a:p>
          <a:p>
            <a:pPr lvl="1"/>
            <a:r>
              <a:rPr lang="en-US" dirty="0"/>
              <a:t>BCR-ABL is a constitutively active tyrosine kinase responsible for oncogenic cell transformation (</a:t>
            </a:r>
            <a:r>
              <a:rPr lang="en-US" dirty="0" err="1"/>
              <a:t>oncoprotein</a:t>
            </a:r>
            <a:r>
              <a:rPr lang="en-US" dirty="0"/>
              <a:t>).</a:t>
            </a:r>
          </a:p>
          <a:p>
            <a:pPr lvl="1"/>
            <a:r>
              <a:rPr lang="en-US" dirty="0" err="1"/>
              <a:t>Imatinib</a:t>
            </a:r>
            <a:r>
              <a:rPr lang="en-US" dirty="0"/>
              <a:t> inhibits </a:t>
            </a:r>
            <a:r>
              <a:rPr lang="en-US" dirty="0" err="1"/>
              <a:t>autophosphorylation</a:t>
            </a:r>
            <a:r>
              <a:rPr lang="en-US" dirty="0"/>
              <a:t> of BCR-ABL.</a:t>
            </a:r>
          </a:p>
          <a:p>
            <a:pPr lvl="1"/>
            <a:r>
              <a:rPr lang="en-US" dirty="0"/>
              <a:t>Suppresses the growth of tumor cells expressing BCR-ABL without affecting the functions of healthy cells.</a:t>
            </a:r>
          </a:p>
          <a:p>
            <a:pPr lvl="1"/>
            <a:r>
              <a:rPr lang="en-US" dirty="0"/>
              <a:t>Used for chronic myeloid leukemia.</a:t>
            </a:r>
          </a:p>
          <a:p>
            <a:pPr lvl="1"/>
            <a:r>
              <a:rPr lang="en-US" dirty="0"/>
              <a:t>Side effects: swelling, nausea and vomiting, myalgia and muscle spasms, diarrhea, rash, etc.</a:t>
            </a:r>
            <a:endParaRPr lang="ru-RU" dirty="0"/>
          </a:p>
        </p:txBody>
      </p:sp>
      <p:sp>
        <p:nvSpPr>
          <p:cNvPr id="12290"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3992AE6F-9593-4D7C-B982-1650840F297D}" type="slidenum">
              <a:rPr lang="ru-RU" altLang="en-US" sz="1200" smtClean="0"/>
              <a:pPr>
                <a:buNone/>
              </a:pPr>
              <a:t>7</a:t>
            </a:fld>
            <a:endParaRPr lang="ru-RU" altLang="en-US" sz="1200" dirty="0"/>
          </a:p>
        </p:txBody>
      </p:sp>
      <p:pic>
        <p:nvPicPr>
          <p:cNvPr id="5" name="Рисунок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2064" y="1268413"/>
            <a:ext cx="4826000" cy="299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955174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lstStyle/>
          <a:p>
            <a:r>
              <a:rPr lang="en-US" dirty="0" smtClean="0"/>
              <a:t>Novel </a:t>
            </a:r>
            <a:r>
              <a:rPr lang="en-US" dirty="0"/>
              <a:t>approaches in </a:t>
            </a:r>
            <a:r>
              <a:rPr lang="en-US" dirty="0" smtClean="0"/>
              <a:t>antitumor </a:t>
            </a:r>
            <a:r>
              <a:rPr lang="en-US" dirty="0"/>
              <a:t>therapy</a:t>
            </a:r>
            <a:endParaRPr lang="ru-RU" dirty="0"/>
          </a:p>
        </p:txBody>
      </p:sp>
      <p:sp>
        <p:nvSpPr>
          <p:cNvPr id="6" name="Подзаголовок 5"/>
          <p:cNvSpPr>
            <a:spLocks noGrp="1"/>
          </p:cNvSpPr>
          <p:nvPr>
            <p:ph type="subTitle"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8F7775FF-9FA1-4743-8E61-9BBAD9321091}" type="slidenum">
              <a:rPr lang="ru-RU" altLang="en-US" smtClean="0"/>
              <a:pPr>
                <a:defRPr/>
              </a:pPr>
              <a:t>8</a:t>
            </a:fld>
            <a:endParaRPr lang="ru-RU" altLang="en-US"/>
          </a:p>
        </p:txBody>
      </p:sp>
    </p:spTree>
    <p:extLst>
      <p:ext uri="{BB962C8B-B14F-4D97-AF65-F5344CB8AC3E}">
        <p14:creationId xmlns:p14="http://schemas.microsoft.com/office/powerpoint/2010/main" xmlns="" val="93672587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3" name="Rectangle 7">
            <a:extLst>
              <a:ext uri="{FF2B5EF4-FFF2-40B4-BE49-F238E27FC236}">
                <a16:creationId xmlns:a16="http://schemas.microsoft.com/office/drawing/2014/main" xmlns="" id="{F9B81F38-FE06-5041-999A-1A2527538D8E}"/>
              </a:ext>
            </a:extLst>
          </p:cNvPr>
          <p:cNvSpPr>
            <a:spLocks noGrp="1" noChangeArrowheads="1"/>
          </p:cNvSpPr>
          <p:nvPr>
            <p:ph type="title"/>
          </p:nvPr>
        </p:nvSpPr>
        <p:spPr/>
        <p:txBody>
          <a:bodyPr/>
          <a:lstStyle/>
          <a:p>
            <a:r>
              <a:rPr lang="en-US" dirty="0"/>
              <a:t>Proteasome inhibitors</a:t>
            </a:r>
            <a:endParaRPr lang="ru-RU" dirty="0"/>
          </a:p>
        </p:txBody>
      </p:sp>
      <p:sp>
        <p:nvSpPr>
          <p:cNvPr id="14338" name="Номер слайда 3"/>
          <p:cNvSpPr>
            <a:spLocks noGrp="1"/>
          </p:cNvSpPr>
          <p:nvPr>
            <p:ph type="sldNum" sz="quarter" idx="10"/>
          </p:nvPr>
        </p:nvSpPr>
        <p:spPr/>
        <p:txBody>
          <a:bodyPr/>
          <a:lstStyle>
            <a:lvl1pPr>
              <a:spcBef>
                <a:spcPct val="20000"/>
              </a:spcBef>
              <a:buClr>
                <a:schemeClr val="accent1"/>
              </a:buClr>
              <a:buSzPct val="65000"/>
              <a:buFont typeface="Wingdings" panose="05000000000000000000" pitchFamily="2" charset="2"/>
              <a:buChar char="n"/>
              <a:defRPr sz="2600" b="1">
                <a:solidFill>
                  <a:schemeClr val="tx1"/>
                </a:solidFill>
                <a:latin typeface="Tahoma" panose="020B0604030504040204" pitchFamily="34" charset="0"/>
              </a:defRPr>
            </a:lvl1pPr>
            <a:lvl2pPr marL="742950" indent="-285750">
              <a:spcBef>
                <a:spcPct val="20000"/>
              </a:spcBef>
              <a:buClr>
                <a:schemeClr val="accent2"/>
              </a:buClr>
              <a:buSzPct val="60000"/>
              <a:buFont typeface="Wingdings" panose="05000000000000000000" pitchFamily="2" charset="2"/>
              <a:buChar char="q"/>
              <a:defRPr sz="2200" b="1">
                <a:solidFill>
                  <a:schemeClr val="tx1"/>
                </a:solidFill>
                <a:latin typeface="Tahoma" panose="020B0604030504040204" pitchFamily="34" charset="0"/>
              </a:defRPr>
            </a:lvl2pPr>
            <a:lvl3pPr marL="1143000" indent="-228600">
              <a:spcBef>
                <a:spcPct val="20000"/>
              </a:spcBef>
              <a:buClr>
                <a:schemeClr val="accent1"/>
              </a:buClr>
              <a:buSzPct val="65000"/>
              <a:buFont typeface="Wingdings" panose="05000000000000000000" pitchFamily="2" charset="2"/>
              <a:buChar char="n"/>
              <a:defRPr sz="2000" b="1">
                <a:solidFill>
                  <a:schemeClr val="tx1"/>
                </a:solidFill>
                <a:latin typeface="Tahoma" panose="020B0604030504040204" pitchFamily="34" charset="0"/>
              </a:defRPr>
            </a:lvl3pPr>
            <a:lvl4pPr marL="1600200" indent="-228600">
              <a:spcBef>
                <a:spcPct val="20000"/>
              </a:spcBef>
              <a:buClr>
                <a:schemeClr val="accent2"/>
              </a:buClr>
              <a:buSzPct val="70000"/>
              <a:buFont typeface="Wingdings" panose="05000000000000000000" pitchFamily="2" charset="2"/>
              <a:buChar char="q"/>
              <a:defRPr sz="2000" b="1">
                <a:solidFill>
                  <a:schemeClr val="tx1"/>
                </a:solidFill>
                <a:latin typeface="Tahoma" panose="020B0604030504040204" pitchFamily="34" charset="0"/>
              </a:defRPr>
            </a:lvl4pPr>
            <a:lvl5pPr marL="2057400" indent="-228600">
              <a:spcBef>
                <a:spcPct val="20000"/>
              </a:spcBef>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b="1">
                <a:solidFill>
                  <a:schemeClr val="tx1"/>
                </a:solidFill>
                <a:latin typeface="Tahoma" panose="020B0604030504040204" pitchFamily="34" charset="0"/>
              </a:defRPr>
            </a:lvl9pPr>
          </a:lstStyle>
          <a:p>
            <a:pPr>
              <a:buNone/>
            </a:pPr>
            <a:fld id="{DC426632-B486-46CD-966C-6036F037F07E}" type="slidenum">
              <a:rPr lang="ru-RU" altLang="en-US" sz="1200" smtClean="0"/>
              <a:pPr>
                <a:buNone/>
              </a:pPr>
              <a:t>9</a:t>
            </a:fld>
            <a:endParaRPr lang="ru-RU" altLang="en-US" sz="1200" dirty="0"/>
          </a:p>
        </p:txBody>
      </p:sp>
      <p:pic>
        <p:nvPicPr>
          <p:cNvPr id="10" name="Рисунок 2"/>
          <p:cNvPicPr>
            <a:picLocks noGrp="1" noChangeAspect="1" noChangeArrowheads="1"/>
          </p:cNvPicPr>
          <p:nvPr>
            <p:ph type="pic" idx="4294967295"/>
          </p:nvPr>
        </p:nvPicPr>
        <p:blipFill>
          <a:blip r:embed="rId3" cstate="print">
            <a:extLst>
              <a:ext uri="{28A0092B-C50C-407E-A947-70E740481C1C}">
                <a14:useLocalDpi xmlns:a14="http://schemas.microsoft.com/office/drawing/2010/main" xmlns="" val="0"/>
              </a:ext>
            </a:extLst>
          </a:blip>
          <a:srcRect l="678" r="678"/>
          <a:stretch>
            <a:fillRect/>
          </a:stretch>
        </p:blipFill>
        <p:spPr>
          <a:xfrm>
            <a:off x="5879976" y="1196310"/>
            <a:ext cx="6172200" cy="4873625"/>
          </a:xfrm>
        </p:spPr>
      </p:pic>
      <p:sp>
        <p:nvSpPr>
          <p:cNvPr id="11" name="Прямоугольник 10"/>
          <p:cNvSpPr/>
          <p:nvPr/>
        </p:nvSpPr>
        <p:spPr>
          <a:xfrm>
            <a:off x="609600" y="1124744"/>
            <a:ext cx="5126360" cy="5093702"/>
          </a:xfrm>
          <a:prstGeom prst="rect">
            <a:avLst/>
          </a:prstGeom>
        </p:spPr>
        <p:txBody>
          <a:bodyPr wrap="square">
            <a:spAutoFit/>
          </a:bodyPr>
          <a:lstStyle/>
          <a:p>
            <a:pPr algn="just" eaLnBrk="1" hangingPunct="1">
              <a:spcAft>
                <a:spcPts val="600"/>
              </a:spcAft>
            </a:pPr>
            <a:r>
              <a:rPr lang="en-US" altLang="ru-RU" dirty="0">
                <a:effectLst>
                  <a:outerShdw blurRad="38100" dist="38100" dir="2700000" algn="tl">
                    <a:srgbClr val="000000">
                      <a:alpha val="43137"/>
                    </a:srgbClr>
                  </a:outerShdw>
                </a:effectLst>
                <a:latin typeface="Arial" panose="020B0604020202020204" pitchFamily="34" charset="0"/>
              </a:rPr>
              <a:t>Reversibly inhibits the chymotrypsin-like activity of the 26S proteasome. The so-called “ubiquitin-proteasome pathway” plays an important role in regulating the levels of specific proteins, thereby maintaining homeostasis within mammalian cells</a:t>
            </a:r>
            <a:r>
              <a:rPr lang="en-US" altLang="ru-RU" dirty="0" smtClean="0">
                <a:effectLst>
                  <a:outerShdw blurRad="38100" dist="38100" dir="2700000" algn="tl">
                    <a:srgbClr val="000000">
                      <a:alpha val="43137"/>
                    </a:srgbClr>
                  </a:outerShdw>
                </a:effectLst>
                <a:latin typeface="Arial" panose="020B0604020202020204" pitchFamily="34" charset="0"/>
              </a:rPr>
              <a:t>.</a:t>
            </a:r>
          </a:p>
          <a:p>
            <a:pPr algn="just" eaLnBrk="1" hangingPunct="1">
              <a:spcAft>
                <a:spcPts val="600"/>
              </a:spcAft>
            </a:pPr>
            <a:r>
              <a:rPr lang="en-US" altLang="ru-RU" b="1" dirty="0" err="1" smtClean="0">
                <a:effectLst>
                  <a:outerShdw blurRad="38100" dist="38100" dir="2700000" algn="tl">
                    <a:srgbClr val="000000">
                      <a:alpha val="43137"/>
                    </a:srgbClr>
                  </a:outerShdw>
                </a:effectLst>
                <a:latin typeface="Arial" panose="020B0604020202020204" pitchFamily="34" charset="0"/>
              </a:rPr>
              <a:t>Bortezomib</a:t>
            </a:r>
            <a:r>
              <a:rPr lang="en-US" altLang="ru-RU" dirty="0" smtClean="0">
                <a:effectLst>
                  <a:outerShdw blurRad="38100" dist="38100" dir="2700000" algn="tl">
                    <a:srgbClr val="000000">
                      <a:alpha val="43137"/>
                    </a:srgbClr>
                  </a:outerShdw>
                </a:effectLst>
                <a:latin typeface="Arial" panose="020B0604020202020204" pitchFamily="34" charset="0"/>
              </a:rPr>
              <a:t> </a:t>
            </a:r>
            <a:r>
              <a:rPr lang="en-US" altLang="ru-RU" dirty="0">
                <a:effectLst>
                  <a:outerShdw blurRad="38100" dist="38100" dir="2700000" algn="tl">
                    <a:srgbClr val="000000">
                      <a:alpha val="43137"/>
                    </a:srgbClr>
                  </a:outerShdw>
                </a:effectLst>
                <a:latin typeface="Arial" panose="020B0604020202020204" pitchFamily="34" charset="0"/>
              </a:rPr>
              <a:t>causes inhibition of proteolysis, leading to a complex signaling cascade within the cell, disruption of normal cellular homeostasis and, possibly, apoptosis. Experiments have demonstrated that </a:t>
            </a:r>
            <a:r>
              <a:rPr lang="en-US" altLang="ru-RU" dirty="0" err="1">
                <a:effectLst>
                  <a:outerShdw blurRad="38100" dist="38100" dir="2700000" algn="tl">
                    <a:srgbClr val="000000">
                      <a:alpha val="43137"/>
                    </a:srgbClr>
                  </a:outerShdw>
                </a:effectLst>
                <a:latin typeface="Arial" panose="020B0604020202020204" pitchFamily="34" charset="0"/>
              </a:rPr>
              <a:t>bortezomib</a:t>
            </a:r>
            <a:r>
              <a:rPr lang="en-US" altLang="ru-RU" dirty="0">
                <a:effectLst>
                  <a:outerShdw blurRad="38100" dist="38100" dir="2700000" algn="tl">
                    <a:srgbClr val="000000">
                      <a:alpha val="43137"/>
                    </a:srgbClr>
                  </a:outerShdw>
                </a:effectLst>
                <a:latin typeface="Arial" panose="020B0604020202020204" pitchFamily="34" charset="0"/>
              </a:rPr>
              <a:t> is cytotoxic to a wide range of tumor cell types in vitro. It also causes delayed tumor growth in vivo in non-clinical tumor models, including multiple myeloma.</a:t>
            </a:r>
            <a:endParaRPr lang="ru-RU" altLang="ru-RU"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xmlns="" val="212203370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Лекция светлая">
  <a:themeElements>
    <a:clrScheme name="Лекция светлая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Лекция светлая">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Лекция светлая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Лекция светлая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Лекция светлая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Лекция светлая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Лекция светлая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Лекция светлая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Лекция светлая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Лекция светлая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Лекция светлая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TotalTime>
  <Words>2537</Words>
  <Application>Microsoft Office PowerPoint</Application>
  <PresentationFormat>Произвольный</PresentationFormat>
  <Paragraphs>177</Paragraphs>
  <Slides>21</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Лекция светлая</vt:lpstr>
      <vt:lpstr>SCIENTIFIC APPROACHES TO THE CREATION OF INNOVATIVE ANTITUMOR DRUGS</vt:lpstr>
      <vt:lpstr>The problem of tumor therapy</vt:lpstr>
      <vt:lpstr>Targeted therapy</vt:lpstr>
      <vt:lpstr>Classification </vt:lpstr>
      <vt:lpstr>Monoclonal antibodies</vt:lpstr>
      <vt:lpstr>Protein kinase inhibitors</vt:lpstr>
      <vt:lpstr>Tyrosine kinase inhibitors</vt:lpstr>
      <vt:lpstr>Novel approaches in antitumor therapy</vt:lpstr>
      <vt:lpstr>Proteasome inhibitors</vt:lpstr>
      <vt:lpstr>Cyclin-dependent kinase (CDK) inhibitors</vt:lpstr>
      <vt:lpstr>Signaling pathway inhibitors</vt:lpstr>
      <vt:lpstr>Angiogenesis inhibitors</vt:lpstr>
      <vt:lpstr>Angiogenesis inhibitors</vt:lpstr>
      <vt:lpstr>Antisense oligonucleotides</vt:lpstr>
      <vt:lpstr>Special dosage forms and delivery systems</vt:lpstr>
      <vt:lpstr>Special dosage forms and delivery systems</vt:lpstr>
      <vt:lpstr>Special dosage forms and delivery systems</vt:lpstr>
      <vt:lpstr>Agents that increase the chemo- and radiosensitivity of tumor cells</vt:lpstr>
      <vt:lpstr>Agents that increase the chemo- and radiosensitivity of tumor cells</vt:lpstr>
      <vt:lpstr>CAR (Chimeric antigen receptor) T cell therapy</vt:lpstr>
      <vt:lpstr>CAR (Chimeric antigen receptor) T cell therapy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этапы создания лекарственных препаратов</dc:title>
  <dc:creator>Vad</dc:creator>
  <cp:lastModifiedBy>kfib</cp:lastModifiedBy>
  <cp:revision>37</cp:revision>
  <dcterms:created xsi:type="dcterms:W3CDTF">2008-10-17T07:12:04Z</dcterms:created>
  <dcterms:modified xsi:type="dcterms:W3CDTF">2024-01-31T07:37:03Z</dcterms:modified>
</cp:coreProperties>
</file>