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91" r:id="rId36"/>
    <p:sldId id="292" r:id="rId37"/>
    <p:sldId id="293" r:id="rId38"/>
    <p:sldId id="294"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819490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68991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933225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161825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83119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629060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10.09.2020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001788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10.09.2020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38258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10.09.2020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45034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76716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13080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4C71EC6-210F-42DE-9C53-41977AD35B3D}" type="datetimeFigureOut">
              <a:rPr lang="ru-RU" smtClean="0"/>
              <a:t>10.09.2020</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249921832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260649"/>
            <a:ext cx="8208912" cy="1800199"/>
          </a:xfrm>
        </p:spPr>
        <p:txBody>
          <a:bodyPr>
            <a:normAutofit/>
          </a:bodyPr>
          <a:lstStyle/>
          <a:p>
            <a:pPr algn="ctr"/>
            <a:r>
              <a:rPr lang="ru-RU" sz="3600" dirty="0" smtClean="0"/>
              <a:t>Лекция </a:t>
            </a:r>
            <a:r>
              <a:rPr lang="en-US" sz="3600" dirty="0" smtClean="0"/>
              <a:t>2</a:t>
            </a:r>
            <a:r>
              <a:rPr lang="ru-RU" sz="3600" dirty="0" smtClean="0"/>
              <a:t/>
            </a:r>
            <a:br>
              <a:rPr lang="ru-RU" sz="3600" dirty="0" smtClean="0"/>
            </a:br>
            <a:r>
              <a:rPr lang="ru-RU" sz="3600" dirty="0" smtClean="0"/>
              <a:t>Классические </a:t>
            </a:r>
            <a:r>
              <a:rPr lang="ru-RU" sz="3600" dirty="0" smtClean="0"/>
              <a:t>социологические теории</a:t>
            </a:r>
            <a:endParaRPr lang="ru-RU" sz="3600" dirty="0"/>
          </a:p>
        </p:txBody>
      </p:sp>
      <p:sp>
        <p:nvSpPr>
          <p:cNvPr id="3" name="Подзаголовок 2"/>
          <p:cNvSpPr>
            <a:spLocks noGrp="1"/>
          </p:cNvSpPr>
          <p:nvPr>
            <p:ph type="subTitle" idx="1"/>
          </p:nvPr>
        </p:nvSpPr>
        <p:spPr>
          <a:xfrm>
            <a:off x="1115616" y="3284984"/>
            <a:ext cx="7128792" cy="2353816"/>
          </a:xfrm>
        </p:spPr>
        <p:txBody>
          <a:bodyPr>
            <a:normAutofit/>
          </a:bodyPr>
          <a:lstStyle/>
          <a:p>
            <a:pPr algn="l"/>
            <a:r>
              <a:rPr lang="ru-RU" dirty="0"/>
              <a:t>д</a:t>
            </a:r>
            <a:r>
              <a:rPr lang="ru-RU" dirty="0" smtClean="0"/>
              <a:t>оцент кафедры медико-социальных технологий </a:t>
            </a:r>
          </a:p>
          <a:p>
            <a:pPr algn="l"/>
            <a:r>
              <a:rPr lang="ru-RU" dirty="0" smtClean="0"/>
              <a:t>с курсом педагогики и ОТ ДПО</a:t>
            </a:r>
          </a:p>
          <a:p>
            <a:pPr algn="l"/>
            <a:r>
              <a:rPr lang="ru-RU" dirty="0" smtClean="0"/>
              <a:t>Токарева Ю.М.</a:t>
            </a:r>
            <a:endParaRPr lang="ru-RU" dirty="0"/>
          </a:p>
        </p:txBody>
      </p:sp>
    </p:spTree>
    <p:extLst>
      <p:ext uri="{BB962C8B-B14F-4D97-AF65-F5344CB8AC3E}">
        <p14:creationId xmlns:p14="http://schemas.microsoft.com/office/powerpoint/2010/main" val="1712978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7772400" cy="1224136"/>
          </a:xfrm>
        </p:spPr>
        <p:txBody>
          <a:bodyPr>
            <a:normAutofit fontScale="90000"/>
          </a:bodyPr>
          <a:lstStyle/>
          <a:p>
            <a:pPr lvl="0" algn="ctr"/>
            <a:r>
              <a:rPr lang="ru-RU" sz="2800" b="1" i="1" dirty="0">
                <a:effectLst/>
              </a:rPr>
              <a:t>Эмиль Дюркгейм: предмет социологии, работа «О разделении общественного труда», книга «Самоубийство</a:t>
            </a:r>
            <a:r>
              <a:rPr lang="ru-RU" sz="2800" b="1" i="1" dirty="0" smtClean="0">
                <a:effectLst/>
              </a:rPr>
              <a:t>».</a:t>
            </a:r>
            <a:endParaRPr lang="ru-RU" sz="2800" b="1" dirty="0"/>
          </a:p>
        </p:txBody>
      </p:sp>
      <p:sp>
        <p:nvSpPr>
          <p:cNvPr id="3" name="Текст 2"/>
          <p:cNvSpPr>
            <a:spLocks noGrp="1"/>
          </p:cNvSpPr>
          <p:nvPr>
            <p:ph type="body" idx="1"/>
          </p:nvPr>
        </p:nvSpPr>
        <p:spPr>
          <a:xfrm>
            <a:off x="530352" y="1484784"/>
            <a:ext cx="7772400" cy="4968552"/>
          </a:xfrm>
        </p:spPr>
        <p:txBody>
          <a:bodyPr>
            <a:normAutofit/>
          </a:bodyPr>
          <a:lstStyle/>
          <a:p>
            <a:pPr algn="just"/>
            <a:r>
              <a:rPr lang="ru-RU" b="1" dirty="0" smtClean="0">
                <a:solidFill>
                  <a:schemeClr val="tx1"/>
                </a:solidFill>
                <a:latin typeface="Times New Roman" panose="02020603050405020304" pitchFamily="18" charset="0"/>
                <a:cs typeface="Times New Roman" panose="02020603050405020304" pitchFamily="18" charset="0"/>
              </a:rPr>
              <a:t>Эмиль Дюркгейм</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(1858-1917) — признанный классик социологии XX в., его концепции легли в основу формирования теоретического фундамента западной социологии, в частности структурного функционализма: он основал так называемую Французскую социологическую школу.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Идейно-теоретическими </a:t>
            </a:r>
            <a:r>
              <a:rPr lang="ru-RU" dirty="0">
                <a:solidFill>
                  <a:schemeClr val="tx1"/>
                </a:solidFill>
                <a:latin typeface="Times New Roman" panose="02020603050405020304" pitchFamily="18" charset="0"/>
                <a:cs typeface="Times New Roman" panose="02020603050405020304" pitchFamily="18" charset="0"/>
              </a:rPr>
              <a:t>источниками научной и педагогической деятельности Дюркгейма послужили идеи Просвещения, в частности концепции Ш.Л. Монтескье, Ж.Ж. Руссо, К. Сен-Симона и О. Конта, а также этика философа И. Канта.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Основные </a:t>
            </a:r>
            <a:r>
              <a:rPr lang="ru-RU" dirty="0">
                <a:solidFill>
                  <a:schemeClr val="tx1"/>
                </a:solidFill>
                <a:latin typeface="Times New Roman" panose="02020603050405020304" pitchFamily="18" charset="0"/>
                <a:cs typeface="Times New Roman" panose="02020603050405020304" pitchFamily="18" charset="0"/>
              </a:rPr>
              <a:t>работы Дюркгейма — «О разделении общественного труда» (1893), «Метод социологии» (1895), «Самоубийство» (1897), «Элементарные формы религиозной жизни» (</a:t>
            </a:r>
            <a:r>
              <a:rPr lang="ru-RU" dirty="0" smtClean="0">
                <a:solidFill>
                  <a:schemeClr val="tx1"/>
                </a:solidFill>
                <a:latin typeface="Times New Roman" panose="02020603050405020304" pitchFamily="18" charset="0"/>
                <a:cs typeface="Times New Roman" panose="02020603050405020304" pitchFamily="18" charset="0"/>
              </a:rPr>
              <a:t>1912).</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80971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772400" cy="504056"/>
          </a:xfrm>
        </p:spPr>
        <p:txBody>
          <a:bodyPr/>
          <a:lstStyle/>
          <a:p>
            <a:pPr algn="ctr"/>
            <a:r>
              <a:rPr lang="ru-RU" sz="2800" b="1" i="1" dirty="0">
                <a:effectLst/>
              </a:rPr>
              <a:t>Эмиль Дюркгейм: предмет </a:t>
            </a:r>
            <a:r>
              <a:rPr lang="ru-RU" sz="2800" b="1" i="1" dirty="0" smtClean="0">
                <a:effectLst/>
              </a:rPr>
              <a:t>социологии</a:t>
            </a:r>
            <a:endParaRPr lang="ru-RU" b="1" dirty="0"/>
          </a:p>
        </p:txBody>
      </p:sp>
      <p:sp>
        <p:nvSpPr>
          <p:cNvPr id="3" name="Текст 2"/>
          <p:cNvSpPr>
            <a:spLocks noGrp="1"/>
          </p:cNvSpPr>
          <p:nvPr>
            <p:ph type="body" idx="1"/>
          </p:nvPr>
        </p:nvSpPr>
        <p:spPr>
          <a:xfrm>
            <a:off x="530352" y="980728"/>
            <a:ext cx="7772400" cy="5616624"/>
          </a:xfrm>
        </p:spPr>
        <p:txBody>
          <a:bodyPr>
            <a:normAutofit/>
          </a:bodyPr>
          <a:lstStyle/>
          <a:p>
            <a:r>
              <a:rPr lang="ru-RU" sz="1900" b="1" i="1" dirty="0">
                <a:solidFill>
                  <a:schemeClr val="tx1"/>
                </a:solidFill>
                <a:latin typeface="Times New Roman" panose="02020603050405020304" pitchFamily="18" charset="0"/>
                <a:cs typeface="Times New Roman" panose="02020603050405020304" pitchFamily="18" charset="0"/>
              </a:rPr>
              <a:t>принципы новой методологии</a:t>
            </a:r>
            <a:r>
              <a:rPr lang="ru-RU" sz="1900" dirty="0">
                <a:solidFill>
                  <a:schemeClr val="tx1"/>
                </a:solidFill>
                <a:latin typeface="Times New Roman" panose="02020603050405020304" pitchFamily="18" charset="0"/>
                <a:cs typeface="Times New Roman" panose="02020603050405020304" pitchFamily="18" charset="0"/>
              </a:rPr>
              <a:t>:</a:t>
            </a:r>
          </a:p>
          <a:p>
            <a:r>
              <a:rPr lang="ru-RU" sz="1900" dirty="0">
                <a:solidFill>
                  <a:schemeClr val="tx1"/>
                </a:solidFill>
                <a:latin typeface="Times New Roman" panose="02020603050405020304" pitchFamily="18" charset="0"/>
                <a:cs typeface="Times New Roman" panose="02020603050405020304" pitchFamily="18" charset="0"/>
              </a:rPr>
              <a:t>1) </a:t>
            </a:r>
            <a:r>
              <a:rPr lang="ru-RU" sz="1900" b="1" dirty="0">
                <a:solidFill>
                  <a:schemeClr val="tx1"/>
                </a:solidFill>
                <a:latin typeface="Times New Roman" panose="02020603050405020304" pitchFamily="18" charset="0"/>
                <a:cs typeface="Times New Roman" panose="02020603050405020304" pitchFamily="18" charset="0"/>
              </a:rPr>
              <a:t>натурализм </a:t>
            </a:r>
            <a:r>
              <a:rPr lang="ru-RU" sz="1900" dirty="0">
                <a:solidFill>
                  <a:schemeClr val="tx1"/>
                </a:solidFill>
                <a:latin typeface="Times New Roman" panose="02020603050405020304" pitchFamily="18" charset="0"/>
                <a:cs typeface="Times New Roman" panose="02020603050405020304" pitchFamily="18" charset="0"/>
              </a:rPr>
              <a:t>– установление законов общества аналогично установлению законов природы;</a:t>
            </a:r>
          </a:p>
          <a:p>
            <a:r>
              <a:rPr lang="ru-RU" sz="1900" dirty="0">
                <a:solidFill>
                  <a:schemeClr val="tx1"/>
                </a:solidFill>
                <a:latin typeface="Times New Roman" panose="02020603050405020304" pitchFamily="18" charset="0"/>
                <a:cs typeface="Times New Roman" panose="02020603050405020304" pitchFamily="18" charset="0"/>
              </a:rPr>
              <a:t>2) </a:t>
            </a:r>
            <a:r>
              <a:rPr lang="ru-RU" sz="1900" b="1" dirty="0">
                <a:solidFill>
                  <a:schemeClr val="tx1"/>
                </a:solidFill>
                <a:latin typeface="Times New Roman" panose="02020603050405020304" pitchFamily="18" charset="0"/>
                <a:cs typeface="Times New Roman" panose="02020603050405020304" pitchFamily="18" charset="0"/>
              </a:rPr>
              <a:t>социологизм </a:t>
            </a:r>
            <a:r>
              <a:rPr lang="ru-RU" sz="1900" dirty="0">
                <a:solidFill>
                  <a:schemeClr val="tx1"/>
                </a:solidFill>
                <a:latin typeface="Times New Roman" panose="02020603050405020304" pitchFamily="18" charset="0"/>
                <a:cs typeface="Times New Roman" panose="02020603050405020304" pitchFamily="18" charset="0"/>
              </a:rPr>
              <a:t>– социальная реальность не зависит от индивидов, она автономна.</a:t>
            </a:r>
          </a:p>
          <a:p>
            <a:r>
              <a:rPr lang="ru-RU" sz="1900" dirty="0">
                <a:solidFill>
                  <a:schemeClr val="tx1"/>
                </a:solidFill>
                <a:latin typeface="Times New Roman" panose="02020603050405020304" pitchFamily="18" charset="0"/>
                <a:cs typeface="Times New Roman" panose="02020603050405020304" pitchFamily="18" charset="0"/>
              </a:rPr>
              <a:t>Дюркгейм </a:t>
            </a:r>
            <a:r>
              <a:rPr lang="ru-RU" sz="1900" dirty="0" smtClean="0">
                <a:solidFill>
                  <a:schemeClr val="tx1"/>
                </a:solidFill>
                <a:latin typeface="Times New Roman" panose="02020603050405020304" pitchFamily="18" charset="0"/>
                <a:cs typeface="Times New Roman" panose="02020603050405020304" pitchFamily="18" charset="0"/>
              </a:rPr>
              <a:t>- социология </a:t>
            </a:r>
            <a:r>
              <a:rPr lang="ru-RU" sz="1900" dirty="0">
                <a:solidFill>
                  <a:schemeClr val="tx1"/>
                </a:solidFill>
                <a:latin typeface="Times New Roman" panose="02020603050405020304" pitchFamily="18" charset="0"/>
                <a:cs typeface="Times New Roman" panose="02020603050405020304" pitchFamily="18" charset="0"/>
              </a:rPr>
              <a:t>должна изучать объективную социальную </a:t>
            </a:r>
            <a:r>
              <a:rPr lang="ru-RU" sz="1900" dirty="0" smtClean="0">
                <a:solidFill>
                  <a:schemeClr val="tx1"/>
                </a:solidFill>
                <a:latin typeface="Times New Roman" panose="02020603050405020304" pitchFamily="18" charset="0"/>
                <a:cs typeface="Times New Roman" panose="02020603050405020304" pitchFamily="18" charset="0"/>
              </a:rPr>
              <a:t>реальность т.е. социальные </a:t>
            </a:r>
            <a:r>
              <a:rPr lang="ru-RU" sz="1900" dirty="0">
                <a:solidFill>
                  <a:schemeClr val="tx1"/>
                </a:solidFill>
                <a:latin typeface="Times New Roman" panose="02020603050405020304" pitchFamily="18" charset="0"/>
                <a:cs typeface="Times New Roman" panose="02020603050405020304" pitchFamily="18" charset="0"/>
              </a:rPr>
              <a:t>факты</a:t>
            </a:r>
            <a:r>
              <a:rPr lang="ru-RU" sz="1900" b="1" i="1" dirty="0">
                <a:solidFill>
                  <a:schemeClr val="tx1"/>
                </a:solidFill>
                <a:latin typeface="Times New Roman" panose="02020603050405020304" pitchFamily="18" charset="0"/>
                <a:cs typeface="Times New Roman" panose="02020603050405020304" pitchFamily="18" charset="0"/>
              </a:rPr>
              <a:t>. </a:t>
            </a:r>
            <a:endParaRPr lang="ru-RU" sz="1900" b="1" i="1" dirty="0" smtClean="0">
              <a:solidFill>
                <a:schemeClr val="tx1"/>
              </a:solidFill>
              <a:latin typeface="Times New Roman" panose="02020603050405020304" pitchFamily="18" charset="0"/>
              <a:cs typeface="Times New Roman" panose="02020603050405020304" pitchFamily="18" charset="0"/>
            </a:endParaRPr>
          </a:p>
          <a:p>
            <a:r>
              <a:rPr lang="ru-RU" sz="1900" b="1" i="1" dirty="0" smtClean="0">
                <a:solidFill>
                  <a:schemeClr val="tx1"/>
                </a:solidFill>
                <a:latin typeface="Times New Roman" panose="02020603050405020304" pitchFamily="18" charset="0"/>
                <a:cs typeface="Times New Roman" panose="02020603050405020304" pitchFamily="18" charset="0"/>
              </a:rPr>
              <a:t>Социальный </a:t>
            </a:r>
            <a:r>
              <a:rPr lang="ru-RU" sz="1900" b="1" i="1" dirty="0">
                <a:solidFill>
                  <a:schemeClr val="tx1"/>
                </a:solidFill>
                <a:latin typeface="Times New Roman" panose="02020603050405020304" pitchFamily="18" charset="0"/>
                <a:cs typeface="Times New Roman" panose="02020603050405020304" pitchFamily="18" charset="0"/>
              </a:rPr>
              <a:t>факт –</a:t>
            </a:r>
            <a:r>
              <a:rPr lang="ru-RU" sz="1900" dirty="0">
                <a:solidFill>
                  <a:schemeClr val="tx1"/>
                </a:solidFill>
                <a:latin typeface="Times New Roman" panose="02020603050405020304" pitchFamily="18" charset="0"/>
                <a:cs typeface="Times New Roman" panose="02020603050405020304" pitchFamily="18" charset="0"/>
              </a:rPr>
              <a:t> это элемент общественной жизни, который не зависит от индивида и обладает по отношению к нему «принудительной силой» (способ мышления, законы, обычаи, язык, верования, денежная система). </a:t>
            </a:r>
            <a:endParaRPr lang="ru-RU" sz="1900" dirty="0" smtClean="0">
              <a:solidFill>
                <a:schemeClr val="tx1"/>
              </a:solidFill>
              <a:latin typeface="Times New Roman" panose="02020603050405020304" pitchFamily="18" charset="0"/>
              <a:cs typeface="Times New Roman" panose="02020603050405020304" pitchFamily="18" charset="0"/>
            </a:endParaRPr>
          </a:p>
          <a:p>
            <a:r>
              <a:rPr lang="ru-RU" sz="1900" b="1" i="1" dirty="0" smtClean="0">
                <a:solidFill>
                  <a:schemeClr val="tx1"/>
                </a:solidFill>
                <a:latin typeface="Times New Roman" panose="02020603050405020304" pitchFamily="18" charset="0"/>
                <a:cs typeface="Times New Roman" panose="02020603050405020304" pitchFamily="18" charset="0"/>
              </a:rPr>
              <a:t> </a:t>
            </a:r>
            <a:r>
              <a:rPr lang="ru-RU" sz="1900" b="1" i="1" dirty="0">
                <a:solidFill>
                  <a:schemeClr val="tx1"/>
                </a:solidFill>
                <a:latin typeface="Times New Roman" panose="02020603050405020304" pitchFamily="18" charset="0"/>
                <a:cs typeface="Times New Roman" panose="02020603050405020304" pitchFamily="18" charset="0"/>
              </a:rPr>
              <a:t>три принципа социальных фактов</a:t>
            </a:r>
            <a:r>
              <a:rPr lang="ru-RU" sz="1900" dirty="0">
                <a:solidFill>
                  <a:schemeClr val="tx1"/>
                </a:solidFill>
                <a:latin typeface="Times New Roman" panose="02020603050405020304" pitchFamily="18" charset="0"/>
                <a:cs typeface="Times New Roman" panose="02020603050405020304" pitchFamily="18" charset="0"/>
              </a:rPr>
              <a:t>:</a:t>
            </a:r>
          </a:p>
          <a:p>
            <a:r>
              <a:rPr lang="ru-RU" sz="1900" dirty="0">
                <a:solidFill>
                  <a:schemeClr val="tx1"/>
                </a:solidFill>
                <a:latin typeface="Times New Roman" panose="02020603050405020304" pitchFamily="18" charset="0"/>
                <a:cs typeface="Times New Roman" panose="02020603050405020304" pitchFamily="18" charset="0"/>
              </a:rPr>
              <a:t>1) Социальные факты представляют собой основополагающие, наблюдаемые, безличные явления общественной жизни;</a:t>
            </a:r>
          </a:p>
          <a:p>
            <a:r>
              <a:rPr lang="ru-RU" sz="1900" dirty="0">
                <a:solidFill>
                  <a:schemeClr val="tx1"/>
                </a:solidFill>
                <a:latin typeface="Times New Roman" panose="02020603050405020304" pitchFamily="18" charset="0"/>
                <a:cs typeface="Times New Roman" panose="02020603050405020304" pitchFamily="18" charset="0"/>
              </a:rPr>
              <a:t>2) изучение социальных фактов должно быть независимым от «всех врожденных идей», т. е. субъективной предрасположенности индивидов;</a:t>
            </a:r>
          </a:p>
          <a:p>
            <a:r>
              <a:rPr lang="ru-RU" sz="1900" dirty="0">
                <a:solidFill>
                  <a:schemeClr val="tx1"/>
                </a:solidFill>
                <a:latin typeface="Times New Roman" panose="02020603050405020304" pitchFamily="18" charset="0"/>
                <a:cs typeface="Times New Roman" panose="02020603050405020304" pitchFamily="18" charset="0"/>
              </a:rPr>
              <a:t>3) источник социальных фактов находится в самом обществе, а не в мышлении и поведении индивидов.</a:t>
            </a:r>
          </a:p>
          <a:p>
            <a:endParaRPr lang="ru-RU" sz="1800" dirty="0">
              <a:solidFill>
                <a:schemeClr val="tx1"/>
              </a:solidFill>
            </a:endParaRPr>
          </a:p>
        </p:txBody>
      </p:sp>
    </p:spTree>
    <p:extLst>
      <p:ext uri="{BB962C8B-B14F-4D97-AF65-F5344CB8AC3E}">
        <p14:creationId xmlns:p14="http://schemas.microsoft.com/office/powerpoint/2010/main" val="1356676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7772400" cy="432048"/>
          </a:xfrm>
        </p:spPr>
        <p:txBody>
          <a:bodyPr>
            <a:normAutofit fontScale="90000"/>
          </a:bodyPr>
          <a:lstStyle/>
          <a:p>
            <a:pPr algn="ctr"/>
            <a:r>
              <a:rPr lang="ru-RU" sz="2800" b="1" i="1" dirty="0">
                <a:effectLst/>
              </a:rPr>
              <a:t>Эмиль Дюркгейм: предмет социологии</a:t>
            </a:r>
            <a:endParaRPr lang="ru-RU" sz="2800" b="1" dirty="0"/>
          </a:p>
        </p:txBody>
      </p:sp>
      <p:sp>
        <p:nvSpPr>
          <p:cNvPr id="3" name="Текст 2"/>
          <p:cNvSpPr>
            <a:spLocks noGrp="1"/>
          </p:cNvSpPr>
          <p:nvPr>
            <p:ph type="body" idx="1"/>
          </p:nvPr>
        </p:nvSpPr>
        <p:spPr>
          <a:xfrm>
            <a:off x="530352" y="764704"/>
            <a:ext cx="7772400" cy="5832648"/>
          </a:xfrm>
        </p:spPr>
        <p:txBody>
          <a:bodyPr>
            <a:normAutofit/>
          </a:bodyPr>
          <a:lstStyle/>
          <a:p>
            <a:pPr algn="just"/>
            <a:r>
              <a:rPr lang="ru-RU" sz="2000" b="1" i="1" dirty="0">
                <a:solidFill>
                  <a:schemeClr val="tx1"/>
                </a:solidFill>
                <a:latin typeface="Times New Roman" panose="02020603050405020304" pitchFamily="18" charset="0"/>
                <a:cs typeface="Times New Roman" panose="02020603050405020304" pitchFamily="18" charset="0"/>
              </a:rPr>
              <a:t>Социальные факты </a:t>
            </a:r>
            <a:r>
              <a:rPr lang="ru-RU" sz="2000" dirty="0">
                <a:solidFill>
                  <a:schemeClr val="tx1"/>
                </a:solidFill>
                <a:latin typeface="Times New Roman" panose="02020603050405020304" pitchFamily="18" charset="0"/>
                <a:cs typeface="Times New Roman" panose="02020603050405020304" pitchFamily="18" charset="0"/>
              </a:rPr>
              <a:t>— это существующие вне индивидуального сознания «вещи» — образы мыслей, действий и чувствований, способные оказывать внешнее воздействие на людей. Каждый такой социальный факт распространяется путем подражания. При этом стать общим (т.е. приобрести нормативный характер) он может лишь посредством принуждения. Отсюда социальное является обязательным, общим, не сводимым к индивидуальному.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dirty="0" smtClean="0">
                <a:solidFill>
                  <a:schemeClr val="tx1"/>
                </a:solidFill>
                <a:latin typeface="Times New Roman" panose="02020603050405020304" pitchFamily="18" charset="0"/>
                <a:cs typeface="Times New Roman" panose="02020603050405020304" pitchFamily="18" charset="0"/>
              </a:rPr>
              <a:t>Дюркгейм </a:t>
            </a:r>
            <a:r>
              <a:rPr lang="ru-RU" sz="2000" dirty="0">
                <a:solidFill>
                  <a:schemeClr val="tx1"/>
                </a:solidFill>
                <a:latin typeface="Times New Roman" panose="02020603050405020304" pitchFamily="18" charset="0"/>
                <a:cs typeface="Times New Roman" panose="02020603050405020304" pitchFamily="18" charset="0"/>
              </a:rPr>
              <a:t>выделял следующие </a:t>
            </a:r>
            <a:r>
              <a:rPr lang="ru-RU" sz="2000" b="1" i="1" dirty="0">
                <a:solidFill>
                  <a:schemeClr val="tx1"/>
                </a:solidFill>
                <a:latin typeface="Times New Roman" panose="02020603050405020304" pitchFamily="18" charset="0"/>
                <a:cs typeface="Times New Roman" panose="02020603050405020304" pitchFamily="18" charset="0"/>
              </a:rPr>
              <a:t>социальные факты</a:t>
            </a:r>
            <a:r>
              <a:rPr lang="ru-RU" sz="2000" dirty="0">
                <a:solidFill>
                  <a:schemeClr val="tx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Ø"/>
            </a:pPr>
            <a:r>
              <a:rPr lang="ru-RU" sz="2000" b="1" i="1" dirty="0" smtClean="0">
                <a:solidFill>
                  <a:schemeClr val="tx1"/>
                </a:solidFill>
                <a:latin typeface="Times New Roman" panose="02020603050405020304" pitchFamily="18" charset="0"/>
                <a:cs typeface="Times New Roman" panose="02020603050405020304" pitchFamily="18" charset="0"/>
              </a:rPr>
              <a:t>морфологические</a:t>
            </a:r>
            <a:r>
              <a:rPr lang="ru-RU" sz="2000" b="1" i="1" dirty="0">
                <a:solidFill>
                  <a:schemeClr val="tx1"/>
                </a:solidFill>
                <a:latin typeface="Times New Roman" panose="02020603050405020304" pitchFamily="18" charset="0"/>
                <a:cs typeface="Times New Roman" panose="02020603050405020304" pitchFamily="18" charset="0"/>
              </a:rPr>
              <a:t>,</a:t>
            </a:r>
            <a:r>
              <a:rPr lang="ru-RU" sz="2000" dirty="0">
                <a:solidFill>
                  <a:schemeClr val="tx1"/>
                </a:solidFill>
                <a:latin typeface="Times New Roman" panose="02020603050405020304" pitchFamily="18" charset="0"/>
                <a:cs typeface="Times New Roman" panose="02020603050405020304" pitchFamily="18" charset="0"/>
              </a:rPr>
              <a:t> составляющие «материальный субстрат» общества — плотность населения (физическая и моральная), под которой Дюркгейм подразумевал частоту контактов или интенсивность общения индивидов, наличие путей сообщения, характер поселений и т.п.;</a:t>
            </a:r>
          </a:p>
          <a:p>
            <a:pPr marL="285750" indent="-285750" algn="just">
              <a:buFont typeface="Wingdings" panose="05000000000000000000" pitchFamily="2" charset="2"/>
              <a:buChar char="Ø"/>
            </a:pPr>
            <a:r>
              <a:rPr lang="ru-RU" sz="2000" b="1" u="sng" dirty="0" smtClean="0">
                <a:solidFill>
                  <a:schemeClr val="tx1"/>
                </a:solidFill>
                <a:latin typeface="Times New Roman" panose="02020603050405020304" pitchFamily="18" charset="0"/>
                <a:cs typeface="Times New Roman" panose="02020603050405020304" pitchFamily="18" charset="0"/>
              </a:rPr>
              <a:t>духовные</a:t>
            </a:r>
            <a:r>
              <a:rPr lang="ru-RU" sz="2000" dirty="0">
                <a:solidFill>
                  <a:schemeClr val="tx1"/>
                </a:solidFill>
                <a:latin typeface="Times New Roman" panose="02020603050405020304" pitchFamily="18" charset="0"/>
                <a:cs typeface="Times New Roman" panose="02020603050405020304" pitchFamily="18" charset="0"/>
              </a:rPr>
              <a:t>, нематериальные факты — «коллективные представления», составляющие в совокупности коллективное сознание</a:t>
            </a:r>
            <a:r>
              <a:rPr lang="ru-RU" sz="2000" dirty="0" smtClean="0">
                <a:solidFill>
                  <a:schemeClr val="tx1"/>
                </a:solidFill>
                <a:latin typeface="Times New Roman" panose="02020603050405020304" pitchFamily="18" charset="0"/>
                <a:cs typeface="Times New Roman" panose="02020603050405020304" pitchFamily="18" charset="0"/>
              </a:rPr>
              <a:t>.</a:t>
            </a:r>
          </a:p>
          <a:p>
            <a:pPr algn="just"/>
            <a:r>
              <a:rPr lang="ru-RU" sz="2000" dirty="0">
                <a:solidFill>
                  <a:schemeClr val="tx1"/>
                </a:solidFill>
                <a:latin typeface="Times New Roman" panose="02020603050405020304" pitchFamily="18" charset="0"/>
                <a:cs typeface="Times New Roman" panose="02020603050405020304" pitchFamily="18" charset="0"/>
              </a:rPr>
              <a:t>При изучении социальных фактов Дюркгейм рекомендовал широко применять </a:t>
            </a:r>
            <a:r>
              <a:rPr lang="ru-RU" sz="2000" i="1" dirty="0">
                <a:solidFill>
                  <a:schemeClr val="tx1"/>
                </a:solidFill>
                <a:latin typeface="Times New Roman" panose="02020603050405020304" pitchFamily="18" charset="0"/>
                <a:cs typeface="Times New Roman" panose="02020603050405020304" pitchFamily="18" charset="0"/>
              </a:rPr>
              <a:t>метод сравнения</a:t>
            </a:r>
            <a:r>
              <a:rPr lang="ru-RU" sz="2000" dirty="0">
                <a:solidFill>
                  <a:schemeClr val="tx1"/>
                </a:solidFill>
              </a:rPr>
              <a:t>.</a:t>
            </a:r>
            <a:endParaRPr lang="ru-RU" sz="2000" dirty="0">
              <a:solidFill>
                <a:schemeClr val="tx1"/>
              </a:solidFill>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902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772400" cy="504056"/>
          </a:xfrm>
        </p:spPr>
        <p:txBody>
          <a:bodyPr/>
          <a:lstStyle/>
          <a:p>
            <a:pPr algn="ctr"/>
            <a:r>
              <a:rPr lang="ru-RU" sz="2800" b="1" i="1" dirty="0">
                <a:effectLst/>
              </a:rPr>
              <a:t>Эмиль Дюркгейм: предмет социологии</a:t>
            </a:r>
            <a:endParaRPr lang="ru-RU" sz="2800" b="1" dirty="0"/>
          </a:p>
        </p:txBody>
      </p:sp>
      <p:sp>
        <p:nvSpPr>
          <p:cNvPr id="3" name="Текст 2"/>
          <p:cNvSpPr>
            <a:spLocks noGrp="1"/>
          </p:cNvSpPr>
          <p:nvPr>
            <p:ph type="body" idx="1"/>
          </p:nvPr>
        </p:nvSpPr>
        <p:spPr>
          <a:xfrm>
            <a:off x="530352" y="980728"/>
            <a:ext cx="7772400" cy="5544616"/>
          </a:xfrm>
        </p:spPr>
        <p:txBody>
          <a:bodyPr/>
          <a:lstStyle/>
          <a:p>
            <a:pPr algn="just"/>
            <a:r>
              <a:rPr lang="ru-RU" sz="2400" dirty="0" smtClean="0">
                <a:solidFill>
                  <a:schemeClr val="tx1"/>
                </a:solidFill>
                <a:latin typeface="Times New Roman" panose="02020603050405020304" pitchFamily="18" charset="0"/>
                <a:cs typeface="Times New Roman" panose="02020603050405020304" pitchFamily="18" charset="0"/>
              </a:rPr>
              <a:t>Выдвинул новый термин – </a:t>
            </a:r>
            <a:r>
              <a:rPr lang="ru-RU" sz="2400" dirty="0">
                <a:solidFill>
                  <a:schemeClr val="tx1"/>
                </a:solidFill>
                <a:latin typeface="Times New Roman" panose="02020603050405020304" pitchFamily="18" charset="0"/>
                <a:cs typeface="Times New Roman" panose="02020603050405020304" pitchFamily="18" charset="0"/>
              </a:rPr>
              <a:t>социальная функция.</a:t>
            </a:r>
          </a:p>
          <a:p>
            <a:pPr algn="just"/>
            <a:r>
              <a:rPr lang="ru-RU" sz="2400" b="1" i="1" dirty="0">
                <a:solidFill>
                  <a:schemeClr val="tx1"/>
                </a:solidFill>
                <a:latin typeface="Times New Roman" panose="02020603050405020304" pitchFamily="18" charset="0"/>
                <a:cs typeface="Times New Roman" panose="02020603050405020304" pitchFamily="18" charset="0"/>
              </a:rPr>
              <a:t>Социальная функция</a:t>
            </a:r>
            <a:r>
              <a:rPr lang="ru-RU" sz="2400" b="1" dirty="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 это установление связи между институтом и определенной им потребностью общества как целого. Функция представляет собой вклад социального института в стабильное функционирование общества.</a:t>
            </a:r>
          </a:p>
          <a:p>
            <a:pPr algn="just" fontAlgn="t"/>
            <a:r>
              <a:rPr lang="ru-RU" sz="2400" dirty="0">
                <a:solidFill>
                  <a:schemeClr val="tx1"/>
                </a:solidFill>
                <a:latin typeface="Times New Roman" panose="02020603050405020304" pitchFamily="18" charset="0"/>
                <a:cs typeface="Times New Roman" panose="02020603050405020304" pitchFamily="18" charset="0"/>
              </a:rPr>
              <a:t>По</a:t>
            </a:r>
            <a:r>
              <a:rPr lang="ru-RU" sz="2400" b="1" dirty="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представлениям</a:t>
            </a:r>
            <a:r>
              <a:rPr lang="ru-RU" sz="2400" b="1" dirty="0">
                <a:solidFill>
                  <a:schemeClr val="tx1"/>
                </a:solidFill>
                <a:latin typeface="Times New Roman" panose="02020603050405020304" pitchFamily="18" charset="0"/>
                <a:cs typeface="Times New Roman" panose="02020603050405020304" pitchFamily="18" charset="0"/>
              </a:rPr>
              <a:t> Э. Дюркгейма</a:t>
            </a:r>
            <a:r>
              <a:rPr lang="ru-RU" sz="2400" dirty="0">
                <a:solidFill>
                  <a:schemeClr val="tx1"/>
                </a:solidFill>
                <a:latin typeface="Times New Roman" panose="02020603050405020304" pitchFamily="18" charset="0"/>
                <a:cs typeface="Times New Roman" panose="02020603050405020304" pitchFamily="18" charset="0"/>
              </a:rPr>
              <a:t> классическая</a:t>
            </a:r>
            <a:r>
              <a:rPr lang="ru-RU" sz="2400" b="1" dirty="0">
                <a:solidFill>
                  <a:schemeClr val="tx1"/>
                </a:solidFill>
                <a:latin typeface="Times New Roman" panose="02020603050405020304" pitchFamily="18" charset="0"/>
                <a:cs typeface="Times New Roman" panose="02020603050405020304" pitchFamily="18" charset="0"/>
              </a:rPr>
              <a:t> социология</a:t>
            </a:r>
            <a:r>
              <a:rPr lang="ru-RU" sz="2400" dirty="0">
                <a:solidFill>
                  <a:schemeClr val="tx1"/>
                </a:solidFill>
                <a:latin typeface="Times New Roman" panose="02020603050405020304" pitchFamily="18" charset="0"/>
                <a:cs typeface="Times New Roman" panose="02020603050405020304" pitchFamily="18" charset="0"/>
              </a:rPr>
              <a:t> есть </a:t>
            </a:r>
            <a:r>
              <a:rPr lang="ru-RU" sz="2400" b="1" dirty="0">
                <a:solidFill>
                  <a:schemeClr val="tx1"/>
                </a:solidFill>
                <a:latin typeface="Times New Roman" panose="02020603050405020304" pitchFamily="18" charset="0"/>
                <a:cs typeface="Times New Roman" panose="02020603050405020304" pitchFamily="18" charset="0"/>
              </a:rPr>
              <a:t>наука о</a:t>
            </a:r>
            <a:r>
              <a:rPr lang="ru-RU" sz="2400" dirty="0">
                <a:solidFill>
                  <a:schemeClr val="tx1"/>
                </a:solidFill>
                <a:latin typeface="Times New Roman" panose="02020603050405020304" pitchFamily="18" charset="0"/>
                <a:cs typeface="Times New Roman" panose="02020603050405020304" pitchFamily="18" charset="0"/>
              </a:rPr>
              <a:t> </a:t>
            </a:r>
            <a:r>
              <a:rPr lang="ru-RU" sz="2400" b="1" dirty="0">
                <a:solidFill>
                  <a:schemeClr val="tx1"/>
                </a:solidFill>
                <a:latin typeface="Times New Roman" panose="02020603050405020304" pitchFamily="18" charset="0"/>
                <a:cs typeface="Times New Roman" panose="02020603050405020304" pitchFamily="18" charset="0"/>
              </a:rPr>
              <a:t>социальных фактах</a:t>
            </a:r>
            <a:r>
              <a:rPr lang="ru-RU" sz="2400" dirty="0">
                <a:solidFill>
                  <a:schemeClr val="tx1"/>
                </a:solidFill>
                <a:latin typeface="Times New Roman" panose="02020603050405020304" pitchFamily="18" charset="0"/>
                <a:cs typeface="Times New Roman" panose="02020603050405020304" pitchFamily="18" charset="0"/>
              </a:rPr>
              <a:t>, т. е. идеях, нормах, ценностях, </a:t>
            </a:r>
            <a:r>
              <a:rPr lang="ru-RU" sz="2400" b="1" dirty="0">
                <a:solidFill>
                  <a:schemeClr val="tx1"/>
                </a:solidFill>
                <a:latin typeface="Times New Roman" panose="02020603050405020304" pitchFamily="18" charset="0"/>
                <a:cs typeface="Times New Roman" panose="02020603050405020304" pitchFamily="18" charset="0"/>
              </a:rPr>
              <a:t>вырабатываемых</a:t>
            </a:r>
            <a:r>
              <a:rPr lang="ru-RU" sz="2400" dirty="0">
                <a:solidFill>
                  <a:schemeClr val="tx1"/>
                </a:solidFill>
                <a:latin typeface="Times New Roman" panose="02020603050405020304" pitchFamily="18" charset="0"/>
                <a:cs typeface="Times New Roman" panose="02020603050405020304" pitchFamily="18" charset="0"/>
              </a:rPr>
              <a:t> </a:t>
            </a:r>
            <a:r>
              <a:rPr lang="ru-RU" sz="2400" b="1" dirty="0">
                <a:solidFill>
                  <a:schemeClr val="tx1"/>
                </a:solidFill>
                <a:latin typeface="Times New Roman" panose="02020603050405020304" pitchFamily="18" charset="0"/>
                <a:cs typeface="Times New Roman" panose="02020603050405020304" pitchFamily="18" charset="0"/>
              </a:rPr>
              <a:t>коллективным сознанием</a:t>
            </a:r>
            <a:r>
              <a:rPr lang="ru-RU" sz="2400" dirty="0">
                <a:solidFill>
                  <a:schemeClr val="tx1"/>
                </a:solidFill>
                <a:latin typeface="Times New Roman" panose="02020603050405020304" pitchFamily="18" charset="0"/>
                <a:cs typeface="Times New Roman" panose="02020603050405020304" pitchFamily="18" charset="0"/>
              </a:rPr>
              <a:t> людей. Их воздействие на членов общества организовано сознательно и осуществляется через социальные институты (правовые, религиозные и т. п.) а не коллективные инстинкты.</a:t>
            </a:r>
          </a:p>
          <a:p>
            <a:endParaRPr lang="ru-RU" dirty="0"/>
          </a:p>
        </p:txBody>
      </p:sp>
    </p:spTree>
    <p:extLst>
      <p:ext uri="{BB962C8B-B14F-4D97-AF65-F5344CB8AC3E}">
        <p14:creationId xmlns:p14="http://schemas.microsoft.com/office/powerpoint/2010/main" val="1875006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16632"/>
            <a:ext cx="7772400" cy="648072"/>
          </a:xfrm>
        </p:spPr>
        <p:txBody>
          <a:bodyPr>
            <a:normAutofit fontScale="90000"/>
          </a:bodyPr>
          <a:lstStyle/>
          <a:p>
            <a:pPr algn="ctr"/>
            <a:r>
              <a:rPr lang="ru-RU" sz="2400" b="1" i="1" dirty="0">
                <a:effectLst/>
              </a:rPr>
              <a:t>Эмиль Дюркгейм: </a:t>
            </a:r>
            <a:r>
              <a:rPr lang="ru-RU" sz="2400" b="1" i="1" dirty="0" smtClean="0">
                <a:effectLst/>
              </a:rPr>
              <a:t>работа </a:t>
            </a:r>
            <a:r>
              <a:rPr lang="ru-RU" sz="2400" b="1" i="1" dirty="0">
                <a:effectLst/>
              </a:rPr>
              <a:t>«О разделении общественного труда</a:t>
            </a:r>
            <a:r>
              <a:rPr lang="ru-RU" sz="2400" b="1" i="1" dirty="0" smtClean="0">
                <a:effectLst/>
              </a:rPr>
              <a:t>»</a:t>
            </a:r>
            <a:endParaRPr lang="ru-RU" sz="2400" b="1" dirty="0"/>
          </a:p>
        </p:txBody>
      </p:sp>
      <p:sp>
        <p:nvSpPr>
          <p:cNvPr id="3" name="Текст 2"/>
          <p:cNvSpPr>
            <a:spLocks noGrp="1"/>
          </p:cNvSpPr>
          <p:nvPr>
            <p:ph type="body" idx="1"/>
          </p:nvPr>
        </p:nvSpPr>
        <p:spPr>
          <a:xfrm>
            <a:off x="530352" y="836712"/>
            <a:ext cx="7772400" cy="5688632"/>
          </a:xfrm>
        </p:spPr>
        <p:txBody>
          <a:bodyPr>
            <a:normAutofit fontScale="92500" lnSpcReduction="10000"/>
          </a:bodyPr>
          <a:lstStyle/>
          <a:p>
            <a:pPr algn="just"/>
            <a:r>
              <a:rPr lang="ru-RU" sz="1800" b="1" i="1" dirty="0" smtClean="0">
                <a:solidFill>
                  <a:schemeClr val="tx1"/>
                </a:solidFill>
                <a:latin typeface="Times New Roman" panose="02020603050405020304" pitchFamily="18" charset="0"/>
                <a:cs typeface="Times New Roman" panose="02020603050405020304" pitchFamily="18" charset="0"/>
              </a:rPr>
              <a:t>Социальная солидарность  </a:t>
            </a:r>
            <a:r>
              <a:rPr lang="ru-RU" sz="1800" dirty="0" smtClean="0">
                <a:solidFill>
                  <a:schemeClr val="tx1"/>
                </a:solidFill>
                <a:latin typeface="Times New Roman" panose="02020603050405020304" pitchFamily="18" charset="0"/>
                <a:cs typeface="Times New Roman" panose="02020603050405020304" pitchFamily="18" charset="0"/>
              </a:rPr>
              <a:t>- учение </a:t>
            </a:r>
            <a:r>
              <a:rPr lang="ru-RU" sz="1800" dirty="0">
                <a:solidFill>
                  <a:schemeClr val="tx1"/>
                </a:solidFill>
                <a:latin typeface="Times New Roman" panose="02020603050405020304" pitchFamily="18" charset="0"/>
                <a:cs typeface="Times New Roman" panose="02020603050405020304" pitchFamily="18" charset="0"/>
              </a:rPr>
              <a:t>о согласии и солидарности основополагающих принципах общественного устройства. </a:t>
            </a:r>
            <a:endParaRPr lang="ru-RU" sz="1800" dirty="0" smtClean="0">
              <a:solidFill>
                <a:schemeClr val="tx1"/>
              </a:solidFill>
              <a:latin typeface="Times New Roman" panose="02020603050405020304" pitchFamily="18" charset="0"/>
              <a:cs typeface="Times New Roman" panose="02020603050405020304" pitchFamily="18" charset="0"/>
            </a:endParaRPr>
          </a:p>
          <a:p>
            <a:pPr algn="just"/>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основной силой, которая создает общественное целое и способствует его сохранению, является разделение труда — признак высокоразвитого общества, в котором солидарность — естественное следствие разделения производственных ролей, профессиональной специализации людей. </a:t>
            </a:r>
            <a:endParaRPr lang="ru-RU" sz="1800" dirty="0" smtClean="0">
              <a:solidFill>
                <a:schemeClr val="tx1"/>
              </a:solidFill>
              <a:latin typeface="Times New Roman" panose="02020603050405020304" pitchFamily="18" charset="0"/>
              <a:cs typeface="Times New Roman" panose="02020603050405020304" pitchFamily="18" charset="0"/>
            </a:endParaRPr>
          </a:p>
          <a:p>
            <a:pPr algn="just"/>
            <a:r>
              <a:rPr lang="ru-RU" sz="1800" dirty="0" smtClean="0">
                <a:solidFill>
                  <a:schemeClr val="tx1"/>
                </a:solidFill>
                <a:latin typeface="Times New Roman" panose="02020603050405020304" pitchFamily="18" charset="0"/>
                <a:cs typeface="Times New Roman" panose="02020603050405020304" pitchFamily="18" charset="0"/>
              </a:rPr>
              <a:t>Основной </a:t>
            </a:r>
            <a:r>
              <a:rPr lang="ru-RU" sz="1800" dirty="0">
                <a:solidFill>
                  <a:schemeClr val="tx1"/>
                </a:solidFill>
                <a:latin typeface="Times New Roman" panose="02020603050405020304" pitchFamily="18" charset="0"/>
                <a:cs typeface="Times New Roman" panose="02020603050405020304" pitchFamily="18" charset="0"/>
              </a:rPr>
              <a:t>критерий исторического </a:t>
            </a:r>
            <a:r>
              <a:rPr lang="ru-RU" sz="1800" dirty="0" smtClean="0">
                <a:solidFill>
                  <a:schemeClr val="tx1"/>
                </a:solidFill>
                <a:latin typeface="Times New Roman" panose="02020603050405020304" pitchFamily="18" charset="0"/>
                <a:cs typeface="Times New Roman" panose="02020603050405020304" pitchFamily="18" charset="0"/>
              </a:rPr>
              <a:t>прогресса - степень </a:t>
            </a:r>
            <a:r>
              <a:rPr lang="ru-RU" sz="1800" dirty="0">
                <a:solidFill>
                  <a:schemeClr val="tx1"/>
                </a:solidFill>
                <a:latin typeface="Times New Roman" panose="02020603050405020304" pitchFamily="18" charset="0"/>
                <a:cs typeface="Times New Roman" panose="02020603050405020304" pitchFamily="18" charset="0"/>
              </a:rPr>
              <a:t>общественной солидарности </a:t>
            </a:r>
            <a:r>
              <a:rPr lang="ru-RU" sz="1800" dirty="0" smtClean="0">
                <a:solidFill>
                  <a:schemeClr val="tx1"/>
                </a:solidFill>
                <a:latin typeface="Times New Roman" panose="02020603050405020304" pitchFamily="18" charset="0"/>
                <a:cs typeface="Times New Roman" panose="02020603050405020304" pitchFamily="18" charset="0"/>
              </a:rPr>
              <a:t>—</a:t>
            </a:r>
            <a:r>
              <a:rPr lang="ru-RU" sz="1800" b="1" i="1" dirty="0" smtClean="0">
                <a:solidFill>
                  <a:schemeClr val="tx1"/>
                </a:solidFill>
                <a:latin typeface="Times New Roman" panose="02020603050405020304" pitchFamily="18" charset="0"/>
                <a:cs typeface="Times New Roman" panose="02020603050405020304" pitchFamily="18" charset="0"/>
              </a:rPr>
              <a:t>типы </a:t>
            </a:r>
            <a:r>
              <a:rPr lang="ru-RU" sz="1800" b="1" i="1" dirty="0">
                <a:solidFill>
                  <a:schemeClr val="tx1"/>
                </a:solidFill>
                <a:latin typeface="Times New Roman" panose="02020603050405020304" pitchFamily="18" charset="0"/>
                <a:cs typeface="Times New Roman" panose="02020603050405020304" pitchFamily="18" charset="0"/>
              </a:rPr>
              <a:t>социальной солидарности</a:t>
            </a:r>
            <a:r>
              <a:rPr lang="ru-RU" sz="1800" dirty="0">
                <a:solidFill>
                  <a:schemeClr val="tx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Ø"/>
            </a:pPr>
            <a:r>
              <a:rPr lang="ru-RU" sz="1800" b="1" i="1" dirty="0" smtClean="0">
                <a:solidFill>
                  <a:schemeClr val="tx1"/>
                </a:solidFill>
                <a:latin typeface="Times New Roman" panose="02020603050405020304" pitchFamily="18" charset="0"/>
                <a:cs typeface="Times New Roman" panose="02020603050405020304" pitchFamily="18" charset="0"/>
              </a:rPr>
              <a:t>механический </a:t>
            </a:r>
            <a:r>
              <a:rPr lang="ru-RU" sz="1800" b="1" i="1" dirty="0">
                <a:solidFill>
                  <a:schemeClr val="tx1"/>
                </a:solidFill>
                <a:latin typeface="Times New Roman" panose="02020603050405020304" pitchFamily="18" charset="0"/>
                <a:cs typeface="Times New Roman" panose="02020603050405020304" pitchFamily="18" charset="0"/>
              </a:rPr>
              <a:t>(низший тип), </a:t>
            </a:r>
            <a:r>
              <a:rPr lang="ru-RU" sz="1800" dirty="0">
                <a:solidFill>
                  <a:schemeClr val="tx1"/>
                </a:solidFill>
                <a:latin typeface="Times New Roman" panose="02020603050405020304" pitchFamily="18" charset="0"/>
                <a:cs typeface="Times New Roman" panose="02020603050405020304" pitchFamily="18" charset="0"/>
              </a:rPr>
              <a:t>преобладающий в иерархических обществах с относительным равенством, ограниченной свободой и почти полным отсутствием возможностей для развития индивидуальных способностей; Данный тип присущ неразвитым, архаическим обществам, в которых действия и поступки людей однородны;</a:t>
            </a:r>
          </a:p>
          <a:p>
            <a:pPr marL="285750" indent="-285750" algn="just">
              <a:buFont typeface="Wingdings" panose="05000000000000000000" pitchFamily="2" charset="2"/>
              <a:buChar char="Ø"/>
            </a:pPr>
            <a:r>
              <a:rPr lang="ru-RU" sz="1800" b="1" i="1" dirty="0" smtClean="0">
                <a:solidFill>
                  <a:schemeClr val="tx1"/>
                </a:solidFill>
                <a:latin typeface="Times New Roman" panose="02020603050405020304" pitchFamily="18" charset="0"/>
                <a:cs typeface="Times New Roman" panose="02020603050405020304" pitchFamily="18" charset="0"/>
              </a:rPr>
              <a:t>органический </a:t>
            </a:r>
            <a:r>
              <a:rPr lang="ru-RU" sz="1800" b="1" i="1" dirty="0">
                <a:solidFill>
                  <a:schemeClr val="tx1"/>
                </a:solidFill>
                <a:latin typeface="Times New Roman" panose="02020603050405020304" pitchFamily="18" charset="0"/>
                <a:cs typeface="Times New Roman" panose="02020603050405020304" pitchFamily="18" charset="0"/>
              </a:rPr>
              <a:t>(высший тип), </a:t>
            </a:r>
            <a:r>
              <a:rPr lang="ru-RU" sz="1800" dirty="0">
                <a:solidFill>
                  <a:schemeClr val="tx1"/>
                </a:solidFill>
                <a:latin typeface="Times New Roman" panose="02020603050405020304" pitchFamily="18" charset="0"/>
                <a:cs typeface="Times New Roman" panose="02020603050405020304" pitchFamily="18" charset="0"/>
              </a:rPr>
              <a:t>развивающийся в процессе эволюционного совершенствования системы разделения труда. Он </a:t>
            </a:r>
            <a:r>
              <a:rPr lang="ru-RU" sz="1800" dirty="0" smtClean="0">
                <a:solidFill>
                  <a:schemeClr val="tx1"/>
                </a:solidFill>
                <a:latin typeface="Times New Roman" panose="02020603050405020304" pitchFamily="18" charset="0"/>
                <a:cs typeface="Times New Roman" panose="02020603050405020304" pitchFamily="18" charset="0"/>
              </a:rPr>
              <a:t>основывается </a:t>
            </a:r>
            <a:r>
              <a:rPr lang="ru-RU" sz="1800" dirty="0">
                <a:solidFill>
                  <a:schemeClr val="tx1"/>
                </a:solidFill>
                <a:latin typeface="Times New Roman" panose="02020603050405020304" pitchFamily="18" charset="0"/>
                <a:cs typeface="Times New Roman" panose="02020603050405020304" pitchFamily="18" charset="0"/>
              </a:rPr>
              <a:t>на разделении труда, профессиональной специализации, экономической взаимосвязи индивидов</a:t>
            </a:r>
          </a:p>
          <a:p>
            <a:pPr indent="360000" algn="just"/>
            <a:r>
              <a:rPr lang="ru-RU" sz="1800" dirty="0">
                <a:solidFill>
                  <a:schemeClr val="tx1"/>
                </a:solidFill>
                <a:latin typeface="Times New Roman" panose="02020603050405020304" pitchFamily="18" charset="0"/>
                <a:cs typeface="Times New Roman" panose="02020603050405020304" pitchFamily="18" charset="0"/>
              </a:rPr>
              <a:t>Переход от низшего типа солидарности к высшему происходит под влиянием борьбы за существование, которая содействует разделению труда, социальной дифференциации и индивидуализации людей. </a:t>
            </a: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r>
              <a:rPr lang="ru-RU" sz="1800" dirty="0" smtClean="0">
                <a:solidFill>
                  <a:schemeClr val="tx1"/>
                </a:solidFill>
                <a:latin typeface="Times New Roman" panose="02020603050405020304" pitchFamily="18" charset="0"/>
                <a:cs typeface="Times New Roman" panose="02020603050405020304" pitchFamily="18" charset="0"/>
              </a:rPr>
              <a:t>Важным </a:t>
            </a:r>
            <a:r>
              <a:rPr lang="ru-RU" sz="1800" dirty="0">
                <a:solidFill>
                  <a:schemeClr val="tx1"/>
                </a:solidFill>
                <a:latin typeface="Times New Roman" panose="02020603050405020304" pitchFamily="18" charset="0"/>
                <a:cs typeface="Times New Roman" panose="02020603050405020304" pitchFamily="18" charset="0"/>
              </a:rPr>
              <a:t>условием солидарной деятельности людей является соответствие выполняемых ими профессиональных функций их способностям и наклонностям.</a:t>
            </a:r>
          </a:p>
          <a:p>
            <a:pPr algn="just"/>
            <a:endParaRPr lang="ru-RU"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977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772400" cy="432048"/>
          </a:xfrm>
        </p:spPr>
        <p:txBody>
          <a:bodyPr/>
          <a:lstStyle/>
          <a:p>
            <a:pPr algn="ctr"/>
            <a:r>
              <a:rPr lang="ru-RU" sz="2400" i="1" dirty="0">
                <a:effectLst/>
              </a:rPr>
              <a:t>Эмиль Дюркгейм: </a:t>
            </a:r>
            <a:r>
              <a:rPr lang="ru-RU" sz="2400" i="1" dirty="0" smtClean="0">
                <a:effectLst/>
              </a:rPr>
              <a:t>«</a:t>
            </a:r>
            <a:r>
              <a:rPr lang="ru-RU" sz="2400" i="1" dirty="0">
                <a:effectLst/>
              </a:rPr>
              <a:t>Самоубийство».</a:t>
            </a:r>
            <a:endParaRPr lang="ru-RU" sz="2400" dirty="0"/>
          </a:p>
        </p:txBody>
      </p:sp>
      <p:sp>
        <p:nvSpPr>
          <p:cNvPr id="3" name="Текст 2"/>
          <p:cNvSpPr>
            <a:spLocks noGrp="1"/>
          </p:cNvSpPr>
          <p:nvPr>
            <p:ph type="body" idx="1"/>
          </p:nvPr>
        </p:nvSpPr>
        <p:spPr>
          <a:xfrm>
            <a:off x="395536" y="764704"/>
            <a:ext cx="8136904" cy="5904656"/>
          </a:xfrm>
        </p:spPr>
        <p:txBody>
          <a:bodyPr>
            <a:normAutofit/>
          </a:bodyPr>
          <a:lstStyle/>
          <a:p>
            <a:pPr algn="just"/>
            <a:r>
              <a:rPr lang="ru-RU" sz="1800" dirty="0">
                <a:solidFill>
                  <a:schemeClr val="tx1"/>
                </a:solidFill>
                <a:latin typeface="Times New Roman" panose="02020603050405020304" pitchFamily="18" charset="0"/>
                <a:cs typeface="Times New Roman" panose="02020603050405020304" pitchFamily="18" charset="0"/>
              </a:rPr>
              <a:t>В </a:t>
            </a:r>
            <a:r>
              <a:rPr lang="ru-RU" sz="1800" b="1" i="1" dirty="0">
                <a:solidFill>
                  <a:schemeClr val="tx1"/>
                </a:solidFill>
                <a:latin typeface="Times New Roman" panose="02020603050405020304" pitchFamily="18" charset="0"/>
                <a:cs typeface="Times New Roman" panose="02020603050405020304" pitchFamily="18" charset="0"/>
              </a:rPr>
              <a:t>теории нормативных и патологических социальных фактов</a:t>
            </a:r>
            <a:r>
              <a:rPr lang="ru-RU" sz="1800" dirty="0">
                <a:solidFill>
                  <a:schemeClr val="tx1"/>
                </a:solidFill>
                <a:latin typeface="Times New Roman" panose="02020603050405020304" pitchFamily="18" charset="0"/>
                <a:cs typeface="Times New Roman" panose="02020603050405020304" pitchFamily="18" charset="0"/>
              </a:rPr>
              <a:t>, характеризующих состояние общества, Дюркгейм относил все, что не выходит за рамки установленных обществом правил, к нормативным (нормальным) социальным </a:t>
            </a:r>
            <a:r>
              <a:rPr lang="ru-RU" sz="1800" dirty="0" smtClean="0">
                <a:solidFill>
                  <a:schemeClr val="tx1"/>
                </a:solidFill>
                <a:latin typeface="Times New Roman" panose="02020603050405020304" pitchFamily="18" charset="0"/>
                <a:cs typeface="Times New Roman" panose="02020603050405020304" pitchFamily="18" charset="0"/>
              </a:rPr>
              <a:t>фактам. </a:t>
            </a:r>
            <a:r>
              <a:rPr lang="ru-RU" sz="1800" dirty="0">
                <a:solidFill>
                  <a:schemeClr val="tx1"/>
                </a:solidFill>
                <a:latin typeface="Times New Roman" panose="02020603050405020304" pitchFamily="18" charset="0"/>
                <a:cs typeface="Times New Roman" panose="02020603050405020304" pitchFamily="18" charset="0"/>
              </a:rPr>
              <a:t>Он выделил следующие </a:t>
            </a:r>
            <a:r>
              <a:rPr lang="ru-RU" sz="1800" b="1" i="1" dirty="0">
                <a:solidFill>
                  <a:schemeClr val="tx1"/>
                </a:solidFill>
                <a:latin typeface="Times New Roman" panose="02020603050405020304" pitchFamily="18" charset="0"/>
                <a:cs typeface="Times New Roman" panose="02020603050405020304" pitchFamily="18" charset="0"/>
              </a:rPr>
              <a:t>«болезни» общества</a:t>
            </a:r>
            <a:r>
              <a:rPr lang="ru-RU" sz="1800" dirty="0">
                <a:solidFill>
                  <a:schemeClr val="tx1"/>
                </a:solidFill>
                <a:latin typeface="Times New Roman" panose="02020603050405020304" pitchFamily="18" charset="0"/>
                <a:cs typeface="Times New Roman" panose="02020603050405020304" pitchFamily="18" charset="0"/>
              </a:rPr>
              <a:t>: аномию, социальное неравенство и неадекватную общественную организацию разделения труда</a:t>
            </a:r>
            <a:r>
              <a:rPr lang="ru-RU" sz="1800" dirty="0" smtClean="0">
                <a:solidFill>
                  <a:schemeClr val="tx1"/>
                </a:solidFill>
                <a:latin typeface="Times New Roman" panose="02020603050405020304" pitchFamily="18" charset="0"/>
                <a:cs typeface="Times New Roman" panose="02020603050405020304" pitchFamily="18" charset="0"/>
              </a:rPr>
              <a:t>.</a:t>
            </a:r>
          </a:p>
          <a:p>
            <a:pPr algn="just"/>
            <a:r>
              <a:rPr lang="ru-RU" sz="1800" b="1" i="1" dirty="0">
                <a:solidFill>
                  <a:schemeClr val="tx1"/>
                </a:solidFill>
                <a:latin typeface="Times New Roman" panose="02020603050405020304" pitchFamily="18" charset="0"/>
                <a:cs typeface="Times New Roman" panose="02020603050405020304" pitchFamily="18" charset="0"/>
              </a:rPr>
              <a:t>аномия </a:t>
            </a:r>
            <a:r>
              <a:rPr lang="ru-RU" sz="1800" dirty="0">
                <a:solidFill>
                  <a:schemeClr val="tx1"/>
                </a:solidFill>
                <a:latin typeface="Times New Roman" panose="02020603050405020304" pitchFamily="18" charset="0"/>
                <a:cs typeface="Times New Roman" panose="02020603050405020304" pitchFamily="18" charset="0"/>
              </a:rPr>
              <a:t>— особое состояние в обществе (группе), связанное с относительной ликвидацией нравственных норм, обычаев, традиций и характеризующееся утратой людьми целей и смысла жизни, моральным нигилизмом и цинизмом, гнетущими чувствами душевного беспокойства и безнадежности, моральной опустошенностью и ослаблением социальных связей. Аномия сопровождается безудержными желаниями и страстями, которые воплощаются в отклоняющемся от существующих ценностей и норм поведении. </a:t>
            </a:r>
            <a:endParaRPr lang="ru-RU" sz="1800" dirty="0" smtClean="0">
              <a:solidFill>
                <a:schemeClr val="tx1"/>
              </a:solidFill>
              <a:latin typeface="Times New Roman" panose="02020603050405020304" pitchFamily="18" charset="0"/>
              <a:cs typeface="Times New Roman" panose="02020603050405020304" pitchFamily="18" charset="0"/>
            </a:endParaRPr>
          </a:p>
          <a:p>
            <a:pPr algn="just"/>
            <a:r>
              <a:rPr lang="ru-RU" sz="1800" b="1" i="1" dirty="0">
                <a:solidFill>
                  <a:schemeClr val="tx1"/>
                </a:solidFill>
                <a:latin typeface="Times New Roman" panose="02020603050405020304" pitchFamily="18" charset="0"/>
                <a:cs typeface="Times New Roman" panose="02020603050405020304" pitchFamily="18" charset="0"/>
              </a:rPr>
              <a:t>Работа «Самоубийство», </a:t>
            </a:r>
            <a:r>
              <a:rPr lang="ru-RU" sz="1800" dirty="0">
                <a:solidFill>
                  <a:schemeClr val="tx1"/>
                </a:solidFill>
                <a:latin typeface="Times New Roman" panose="02020603050405020304" pitchFamily="18" charset="0"/>
                <a:cs typeface="Times New Roman" panose="02020603050405020304" pitchFamily="18" charset="0"/>
              </a:rPr>
              <a:t>считающаяся классическим произведением западной социологии, — образец эмпирического исследования, где Дюркгейм соединил количественные методы сбора и анализа социальных фактов с соответствующими методиками и процедурами. Он доказал, что самоубийство обусловливается в первую очередь определенными экономическими и социальными причинами, а не фатальными решениями отдельных личностей под влиянием каких-то индивидуальных психологических мотивов</a:t>
            </a:r>
          </a:p>
          <a:p>
            <a:endParaRPr lang="ru-RU" sz="1800" dirty="0"/>
          </a:p>
        </p:txBody>
      </p:sp>
    </p:spTree>
    <p:extLst>
      <p:ext uri="{BB962C8B-B14F-4D97-AF65-F5344CB8AC3E}">
        <p14:creationId xmlns:p14="http://schemas.microsoft.com/office/powerpoint/2010/main" val="995111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772400" cy="432048"/>
          </a:xfrm>
        </p:spPr>
        <p:txBody>
          <a:bodyPr/>
          <a:lstStyle/>
          <a:p>
            <a:pPr algn="ctr"/>
            <a:r>
              <a:rPr lang="ru-RU" sz="2400" b="1" i="1" dirty="0">
                <a:effectLst/>
              </a:rPr>
              <a:t>Эмиль Дюркгейм: «Самоубийство».</a:t>
            </a:r>
            <a:endParaRPr lang="ru-RU" sz="2400" b="1" dirty="0"/>
          </a:p>
        </p:txBody>
      </p:sp>
      <p:sp>
        <p:nvSpPr>
          <p:cNvPr id="3" name="Текст 2"/>
          <p:cNvSpPr>
            <a:spLocks noGrp="1"/>
          </p:cNvSpPr>
          <p:nvPr>
            <p:ph type="body" idx="1"/>
          </p:nvPr>
        </p:nvSpPr>
        <p:spPr>
          <a:xfrm>
            <a:off x="467544" y="692696"/>
            <a:ext cx="7772400" cy="5904656"/>
          </a:xfrm>
        </p:spPr>
        <p:txBody>
          <a:bodyPr>
            <a:normAutofit/>
          </a:bodyPr>
          <a:lstStyle/>
          <a:p>
            <a:pPr algn="just"/>
            <a:r>
              <a:rPr lang="ru-RU" sz="2300" b="1" i="1" dirty="0">
                <a:solidFill>
                  <a:schemeClr val="tx1"/>
                </a:solidFill>
                <a:latin typeface="Times New Roman" panose="02020603050405020304" pitchFamily="18" charset="0"/>
                <a:cs typeface="Times New Roman" panose="02020603050405020304" pitchFamily="18" charset="0"/>
              </a:rPr>
              <a:t>Самоубийство</a:t>
            </a:r>
            <a:r>
              <a:rPr lang="ru-RU" sz="2300" dirty="0">
                <a:solidFill>
                  <a:schemeClr val="tx1"/>
                </a:solidFill>
                <a:latin typeface="Times New Roman" panose="02020603050405020304" pitchFamily="18" charset="0"/>
                <a:cs typeface="Times New Roman" panose="02020603050405020304" pitchFamily="18" charset="0"/>
              </a:rPr>
              <a:t> — явный пример разрушения социальных связей, это и есть </a:t>
            </a:r>
            <a:r>
              <a:rPr lang="ru-RU" sz="2300" b="1" i="1" dirty="0">
                <a:solidFill>
                  <a:schemeClr val="tx1"/>
                </a:solidFill>
                <a:latin typeface="Times New Roman" panose="02020603050405020304" pitchFamily="18" charset="0"/>
                <a:cs typeface="Times New Roman" panose="02020603050405020304" pitchFamily="18" charset="0"/>
              </a:rPr>
              <a:t>состояние аномии</a:t>
            </a:r>
            <a:r>
              <a:rPr lang="ru-RU" sz="2300" dirty="0" smtClean="0">
                <a:solidFill>
                  <a:schemeClr val="tx1"/>
                </a:solidFill>
                <a:latin typeface="Times New Roman" panose="02020603050405020304" pitchFamily="18" charset="0"/>
                <a:cs typeface="Times New Roman" panose="02020603050405020304" pitchFamily="18" charset="0"/>
              </a:rPr>
              <a:t>.</a:t>
            </a:r>
          </a:p>
          <a:p>
            <a:pPr algn="just"/>
            <a:r>
              <a:rPr lang="ru-RU" sz="2300" dirty="0">
                <a:solidFill>
                  <a:schemeClr val="tx1"/>
                </a:solidFill>
                <a:latin typeface="Times New Roman" panose="02020603050405020304" pitchFamily="18" charset="0"/>
                <a:cs typeface="Times New Roman" panose="02020603050405020304" pitchFamily="18" charset="0"/>
              </a:rPr>
              <a:t>Дюркгейм выделяет следующие </a:t>
            </a:r>
            <a:r>
              <a:rPr lang="ru-RU" sz="2300" b="1" i="1" dirty="0">
                <a:solidFill>
                  <a:schemeClr val="tx1"/>
                </a:solidFill>
                <a:latin typeface="Times New Roman" panose="02020603050405020304" pitchFamily="18" charset="0"/>
                <a:cs typeface="Times New Roman" panose="02020603050405020304" pitchFamily="18" charset="0"/>
              </a:rPr>
              <a:t>типы самоубийств</a:t>
            </a:r>
            <a:r>
              <a:rPr lang="ru-RU" sz="2300" dirty="0">
                <a:solidFill>
                  <a:schemeClr val="tx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Ø"/>
            </a:pPr>
            <a:r>
              <a:rPr lang="ru-RU" sz="2300" b="1" i="1" dirty="0" smtClean="0">
                <a:solidFill>
                  <a:schemeClr val="tx1"/>
                </a:solidFill>
                <a:latin typeface="Times New Roman" panose="02020603050405020304" pitchFamily="18" charset="0"/>
                <a:cs typeface="Times New Roman" panose="02020603050405020304" pitchFamily="18" charset="0"/>
              </a:rPr>
              <a:t>эгоистические </a:t>
            </a:r>
            <a:r>
              <a:rPr lang="ru-RU" sz="2300" dirty="0">
                <a:solidFill>
                  <a:schemeClr val="tx1"/>
                </a:solidFill>
                <a:latin typeface="Times New Roman" panose="02020603050405020304" pitchFamily="18" charset="0"/>
                <a:cs typeface="Times New Roman" panose="02020603050405020304" pitchFamily="18" charset="0"/>
              </a:rPr>
              <a:t>— результат отчуждения личности от общества, разрыва социальных связей и ощущения одиночества;</a:t>
            </a:r>
          </a:p>
          <a:p>
            <a:pPr marL="285750" indent="-285750" algn="just">
              <a:buFont typeface="Wingdings" panose="05000000000000000000" pitchFamily="2" charset="2"/>
              <a:buChar char="Ø"/>
            </a:pPr>
            <a:r>
              <a:rPr lang="ru-RU" sz="2300" b="1" i="1" dirty="0" smtClean="0">
                <a:solidFill>
                  <a:schemeClr val="tx1"/>
                </a:solidFill>
                <a:latin typeface="Times New Roman" panose="02020603050405020304" pitchFamily="18" charset="0"/>
                <a:cs typeface="Times New Roman" panose="02020603050405020304" pitchFamily="18" charset="0"/>
              </a:rPr>
              <a:t>альтруистические</a:t>
            </a:r>
            <a:r>
              <a:rPr lang="ru-RU" sz="2300" dirty="0" smtClean="0">
                <a:solidFill>
                  <a:schemeClr val="tx1"/>
                </a:solidFill>
                <a:latin typeface="Times New Roman" panose="02020603050405020304" pitchFamily="18" charset="0"/>
                <a:cs typeface="Times New Roman" panose="02020603050405020304" pitchFamily="18" charset="0"/>
              </a:rPr>
              <a:t> </a:t>
            </a:r>
            <a:r>
              <a:rPr lang="ru-RU" sz="2300" dirty="0">
                <a:solidFill>
                  <a:schemeClr val="tx1"/>
                </a:solidFill>
                <a:latin typeface="Times New Roman" panose="02020603050405020304" pitchFamily="18" charset="0"/>
                <a:cs typeface="Times New Roman" panose="02020603050405020304" pitchFamily="18" charset="0"/>
              </a:rPr>
              <a:t>— результат избыточного поглощения личных интересов человека общественными, когда он утрачивает самостоятельность личностного существования;</a:t>
            </a:r>
          </a:p>
          <a:p>
            <a:pPr marL="285750" indent="-285750" algn="just">
              <a:buFont typeface="Wingdings" panose="05000000000000000000" pitchFamily="2" charset="2"/>
              <a:buChar char="Ø"/>
            </a:pPr>
            <a:r>
              <a:rPr lang="ru-RU" sz="2300" b="1" i="1" dirty="0" smtClean="0">
                <a:solidFill>
                  <a:schemeClr val="tx1"/>
                </a:solidFill>
                <a:latin typeface="Times New Roman" panose="02020603050405020304" pitchFamily="18" charset="0"/>
                <a:cs typeface="Times New Roman" panose="02020603050405020304" pitchFamily="18" charset="0"/>
              </a:rPr>
              <a:t>анемические</a:t>
            </a:r>
            <a:r>
              <a:rPr lang="ru-RU" sz="2300" dirty="0" smtClean="0">
                <a:solidFill>
                  <a:schemeClr val="tx1"/>
                </a:solidFill>
                <a:latin typeface="Times New Roman" panose="02020603050405020304" pitchFamily="18" charset="0"/>
                <a:cs typeface="Times New Roman" panose="02020603050405020304" pitchFamily="18" charset="0"/>
              </a:rPr>
              <a:t> </a:t>
            </a:r>
            <a:r>
              <a:rPr lang="ru-RU" sz="2300" dirty="0">
                <a:solidFill>
                  <a:schemeClr val="tx1"/>
                </a:solidFill>
                <a:latin typeface="Times New Roman" panose="02020603050405020304" pitchFamily="18" charset="0"/>
                <a:cs typeface="Times New Roman" panose="02020603050405020304" pitchFamily="18" charset="0"/>
              </a:rPr>
              <a:t>— результат общественных катаклизмов, разрушающих адаптационные возможности индивида;</a:t>
            </a:r>
          </a:p>
          <a:p>
            <a:pPr marL="285750" indent="-285750" algn="just">
              <a:buFont typeface="Wingdings" panose="05000000000000000000" pitchFamily="2" charset="2"/>
              <a:buChar char="Ø"/>
            </a:pPr>
            <a:r>
              <a:rPr lang="ru-RU" sz="2300" b="1" i="1" dirty="0" smtClean="0">
                <a:solidFill>
                  <a:schemeClr val="tx1"/>
                </a:solidFill>
                <a:latin typeface="Times New Roman" panose="02020603050405020304" pitchFamily="18" charset="0"/>
                <a:cs typeface="Times New Roman" panose="02020603050405020304" pitchFamily="18" charset="0"/>
              </a:rPr>
              <a:t>фаталистические</a:t>
            </a:r>
            <a:r>
              <a:rPr lang="ru-RU" sz="2300" dirty="0">
                <a:solidFill>
                  <a:schemeClr val="tx1"/>
                </a:solidFill>
                <a:latin typeface="Times New Roman" panose="02020603050405020304" pitchFamily="18" charset="0"/>
                <a:cs typeface="Times New Roman" panose="02020603050405020304" pitchFamily="18" charset="0"/>
              </a:rPr>
              <a:t>, предопределяемые избыточной регламентацией и чрезмерным контролем общества или группы над индивидом.</a:t>
            </a:r>
          </a:p>
          <a:p>
            <a:pPr marL="285750" indent="-285750" algn="just">
              <a:buFont typeface="Wingdings" panose="05000000000000000000" pitchFamily="2" charset="2"/>
              <a:buChar char="Ø"/>
            </a:pPr>
            <a:endParaRPr lang="ru-RU" sz="23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558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772400" cy="432048"/>
          </a:xfrm>
        </p:spPr>
        <p:txBody>
          <a:bodyPr/>
          <a:lstStyle/>
          <a:p>
            <a:pPr lvl="0" algn="ctr"/>
            <a:r>
              <a:rPr lang="ru-RU" sz="2400" b="1" i="1" dirty="0">
                <a:effectLst/>
              </a:rPr>
              <a:t>Корни и природа учений Макса Вебера и Георга </a:t>
            </a:r>
            <a:r>
              <a:rPr lang="ru-RU" sz="2400" b="1" i="1" dirty="0" smtClean="0">
                <a:effectLst/>
              </a:rPr>
              <a:t>Зиммеля</a:t>
            </a:r>
            <a:endParaRPr lang="ru-RU" sz="2400" b="1" dirty="0"/>
          </a:p>
        </p:txBody>
      </p:sp>
      <p:sp>
        <p:nvSpPr>
          <p:cNvPr id="3" name="Текст 2"/>
          <p:cNvSpPr>
            <a:spLocks noGrp="1"/>
          </p:cNvSpPr>
          <p:nvPr>
            <p:ph type="body" idx="1"/>
          </p:nvPr>
        </p:nvSpPr>
        <p:spPr>
          <a:xfrm>
            <a:off x="530352" y="620688"/>
            <a:ext cx="7772400" cy="5976664"/>
          </a:xfrm>
        </p:spPr>
        <p:txBody>
          <a:bodyPr>
            <a:normAutofit/>
          </a:bodyPr>
          <a:lstStyle/>
          <a:p>
            <a:pPr algn="just"/>
            <a:r>
              <a:rPr lang="ru-RU" sz="2000" dirty="0">
                <a:solidFill>
                  <a:schemeClr val="tx1"/>
                </a:solidFill>
                <a:latin typeface="Times New Roman" panose="02020603050405020304" pitchFamily="18" charset="0"/>
                <a:cs typeface="Times New Roman" panose="02020603050405020304" pitchFamily="18" charset="0"/>
              </a:rPr>
              <a:t>Видный теоретик социологической мысли – </a:t>
            </a:r>
            <a:r>
              <a:rPr lang="ru-RU" sz="2000" i="1" dirty="0">
                <a:solidFill>
                  <a:schemeClr val="tx1"/>
                </a:solidFill>
                <a:latin typeface="Times New Roman" panose="02020603050405020304" pitchFamily="18" charset="0"/>
                <a:cs typeface="Times New Roman" panose="02020603050405020304" pitchFamily="18" charset="0"/>
              </a:rPr>
              <a:t>М. Вебер (1864–1920 гг.)</a:t>
            </a:r>
            <a:r>
              <a:rPr lang="ru-RU" sz="2000" dirty="0">
                <a:solidFill>
                  <a:schemeClr val="tx1"/>
                </a:solidFill>
                <a:latin typeface="Times New Roman" panose="02020603050405020304" pitchFamily="18" charset="0"/>
                <a:cs typeface="Times New Roman" panose="02020603050405020304" pitchFamily="18" charset="0"/>
              </a:rPr>
              <a:t>. </a:t>
            </a:r>
          </a:p>
          <a:p>
            <a:pPr algn="just"/>
            <a:r>
              <a:rPr lang="ru-RU" sz="2000" dirty="0" smtClean="0">
                <a:solidFill>
                  <a:schemeClr val="tx1"/>
                </a:solidFill>
                <a:latin typeface="Times New Roman" panose="02020603050405020304" pitchFamily="18" charset="0"/>
                <a:cs typeface="Times New Roman" panose="02020603050405020304" pitchFamily="18" charset="0"/>
              </a:rPr>
              <a:t>М. Вебер </a:t>
            </a:r>
            <a:r>
              <a:rPr lang="ru-RU" sz="2000" dirty="0">
                <a:solidFill>
                  <a:schemeClr val="tx1"/>
                </a:solidFill>
                <a:latin typeface="Times New Roman" panose="02020603050405020304" pitchFamily="18" charset="0"/>
                <a:cs typeface="Times New Roman" panose="02020603050405020304" pitchFamily="18" charset="0"/>
              </a:rPr>
              <a:t>полагал, что только индивид обладает мотивами, целями, интересами и сознанием, термин «коллективное сознание» – скорее метафора, нежели точное понятие.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b="1" i="1" dirty="0" smtClean="0">
                <a:solidFill>
                  <a:schemeClr val="tx1"/>
                </a:solidFill>
                <a:latin typeface="Times New Roman" panose="02020603050405020304" pitchFamily="18" charset="0"/>
                <a:cs typeface="Times New Roman" panose="02020603050405020304" pitchFamily="18" charset="0"/>
              </a:rPr>
              <a:t>Общество</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состоит из совокупности действующих индивидов, каждый из которых стремится к достижению своих собственных, а не общественных целей, так как конкретную цель достичь всегда быстрее и для этого требуется меньше затрат. Для достижения индивидуальных целей люди объединяются в группы.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dirty="0" smtClean="0">
                <a:solidFill>
                  <a:schemeClr val="tx1"/>
                </a:solidFill>
                <a:latin typeface="Times New Roman" panose="02020603050405020304" pitchFamily="18" charset="0"/>
                <a:cs typeface="Times New Roman" panose="02020603050405020304" pitchFamily="18" charset="0"/>
              </a:rPr>
              <a:t>Инструментом </a:t>
            </a:r>
            <a:r>
              <a:rPr lang="ru-RU" sz="2000" dirty="0">
                <a:solidFill>
                  <a:schemeClr val="tx1"/>
                </a:solidFill>
                <a:latin typeface="Times New Roman" panose="02020603050405020304" pitchFamily="18" charset="0"/>
                <a:cs typeface="Times New Roman" panose="02020603050405020304" pitchFamily="18" charset="0"/>
              </a:rPr>
              <a:t>социологического познания для Вебера является идеальный тип.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b="1" i="1" dirty="0" smtClean="0">
                <a:solidFill>
                  <a:schemeClr val="tx1"/>
                </a:solidFill>
                <a:latin typeface="Times New Roman" panose="02020603050405020304" pitchFamily="18" charset="0"/>
                <a:cs typeface="Times New Roman" panose="02020603050405020304" pitchFamily="18" charset="0"/>
              </a:rPr>
              <a:t>Идеальный </a:t>
            </a:r>
            <a:r>
              <a:rPr lang="ru-RU" sz="2000" b="1" i="1" dirty="0">
                <a:solidFill>
                  <a:schemeClr val="tx1"/>
                </a:solidFill>
                <a:latin typeface="Times New Roman" panose="02020603050405020304" pitchFamily="18" charset="0"/>
                <a:cs typeface="Times New Roman" panose="02020603050405020304" pitchFamily="18" charset="0"/>
              </a:rPr>
              <a:t>тип</a:t>
            </a:r>
            <a:r>
              <a:rPr lang="ru-RU" sz="2000" b="1"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 это мыслительная логическая конструкция, создаваемая исследователем. </a:t>
            </a:r>
            <a:r>
              <a:rPr lang="ru-RU" sz="2000" dirty="0" smtClean="0">
                <a:solidFill>
                  <a:schemeClr val="tx1"/>
                </a:solidFill>
                <a:latin typeface="Times New Roman" panose="02020603050405020304" pitchFamily="18" charset="0"/>
                <a:cs typeface="Times New Roman" panose="02020603050405020304" pitchFamily="18" charset="0"/>
              </a:rPr>
              <a:t>Он </a:t>
            </a:r>
            <a:r>
              <a:rPr lang="ru-RU" sz="2000" dirty="0">
                <a:solidFill>
                  <a:schemeClr val="tx1"/>
                </a:solidFill>
                <a:latin typeface="Times New Roman" panose="02020603050405020304" pitchFamily="18" charset="0"/>
                <a:cs typeface="Times New Roman" panose="02020603050405020304" pitchFamily="18" charset="0"/>
              </a:rPr>
              <a:t>служат основой понимания человеческих действий и исторических событий. Общество как раз и является таким идеальным типом. Оно предназначено для того, чтобы одним термином обозначить огромную совокупность социальных институтов и связей. </a:t>
            </a:r>
          </a:p>
          <a:p>
            <a:endParaRPr lang="ru-RU" sz="2000" dirty="0"/>
          </a:p>
        </p:txBody>
      </p:sp>
    </p:spTree>
    <p:extLst>
      <p:ext uri="{BB962C8B-B14F-4D97-AF65-F5344CB8AC3E}">
        <p14:creationId xmlns:p14="http://schemas.microsoft.com/office/powerpoint/2010/main" val="1676663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16632"/>
            <a:ext cx="7772400" cy="504056"/>
          </a:xfrm>
        </p:spPr>
        <p:txBody>
          <a:bodyPr/>
          <a:lstStyle/>
          <a:p>
            <a:pPr algn="ctr"/>
            <a:r>
              <a:rPr lang="ru-RU" sz="2400" b="1" i="1" dirty="0">
                <a:effectLst/>
              </a:rPr>
              <a:t>Корни и природа учений Макса Вебера</a:t>
            </a:r>
            <a:endParaRPr lang="ru-RU" sz="2400" b="1" dirty="0"/>
          </a:p>
        </p:txBody>
      </p:sp>
      <p:sp>
        <p:nvSpPr>
          <p:cNvPr id="3" name="Текст 2"/>
          <p:cNvSpPr>
            <a:spLocks noGrp="1"/>
          </p:cNvSpPr>
          <p:nvPr>
            <p:ph type="body" idx="1"/>
          </p:nvPr>
        </p:nvSpPr>
        <p:spPr>
          <a:xfrm>
            <a:off x="395536" y="764704"/>
            <a:ext cx="8136904" cy="5832648"/>
          </a:xfrm>
        </p:spPr>
        <p:txBody>
          <a:bodyPr>
            <a:normAutofit/>
          </a:bodyPr>
          <a:lstStyle/>
          <a:p>
            <a:pPr algn="just"/>
            <a:r>
              <a:rPr lang="ru-RU" dirty="0" smtClean="0">
                <a:solidFill>
                  <a:schemeClr val="tx1"/>
                </a:solidFill>
                <a:latin typeface="Times New Roman" panose="02020603050405020304" pitchFamily="18" charset="0"/>
                <a:cs typeface="Times New Roman" panose="02020603050405020304" pitchFamily="18" charset="0"/>
              </a:rPr>
              <a:t>Метод </a:t>
            </a:r>
            <a:r>
              <a:rPr lang="ru-RU" dirty="0">
                <a:solidFill>
                  <a:schemeClr val="tx1"/>
                </a:solidFill>
                <a:latin typeface="Times New Roman" panose="02020603050405020304" pitchFamily="18" charset="0"/>
                <a:cs typeface="Times New Roman" panose="02020603050405020304" pitchFamily="18" charset="0"/>
              </a:rPr>
              <a:t>исследования мотивов человеческой деятельности лег в основу </a:t>
            </a:r>
            <a:r>
              <a:rPr lang="ru-RU" b="1" i="1" dirty="0">
                <a:solidFill>
                  <a:schemeClr val="tx1"/>
                </a:solidFill>
                <a:latin typeface="Times New Roman" panose="02020603050405020304" pitchFamily="18" charset="0"/>
                <a:cs typeface="Times New Roman" panose="02020603050405020304" pitchFamily="18" charset="0"/>
              </a:rPr>
              <a:t>теории социального действия</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Вебер </a:t>
            </a:r>
            <a:r>
              <a:rPr lang="ru-RU" dirty="0">
                <a:solidFill>
                  <a:schemeClr val="tx1"/>
                </a:solidFill>
                <a:latin typeface="Times New Roman" panose="02020603050405020304" pitchFamily="18" charset="0"/>
                <a:cs typeface="Times New Roman" panose="02020603050405020304" pitchFamily="18" charset="0"/>
              </a:rPr>
              <a:t>выдвинул общую концепцию социологии как науки о действительности. Предмет </a:t>
            </a:r>
            <a:r>
              <a:rPr lang="ru-RU" dirty="0" smtClean="0">
                <a:solidFill>
                  <a:schemeClr val="tx1"/>
                </a:solidFill>
                <a:latin typeface="Times New Roman" panose="02020603050405020304" pitchFamily="18" charset="0"/>
                <a:cs typeface="Times New Roman" panose="02020603050405020304" pitchFamily="18" charset="0"/>
              </a:rPr>
              <a:t>социологии— </a:t>
            </a:r>
            <a:r>
              <a:rPr lang="ru-RU" dirty="0">
                <a:solidFill>
                  <a:schemeClr val="tx1"/>
                </a:solidFill>
                <a:latin typeface="Times New Roman" panose="02020603050405020304" pitchFamily="18" charset="0"/>
                <a:cs typeface="Times New Roman" panose="02020603050405020304" pitchFamily="18" charset="0"/>
              </a:rPr>
              <a:t>социальное действие, обладающее смыслом.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b="1" i="1" dirty="0" smtClean="0">
                <a:solidFill>
                  <a:schemeClr val="tx1"/>
                </a:solidFill>
                <a:latin typeface="Times New Roman" panose="02020603050405020304" pitchFamily="18" charset="0"/>
                <a:cs typeface="Times New Roman" panose="02020603050405020304" pitchFamily="18" charset="0"/>
              </a:rPr>
              <a:t>поведение</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деятельность;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b="1" i="1" dirty="0" smtClean="0">
                <a:solidFill>
                  <a:schemeClr val="tx1"/>
                </a:solidFill>
                <a:latin typeface="Times New Roman" panose="02020603050405020304" pitchFamily="18" charset="0"/>
                <a:cs typeface="Times New Roman" panose="02020603050405020304" pitchFamily="18" charset="0"/>
              </a:rPr>
              <a:t>действие</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поведение как действие, имеющее смысл;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b="1" i="1" dirty="0" smtClean="0">
                <a:solidFill>
                  <a:schemeClr val="tx1"/>
                </a:solidFill>
                <a:latin typeface="Times New Roman" panose="02020603050405020304" pitchFamily="18" charset="0"/>
                <a:cs typeface="Times New Roman" panose="02020603050405020304" pitchFamily="18" charset="0"/>
              </a:rPr>
              <a:t>социальное </a:t>
            </a:r>
            <a:r>
              <a:rPr lang="ru-RU" b="1" i="1" dirty="0">
                <a:solidFill>
                  <a:schemeClr val="tx1"/>
                </a:solidFill>
                <a:latin typeface="Times New Roman" panose="02020603050405020304" pitchFamily="18" charset="0"/>
                <a:cs typeface="Times New Roman" panose="02020603050405020304" pitchFamily="18" charset="0"/>
              </a:rPr>
              <a:t>действие</a:t>
            </a:r>
            <a:r>
              <a:rPr lang="ru-RU" dirty="0">
                <a:solidFill>
                  <a:schemeClr val="tx1"/>
                </a:solidFill>
                <a:latin typeface="Times New Roman" panose="02020603050405020304" pitchFamily="18" charset="0"/>
                <a:cs typeface="Times New Roman" panose="02020603050405020304" pitchFamily="18" charset="0"/>
              </a:rPr>
              <a:t>, когда смысл действия соотносится с поведением другого человека;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b="1" i="1" dirty="0" smtClean="0">
                <a:solidFill>
                  <a:schemeClr val="tx1"/>
                </a:solidFill>
                <a:latin typeface="Times New Roman" panose="02020603050405020304" pitchFamily="18" charset="0"/>
                <a:cs typeface="Times New Roman" panose="02020603050405020304" pitchFamily="18" charset="0"/>
              </a:rPr>
              <a:t>социальное </a:t>
            </a:r>
            <a:r>
              <a:rPr lang="ru-RU" b="1" i="1" dirty="0">
                <a:solidFill>
                  <a:schemeClr val="tx1"/>
                </a:solidFill>
                <a:latin typeface="Times New Roman" panose="02020603050405020304" pitchFamily="18" charset="0"/>
                <a:cs typeface="Times New Roman" panose="02020603050405020304" pitchFamily="18" charset="0"/>
              </a:rPr>
              <a:t>отношение </a:t>
            </a:r>
            <a:r>
              <a:rPr lang="ru-RU" dirty="0">
                <a:solidFill>
                  <a:schemeClr val="tx1"/>
                </a:solidFill>
                <a:latin typeface="Times New Roman" panose="02020603050405020304" pitchFamily="18" charset="0"/>
                <a:cs typeface="Times New Roman" panose="02020603050405020304" pitchFamily="18" charset="0"/>
              </a:rPr>
              <a:t>— устойчивая связь взаимно ориентированных социальных действий.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Вебер </a:t>
            </a:r>
            <a:r>
              <a:rPr lang="ru-RU" dirty="0">
                <a:solidFill>
                  <a:schemeClr val="tx1"/>
                </a:solidFill>
                <a:latin typeface="Times New Roman" panose="02020603050405020304" pitchFamily="18" charset="0"/>
                <a:cs typeface="Times New Roman" panose="02020603050405020304" pitchFamily="18" charset="0"/>
              </a:rPr>
              <a:t>выделил </a:t>
            </a:r>
            <a:r>
              <a:rPr lang="ru-RU" dirty="0" smtClean="0">
                <a:solidFill>
                  <a:schemeClr val="tx1"/>
                </a:solidFill>
                <a:latin typeface="Times New Roman" panose="02020603050405020304" pitchFamily="18" charset="0"/>
                <a:cs typeface="Times New Roman" panose="02020603050405020304" pitchFamily="18" charset="0"/>
              </a:rPr>
              <a:t>типы социального действия:</a:t>
            </a:r>
            <a:endParaRPr lang="ru-RU" dirty="0">
              <a:solidFill>
                <a:schemeClr val="tx1"/>
              </a:solidFill>
              <a:latin typeface="Times New Roman" panose="02020603050405020304" pitchFamily="18" charset="0"/>
              <a:cs typeface="Times New Roman" panose="02020603050405020304" pitchFamily="18" charset="0"/>
            </a:endParaRPr>
          </a:p>
          <a:p>
            <a:pPr algn="just"/>
            <a:r>
              <a:rPr lang="ru-RU" b="1" i="1" dirty="0" err="1" smtClean="0">
                <a:solidFill>
                  <a:schemeClr val="tx1"/>
                </a:solidFill>
                <a:latin typeface="Times New Roman" panose="02020603050405020304" pitchFamily="18" charset="0"/>
                <a:cs typeface="Times New Roman" panose="02020603050405020304" pitchFamily="18" charset="0"/>
              </a:rPr>
              <a:t>целерациональный</a:t>
            </a:r>
            <a:r>
              <a:rPr lang="ru-RU" b="1" i="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использующий разнообразные средства для достижения цели;</a:t>
            </a:r>
          </a:p>
          <a:p>
            <a:pPr algn="just"/>
            <a:r>
              <a:rPr lang="ru-RU" b="1" i="1" dirty="0" smtClean="0">
                <a:solidFill>
                  <a:schemeClr val="tx1"/>
                </a:solidFill>
                <a:latin typeface="Times New Roman" panose="02020603050405020304" pitchFamily="18" charset="0"/>
                <a:cs typeface="Times New Roman" panose="02020603050405020304" pitchFamily="18" charset="0"/>
              </a:rPr>
              <a:t>ценностно-рациональный</a:t>
            </a:r>
            <a:r>
              <a:rPr lang="ru-RU" dirty="0" smtClean="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рациональный в использовании средств, но иррациональный сточки зрения цели;</a:t>
            </a:r>
          </a:p>
          <a:p>
            <a:pPr algn="just"/>
            <a:r>
              <a:rPr lang="ru-RU" b="1" i="1" dirty="0" smtClean="0">
                <a:solidFill>
                  <a:schemeClr val="tx1"/>
                </a:solidFill>
                <a:latin typeface="Times New Roman" panose="02020603050405020304" pitchFamily="18" charset="0"/>
                <a:cs typeface="Times New Roman" panose="02020603050405020304" pitchFamily="18" charset="0"/>
              </a:rPr>
              <a:t>аффективный</a:t>
            </a:r>
            <a:r>
              <a:rPr lang="ru-RU" dirty="0">
                <a:solidFill>
                  <a:schemeClr val="tx1"/>
                </a:solidFill>
                <a:latin typeface="Times New Roman" panose="02020603050405020304" pitchFamily="18" charset="0"/>
                <a:cs typeface="Times New Roman" panose="02020603050405020304" pitchFamily="18" charset="0"/>
              </a:rPr>
              <a:t>, руководствующийся непосредственно эмоциональными побуждениями;</a:t>
            </a:r>
          </a:p>
          <a:p>
            <a:pPr algn="just"/>
            <a:r>
              <a:rPr lang="ru-RU" b="1" i="1" dirty="0" smtClean="0">
                <a:solidFill>
                  <a:schemeClr val="tx1"/>
                </a:solidFill>
                <a:latin typeface="Times New Roman" panose="02020603050405020304" pitchFamily="18" charset="0"/>
                <a:cs typeface="Times New Roman" panose="02020603050405020304" pitchFamily="18" charset="0"/>
              </a:rPr>
              <a:t>традиционный</a:t>
            </a:r>
            <a:r>
              <a:rPr lang="ru-RU" b="1" i="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побуждаемый усвоенными обычаями и привычными образцами.</a:t>
            </a:r>
          </a:p>
          <a:p>
            <a:endParaRPr lang="ru-RU" dirty="0"/>
          </a:p>
        </p:txBody>
      </p:sp>
    </p:spTree>
    <p:extLst>
      <p:ext uri="{BB962C8B-B14F-4D97-AF65-F5344CB8AC3E}">
        <p14:creationId xmlns:p14="http://schemas.microsoft.com/office/powerpoint/2010/main" val="3040839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772400" cy="432048"/>
          </a:xfrm>
        </p:spPr>
        <p:txBody>
          <a:bodyPr/>
          <a:lstStyle/>
          <a:p>
            <a:pPr algn="ctr"/>
            <a:r>
              <a:rPr lang="ru-RU" sz="2400" b="1" i="1" dirty="0">
                <a:effectLst/>
              </a:rPr>
              <a:t>Корни и природа учений Макса Вебера</a:t>
            </a:r>
            <a:endParaRPr lang="ru-RU" sz="2400" b="1" dirty="0"/>
          </a:p>
        </p:txBody>
      </p:sp>
      <p:sp>
        <p:nvSpPr>
          <p:cNvPr id="3" name="Текст 2"/>
          <p:cNvSpPr>
            <a:spLocks noGrp="1"/>
          </p:cNvSpPr>
          <p:nvPr>
            <p:ph type="body" idx="1"/>
          </p:nvPr>
        </p:nvSpPr>
        <p:spPr>
          <a:xfrm>
            <a:off x="530352" y="692696"/>
            <a:ext cx="7772400" cy="5976664"/>
          </a:xfrm>
        </p:spPr>
        <p:txBody>
          <a:bodyPr>
            <a:normAutofit/>
          </a:bodyPr>
          <a:lstStyle/>
          <a:p>
            <a:pPr algn="just"/>
            <a:r>
              <a:rPr lang="ru-RU" b="1" i="1" dirty="0" smtClean="0">
                <a:solidFill>
                  <a:schemeClr val="tx1"/>
                </a:solidFill>
                <a:latin typeface="Times New Roman" panose="02020603050405020304" pitchFamily="18" charset="0"/>
                <a:cs typeface="Times New Roman" panose="02020603050405020304" pitchFamily="18" charset="0"/>
              </a:rPr>
              <a:t>Теория </a:t>
            </a:r>
            <a:r>
              <a:rPr lang="ru-RU" b="1" i="1" dirty="0">
                <a:solidFill>
                  <a:schemeClr val="tx1"/>
                </a:solidFill>
                <a:latin typeface="Times New Roman" panose="02020603050405020304" pitchFamily="18" charset="0"/>
                <a:cs typeface="Times New Roman" panose="02020603050405020304" pitchFamily="18" charset="0"/>
              </a:rPr>
              <a:t>о ценностях</a:t>
            </a:r>
            <a:r>
              <a:rPr lang="ru-RU" dirty="0">
                <a:solidFill>
                  <a:schemeClr val="tx1"/>
                </a:solidFill>
                <a:latin typeface="Times New Roman" panose="02020603050405020304" pitchFamily="18" charset="0"/>
                <a:cs typeface="Times New Roman" panose="02020603050405020304" pitchFamily="18" charset="0"/>
              </a:rPr>
              <a:t>. </a:t>
            </a:r>
            <a:r>
              <a:rPr lang="ru-RU" b="1" i="1" dirty="0">
                <a:solidFill>
                  <a:schemeClr val="tx1"/>
                </a:solidFill>
                <a:latin typeface="Times New Roman" panose="02020603050405020304" pitchFamily="18" charset="0"/>
                <a:cs typeface="Times New Roman" panose="02020603050405020304" pitchFamily="18" charset="0"/>
              </a:rPr>
              <a:t>Ценности</a:t>
            </a:r>
            <a:r>
              <a:rPr lang="ru-RU" b="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это какое-либо утверждение, которое связано с нравственной, политической или какой-либо другой оценкой. Процессом формирования ценностей Вебер называет отнесение к ценностям.</a:t>
            </a:r>
          </a:p>
          <a:p>
            <a:pPr algn="just"/>
            <a:r>
              <a:rPr lang="ru-RU" b="1" i="1" dirty="0">
                <a:solidFill>
                  <a:schemeClr val="tx1"/>
                </a:solidFill>
                <a:latin typeface="Times New Roman" panose="02020603050405020304" pitchFamily="18" charset="0"/>
                <a:cs typeface="Times New Roman" panose="02020603050405020304" pitchFamily="18" charset="0"/>
              </a:rPr>
              <a:t>Отнесение к ценностям</a:t>
            </a:r>
            <a:r>
              <a:rPr lang="ru-RU" b="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это процедура и отбора, и организации эмпирического материала</a:t>
            </a:r>
            <a:r>
              <a:rPr lang="ru-RU" dirty="0" smtClean="0">
                <a:solidFill>
                  <a:schemeClr val="tx1"/>
                </a:solidFill>
                <a:latin typeface="Times New Roman" panose="02020603050405020304" pitchFamily="18" charset="0"/>
                <a:cs typeface="Times New Roman" panose="02020603050405020304" pitchFamily="18" charset="0"/>
              </a:rPr>
              <a:t>.</a:t>
            </a:r>
          </a:p>
          <a:p>
            <a:pPr algn="just"/>
            <a:r>
              <a:rPr lang="ru-RU" dirty="0">
                <a:solidFill>
                  <a:schemeClr val="tx1"/>
                </a:solidFill>
                <a:latin typeface="Times New Roman" panose="02020603050405020304" pitchFamily="18" charset="0"/>
                <a:cs typeface="Times New Roman" panose="02020603050405020304" pitchFamily="18" charset="0"/>
              </a:rPr>
              <a:t>Идеальным механизмом реализации отношений власти он </a:t>
            </a:r>
            <a:r>
              <a:rPr lang="ru-RU" i="1" dirty="0">
                <a:solidFill>
                  <a:schemeClr val="tx1"/>
                </a:solidFill>
                <a:latin typeface="Times New Roman" panose="02020603050405020304" pitchFamily="18" charset="0"/>
                <a:cs typeface="Times New Roman" panose="02020603050405020304" pitchFamily="18" charset="0"/>
              </a:rPr>
              <a:t>считал бюрократию – специально созданный аппарат управления.</a:t>
            </a:r>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a:solidFill>
                  <a:schemeClr val="tx1"/>
                </a:solidFill>
                <a:latin typeface="Times New Roman" panose="02020603050405020304" pitchFamily="18" charset="0"/>
                <a:cs typeface="Times New Roman" panose="02020603050405020304" pitchFamily="18" charset="0"/>
              </a:rPr>
              <a:t>Вебер разработал </a:t>
            </a:r>
            <a:r>
              <a:rPr lang="ru-RU" b="1" i="1" dirty="0" smtClean="0">
                <a:solidFill>
                  <a:schemeClr val="tx1"/>
                </a:solidFill>
                <a:latin typeface="Times New Roman" panose="02020603050405020304" pitchFamily="18" charset="0"/>
                <a:cs typeface="Times New Roman" panose="02020603050405020304" pitchFamily="18" charset="0"/>
              </a:rPr>
              <a:t>теорию </a:t>
            </a:r>
            <a:r>
              <a:rPr lang="ru-RU" b="1" i="1" dirty="0">
                <a:solidFill>
                  <a:schemeClr val="tx1"/>
                </a:solidFill>
                <a:latin typeface="Times New Roman" panose="02020603050405020304" pitchFamily="18" charset="0"/>
                <a:cs typeface="Times New Roman" panose="02020603050405020304" pitchFamily="18" charset="0"/>
              </a:rPr>
              <a:t>идеальной бюрократии</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которая </a:t>
            </a:r>
            <a:r>
              <a:rPr lang="ru-RU" dirty="0">
                <a:solidFill>
                  <a:schemeClr val="tx1"/>
                </a:solidFill>
                <a:latin typeface="Times New Roman" panose="02020603050405020304" pitchFamily="18" charset="0"/>
                <a:cs typeface="Times New Roman" panose="02020603050405020304" pitchFamily="18" charset="0"/>
              </a:rPr>
              <a:t>должна обладать следующими характеристиками:</a:t>
            </a:r>
          </a:p>
          <a:p>
            <a:pPr algn="just"/>
            <a:r>
              <a:rPr lang="ru-RU" dirty="0">
                <a:solidFill>
                  <a:schemeClr val="tx1"/>
                </a:solidFill>
                <a:latin typeface="Times New Roman" panose="02020603050405020304" pitchFamily="18" charset="0"/>
                <a:cs typeface="Times New Roman" panose="02020603050405020304" pitchFamily="18" charset="0"/>
              </a:rPr>
              <a:t>1) разделение труда и специализация;</a:t>
            </a:r>
          </a:p>
          <a:p>
            <a:pPr algn="just"/>
            <a:r>
              <a:rPr lang="ru-RU" dirty="0">
                <a:solidFill>
                  <a:schemeClr val="tx1"/>
                </a:solidFill>
                <a:latin typeface="Times New Roman" panose="02020603050405020304" pitchFamily="18" charset="0"/>
                <a:cs typeface="Times New Roman" panose="02020603050405020304" pitchFamily="18" charset="0"/>
              </a:rPr>
              <a:t>2) четко определенная иерархия власти;</a:t>
            </a:r>
          </a:p>
          <a:p>
            <a:pPr algn="just"/>
            <a:r>
              <a:rPr lang="ru-RU" dirty="0">
                <a:solidFill>
                  <a:schemeClr val="tx1"/>
                </a:solidFill>
                <a:latin typeface="Times New Roman" panose="02020603050405020304" pitchFamily="18" charset="0"/>
                <a:cs typeface="Times New Roman" panose="02020603050405020304" pitchFamily="18" charset="0"/>
              </a:rPr>
              <a:t>3) высокая формализация;</a:t>
            </a:r>
          </a:p>
          <a:p>
            <a:pPr algn="just"/>
            <a:r>
              <a:rPr lang="ru-RU" dirty="0">
                <a:solidFill>
                  <a:schemeClr val="tx1"/>
                </a:solidFill>
                <a:latin typeface="Times New Roman" panose="02020603050405020304" pitchFamily="18" charset="0"/>
                <a:cs typeface="Times New Roman" panose="02020603050405020304" pitchFamily="18" charset="0"/>
              </a:rPr>
              <a:t>4) внеличностный характер;</a:t>
            </a:r>
          </a:p>
          <a:p>
            <a:pPr algn="just"/>
            <a:r>
              <a:rPr lang="ru-RU" dirty="0">
                <a:solidFill>
                  <a:schemeClr val="tx1"/>
                </a:solidFill>
                <a:latin typeface="Times New Roman" panose="02020603050405020304" pitchFamily="18" charset="0"/>
                <a:cs typeface="Times New Roman" panose="02020603050405020304" pitchFamily="18" charset="0"/>
              </a:rPr>
              <a:t>5) планирование карьеры;</a:t>
            </a:r>
          </a:p>
          <a:p>
            <a:pPr algn="just"/>
            <a:r>
              <a:rPr lang="ru-RU" dirty="0">
                <a:solidFill>
                  <a:schemeClr val="tx1"/>
                </a:solidFill>
                <a:latin typeface="Times New Roman" panose="02020603050405020304" pitchFamily="18" charset="0"/>
                <a:cs typeface="Times New Roman" panose="02020603050405020304" pitchFamily="18" charset="0"/>
              </a:rPr>
              <a:t>6) разделение организационной и личной жизни членов организации;</a:t>
            </a:r>
          </a:p>
          <a:p>
            <a:pPr algn="just"/>
            <a:r>
              <a:rPr lang="ru-RU" dirty="0">
                <a:solidFill>
                  <a:schemeClr val="tx1"/>
                </a:solidFill>
                <a:latin typeface="Times New Roman" panose="02020603050405020304" pitchFamily="18" charset="0"/>
                <a:cs typeface="Times New Roman" panose="02020603050405020304" pitchFamily="18" charset="0"/>
              </a:rPr>
              <a:t>7) дисциплина.</a:t>
            </a:r>
          </a:p>
          <a:p>
            <a:pPr algn="just"/>
            <a:endParaRPr lang="ru-RU" dirty="0">
              <a:solidFill>
                <a:schemeClr val="tx1"/>
              </a:solidFill>
            </a:endParaRPr>
          </a:p>
          <a:p>
            <a:pPr algn="just"/>
            <a:endParaRPr lang="ru-RU" dirty="0">
              <a:solidFill>
                <a:schemeClr val="tx1"/>
              </a:solidFill>
            </a:endParaRPr>
          </a:p>
        </p:txBody>
      </p:sp>
    </p:spTree>
    <p:extLst>
      <p:ext uri="{BB962C8B-B14F-4D97-AF65-F5344CB8AC3E}">
        <p14:creationId xmlns:p14="http://schemas.microsoft.com/office/powerpoint/2010/main" val="1765449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5400" dirty="0"/>
              <a:t/>
            </a:r>
            <a:br>
              <a:rPr lang="ru-RU" sz="5400" dirty="0"/>
            </a:br>
            <a:r>
              <a:rPr lang="ru-RU" sz="3100" dirty="0"/>
              <a:t>Социологический проект О. Конта. Классические социологические теории</a:t>
            </a:r>
          </a:p>
        </p:txBody>
      </p:sp>
      <p:sp>
        <p:nvSpPr>
          <p:cNvPr id="3" name="Объект 2"/>
          <p:cNvSpPr>
            <a:spLocks noGrp="1"/>
          </p:cNvSpPr>
          <p:nvPr>
            <p:ph idx="1"/>
          </p:nvPr>
        </p:nvSpPr>
        <p:spPr/>
        <p:txBody>
          <a:bodyPr>
            <a:normAutofit/>
          </a:bodyPr>
          <a:lstStyle/>
          <a:p>
            <a:pPr marL="0" indent="0">
              <a:buNone/>
            </a:pPr>
            <a:r>
              <a:rPr lang="ru-RU" dirty="0"/>
              <a:t>План лекции:</a:t>
            </a:r>
          </a:p>
          <a:p>
            <a:pPr marL="252000" lvl="0" indent="-252000">
              <a:lnSpc>
                <a:spcPct val="120000"/>
              </a:lnSpc>
              <a:spcBef>
                <a:spcPts val="0"/>
              </a:spcBef>
              <a:buClr>
                <a:schemeClr val="tx2">
                  <a:lumMod val="60000"/>
                  <a:lumOff val="40000"/>
                </a:schemeClr>
              </a:buClr>
              <a:buFont typeface="+mj-lt"/>
              <a:buAutoNum type="arabicPeriod"/>
            </a:pPr>
            <a:r>
              <a:rPr lang="ru-RU" dirty="0"/>
              <a:t>Социологический проект О. </a:t>
            </a:r>
            <a:r>
              <a:rPr lang="ru-RU" dirty="0" smtClean="0"/>
              <a:t>Конта;</a:t>
            </a:r>
            <a:endParaRPr lang="ru-RU" dirty="0"/>
          </a:p>
          <a:p>
            <a:pPr marL="252000" lvl="0" indent="-252000">
              <a:lnSpc>
                <a:spcPct val="120000"/>
              </a:lnSpc>
              <a:spcBef>
                <a:spcPts val="0"/>
              </a:spcBef>
              <a:buClr>
                <a:schemeClr val="tx2">
                  <a:lumMod val="60000"/>
                  <a:lumOff val="40000"/>
                </a:schemeClr>
              </a:buClr>
              <a:buFont typeface="+mj-lt"/>
              <a:buAutoNum type="arabicPeriod"/>
            </a:pPr>
            <a:r>
              <a:rPr lang="ru-RU" dirty="0"/>
              <a:t>Эмиль Дюркгейм: предмет социологии, работа «О разделении общественного труда», книга «Самоубийство».</a:t>
            </a:r>
          </a:p>
          <a:p>
            <a:pPr marL="252000" lvl="0" indent="-252000">
              <a:lnSpc>
                <a:spcPct val="120000"/>
              </a:lnSpc>
              <a:spcBef>
                <a:spcPts val="0"/>
              </a:spcBef>
              <a:buClr>
                <a:schemeClr val="tx2">
                  <a:lumMod val="60000"/>
                  <a:lumOff val="40000"/>
                </a:schemeClr>
              </a:buClr>
              <a:buFont typeface="+mj-lt"/>
              <a:buAutoNum type="arabicPeriod"/>
            </a:pPr>
            <a:r>
              <a:rPr lang="ru-RU" dirty="0"/>
              <a:t>Корни и природа учений Макса Вебера и Георга Зиммеля</a:t>
            </a:r>
          </a:p>
          <a:p>
            <a:pPr marL="252000" lvl="0" indent="-252000">
              <a:lnSpc>
                <a:spcPct val="120000"/>
              </a:lnSpc>
              <a:spcBef>
                <a:spcPts val="0"/>
              </a:spcBef>
              <a:buClr>
                <a:schemeClr val="tx2">
                  <a:lumMod val="60000"/>
                  <a:lumOff val="40000"/>
                </a:schemeClr>
              </a:buClr>
              <a:buFont typeface="+mj-lt"/>
              <a:buAutoNum type="arabicPeriod"/>
            </a:pPr>
            <a:r>
              <a:rPr lang="ru-RU" dirty="0"/>
              <a:t>Теория Карла Маркса</a:t>
            </a:r>
          </a:p>
          <a:p>
            <a:pPr marL="252000" lvl="0" indent="-252000">
              <a:lnSpc>
                <a:spcPct val="120000"/>
              </a:lnSpc>
              <a:spcBef>
                <a:spcPts val="0"/>
              </a:spcBef>
              <a:buClr>
                <a:schemeClr val="tx2">
                  <a:lumMod val="60000"/>
                  <a:lumOff val="40000"/>
                </a:schemeClr>
              </a:buClr>
              <a:buFont typeface="+mj-lt"/>
              <a:buAutoNum type="arabicPeriod"/>
            </a:pPr>
            <a:r>
              <a:rPr lang="ru-RU" dirty="0"/>
              <a:t>Истоки британской социологии: политическая экономия, </a:t>
            </a:r>
            <a:r>
              <a:rPr lang="ru-RU" dirty="0" err="1"/>
              <a:t>амелиоризм</a:t>
            </a:r>
            <a:r>
              <a:rPr lang="ru-RU" dirty="0"/>
              <a:t> и социальная эволюция.</a:t>
            </a:r>
          </a:p>
          <a:p>
            <a:pPr marL="252000" lvl="0" indent="-252000">
              <a:lnSpc>
                <a:spcPct val="120000"/>
              </a:lnSpc>
              <a:spcBef>
                <a:spcPts val="0"/>
              </a:spcBef>
              <a:buClr>
                <a:schemeClr val="tx2">
                  <a:lumMod val="60000"/>
                  <a:lumOff val="40000"/>
                </a:schemeClr>
              </a:buClr>
              <a:buFont typeface="+mj-lt"/>
              <a:buAutoNum type="arabicPeriod"/>
            </a:pPr>
            <a:r>
              <a:rPr lang="ru-RU" dirty="0"/>
              <a:t>Гербер Спенсер и его функционализм</a:t>
            </a:r>
          </a:p>
          <a:p>
            <a:pPr marL="252000" indent="-252000">
              <a:lnSpc>
                <a:spcPct val="120000"/>
              </a:lnSpc>
              <a:spcBef>
                <a:spcPts val="0"/>
              </a:spcBef>
              <a:buClr>
                <a:schemeClr val="tx2">
                  <a:lumMod val="60000"/>
                  <a:lumOff val="40000"/>
                </a:schemeClr>
              </a:buClr>
              <a:buFont typeface="+mj-lt"/>
              <a:buAutoNum type="arabicPeriod"/>
            </a:pPr>
            <a:r>
              <a:rPr lang="ru-RU" dirty="0"/>
              <a:t>Ранняя итальянская социология: Вильфредо Паретто.</a:t>
            </a:r>
          </a:p>
        </p:txBody>
      </p:sp>
    </p:spTree>
    <p:extLst>
      <p:ext uri="{BB962C8B-B14F-4D97-AF65-F5344CB8AC3E}">
        <p14:creationId xmlns:p14="http://schemas.microsoft.com/office/powerpoint/2010/main" val="1227576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7772400" cy="504056"/>
          </a:xfrm>
        </p:spPr>
        <p:txBody>
          <a:bodyPr/>
          <a:lstStyle/>
          <a:p>
            <a:pPr algn="ctr"/>
            <a:r>
              <a:rPr lang="ru-RU" sz="2400" b="1" i="1" dirty="0">
                <a:effectLst/>
              </a:rPr>
              <a:t>Корни и природа учений Макса Вебера</a:t>
            </a:r>
            <a:endParaRPr lang="ru-RU" sz="2400" b="1" dirty="0"/>
          </a:p>
        </p:txBody>
      </p:sp>
      <p:sp>
        <p:nvSpPr>
          <p:cNvPr id="3" name="Текст 2"/>
          <p:cNvSpPr>
            <a:spLocks noGrp="1"/>
          </p:cNvSpPr>
          <p:nvPr>
            <p:ph type="body" idx="1"/>
          </p:nvPr>
        </p:nvSpPr>
        <p:spPr>
          <a:xfrm>
            <a:off x="539552" y="836712"/>
            <a:ext cx="7772400" cy="5616624"/>
          </a:xfrm>
        </p:spPr>
        <p:txBody>
          <a:bodyPr/>
          <a:lstStyle/>
          <a:p>
            <a:pPr algn="just"/>
            <a:r>
              <a:rPr lang="ru-RU" dirty="0" smtClean="0">
                <a:solidFill>
                  <a:schemeClr val="tx1"/>
                </a:solidFill>
              </a:rPr>
              <a:t>«Идеальные </a:t>
            </a:r>
            <a:r>
              <a:rPr lang="ru-RU" dirty="0">
                <a:solidFill>
                  <a:schemeClr val="tx1"/>
                </a:solidFill>
              </a:rPr>
              <a:t>типы» легитимной </a:t>
            </a:r>
            <a:r>
              <a:rPr lang="ru-RU" dirty="0" smtClean="0">
                <a:solidFill>
                  <a:schemeClr val="tx1"/>
                </a:solidFill>
              </a:rPr>
              <a:t>власти:</a:t>
            </a:r>
            <a:endParaRPr lang="ru-RU" dirty="0">
              <a:solidFill>
                <a:schemeClr val="tx1"/>
              </a:solidFill>
            </a:endParaRPr>
          </a:p>
          <a:p>
            <a:pPr algn="just"/>
            <a:r>
              <a:rPr lang="ru-RU" b="1" i="1" dirty="0" smtClean="0">
                <a:solidFill>
                  <a:schemeClr val="tx1"/>
                </a:solidFill>
              </a:rPr>
              <a:t>традиционный</a:t>
            </a:r>
            <a:r>
              <a:rPr lang="ru-RU" dirty="0" smtClean="0">
                <a:solidFill>
                  <a:schemeClr val="tx1"/>
                </a:solidFill>
              </a:rPr>
              <a:t> </a:t>
            </a:r>
            <a:r>
              <a:rPr lang="ru-RU" dirty="0">
                <a:solidFill>
                  <a:schemeClr val="tx1"/>
                </a:solidFill>
              </a:rPr>
              <a:t>(патриархальный), основанный на переплетении властных аспектов родовых связей с традицией;</a:t>
            </a:r>
          </a:p>
          <a:p>
            <a:pPr algn="just"/>
            <a:r>
              <a:rPr lang="ru-RU" b="1" i="1" dirty="0" smtClean="0">
                <a:solidFill>
                  <a:schemeClr val="tx1"/>
                </a:solidFill>
              </a:rPr>
              <a:t>харизматический</a:t>
            </a:r>
            <a:r>
              <a:rPr lang="ru-RU" dirty="0">
                <a:solidFill>
                  <a:schemeClr val="tx1"/>
                </a:solidFill>
              </a:rPr>
              <a:t>, основанный на человеческом величии, исключительной духовной одаренности (реформаторы, герои, вожди); данный тип власти подразумевает безоговорочное подчинение и поддерживается прежде всего верой в избранность (харизму) властителя;</a:t>
            </a:r>
          </a:p>
          <a:p>
            <a:pPr algn="just"/>
            <a:r>
              <a:rPr lang="ru-RU" b="1" i="1" dirty="0">
                <a:solidFill>
                  <a:schemeClr val="tx1"/>
                </a:solidFill>
              </a:rPr>
              <a:t>рациональный</a:t>
            </a:r>
            <a:r>
              <a:rPr lang="ru-RU" dirty="0">
                <a:solidFill>
                  <a:schemeClr val="tx1"/>
                </a:solidFill>
              </a:rPr>
              <a:t> (как проявление разума), основанный на законности существующего порядка. В новом типе цивилизации (индустриальном) власть неизбежно перейдет к </a:t>
            </a:r>
            <a:r>
              <a:rPr lang="ru-RU" b="1" i="1" dirty="0" smtClean="0">
                <a:solidFill>
                  <a:schemeClr val="tx1"/>
                </a:solidFill>
              </a:rPr>
              <a:t>технократам - </a:t>
            </a:r>
            <a:r>
              <a:rPr lang="ru-RU" dirty="0">
                <a:solidFill>
                  <a:schemeClr val="tx1"/>
                </a:solidFill>
              </a:rPr>
              <a:t>это общество, власть в котором принадлежит научно-техническим специалистам</a:t>
            </a:r>
            <a:r>
              <a:rPr lang="ru-RU" b="1" i="1" dirty="0" smtClean="0">
                <a:solidFill>
                  <a:schemeClr val="tx1"/>
                </a:solidFill>
              </a:rPr>
              <a:t>.</a:t>
            </a:r>
            <a:endParaRPr lang="ru-RU" b="1" i="1" dirty="0">
              <a:solidFill>
                <a:schemeClr val="tx1"/>
              </a:solidFill>
            </a:endParaRPr>
          </a:p>
          <a:p>
            <a:pPr algn="just"/>
            <a:endParaRPr lang="ru-RU" dirty="0">
              <a:solidFill>
                <a:schemeClr val="tx1"/>
              </a:solidFill>
            </a:endParaRPr>
          </a:p>
        </p:txBody>
      </p:sp>
    </p:spTree>
    <p:extLst>
      <p:ext uri="{BB962C8B-B14F-4D97-AF65-F5344CB8AC3E}">
        <p14:creationId xmlns:p14="http://schemas.microsoft.com/office/powerpoint/2010/main" val="2580110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7772400" cy="432048"/>
          </a:xfrm>
        </p:spPr>
        <p:txBody>
          <a:bodyPr/>
          <a:lstStyle/>
          <a:p>
            <a:pPr algn="ctr"/>
            <a:r>
              <a:rPr lang="ru-RU" sz="2400" b="1" i="1" dirty="0">
                <a:effectLst/>
              </a:rPr>
              <a:t>Корни и природа учений </a:t>
            </a:r>
            <a:r>
              <a:rPr lang="ru-RU" sz="2400" b="1" i="1" dirty="0" smtClean="0">
                <a:effectLst/>
              </a:rPr>
              <a:t>Георга </a:t>
            </a:r>
            <a:r>
              <a:rPr lang="ru-RU" sz="2400" b="1" i="1" dirty="0">
                <a:effectLst/>
              </a:rPr>
              <a:t>Зиммеля</a:t>
            </a:r>
            <a:endParaRPr lang="ru-RU" sz="2400" b="1" dirty="0"/>
          </a:p>
        </p:txBody>
      </p:sp>
      <p:sp>
        <p:nvSpPr>
          <p:cNvPr id="3" name="Текст 2"/>
          <p:cNvSpPr>
            <a:spLocks noGrp="1"/>
          </p:cNvSpPr>
          <p:nvPr>
            <p:ph type="body" idx="1"/>
          </p:nvPr>
        </p:nvSpPr>
        <p:spPr>
          <a:xfrm>
            <a:off x="530352" y="764704"/>
            <a:ext cx="7772400" cy="5760640"/>
          </a:xfrm>
        </p:spPr>
        <p:txBody>
          <a:bodyPr>
            <a:normAutofit/>
          </a:bodyPr>
          <a:lstStyle/>
          <a:p>
            <a:pPr algn="just"/>
            <a:r>
              <a:rPr lang="ru-RU" sz="2000" dirty="0">
                <a:solidFill>
                  <a:schemeClr val="tx1"/>
                </a:solidFill>
                <a:latin typeface="Times New Roman" panose="02020603050405020304" pitchFamily="18" charset="0"/>
                <a:cs typeface="Times New Roman" panose="02020603050405020304" pitchFamily="18" charset="0"/>
              </a:rPr>
              <a:t>Первым представителем «</a:t>
            </a:r>
            <a:r>
              <a:rPr lang="ru-RU" sz="2000" i="1" dirty="0">
                <a:solidFill>
                  <a:schemeClr val="tx1"/>
                </a:solidFill>
                <a:latin typeface="Times New Roman" panose="02020603050405020304" pitchFamily="18" charset="0"/>
                <a:cs typeface="Times New Roman" panose="02020603050405020304" pitchFamily="18" charset="0"/>
              </a:rPr>
              <a:t>формальной» школы</a:t>
            </a:r>
            <a:r>
              <a:rPr lang="ru-RU" sz="2000" dirty="0">
                <a:solidFill>
                  <a:schemeClr val="tx1"/>
                </a:solidFill>
                <a:latin typeface="Times New Roman" panose="02020603050405020304" pitchFamily="18" charset="0"/>
                <a:cs typeface="Times New Roman" panose="02020603050405020304" pitchFamily="18" charset="0"/>
              </a:rPr>
              <a:t> социологии считается </a:t>
            </a:r>
            <a:r>
              <a:rPr lang="ru-RU" sz="2000" i="1" dirty="0">
                <a:solidFill>
                  <a:schemeClr val="tx1"/>
                </a:solidFill>
                <a:latin typeface="Times New Roman" panose="02020603050405020304" pitchFamily="18" charset="0"/>
                <a:cs typeface="Times New Roman" panose="02020603050405020304" pitchFamily="18" charset="0"/>
              </a:rPr>
              <a:t>Г. Зиммель (1858–1918 гг.).</a:t>
            </a:r>
            <a:r>
              <a:rPr lang="ru-RU" sz="2000" dirty="0">
                <a:solidFill>
                  <a:schemeClr val="tx1"/>
                </a:solidFill>
                <a:latin typeface="Times New Roman" panose="02020603050405020304" pitchFamily="18" charset="0"/>
                <a:cs typeface="Times New Roman" panose="02020603050405020304" pitchFamily="18" charset="0"/>
              </a:rPr>
              <a:t>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dirty="0" smtClean="0">
                <a:solidFill>
                  <a:schemeClr val="tx1"/>
                </a:solidFill>
                <a:latin typeface="Times New Roman" panose="02020603050405020304" pitchFamily="18" charset="0"/>
                <a:cs typeface="Times New Roman" panose="02020603050405020304" pitchFamily="18" charset="0"/>
              </a:rPr>
              <a:t>Предлагал </a:t>
            </a:r>
            <a:r>
              <a:rPr lang="ru-RU" sz="2000" dirty="0">
                <a:solidFill>
                  <a:schemeClr val="tx1"/>
                </a:solidFill>
                <a:latin typeface="Times New Roman" panose="02020603050405020304" pitchFamily="18" charset="0"/>
                <a:cs typeface="Times New Roman" panose="02020603050405020304" pitchFamily="18" charset="0"/>
              </a:rPr>
              <a:t>изучать </a:t>
            </a:r>
            <a:r>
              <a:rPr lang="ru-RU" sz="2000" i="1" dirty="0">
                <a:solidFill>
                  <a:schemeClr val="tx1"/>
                </a:solidFill>
                <a:latin typeface="Times New Roman" panose="02020603050405020304" pitchFamily="18" charset="0"/>
                <a:cs typeface="Times New Roman" panose="02020603050405020304" pitchFamily="18" charset="0"/>
              </a:rPr>
              <a:t>«чистую форм</a:t>
            </a:r>
            <a:r>
              <a:rPr lang="ru-RU" sz="2000" dirty="0">
                <a:solidFill>
                  <a:schemeClr val="tx1"/>
                </a:solidFill>
                <a:latin typeface="Times New Roman" panose="02020603050405020304" pitchFamily="18" charset="0"/>
                <a:cs typeface="Times New Roman" panose="02020603050405020304" pitchFamily="18" charset="0"/>
              </a:rPr>
              <a:t>у», фиксирующую в социальных явлениях самые устойчивые, универсальные </a:t>
            </a:r>
            <a:r>
              <a:rPr lang="ru-RU" sz="2000" dirty="0" smtClean="0">
                <a:solidFill>
                  <a:schemeClr val="tx1"/>
                </a:solidFill>
                <a:latin typeface="Times New Roman" panose="02020603050405020304" pitchFamily="18" charset="0"/>
                <a:cs typeface="Times New Roman" panose="02020603050405020304" pitchFamily="18" charset="0"/>
              </a:rPr>
              <a:t>черты. </a:t>
            </a:r>
          </a:p>
          <a:p>
            <a:pPr algn="just"/>
            <a:r>
              <a:rPr lang="ru-RU" sz="2000" i="1" dirty="0" smtClean="0">
                <a:solidFill>
                  <a:schemeClr val="tx1"/>
                </a:solidFill>
                <a:latin typeface="Times New Roman" panose="02020603050405020304" pitchFamily="18" charset="0"/>
                <a:cs typeface="Times New Roman" panose="02020603050405020304" pitchFamily="18" charset="0"/>
              </a:rPr>
              <a:t>«</a:t>
            </a:r>
            <a:r>
              <a:rPr lang="ru-RU" sz="2000" i="1" dirty="0">
                <a:solidFill>
                  <a:schemeClr val="tx1"/>
                </a:solidFill>
                <a:latin typeface="Times New Roman" panose="02020603050405020304" pitchFamily="18" charset="0"/>
                <a:cs typeface="Times New Roman" panose="02020603050405020304" pitchFamily="18" charset="0"/>
              </a:rPr>
              <a:t>чистая </a:t>
            </a:r>
            <a:r>
              <a:rPr lang="ru-RU" sz="2000" i="1" dirty="0" smtClean="0">
                <a:solidFill>
                  <a:schemeClr val="tx1"/>
                </a:solidFill>
                <a:latin typeface="Times New Roman" panose="02020603050405020304" pitchFamily="18" charset="0"/>
                <a:cs typeface="Times New Roman" panose="02020603050405020304" pitchFamily="18" charset="0"/>
              </a:rPr>
              <a:t>форма» задачи</a:t>
            </a:r>
            <a:r>
              <a:rPr lang="ru-RU" sz="2000" dirty="0" smtClean="0">
                <a:solidFill>
                  <a:schemeClr val="tx1"/>
                </a:solidFill>
                <a:latin typeface="Times New Roman" panose="02020603050405020304" pitchFamily="18" charset="0"/>
                <a:cs typeface="Times New Roman" panose="02020603050405020304" pitchFamily="18" charset="0"/>
              </a:rPr>
              <a:t>:</a:t>
            </a:r>
          </a:p>
          <a:p>
            <a:pPr algn="just"/>
            <a:r>
              <a:rPr lang="ru-RU" sz="2000" dirty="0" smtClean="0">
                <a:solidFill>
                  <a:schemeClr val="tx1"/>
                </a:solidFill>
                <a:latin typeface="Times New Roman" panose="02020603050405020304" pitchFamily="18" charset="0"/>
                <a:cs typeface="Times New Roman" panose="02020603050405020304" pitchFamily="18" charset="0"/>
              </a:rPr>
              <a:t>1</a:t>
            </a:r>
            <a:r>
              <a:rPr lang="ru-RU" sz="2000" dirty="0">
                <a:solidFill>
                  <a:schemeClr val="tx1"/>
                </a:solidFill>
                <a:latin typeface="Times New Roman" panose="02020603050405020304" pitchFamily="18" charset="0"/>
                <a:cs typeface="Times New Roman" panose="02020603050405020304" pitchFamily="18" charset="0"/>
              </a:rPr>
              <a:t>) соотносит друг с другом несколько содержаний таким образом, что содержания эти образуют единство;</a:t>
            </a:r>
          </a:p>
          <a:p>
            <a:pPr algn="just"/>
            <a:r>
              <a:rPr lang="ru-RU" sz="2000" dirty="0">
                <a:solidFill>
                  <a:schemeClr val="tx1"/>
                </a:solidFill>
                <a:latin typeface="Times New Roman" panose="02020603050405020304" pitchFamily="18" charset="0"/>
                <a:cs typeface="Times New Roman" panose="02020603050405020304" pitchFamily="18" charset="0"/>
              </a:rPr>
              <a:t>2) обретая форму, эти содержания отделяются от других содержаний;</a:t>
            </a:r>
          </a:p>
          <a:p>
            <a:pPr algn="just"/>
            <a:r>
              <a:rPr lang="ru-RU" sz="2000" dirty="0">
                <a:solidFill>
                  <a:schemeClr val="tx1"/>
                </a:solidFill>
                <a:latin typeface="Times New Roman" panose="02020603050405020304" pitchFamily="18" charset="0"/>
                <a:cs typeface="Times New Roman" panose="02020603050405020304" pitchFamily="18" charset="0"/>
              </a:rPr>
              <a:t>3) форма структурирует содержания, которые она взаимно соотносит друг с </a:t>
            </a:r>
            <a:r>
              <a:rPr lang="ru-RU" sz="2000" dirty="0" smtClean="0">
                <a:solidFill>
                  <a:schemeClr val="tx1"/>
                </a:solidFill>
                <a:latin typeface="Times New Roman" panose="02020603050405020304" pitchFamily="18" charset="0"/>
                <a:cs typeface="Times New Roman" panose="02020603050405020304" pitchFamily="18" charset="0"/>
              </a:rPr>
              <a:t>другом.</a:t>
            </a:r>
          </a:p>
          <a:p>
            <a:pPr indent="360000" algn="just"/>
            <a:r>
              <a:rPr lang="ru-RU" sz="2000" dirty="0" smtClean="0">
                <a:solidFill>
                  <a:schemeClr val="tx1"/>
                </a:solidFill>
              </a:rPr>
              <a:t>Понятия </a:t>
            </a:r>
            <a:r>
              <a:rPr lang="ru-RU" sz="2000" dirty="0">
                <a:solidFill>
                  <a:schemeClr val="tx1"/>
                </a:solidFill>
              </a:rPr>
              <a:t>«чистой формы» позволяет социологу исключить из процесса исследования человеческих поступков </a:t>
            </a:r>
            <a:r>
              <a:rPr lang="ru-RU" sz="2000" i="1" dirty="0">
                <a:solidFill>
                  <a:schemeClr val="tx1"/>
                </a:solidFill>
              </a:rPr>
              <a:t>иррациональные факторы:</a:t>
            </a:r>
            <a:r>
              <a:rPr lang="ru-RU" sz="2000" dirty="0">
                <a:solidFill>
                  <a:schemeClr val="tx1"/>
                </a:solidFill>
              </a:rPr>
              <a:t> чувства, эмоции и желания. Если исключить эти психологические акты из предметной области социологии, появляется возможность исследовать исключительно сферу ценностей – область </a:t>
            </a:r>
            <a:r>
              <a:rPr lang="ru-RU" sz="2000" dirty="0" smtClean="0">
                <a:solidFill>
                  <a:schemeClr val="tx1"/>
                </a:solidFill>
              </a:rPr>
              <a:t>идеального. </a:t>
            </a: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9535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772400" cy="1296144"/>
          </a:xfrm>
        </p:spPr>
        <p:txBody>
          <a:bodyPr/>
          <a:lstStyle/>
          <a:p>
            <a:pPr algn="ctr"/>
            <a:r>
              <a:rPr lang="ru-RU" sz="2400" b="1" i="1" dirty="0">
                <a:effectLst/>
              </a:rPr>
              <a:t>Корни и природа учений Георга Зиммеля</a:t>
            </a:r>
            <a:endParaRPr lang="ru-RU" sz="2400" b="1" dirty="0"/>
          </a:p>
        </p:txBody>
      </p:sp>
      <p:sp>
        <p:nvSpPr>
          <p:cNvPr id="3" name="Текст 2"/>
          <p:cNvSpPr>
            <a:spLocks noGrp="1"/>
          </p:cNvSpPr>
          <p:nvPr>
            <p:ph type="body" idx="1"/>
          </p:nvPr>
        </p:nvSpPr>
        <p:spPr>
          <a:xfrm>
            <a:off x="530352" y="1556792"/>
            <a:ext cx="7772400" cy="5112568"/>
          </a:xfrm>
        </p:spPr>
        <p:txBody>
          <a:bodyPr/>
          <a:lstStyle/>
          <a:p>
            <a:endParaRPr lang="ru-RU" dirty="0" smtClean="0"/>
          </a:p>
          <a:p>
            <a:pPr algn="just"/>
            <a:r>
              <a:rPr lang="ru-RU" b="1" dirty="0" smtClean="0">
                <a:solidFill>
                  <a:schemeClr val="tx1"/>
                </a:solidFill>
              </a:rPr>
              <a:t>«чистая форма» </a:t>
            </a:r>
            <a:r>
              <a:rPr lang="ru-RU" dirty="0">
                <a:solidFill>
                  <a:schemeClr val="tx1"/>
                </a:solidFill>
              </a:rPr>
              <a:t>– это отношения между индивидами, рассматриваемые отдельно от психологических аспектов.</a:t>
            </a:r>
          </a:p>
          <a:p>
            <a:pPr algn="just"/>
            <a:endParaRPr lang="ru-RU" dirty="0">
              <a:solidFill>
                <a:schemeClr val="tx1"/>
              </a:solidFill>
            </a:endParaRPr>
          </a:p>
          <a:p>
            <a:pPr algn="just"/>
            <a:r>
              <a:rPr lang="ru-RU" dirty="0" smtClean="0">
                <a:solidFill>
                  <a:schemeClr val="tx1"/>
                </a:solidFill>
              </a:rPr>
              <a:t>Категория</a:t>
            </a:r>
            <a:r>
              <a:rPr lang="ru-RU" dirty="0">
                <a:solidFill>
                  <a:schemeClr val="tx1"/>
                </a:solidFill>
              </a:rPr>
              <a:t>, введенная </a:t>
            </a:r>
            <a:r>
              <a:rPr lang="ru-RU" dirty="0" smtClean="0">
                <a:solidFill>
                  <a:schemeClr val="tx1"/>
                </a:solidFill>
              </a:rPr>
              <a:t>Зиммелем </a:t>
            </a:r>
            <a:r>
              <a:rPr lang="ru-RU" dirty="0">
                <a:solidFill>
                  <a:schemeClr val="tx1"/>
                </a:solidFill>
              </a:rPr>
              <a:t>в научный оборот, – социальный тип.</a:t>
            </a:r>
          </a:p>
          <a:p>
            <a:pPr algn="just"/>
            <a:r>
              <a:rPr lang="ru-RU" b="1" dirty="0">
                <a:solidFill>
                  <a:schemeClr val="tx1"/>
                </a:solidFill>
              </a:rPr>
              <a:t>Социальный тип </a:t>
            </a:r>
            <a:r>
              <a:rPr lang="ru-RU" dirty="0">
                <a:solidFill>
                  <a:schemeClr val="tx1"/>
                </a:solidFill>
              </a:rPr>
              <a:t>– это совокупность сущностных качеств человека, которые становятся для него характерными с силу его включения в определенного рода отношения.</a:t>
            </a:r>
          </a:p>
          <a:p>
            <a:pPr algn="just"/>
            <a:endParaRPr lang="ru-RU" dirty="0">
              <a:solidFill>
                <a:schemeClr val="tx1"/>
              </a:solidFill>
            </a:endParaRPr>
          </a:p>
        </p:txBody>
      </p:sp>
    </p:spTree>
    <p:extLst>
      <p:ext uri="{BB962C8B-B14F-4D97-AF65-F5344CB8AC3E}">
        <p14:creationId xmlns:p14="http://schemas.microsoft.com/office/powerpoint/2010/main" val="3010156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7772400" cy="432048"/>
          </a:xfrm>
        </p:spPr>
        <p:txBody>
          <a:bodyPr/>
          <a:lstStyle/>
          <a:p>
            <a:pPr lvl="0" algn="ctr"/>
            <a:r>
              <a:rPr lang="ru-RU" sz="2400" b="1" i="1" dirty="0">
                <a:effectLst/>
              </a:rPr>
              <a:t>Теория Карла </a:t>
            </a:r>
            <a:r>
              <a:rPr lang="ru-RU" sz="2400" b="1" i="1" dirty="0" smtClean="0">
                <a:effectLst/>
              </a:rPr>
              <a:t>Маркса</a:t>
            </a:r>
            <a:endParaRPr lang="ru-RU" sz="2400" b="1" dirty="0"/>
          </a:p>
        </p:txBody>
      </p:sp>
      <p:sp>
        <p:nvSpPr>
          <p:cNvPr id="3" name="Текст 2"/>
          <p:cNvSpPr>
            <a:spLocks noGrp="1"/>
          </p:cNvSpPr>
          <p:nvPr>
            <p:ph type="body" idx="1"/>
          </p:nvPr>
        </p:nvSpPr>
        <p:spPr>
          <a:xfrm>
            <a:off x="530352" y="1124744"/>
            <a:ext cx="7772400" cy="4968552"/>
          </a:xfrm>
        </p:spPr>
        <p:txBody>
          <a:bodyPr>
            <a:normAutofit/>
          </a:bodyPr>
          <a:lstStyle/>
          <a:p>
            <a:pPr algn="just"/>
            <a:r>
              <a:rPr lang="ru-RU" dirty="0">
                <a:solidFill>
                  <a:schemeClr val="tx1"/>
                </a:solidFill>
                <a:latin typeface="Times New Roman" panose="02020603050405020304" pitchFamily="18" charset="0"/>
                <a:cs typeface="Times New Roman" panose="02020603050405020304" pitchFamily="18" charset="0"/>
              </a:rPr>
              <a:t>В середине XIX в. формируется марксистская </a:t>
            </a:r>
            <a:r>
              <a:rPr lang="ru-RU" dirty="0" smtClean="0">
                <a:solidFill>
                  <a:schemeClr val="tx1"/>
                </a:solidFill>
                <a:latin typeface="Times New Roman" panose="02020603050405020304" pitchFamily="18" charset="0"/>
                <a:cs typeface="Times New Roman" panose="02020603050405020304" pitchFamily="18" charset="0"/>
              </a:rPr>
              <a:t>социология. </a:t>
            </a:r>
            <a:r>
              <a:rPr lang="ru-RU" dirty="0">
                <a:solidFill>
                  <a:schemeClr val="tx1"/>
                </a:solidFill>
                <a:latin typeface="Times New Roman" panose="02020603050405020304" pitchFamily="18" charset="0"/>
                <a:cs typeface="Times New Roman" panose="02020603050405020304" pitchFamily="18" charset="0"/>
              </a:rPr>
              <a:t>Его создателем явился</a:t>
            </a:r>
            <a:r>
              <a:rPr lang="ru-RU" b="1" dirty="0">
                <a:solidFill>
                  <a:schemeClr val="tx1"/>
                </a:solidFill>
                <a:latin typeface="Times New Roman" panose="02020603050405020304" pitchFamily="18" charset="0"/>
                <a:cs typeface="Times New Roman" panose="02020603050405020304" pitchFamily="18" charset="0"/>
              </a:rPr>
              <a:t> Карл Маркс</a:t>
            </a:r>
            <a:r>
              <a:rPr lang="ru-RU" dirty="0">
                <a:solidFill>
                  <a:schemeClr val="tx1"/>
                </a:solidFill>
                <a:latin typeface="Times New Roman" panose="02020603050405020304" pitchFamily="18" charset="0"/>
                <a:cs typeface="Times New Roman" panose="02020603050405020304" pitchFamily="18" charset="0"/>
              </a:rPr>
              <a:t> (1818-1883), один из самых влиятельных мыслителей XIX в. Свою жизнь Маркс посвятил научным занятиям и политической деятельности. </a:t>
            </a:r>
            <a:endParaRPr lang="ru-RU" dirty="0" smtClean="0">
              <a:solidFill>
                <a:schemeClr val="tx1"/>
              </a:solidFill>
              <a:latin typeface="Times New Roman" panose="02020603050405020304" pitchFamily="18" charset="0"/>
              <a:cs typeface="Times New Roman" panose="02020603050405020304" pitchFamily="18" charset="0"/>
            </a:endParaRPr>
          </a:p>
          <a:p>
            <a:pPr algn="just"/>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Вершиной </a:t>
            </a:r>
            <a:r>
              <a:rPr lang="ru-RU" dirty="0">
                <a:solidFill>
                  <a:schemeClr val="tx1"/>
                </a:solidFill>
                <a:latin typeface="Times New Roman" panose="02020603050405020304" pitchFamily="18" charset="0"/>
                <a:cs typeface="Times New Roman" panose="02020603050405020304" pitchFamily="18" charset="0"/>
              </a:rPr>
              <a:t>научного творчества Маркса стала публикация в 1867 г. первого тома его произведения </a:t>
            </a:r>
            <a:r>
              <a:rPr lang="ru-RU" b="1" i="1" dirty="0">
                <a:solidFill>
                  <a:schemeClr val="tx1"/>
                </a:solidFill>
                <a:latin typeface="Times New Roman" panose="02020603050405020304" pitchFamily="18" charset="0"/>
                <a:cs typeface="Times New Roman" panose="02020603050405020304" pitchFamily="18" charset="0"/>
              </a:rPr>
              <a:t>«Капитал». </a:t>
            </a:r>
            <a:r>
              <a:rPr lang="ru-RU" dirty="0">
                <a:solidFill>
                  <a:schemeClr val="tx1"/>
                </a:solidFill>
                <a:latin typeface="Times New Roman" panose="02020603050405020304" pitchFamily="18" charset="0"/>
                <a:cs typeface="Times New Roman" panose="02020603050405020304" pitchFamily="18" charset="0"/>
              </a:rPr>
              <a:t>Последующие второй и третий тома были изданы после смерти Маркса его другом и соратником</a:t>
            </a:r>
            <a:r>
              <a:rPr lang="ru-RU" b="1" dirty="0">
                <a:solidFill>
                  <a:schemeClr val="tx1"/>
                </a:solidFill>
                <a:latin typeface="Times New Roman" panose="02020603050405020304" pitchFamily="18" charset="0"/>
                <a:cs typeface="Times New Roman" panose="02020603050405020304" pitchFamily="18" charset="0"/>
              </a:rPr>
              <a:t> Фридрихом Энгельсом</a:t>
            </a:r>
            <a:r>
              <a:rPr lang="ru-RU" dirty="0">
                <a:solidFill>
                  <a:schemeClr val="tx1"/>
                </a:solidFill>
                <a:latin typeface="Times New Roman" panose="02020603050405020304" pitchFamily="18" charset="0"/>
                <a:cs typeface="Times New Roman" panose="02020603050405020304" pitchFamily="18" charset="0"/>
              </a:rPr>
              <a:t> (1820-1895). </a:t>
            </a:r>
            <a:endParaRPr lang="ru-RU" dirty="0" smtClean="0">
              <a:solidFill>
                <a:schemeClr val="tx1"/>
              </a:solidFill>
              <a:latin typeface="Times New Roman" panose="02020603050405020304" pitchFamily="18" charset="0"/>
              <a:cs typeface="Times New Roman" panose="02020603050405020304" pitchFamily="18" charset="0"/>
            </a:endParaRPr>
          </a:p>
          <a:p>
            <a:pPr algn="just"/>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Родоначальник </a:t>
            </a:r>
            <a:r>
              <a:rPr lang="ru-RU" dirty="0">
                <a:solidFill>
                  <a:schemeClr val="tx1"/>
                </a:solidFill>
                <a:latin typeface="Times New Roman" panose="02020603050405020304" pitchFamily="18" charset="0"/>
                <a:cs typeface="Times New Roman" panose="02020603050405020304" pitchFamily="18" charset="0"/>
              </a:rPr>
              <a:t>марксизма </a:t>
            </a:r>
            <a:r>
              <a:rPr lang="ru-RU" i="1" dirty="0">
                <a:solidFill>
                  <a:schemeClr val="tx1"/>
                </a:solidFill>
                <a:latin typeface="Times New Roman" panose="02020603050405020304" pitchFamily="18" charset="0"/>
                <a:cs typeface="Times New Roman" panose="02020603050405020304" pitchFamily="18" charset="0"/>
              </a:rPr>
              <a:t>Карл Маркс (1818–1883 гг</a:t>
            </a:r>
            <a:r>
              <a:rPr lang="ru-RU" i="1" dirty="0" smtClean="0">
                <a:solidFill>
                  <a:schemeClr val="tx1"/>
                </a:solidFill>
                <a:latin typeface="Times New Roman" panose="02020603050405020304" pitchFamily="18" charset="0"/>
                <a:cs typeface="Times New Roman" panose="02020603050405020304" pitchFamily="18" charset="0"/>
              </a:rPr>
              <a:t>.)</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совместно </a:t>
            </a:r>
            <a:r>
              <a:rPr lang="ru-RU" dirty="0">
                <a:solidFill>
                  <a:schemeClr val="tx1"/>
                </a:solidFill>
                <a:latin typeface="Times New Roman" panose="02020603050405020304" pitchFamily="18" charset="0"/>
                <a:cs typeface="Times New Roman" panose="02020603050405020304" pitchFamily="18" charset="0"/>
              </a:rPr>
              <a:t>с </a:t>
            </a:r>
            <a:r>
              <a:rPr lang="ru-RU" i="1" dirty="0">
                <a:solidFill>
                  <a:schemeClr val="tx1"/>
                </a:solidFill>
                <a:latin typeface="Times New Roman" panose="02020603050405020304" pitchFamily="18" charset="0"/>
                <a:cs typeface="Times New Roman" panose="02020603050405020304" pitchFamily="18" charset="0"/>
              </a:rPr>
              <a:t>Ф. Энгельсом (1820–1895 гг.) </a:t>
            </a:r>
            <a:r>
              <a:rPr lang="ru-RU" dirty="0">
                <a:solidFill>
                  <a:schemeClr val="tx1"/>
                </a:solidFill>
                <a:latin typeface="Times New Roman" panose="02020603050405020304" pitchFamily="18" charset="0"/>
                <a:cs typeface="Times New Roman" panose="02020603050405020304" pitchFamily="18" charset="0"/>
              </a:rPr>
              <a:t>предложил материалистическую теорию объяснения общества и общественной жизни. </a:t>
            </a:r>
          </a:p>
          <a:p>
            <a:pPr algn="just"/>
            <a:endParaRPr lang="ru-RU" dirty="0">
              <a:solidFill>
                <a:schemeClr val="tx1"/>
              </a:solidFill>
            </a:endParaRPr>
          </a:p>
        </p:txBody>
      </p:sp>
    </p:spTree>
    <p:extLst>
      <p:ext uri="{BB962C8B-B14F-4D97-AF65-F5344CB8AC3E}">
        <p14:creationId xmlns:p14="http://schemas.microsoft.com/office/powerpoint/2010/main" val="3635798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76672"/>
            <a:ext cx="7772400" cy="432048"/>
          </a:xfrm>
        </p:spPr>
        <p:txBody>
          <a:bodyPr/>
          <a:lstStyle/>
          <a:p>
            <a:pPr algn="ctr"/>
            <a:r>
              <a:rPr lang="ru-RU" sz="2400" b="1" i="1" dirty="0">
                <a:effectLst/>
              </a:rPr>
              <a:t>Теория Карла Маркса</a:t>
            </a:r>
            <a:endParaRPr lang="ru-RU" sz="2400" b="1" dirty="0"/>
          </a:p>
        </p:txBody>
      </p:sp>
      <p:sp>
        <p:nvSpPr>
          <p:cNvPr id="3" name="Текст 2"/>
          <p:cNvSpPr>
            <a:spLocks noGrp="1"/>
          </p:cNvSpPr>
          <p:nvPr>
            <p:ph type="body" idx="1"/>
          </p:nvPr>
        </p:nvSpPr>
        <p:spPr>
          <a:xfrm>
            <a:off x="530352" y="1124744"/>
            <a:ext cx="7772400" cy="5472608"/>
          </a:xfrm>
        </p:spPr>
        <p:txBody>
          <a:bodyPr>
            <a:normAutofit/>
          </a:bodyPr>
          <a:lstStyle/>
          <a:p>
            <a:pPr algn="just"/>
            <a:r>
              <a:rPr lang="ru-RU" sz="2000" dirty="0">
                <a:solidFill>
                  <a:schemeClr val="tx1"/>
                </a:solidFill>
                <a:latin typeface="Times New Roman" panose="02020603050405020304" pitchFamily="18" charset="0"/>
                <a:cs typeface="Times New Roman" panose="02020603050405020304" pitchFamily="18" charset="0"/>
              </a:rPr>
              <a:t>Материалистическая марксистская теория общества основывалась на ряде основополагающих принципов:</a:t>
            </a:r>
          </a:p>
          <a:p>
            <a:pPr algn="just"/>
            <a:r>
              <a:rPr lang="ru-RU" sz="2000" dirty="0">
                <a:solidFill>
                  <a:schemeClr val="tx1"/>
                </a:solidFill>
                <a:latin typeface="Times New Roman" panose="02020603050405020304" pitchFamily="18" charset="0"/>
                <a:cs typeface="Times New Roman" panose="02020603050405020304" pitchFamily="18" charset="0"/>
              </a:rPr>
              <a:t>1) принцип </a:t>
            </a:r>
            <a:r>
              <a:rPr lang="ru-RU" sz="2000" b="1" dirty="0">
                <a:solidFill>
                  <a:schemeClr val="tx1"/>
                </a:solidFill>
                <a:latin typeface="Times New Roman" panose="02020603050405020304" pitchFamily="18" charset="0"/>
                <a:cs typeface="Times New Roman" panose="02020603050405020304" pitchFamily="18" charset="0"/>
              </a:rPr>
              <a:t>определения общественным бытием общественного сознания</a:t>
            </a:r>
            <a:r>
              <a:rPr lang="ru-RU" sz="2000" dirty="0">
                <a:solidFill>
                  <a:schemeClr val="tx1"/>
                </a:solidFill>
                <a:latin typeface="Times New Roman" panose="02020603050405020304" pitchFamily="18" charset="0"/>
                <a:cs typeface="Times New Roman" panose="02020603050405020304" pitchFamily="18" charset="0"/>
              </a:rPr>
              <a:t>, что является главным признаком материализма марксисткой социологии;</a:t>
            </a:r>
          </a:p>
          <a:p>
            <a:pPr algn="just"/>
            <a:r>
              <a:rPr lang="ru-RU" sz="2000" dirty="0">
                <a:solidFill>
                  <a:schemeClr val="tx1"/>
                </a:solidFill>
                <a:latin typeface="Times New Roman" panose="02020603050405020304" pitchFamily="18" charset="0"/>
                <a:cs typeface="Times New Roman" panose="02020603050405020304" pitchFamily="18" charset="0"/>
              </a:rPr>
              <a:t>2) принцип </a:t>
            </a:r>
            <a:r>
              <a:rPr lang="ru-RU" sz="2000" b="1" dirty="0">
                <a:solidFill>
                  <a:schemeClr val="tx1"/>
                </a:solidFill>
                <a:latin typeface="Times New Roman" panose="02020603050405020304" pitchFamily="18" charset="0"/>
                <a:cs typeface="Times New Roman" panose="02020603050405020304" pitchFamily="18" charset="0"/>
              </a:rPr>
              <a:t>закономерности общественного развития</a:t>
            </a:r>
            <a:r>
              <a:rPr lang="ru-RU" sz="2000" dirty="0">
                <a:solidFill>
                  <a:schemeClr val="tx1"/>
                </a:solidFill>
                <a:latin typeface="Times New Roman" panose="02020603050405020304" pitchFamily="18" charset="0"/>
                <a:cs typeface="Times New Roman" panose="02020603050405020304" pitchFamily="18" charset="0"/>
              </a:rPr>
              <a:t>, признание которого свидетельствует о наличии в обществе определенных связей и отношений между процессами и явлениями;</a:t>
            </a:r>
          </a:p>
          <a:p>
            <a:pPr algn="just"/>
            <a:r>
              <a:rPr lang="ru-RU" sz="2000" dirty="0">
                <a:solidFill>
                  <a:schemeClr val="tx1"/>
                </a:solidFill>
                <a:latin typeface="Times New Roman" panose="02020603050405020304" pitchFamily="18" charset="0"/>
                <a:cs typeface="Times New Roman" panose="02020603050405020304" pitchFamily="18" charset="0"/>
              </a:rPr>
              <a:t>3) принцип </a:t>
            </a:r>
            <a:r>
              <a:rPr lang="ru-RU" sz="2000" b="1" dirty="0">
                <a:solidFill>
                  <a:schemeClr val="tx1"/>
                </a:solidFill>
                <a:latin typeface="Times New Roman" panose="02020603050405020304" pitchFamily="18" charset="0"/>
                <a:cs typeface="Times New Roman" panose="02020603050405020304" pitchFamily="18" charset="0"/>
              </a:rPr>
              <a:t>детерминизма</a:t>
            </a:r>
            <a:r>
              <a:rPr lang="ru-RU" sz="2000" dirty="0">
                <a:solidFill>
                  <a:schemeClr val="tx1"/>
                </a:solidFill>
                <a:latin typeface="Times New Roman" panose="02020603050405020304" pitchFamily="18" charset="0"/>
                <a:cs typeface="Times New Roman" panose="02020603050405020304" pitchFamily="18" charset="0"/>
              </a:rPr>
              <a:t>, признания причинно-следственных связей между различными социальными явлениями – изменение общественной жизни под влиянием смены средств производства;</a:t>
            </a:r>
          </a:p>
          <a:p>
            <a:pPr algn="just"/>
            <a:r>
              <a:rPr lang="ru-RU" sz="2000" dirty="0">
                <a:solidFill>
                  <a:schemeClr val="tx1"/>
                </a:solidFill>
                <a:latin typeface="Times New Roman" panose="02020603050405020304" pitchFamily="18" charset="0"/>
                <a:cs typeface="Times New Roman" panose="02020603050405020304" pitchFamily="18" charset="0"/>
              </a:rPr>
              <a:t>4) принцип </a:t>
            </a:r>
            <a:r>
              <a:rPr lang="ru-RU" sz="2000" b="1" dirty="0">
                <a:solidFill>
                  <a:schemeClr val="tx1"/>
                </a:solidFill>
                <a:latin typeface="Times New Roman" panose="02020603050405020304" pitchFamily="18" charset="0"/>
                <a:cs typeface="Times New Roman" panose="02020603050405020304" pitchFamily="18" charset="0"/>
              </a:rPr>
              <a:t>определения всех социальных явлений экономическими явлениями</a:t>
            </a:r>
            <a:r>
              <a:rPr lang="ru-RU" sz="2000" dirty="0">
                <a:solidFill>
                  <a:schemeClr val="tx1"/>
                </a:solidFill>
                <a:latin typeface="Times New Roman" panose="02020603050405020304" pitchFamily="18" charset="0"/>
                <a:cs typeface="Times New Roman" panose="02020603050405020304" pitchFamily="18" charset="0"/>
              </a:rPr>
              <a:t>;</a:t>
            </a:r>
          </a:p>
          <a:p>
            <a:pPr algn="just"/>
            <a:r>
              <a:rPr lang="ru-RU" sz="2000" dirty="0">
                <a:solidFill>
                  <a:schemeClr val="tx1"/>
                </a:solidFill>
                <a:latin typeface="Times New Roman" panose="02020603050405020304" pitchFamily="18" charset="0"/>
                <a:cs typeface="Times New Roman" panose="02020603050405020304" pitchFamily="18" charset="0"/>
              </a:rPr>
              <a:t>5) принцип </a:t>
            </a:r>
            <a:r>
              <a:rPr lang="ru-RU" sz="2000" b="1" dirty="0">
                <a:solidFill>
                  <a:schemeClr val="tx1"/>
                </a:solidFill>
                <a:latin typeface="Times New Roman" panose="02020603050405020304" pitchFamily="18" charset="0"/>
                <a:cs typeface="Times New Roman" panose="02020603050405020304" pitchFamily="18" charset="0"/>
              </a:rPr>
              <a:t>приоритетности материальных общественных отношений перед идеологическими</a:t>
            </a:r>
            <a:r>
              <a:rPr lang="ru-RU" sz="2000" dirty="0">
                <a:solidFill>
                  <a:schemeClr val="tx1"/>
                </a:solidFill>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68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76672"/>
            <a:ext cx="7772400" cy="504056"/>
          </a:xfrm>
        </p:spPr>
        <p:txBody>
          <a:bodyPr/>
          <a:lstStyle/>
          <a:p>
            <a:pPr algn="ctr"/>
            <a:r>
              <a:rPr lang="ru-RU" sz="2400" i="1" dirty="0">
                <a:effectLst/>
              </a:rPr>
              <a:t>Теория Карла Маркса</a:t>
            </a:r>
            <a:endParaRPr lang="ru-RU" sz="2400" dirty="0"/>
          </a:p>
        </p:txBody>
      </p:sp>
      <p:sp>
        <p:nvSpPr>
          <p:cNvPr id="3" name="Текст 2"/>
          <p:cNvSpPr>
            <a:spLocks noGrp="1"/>
          </p:cNvSpPr>
          <p:nvPr>
            <p:ph type="body" idx="1"/>
          </p:nvPr>
        </p:nvSpPr>
        <p:spPr>
          <a:xfrm>
            <a:off x="530352" y="1124744"/>
            <a:ext cx="7772400" cy="5472608"/>
          </a:xfrm>
        </p:spPr>
        <p:txBody>
          <a:bodyPr>
            <a:normAutofit/>
          </a:bodyPr>
          <a:lstStyle/>
          <a:p>
            <a:pPr algn="just"/>
            <a:r>
              <a:rPr lang="ru-RU" sz="1900" dirty="0">
                <a:solidFill>
                  <a:schemeClr val="tx1"/>
                </a:solidFill>
                <a:latin typeface="Times New Roman" panose="02020603050405020304" pitchFamily="18" charset="0"/>
                <a:cs typeface="Times New Roman" panose="02020603050405020304" pitchFamily="18" charset="0"/>
              </a:rPr>
              <a:t>6) принцип </a:t>
            </a:r>
            <a:r>
              <a:rPr lang="ru-RU" sz="1900" b="1" dirty="0">
                <a:solidFill>
                  <a:schemeClr val="tx1"/>
                </a:solidFill>
                <a:latin typeface="Times New Roman" panose="02020603050405020304" pitchFamily="18" charset="0"/>
                <a:cs typeface="Times New Roman" panose="02020603050405020304" pitchFamily="18" charset="0"/>
              </a:rPr>
              <a:t>поступательного прогрессивного общественного развития</a:t>
            </a:r>
            <a:r>
              <a:rPr lang="ru-RU" sz="1900" dirty="0">
                <a:solidFill>
                  <a:schemeClr val="tx1"/>
                </a:solidFill>
                <a:latin typeface="Times New Roman" panose="02020603050405020304" pitchFamily="18" charset="0"/>
                <a:cs typeface="Times New Roman" panose="02020603050405020304" pitchFamily="18" charset="0"/>
              </a:rPr>
              <a:t>, который реализуется через учение о смене общественно-экономических </a:t>
            </a:r>
            <a:r>
              <a:rPr lang="ru-RU" sz="1900" dirty="0" smtClean="0">
                <a:solidFill>
                  <a:schemeClr val="tx1"/>
                </a:solidFill>
                <a:latin typeface="Times New Roman" panose="02020603050405020304" pitchFamily="18" charset="0"/>
                <a:cs typeface="Times New Roman" panose="02020603050405020304" pitchFamily="18" charset="0"/>
              </a:rPr>
              <a:t>формаций, основой </a:t>
            </a:r>
            <a:r>
              <a:rPr lang="ru-RU" sz="1900" dirty="0">
                <a:solidFill>
                  <a:schemeClr val="tx1"/>
                </a:solidFill>
                <a:latin typeface="Times New Roman" panose="02020603050405020304" pitchFamily="18" charset="0"/>
                <a:cs typeface="Times New Roman" panose="02020603050405020304" pitchFamily="18" charset="0"/>
              </a:rPr>
              <a:t>которых является способ производства, т. е. определенный уровень развития производительных сил и соответствующий ему уровень производственных отношений;</a:t>
            </a:r>
          </a:p>
          <a:p>
            <a:pPr algn="just"/>
            <a:r>
              <a:rPr lang="ru-RU" sz="1900" dirty="0">
                <a:solidFill>
                  <a:schemeClr val="tx1"/>
                </a:solidFill>
                <a:latin typeface="Times New Roman" panose="02020603050405020304" pitchFamily="18" charset="0"/>
                <a:cs typeface="Times New Roman" panose="02020603050405020304" pitchFamily="18" charset="0"/>
              </a:rPr>
              <a:t>7) принцип </a:t>
            </a:r>
            <a:r>
              <a:rPr lang="ru-RU" sz="1900" b="1" dirty="0">
                <a:solidFill>
                  <a:schemeClr val="tx1"/>
                </a:solidFill>
                <a:latin typeface="Times New Roman" panose="02020603050405020304" pitchFamily="18" charset="0"/>
                <a:cs typeface="Times New Roman" panose="02020603050405020304" pitchFamily="18" charset="0"/>
              </a:rPr>
              <a:t>естественно-исторического характера развития общества</a:t>
            </a:r>
            <a:r>
              <a:rPr lang="ru-RU" sz="1900" dirty="0">
                <a:solidFill>
                  <a:schemeClr val="tx1"/>
                </a:solidFill>
                <a:latin typeface="Times New Roman" panose="02020603050405020304" pitchFamily="18" charset="0"/>
                <a:cs typeface="Times New Roman" panose="02020603050405020304" pitchFamily="18" charset="0"/>
              </a:rPr>
              <a:t>, в котором нашли отражение две противоположные тенденции: закономерность процесса развития общества, с одной стороны, и его зависимость от деятельности людей – с другой;</a:t>
            </a:r>
          </a:p>
          <a:p>
            <a:pPr algn="just"/>
            <a:r>
              <a:rPr lang="ru-RU" sz="1900" dirty="0">
                <a:solidFill>
                  <a:schemeClr val="tx1"/>
                </a:solidFill>
                <a:latin typeface="Times New Roman" panose="02020603050405020304" pitchFamily="18" charset="0"/>
                <a:cs typeface="Times New Roman" panose="02020603050405020304" pitchFamily="18" charset="0"/>
              </a:rPr>
              <a:t>8) принцип </a:t>
            </a:r>
            <a:r>
              <a:rPr lang="ru-RU" sz="1900" b="1" dirty="0">
                <a:solidFill>
                  <a:schemeClr val="tx1"/>
                </a:solidFill>
                <a:latin typeface="Times New Roman" panose="02020603050405020304" pitchFamily="18" charset="0"/>
                <a:cs typeface="Times New Roman" panose="02020603050405020304" pitchFamily="18" charset="0"/>
              </a:rPr>
              <a:t>воплощения в человеческой личности социальных качеств</a:t>
            </a:r>
            <a:r>
              <a:rPr lang="ru-RU" sz="1900" dirty="0">
                <a:solidFill>
                  <a:schemeClr val="tx1"/>
                </a:solidFill>
                <a:latin typeface="Times New Roman" panose="02020603050405020304" pitchFamily="18" charset="0"/>
                <a:cs typeface="Times New Roman" panose="02020603050405020304" pitchFamily="18" charset="0"/>
              </a:rPr>
              <a:t>, определяющихся совокупностью общественных отношений;</a:t>
            </a:r>
          </a:p>
          <a:p>
            <a:pPr algn="just"/>
            <a:r>
              <a:rPr lang="ru-RU" sz="1900" dirty="0">
                <a:solidFill>
                  <a:schemeClr val="tx1"/>
                </a:solidFill>
                <a:latin typeface="Times New Roman" panose="02020603050405020304" pitchFamily="18" charset="0"/>
                <a:cs typeface="Times New Roman" panose="02020603050405020304" pitchFamily="18" charset="0"/>
              </a:rPr>
              <a:t>9) принцип </a:t>
            </a:r>
            <a:r>
              <a:rPr lang="ru-RU" sz="1900" b="1" dirty="0">
                <a:solidFill>
                  <a:schemeClr val="tx1"/>
                </a:solidFill>
                <a:latin typeface="Times New Roman" panose="02020603050405020304" pitchFamily="18" charset="0"/>
                <a:cs typeface="Times New Roman" panose="02020603050405020304" pitchFamily="18" charset="0"/>
              </a:rPr>
              <a:t>согласования эмпирических данных и теоретических выводов «с историческим интересом эпохи</a:t>
            </a:r>
            <a:r>
              <a:rPr lang="ru-RU" sz="1900" dirty="0">
                <a:solidFill>
                  <a:schemeClr val="tx1"/>
                </a:solidFill>
                <a:latin typeface="Times New Roman" panose="02020603050405020304" pitchFamily="18" charset="0"/>
                <a:cs typeface="Times New Roman" panose="02020603050405020304" pitchFamily="18" charset="0"/>
              </a:rPr>
              <a:t>», т. е. невозможность абстрагирования научных данных от субъективных установок </a:t>
            </a:r>
            <a:r>
              <a:rPr lang="ru-RU" sz="1900" dirty="0" smtClean="0">
                <a:solidFill>
                  <a:schemeClr val="tx1"/>
                </a:solidFill>
                <a:latin typeface="Times New Roman" panose="02020603050405020304" pitchFamily="18" charset="0"/>
                <a:cs typeface="Times New Roman" panose="02020603050405020304" pitchFamily="18" charset="0"/>
              </a:rPr>
              <a:t>исследователя (выражение </a:t>
            </a:r>
            <a:r>
              <a:rPr lang="ru-RU" sz="1900" dirty="0">
                <a:solidFill>
                  <a:schemeClr val="tx1"/>
                </a:solidFill>
                <a:latin typeface="Times New Roman" panose="02020603050405020304" pitchFamily="18" charset="0"/>
                <a:cs typeface="Times New Roman" panose="02020603050405020304" pitchFamily="18" charset="0"/>
              </a:rPr>
              <a:t>интересов рабочего </a:t>
            </a:r>
            <a:r>
              <a:rPr lang="ru-RU" sz="1900" dirty="0" smtClean="0">
                <a:solidFill>
                  <a:schemeClr val="tx1"/>
                </a:solidFill>
                <a:latin typeface="Times New Roman" panose="02020603050405020304" pitchFamily="18" charset="0"/>
                <a:cs typeface="Times New Roman" panose="02020603050405020304" pitchFamily="18" charset="0"/>
              </a:rPr>
              <a:t>класса).</a:t>
            </a:r>
            <a:endParaRPr lang="ru-RU" sz="1900" dirty="0">
              <a:solidFill>
                <a:schemeClr val="tx1"/>
              </a:solidFill>
              <a:latin typeface="Times New Roman" panose="02020603050405020304" pitchFamily="18" charset="0"/>
              <a:cs typeface="Times New Roman" panose="02020603050405020304" pitchFamily="18" charset="0"/>
            </a:endParaRPr>
          </a:p>
          <a:p>
            <a:endParaRPr lang="ru-RU" sz="1900" dirty="0"/>
          </a:p>
        </p:txBody>
      </p:sp>
    </p:spTree>
    <p:extLst>
      <p:ext uri="{BB962C8B-B14F-4D97-AF65-F5344CB8AC3E}">
        <p14:creationId xmlns:p14="http://schemas.microsoft.com/office/powerpoint/2010/main" val="10173289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692696"/>
            <a:ext cx="7772400" cy="432048"/>
          </a:xfrm>
        </p:spPr>
        <p:txBody>
          <a:bodyPr/>
          <a:lstStyle/>
          <a:p>
            <a:pPr algn="ctr"/>
            <a:r>
              <a:rPr lang="ru-RU" sz="2400" i="1" dirty="0">
                <a:effectLst/>
              </a:rPr>
              <a:t>Теория Карла Маркса</a:t>
            </a:r>
            <a:endParaRPr lang="ru-RU" sz="2400" dirty="0"/>
          </a:p>
        </p:txBody>
      </p:sp>
      <p:sp>
        <p:nvSpPr>
          <p:cNvPr id="3" name="Текст 2"/>
          <p:cNvSpPr>
            <a:spLocks noGrp="1"/>
          </p:cNvSpPr>
          <p:nvPr>
            <p:ph type="body" idx="1"/>
          </p:nvPr>
        </p:nvSpPr>
        <p:spPr>
          <a:xfrm>
            <a:off x="611560" y="1412776"/>
            <a:ext cx="8060432" cy="5184576"/>
          </a:xfrm>
        </p:spPr>
        <p:txBody>
          <a:bodyPr>
            <a:normAutofit/>
          </a:bodyPr>
          <a:lstStyle/>
          <a:p>
            <a:pPr indent="360000" algn="just" fontAlgn="t"/>
            <a:r>
              <a:rPr lang="ru-RU" sz="2000" dirty="0">
                <a:solidFill>
                  <a:schemeClr val="tx1"/>
                </a:solidFill>
                <a:latin typeface="Times New Roman" panose="02020603050405020304" pitchFamily="18" charset="0"/>
                <a:cs typeface="Times New Roman" panose="02020603050405020304" pitchFamily="18" charset="0"/>
              </a:rPr>
              <a:t>Общество в развитии проходит 5 общественно-экономических формаций. </a:t>
            </a:r>
            <a:r>
              <a:rPr lang="ru-RU" sz="2000" b="1" dirty="0">
                <a:solidFill>
                  <a:schemeClr val="tx1"/>
                </a:solidFill>
                <a:latin typeface="Times New Roman" panose="02020603050405020304" pitchFamily="18" charset="0"/>
                <a:cs typeface="Times New Roman" panose="02020603050405020304" pitchFamily="18" charset="0"/>
              </a:rPr>
              <a:t>Основу</a:t>
            </a:r>
            <a:r>
              <a:rPr lang="ru-RU" sz="2000" dirty="0">
                <a:solidFill>
                  <a:schemeClr val="tx1"/>
                </a:solidFill>
                <a:latin typeface="Times New Roman" panose="02020603050405020304" pitchFamily="18" charset="0"/>
                <a:cs typeface="Times New Roman" panose="02020603050405020304" pitchFamily="18" charset="0"/>
              </a:rPr>
              <a:t> </a:t>
            </a:r>
            <a:r>
              <a:rPr lang="ru-RU" sz="2000" b="1" dirty="0">
                <a:solidFill>
                  <a:schemeClr val="tx1"/>
                </a:solidFill>
                <a:latin typeface="Times New Roman" panose="02020603050405020304" pitchFamily="18" charset="0"/>
                <a:cs typeface="Times New Roman" panose="02020603050405020304" pitchFamily="18" charset="0"/>
              </a:rPr>
              <a:t>экономической формации</a:t>
            </a:r>
            <a:r>
              <a:rPr lang="ru-RU" sz="2000" dirty="0">
                <a:solidFill>
                  <a:schemeClr val="tx1"/>
                </a:solidFill>
                <a:latin typeface="Times New Roman" panose="02020603050405020304" pitchFamily="18" charset="0"/>
                <a:cs typeface="Times New Roman" panose="02020603050405020304" pitchFamily="18" charset="0"/>
              </a:rPr>
              <a:t> составляет тот или</a:t>
            </a:r>
            <a:r>
              <a:rPr lang="ru-RU" sz="2000" b="1" dirty="0">
                <a:solidFill>
                  <a:schemeClr val="tx1"/>
                </a:solidFill>
                <a:latin typeface="Times New Roman" panose="02020603050405020304" pitchFamily="18" charset="0"/>
                <a:cs typeface="Times New Roman" panose="02020603050405020304" pitchFamily="18" charset="0"/>
              </a:rPr>
              <a:t> иной способ производства</a:t>
            </a:r>
            <a:r>
              <a:rPr lang="ru-RU" sz="2000" dirty="0">
                <a:solidFill>
                  <a:schemeClr val="tx1"/>
                </a:solidFill>
                <a:latin typeface="Times New Roman" panose="02020603050405020304" pitchFamily="18" charset="0"/>
                <a:cs typeface="Times New Roman" panose="02020603050405020304" pitchFamily="18" charset="0"/>
              </a:rPr>
              <a:t>, который характеризуется определенным уровнем и характером развития производительных сил и соответствующими этому уровню и характеру производственными </a:t>
            </a:r>
            <a:r>
              <a:rPr lang="ru-RU" sz="2000" dirty="0" smtClean="0">
                <a:solidFill>
                  <a:schemeClr val="tx1"/>
                </a:solidFill>
                <a:latin typeface="Times New Roman" panose="02020603050405020304" pitchFamily="18" charset="0"/>
                <a:cs typeface="Times New Roman" panose="02020603050405020304" pitchFamily="18" charset="0"/>
              </a:rPr>
              <a:t>отношениями.</a:t>
            </a:r>
          </a:p>
          <a:p>
            <a:pPr indent="360000" algn="just" fontAlgn="t"/>
            <a:endParaRPr lang="ru-RU" sz="2000" b="1" dirty="0" smtClean="0">
              <a:solidFill>
                <a:schemeClr val="tx1"/>
              </a:solidFill>
              <a:latin typeface="Times New Roman" panose="02020603050405020304" pitchFamily="18" charset="0"/>
              <a:cs typeface="Times New Roman" panose="02020603050405020304" pitchFamily="18" charset="0"/>
            </a:endParaRPr>
          </a:p>
          <a:p>
            <a:pPr indent="360000" algn="just" fontAlgn="t"/>
            <a:r>
              <a:rPr lang="ru-RU" sz="2000" b="1" dirty="0" smtClean="0">
                <a:solidFill>
                  <a:schemeClr val="tx1"/>
                </a:solidFill>
                <a:latin typeface="Times New Roman" panose="02020603050405020304" pitchFamily="18" charset="0"/>
                <a:cs typeface="Times New Roman" panose="02020603050405020304" pitchFamily="18" charset="0"/>
              </a:rPr>
              <a:t>Совокупность </a:t>
            </a:r>
            <a:r>
              <a:rPr lang="ru-RU" sz="2000" b="1" dirty="0">
                <a:solidFill>
                  <a:schemeClr val="tx1"/>
                </a:solidFill>
                <a:latin typeface="Times New Roman" panose="02020603050405020304" pitchFamily="18" charset="0"/>
                <a:cs typeface="Times New Roman" panose="02020603050405020304" pitchFamily="18" charset="0"/>
              </a:rPr>
              <a:t>производственных отношений образует основу общества, его базис, над которым надстраиваются государственные, правовые, политические отношения и учреждения</a:t>
            </a:r>
            <a:r>
              <a:rPr lang="ru-RU" sz="2000" dirty="0">
                <a:solidFill>
                  <a:schemeClr val="tx1"/>
                </a:solidFill>
                <a:latin typeface="Times New Roman" panose="02020603050405020304" pitchFamily="18" charset="0"/>
                <a:cs typeface="Times New Roman" panose="02020603050405020304" pitchFamily="18" charset="0"/>
              </a:rPr>
              <a:t>, которым в свою очередь соответствуют определенные формы общественного сознания</a:t>
            </a:r>
            <a:r>
              <a:rPr lang="ru-RU" sz="2000" dirty="0" smtClean="0">
                <a:solidFill>
                  <a:schemeClr val="tx1"/>
                </a:solidFill>
                <a:latin typeface="Times New Roman" panose="02020603050405020304" pitchFamily="18" charset="0"/>
                <a:cs typeface="Times New Roman" panose="02020603050405020304" pitchFamily="18" charset="0"/>
              </a:rPr>
              <a:t>.</a:t>
            </a:r>
          </a:p>
          <a:p>
            <a:pPr indent="360000" algn="just" fontAlgn="t"/>
            <a:endParaRPr lang="ru-RU" sz="2000" dirty="0" smtClean="0">
              <a:solidFill>
                <a:schemeClr val="tx1"/>
              </a:solidFill>
              <a:latin typeface="Times New Roman" panose="02020603050405020304" pitchFamily="18" charset="0"/>
              <a:cs typeface="Times New Roman" panose="02020603050405020304" pitchFamily="18" charset="0"/>
            </a:endParaRPr>
          </a:p>
          <a:p>
            <a:pPr indent="360000" algn="just" fontAlgn="t"/>
            <a:r>
              <a:rPr lang="ru-RU" sz="2000" dirty="0">
                <a:solidFill>
                  <a:schemeClr val="tx1"/>
                </a:solidFill>
                <a:latin typeface="Times New Roman" panose="02020603050405020304" pitchFamily="18" charset="0"/>
                <a:cs typeface="Times New Roman" panose="02020603050405020304" pitchFamily="18" charset="0"/>
              </a:rPr>
              <a:t>Р</a:t>
            </a:r>
            <a:r>
              <a:rPr lang="ru-RU" sz="2000" dirty="0" smtClean="0">
                <a:solidFill>
                  <a:schemeClr val="tx1"/>
                </a:solidFill>
                <a:latin typeface="Times New Roman" panose="02020603050405020304" pitchFamily="18" charset="0"/>
                <a:cs typeface="Times New Roman" panose="02020603050405020304" pitchFamily="18" charset="0"/>
              </a:rPr>
              <a:t>азвитие </a:t>
            </a:r>
            <a:r>
              <a:rPr lang="ru-RU" sz="2000" dirty="0">
                <a:solidFill>
                  <a:schemeClr val="tx1"/>
                </a:solidFill>
                <a:latin typeface="Times New Roman" panose="02020603050405020304" pitchFamily="18" charset="0"/>
                <a:cs typeface="Times New Roman" panose="02020603050405020304" pitchFamily="18" charset="0"/>
              </a:rPr>
              <a:t>общества как естественный, поступательный процесс, характеризующийся последовательным переходом </a:t>
            </a:r>
            <a:r>
              <a:rPr lang="ru-RU" sz="2000" b="1" i="1" dirty="0">
                <a:solidFill>
                  <a:schemeClr val="tx1"/>
                </a:solidFill>
                <a:latin typeface="Times New Roman" panose="02020603050405020304" pitchFamily="18" charset="0"/>
                <a:cs typeface="Times New Roman" panose="02020603050405020304" pitchFamily="18" charset="0"/>
              </a:rPr>
              <a:t>от низших общественно-экономических формаций к высшим</a:t>
            </a:r>
            <a:r>
              <a:rPr lang="ru-RU" sz="2000" dirty="0">
                <a:solidFill>
                  <a:schemeClr val="tx1"/>
                </a:solidFill>
                <a:latin typeface="Times New Roman" panose="02020603050405020304" pitchFamily="18" charset="0"/>
                <a:cs typeface="Times New Roman" panose="02020603050405020304" pitchFamily="18" charset="0"/>
              </a:rPr>
              <a:t>: первобытнообщинной - рабовладельческой, - феодальной - капиталистической - коммунистической. </a:t>
            </a:r>
            <a:endParaRPr lang="ru-RU" sz="2000" dirty="0" smtClean="0">
              <a:solidFill>
                <a:schemeClr val="tx1"/>
              </a:solidFill>
              <a:latin typeface="Times New Roman" panose="02020603050405020304" pitchFamily="18" charset="0"/>
              <a:cs typeface="Times New Roman" panose="02020603050405020304" pitchFamily="18" charset="0"/>
            </a:endParaRPr>
          </a:p>
          <a:p>
            <a:pPr fontAlgn="t"/>
            <a:endParaRPr lang="ru-RU" sz="2000" dirty="0">
              <a:latin typeface="Times New Roman" panose="02020603050405020304" pitchFamily="18" charset="0"/>
              <a:cs typeface="Times New Roman" panose="02020603050405020304" pitchFamily="18" charset="0"/>
            </a:endParaRPr>
          </a:p>
          <a:p>
            <a:endParaRPr lang="ru-RU" sz="1800" dirty="0"/>
          </a:p>
        </p:txBody>
      </p:sp>
    </p:spTree>
    <p:extLst>
      <p:ext uri="{BB962C8B-B14F-4D97-AF65-F5344CB8AC3E}">
        <p14:creationId xmlns:p14="http://schemas.microsoft.com/office/powerpoint/2010/main" val="12820350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8743" y="332656"/>
            <a:ext cx="7772400" cy="360040"/>
          </a:xfrm>
        </p:spPr>
        <p:txBody>
          <a:bodyPr>
            <a:normAutofit fontScale="90000"/>
          </a:bodyPr>
          <a:lstStyle/>
          <a:p>
            <a:pPr algn="ctr"/>
            <a:r>
              <a:rPr lang="ru-RU" sz="2400" i="1" dirty="0">
                <a:effectLst/>
              </a:rPr>
              <a:t>Теория Карла Маркса</a:t>
            </a:r>
            <a:endParaRPr lang="ru-RU" sz="2400" dirty="0"/>
          </a:p>
        </p:txBody>
      </p:sp>
      <p:sp>
        <p:nvSpPr>
          <p:cNvPr id="3" name="Текст 2"/>
          <p:cNvSpPr>
            <a:spLocks noGrp="1"/>
          </p:cNvSpPr>
          <p:nvPr>
            <p:ph type="body" idx="1"/>
          </p:nvPr>
        </p:nvSpPr>
        <p:spPr>
          <a:xfrm>
            <a:off x="530352" y="908720"/>
            <a:ext cx="8218112" cy="5616624"/>
          </a:xfrm>
        </p:spPr>
        <p:txBody>
          <a:bodyPr>
            <a:normAutofit lnSpcReduction="10000"/>
          </a:bodyPr>
          <a:lstStyle/>
          <a:p>
            <a:pPr algn="just" fontAlgn="t"/>
            <a:r>
              <a:rPr lang="ru-RU" dirty="0">
                <a:solidFill>
                  <a:schemeClr val="tx1"/>
                </a:solidFill>
                <a:latin typeface="Times New Roman" panose="02020603050405020304" pitchFamily="18" charset="0"/>
                <a:cs typeface="Times New Roman" panose="02020603050405020304" pitchFamily="18" charset="0"/>
              </a:rPr>
              <a:t>Учение </a:t>
            </a:r>
            <a:r>
              <a:rPr lang="ru-RU" b="1" i="1" dirty="0">
                <a:solidFill>
                  <a:schemeClr val="tx1"/>
                </a:solidFill>
                <a:latin typeface="Times New Roman" panose="02020603050405020304" pitchFamily="18" charset="0"/>
                <a:cs typeface="Times New Roman" panose="02020603050405020304" pitchFamily="18" charset="0"/>
              </a:rPr>
              <a:t>о социальной революции</a:t>
            </a:r>
            <a:r>
              <a:rPr lang="ru-RU" dirty="0">
                <a:solidFill>
                  <a:schemeClr val="tx1"/>
                </a:solidFill>
                <a:latin typeface="Times New Roman" panose="02020603050405020304" pitchFamily="18" charset="0"/>
                <a:cs typeface="Times New Roman" panose="02020603050405020304" pitchFamily="18" charset="0"/>
              </a:rPr>
              <a:t>. По мнению Маркса, переход от одной формации к другой возможен только через революцию, так как невозможно устранить недостатки общественно-экономической формации путем ее </a:t>
            </a:r>
            <a:r>
              <a:rPr lang="ru-RU" dirty="0" smtClean="0">
                <a:solidFill>
                  <a:schemeClr val="tx1"/>
                </a:solidFill>
                <a:latin typeface="Times New Roman" panose="02020603050405020304" pitchFamily="18" charset="0"/>
                <a:cs typeface="Times New Roman" panose="02020603050405020304" pitchFamily="18" charset="0"/>
              </a:rPr>
              <a:t>преобразования</a:t>
            </a:r>
          </a:p>
          <a:p>
            <a:pPr algn="just" fontAlgn="t"/>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a:solidFill>
                  <a:schemeClr val="tx1"/>
                </a:solidFill>
                <a:latin typeface="Times New Roman" panose="02020603050405020304" pitchFamily="18" charset="0"/>
                <a:cs typeface="Times New Roman" panose="02020603050405020304" pitchFamily="18" charset="0"/>
              </a:rPr>
              <a:t>Главной причиной перехода от одной формации к другой являются возникающие </a:t>
            </a:r>
            <a:r>
              <a:rPr lang="ru-RU" i="1" dirty="0">
                <a:solidFill>
                  <a:schemeClr val="tx1"/>
                </a:solidFill>
                <a:latin typeface="Times New Roman" panose="02020603050405020304" pitchFamily="18" charset="0"/>
                <a:cs typeface="Times New Roman" panose="02020603050405020304" pitchFamily="18" charset="0"/>
              </a:rPr>
              <a:t>антагонизмы.</a:t>
            </a:r>
            <a:endParaRPr lang="ru-RU" dirty="0">
              <a:solidFill>
                <a:schemeClr val="tx1"/>
              </a:solidFill>
              <a:latin typeface="Times New Roman" panose="02020603050405020304" pitchFamily="18" charset="0"/>
              <a:cs typeface="Times New Roman" panose="02020603050405020304" pitchFamily="18" charset="0"/>
            </a:endParaRPr>
          </a:p>
          <a:p>
            <a:pPr algn="just"/>
            <a:r>
              <a:rPr lang="ru-RU" b="1" i="1" dirty="0">
                <a:solidFill>
                  <a:schemeClr val="tx1"/>
                </a:solidFill>
                <a:latin typeface="Times New Roman" panose="02020603050405020304" pitchFamily="18" charset="0"/>
                <a:cs typeface="Times New Roman" panose="02020603050405020304" pitchFamily="18" charset="0"/>
              </a:rPr>
              <a:t>Антагонизм</a:t>
            </a:r>
            <a:r>
              <a:rPr lang="ru-RU" b="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это непримиримое противоречие основных классов любого </a:t>
            </a:r>
            <a:r>
              <a:rPr lang="ru-RU" dirty="0" smtClean="0">
                <a:solidFill>
                  <a:schemeClr val="tx1"/>
                </a:solidFill>
                <a:latin typeface="Times New Roman" panose="02020603050405020304" pitchFamily="18" charset="0"/>
                <a:cs typeface="Times New Roman" panose="02020603050405020304" pitchFamily="18" charset="0"/>
              </a:rPr>
              <a:t>общества</a:t>
            </a:r>
          </a:p>
          <a:p>
            <a:pPr algn="just"/>
            <a:endParaRPr lang="ru-RU" dirty="0">
              <a:solidFill>
                <a:schemeClr val="tx1"/>
              </a:solidFill>
              <a:latin typeface="Times New Roman" panose="02020603050405020304" pitchFamily="18" charset="0"/>
              <a:cs typeface="Times New Roman" panose="02020603050405020304" pitchFamily="18" charset="0"/>
            </a:endParaRPr>
          </a:p>
          <a:p>
            <a:pPr indent="360000" algn="just"/>
            <a:r>
              <a:rPr lang="ru-RU" dirty="0" smtClean="0">
                <a:solidFill>
                  <a:schemeClr val="tx1"/>
                </a:solidFill>
                <a:latin typeface="Times New Roman" panose="02020603050405020304" pitchFamily="18" charset="0"/>
                <a:cs typeface="Times New Roman" panose="02020603050405020304" pitchFamily="18" charset="0"/>
              </a:rPr>
              <a:t>Согласно </a:t>
            </a:r>
            <a:r>
              <a:rPr lang="ru-RU" dirty="0">
                <a:solidFill>
                  <a:schemeClr val="tx1"/>
                </a:solidFill>
                <a:latin typeface="Times New Roman" panose="02020603050405020304" pitchFamily="18" charset="0"/>
                <a:cs typeface="Times New Roman" panose="02020603050405020304" pitchFamily="18" charset="0"/>
              </a:rPr>
              <a:t>марксистскому </a:t>
            </a:r>
            <a:r>
              <a:rPr lang="ru-RU" i="1" dirty="0">
                <a:solidFill>
                  <a:schemeClr val="tx1"/>
                </a:solidFill>
                <a:latin typeface="Times New Roman" panose="02020603050405020304" pitchFamily="18" charset="0"/>
                <a:cs typeface="Times New Roman" panose="02020603050405020304" pitchFamily="18" charset="0"/>
              </a:rPr>
              <a:t>видению социального прогресса капитализм</a:t>
            </a:r>
            <a:r>
              <a:rPr lang="ru-RU" dirty="0">
                <a:solidFill>
                  <a:schemeClr val="tx1"/>
                </a:solidFill>
                <a:latin typeface="Times New Roman" panose="02020603050405020304" pitchFamily="18" charset="0"/>
                <a:cs typeface="Times New Roman" panose="02020603050405020304" pitchFamily="18" charset="0"/>
              </a:rPr>
              <a:t> представляется завершающей стадией развития эксплуататорского общества, основой которой выступает частная собственность.</a:t>
            </a:r>
          </a:p>
          <a:p>
            <a:pPr indent="360000" algn="just"/>
            <a:r>
              <a:rPr lang="ru-RU" dirty="0">
                <a:solidFill>
                  <a:schemeClr val="tx1"/>
                </a:solidFill>
                <a:latin typeface="Times New Roman" panose="02020603050405020304" pitchFamily="18" charset="0"/>
                <a:cs typeface="Times New Roman" panose="02020603050405020304" pitchFamily="18" charset="0"/>
              </a:rPr>
              <a:t>Завершение указанной стадии и переход на новую осуществляется в марксистской теории в результате </a:t>
            </a:r>
            <a:r>
              <a:rPr lang="ru-RU" b="1" i="1" dirty="0">
                <a:solidFill>
                  <a:schemeClr val="tx1"/>
                </a:solidFill>
                <a:latin typeface="Times New Roman" panose="02020603050405020304" pitchFamily="18" charset="0"/>
                <a:cs typeface="Times New Roman" panose="02020603050405020304" pitchFamily="18" charset="0"/>
              </a:rPr>
              <a:t>пролетарской революции</a:t>
            </a:r>
            <a:r>
              <a:rPr lang="ru-RU" dirty="0">
                <a:solidFill>
                  <a:schemeClr val="tx1"/>
                </a:solidFill>
                <a:latin typeface="Times New Roman" panose="02020603050405020304" pitchFamily="18" charset="0"/>
                <a:cs typeface="Times New Roman" panose="02020603050405020304" pitchFamily="18" charset="0"/>
              </a:rPr>
              <a:t>, которая должна привести к ликвидации классового деления общества в результате огосударствления всей собственности. В результате социальной революции возникает новый тип общества, в котором существует только один класс – </a:t>
            </a:r>
            <a:r>
              <a:rPr lang="ru-RU" b="1" i="1" dirty="0">
                <a:solidFill>
                  <a:schemeClr val="tx1"/>
                </a:solidFill>
                <a:latin typeface="Times New Roman" panose="02020603050405020304" pitchFamily="18" charset="0"/>
                <a:cs typeface="Times New Roman" panose="02020603050405020304" pitchFamily="18" charset="0"/>
              </a:rPr>
              <a:t>пролетариат.</a:t>
            </a:r>
            <a:r>
              <a:rPr lang="ru-RU" dirty="0">
                <a:solidFill>
                  <a:schemeClr val="tx1"/>
                </a:solidFill>
                <a:latin typeface="Times New Roman" panose="02020603050405020304" pitchFamily="18" charset="0"/>
                <a:cs typeface="Times New Roman" panose="02020603050405020304" pitchFamily="18" charset="0"/>
              </a:rPr>
              <a:t> Развитие в таком обществе основывается на свободном развитии каждого его члена.</a:t>
            </a:r>
          </a:p>
          <a:p>
            <a:pPr algn="just"/>
            <a:endParaRPr lang="ru-RU" dirty="0">
              <a:solidFill>
                <a:schemeClr val="tx1"/>
              </a:solidFill>
            </a:endParaRPr>
          </a:p>
        </p:txBody>
      </p:sp>
      <p:sp>
        <p:nvSpPr>
          <p:cNvPr id="4" name="Стрелка вниз 3"/>
          <p:cNvSpPr/>
          <p:nvPr/>
        </p:nvSpPr>
        <p:spPr>
          <a:xfrm>
            <a:off x="4425702" y="1847553"/>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4425702" y="3356992"/>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172383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420472" cy="504056"/>
          </a:xfrm>
        </p:spPr>
        <p:txBody>
          <a:bodyPr>
            <a:normAutofit fontScale="90000"/>
          </a:bodyPr>
          <a:lstStyle/>
          <a:p>
            <a:pPr algn="ctr"/>
            <a:r>
              <a:rPr lang="ru-RU" sz="2000" i="1" dirty="0">
                <a:effectLst/>
              </a:rPr>
              <a:t>Истоки британской социологии: политическая экономия, амелиоризм и социальная эволюция</a:t>
            </a:r>
            <a:endParaRPr lang="ru-RU" sz="2000" dirty="0"/>
          </a:p>
        </p:txBody>
      </p:sp>
      <p:sp>
        <p:nvSpPr>
          <p:cNvPr id="3" name="Текст 2"/>
          <p:cNvSpPr>
            <a:spLocks noGrp="1"/>
          </p:cNvSpPr>
          <p:nvPr>
            <p:ph type="body" idx="1"/>
          </p:nvPr>
        </p:nvSpPr>
        <p:spPr>
          <a:xfrm>
            <a:off x="530352" y="692696"/>
            <a:ext cx="8218112" cy="5904656"/>
          </a:xfrm>
        </p:spPr>
        <p:txBody>
          <a:bodyPr>
            <a:normAutofit fontScale="55000" lnSpcReduction="20000"/>
          </a:bodyPr>
          <a:lstStyle/>
          <a:p>
            <a:pPr indent="360000">
              <a:lnSpc>
                <a:spcPct val="120000"/>
              </a:lnSpc>
              <a:spcBef>
                <a:spcPts val="0"/>
              </a:spcBef>
              <a:spcAft>
                <a:spcPts val="300"/>
              </a:spcAft>
            </a:pPr>
            <a:endParaRPr lang="ru-RU" sz="2700" b="1" dirty="0" smtClean="0">
              <a:latin typeface="Times New Roman" panose="02020603050405020304" pitchFamily="18" charset="0"/>
              <a:cs typeface="Times New Roman" panose="02020603050405020304" pitchFamily="18" charset="0"/>
            </a:endParaRPr>
          </a:p>
          <a:p>
            <a:pPr indent="360000" algn="just">
              <a:lnSpc>
                <a:spcPct val="120000"/>
              </a:lnSpc>
              <a:spcBef>
                <a:spcPts val="0"/>
              </a:spcBef>
              <a:spcAft>
                <a:spcPts val="300"/>
              </a:spcAft>
            </a:pPr>
            <a:r>
              <a:rPr lang="ru-RU" sz="2900" b="1" dirty="0" smtClean="0">
                <a:solidFill>
                  <a:schemeClr val="tx1"/>
                </a:solidFill>
                <a:latin typeface="Times New Roman" panose="02020603050405020304" pitchFamily="18" charset="0"/>
                <a:cs typeface="Times New Roman" panose="02020603050405020304" pitchFamily="18" charset="0"/>
              </a:rPr>
              <a:t>Филип </a:t>
            </a:r>
            <a:r>
              <a:rPr lang="ru-RU" sz="2900" b="1" dirty="0">
                <a:solidFill>
                  <a:schemeClr val="tx1"/>
                </a:solidFill>
                <a:latin typeface="Times New Roman" panose="02020603050405020304" pitchFamily="18" charset="0"/>
                <a:cs typeface="Times New Roman" panose="02020603050405020304" pitchFamily="18" charset="0"/>
              </a:rPr>
              <a:t>Абраме (</a:t>
            </a:r>
            <a:r>
              <a:rPr lang="ru-RU" sz="2900" b="1" dirty="0" err="1">
                <a:solidFill>
                  <a:schemeClr val="tx1"/>
                </a:solidFill>
                <a:latin typeface="Times New Roman" panose="02020603050405020304" pitchFamily="18" charset="0"/>
                <a:cs typeface="Times New Roman" panose="02020603050405020304" pitchFamily="18" charset="0"/>
              </a:rPr>
              <a:t>Abrams</a:t>
            </a:r>
            <a:r>
              <a:rPr lang="ru-RU" sz="2900" b="1" dirty="0">
                <a:solidFill>
                  <a:schemeClr val="tx1"/>
                </a:solidFill>
                <a:latin typeface="Times New Roman" panose="02020603050405020304" pitchFamily="18" charset="0"/>
                <a:cs typeface="Times New Roman" panose="02020603050405020304" pitchFamily="18" charset="0"/>
              </a:rPr>
              <a:t>, 1968</a:t>
            </a:r>
            <a:r>
              <a:rPr lang="ru-RU" sz="2900" dirty="0">
                <a:solidFill>
                  <a:schemeClr val="tx1"/>
                </a:solidFill>
                <a:latin typeface="Times New Roman" panose="02020603050405020304" pitchFamily="18" charset="0"/>
                <a:cs typeface="Times New Roman" panose="02020603050405020304" pitchFamily="18" charset="0"/>
              </a:rPr>
              <a:t>) утверждал, что британскую социологию сформировали в XIX в. три зачастую противоречивых источника: политическая экономия, </a:t>
            </a:r>
            <a:r>
              <a:rPr lang="ru-RU" sz="2900" dirty="0" err="1">
                <a:solidFill>
                  <a:schemeClr val="tx1"/>
                </a:solidFill>
                <a:latin typeface="Times New Roman" panose="02020603050405020304" pitchFamily="18" charset="0"/>
                <a:cs typeface="Times New Roman" panose="02020603050405020304" pitchFamily="18" charset="0"/>
              </a:rPr>
              <a:t>амелиоризм</a:t>
            </a:r>
            <a:r>
              <a:rPr lang="ru-RU" sz="2900" dirty="0">
                <a:solidFill>
                  <a:schemeClr val="tx1"/>
                </a:solidFill>
                <a:latin typeface="Times New Roman" panose="02020603050405020304" pitchFamily="18" charset="0"/>
                <a:cs typeface="Times New Roman" panose="02020603050405020304" pitchFamily="18" charset="0"/>
              </a:rPr>
              <a:t> и социальная эволюция. </a:t>
            </a:r>
            <a:endParaRPr lang="ru-RU" sz="2900" dirty="0" smtClean="0">
              <a:solidFill>
                <a:schemeClr val="tx1"/>
              </a:solidFill>
              <a:latin typeface="Times New Roman" panose="02020603050405020304" pitchFamily="18" charset="0"/>
              <a:cs typeface="Times New Roman" panose="02020603050405020304" pitchFamily="18" charset="0"/>
            </a:endParaRPr>
          </a:p>
          <a:p>
            <a:pPr indent="360000" algn="just">
              <a:lnSpc>
                <a:spcPct val="120000"/>
              </a:lnSpc>
              <a:spcBef>
                <a:spcPts val="0"/>
              </a:spcBef>
              <a:spcAft>
                <a:spcPts val="300"/>
              </a:spcAft>
            </a:pPr>
            <a:r>
              <a:rPr lang="ru-RU" sz="2900" b="1" i="1" dirty="0" smtClean="0">
                <a:solidFill>
                  <a:schemeClr val="tx1"/>
                </a:solidFill>
                <a:latin typeface="Times New Roman" panose="02020603050405020304" pitchFamily="18" charset="0"/>
                <a:cs typeface="Times New Roman" panose="02020603050405020304" pitchFamily="18" charset="0"/>
              </a:rPr>
              <a:t>Политическая экономия </a:t>
            </a:r>
            <a:r>
              <a:rPr lang="ru-RU" sz="2900" dirty="0" smtClean="0">
                <a:solidFill>
                  <a:schemeClr val="tx1"/>
                </a:solidFill>
                <a:latin typeface="Times New Roman" panose="02020603050405020304" pitchFamily="18" charset="0"/>
                <a:cs typeface="Times New Roman" panose="02020603050405020304" pitchFamily="18" charset="0"/>
              </a:rPr>
              <a:t>- </a:t>
            </a:r>
            <a:r>
              <a:rPr lang="ru-RU" sz="2900" dirty="0">
                <a:solidFill>
                  <a:schemeClr val="tx1"/>
                </a:solidFill>
                <a:latin typeface="Times New Roman" panose="02020603050405020304" pitchFamily="18" charset="0"/>
                <a:cs typeface="Times New Roman" panose="02020603050405020304" pitchFamily="18" charset="0"/>
              </a:rPr>
              <a:t>«невидимая рука», которая регулирует рынки труда и товаров. Рынок рассматривался как независимая реальность, стоящая над индивидами и контролирующая их поведение. Рынок - позитивная сила, источник порядка, гармонии и объединения общества. Изучение общества путем  собора данные о тех законах, по которым оно функционирует. </a:t>
            </a:r>
            <a:endParaRPr lang="ru-RU" sz="2900" dirty="0" smtClean="0">
              <a:solidFill>
                <a:schemeClr val="tx1"/>
              </a:solidFill>
              <a:latin typeface="Times New Roman" panose="02020603050405020304" pitchFamily="18" charset="0"/>
              <a:cs typeface="Times New Roman" panose="02020603050405020304" pitchFamily="18" charset="0"/>
            </a:endParaRPr>
          </a:p>
          <a:p>
            <a:pPr indent="360000" algn="just">
              <a:lnSpc>
                <a:spcPct val="120000"/>
              </a:lnSpc>
              <a:spcBef>
                <a:spcPts val="0"/>
              </a:spcBef>
              <a:spcAft>
                <a:spcPts val="300"/>
              </a:spcAft>
            </a:pPr>
            <a:r>
              <a:rPr lang="ru-RU" sz="2900" b="1" i="1" dirty="0" err="1" smtClean="0">
                <a:solidFill>
                  <a:schemeClr val="tx1"/>
                </a:solidFill>
                <a:latin typeface="Times New Roman" panose="02020603050405020304" pitchFamily="18" charset="0"/>
                <a:cs typeface="Times New Roman" panose="02020603050405020304" pitchFamily="18" charset="0"/>
              </a:rPr>
              <a:t>Амелиоризм</a:t>
            </a:r>
            <a:r>
              <a:rPr lang="ru-RU" sz="2900" b="1" i="1" dirty="0">
                <a:solidFill>
                  <a:schemeClr val="tx1"/>
                </a:solidFill>
                <a:latin typeface="Times New Roman" panose="02020603050405020304" pitchFamily="18" charset="0"/>
                <a:cs typeface="Times New Roman" panose="02020603050405020304" pitchFamily="18" charset="0"/>
              </a:rPr>
              <a:t>,</a:t>
            </a:r>
            <a:r>
              <a:rPr lang="ru-RU" sz="2900" i="1" dirty="0">
                <a:solidFill>
                  <a:schemeClr val="tx1"/>
                </a:solidFill>
                <a:latin typeface="Times New Roman" panose="02020603050405020304" pitchFamily="18" charset="0"/>
                <a:cs typeface="Times New Roman" panose="02020603050405020304" pitchFamily="18" charset="0"/>
              </a:rPr>
              <a:t> </a:t>
            </a:r>
            <a:r>
              <a:rPr lang="ru-RU" sz="2900" dirty="0">
                <a:solidFill>
                  <a:schemeClr val="tx1"/>
                </a:solidFill>
                <a:latin typeface="Times New Roman" panose="02020603050405020304" pitchFamily="18" charset="0"/>
                <a:cs typeface="Times New Roman" panose="02020603050405020304" pitchFamily="18" charset="0"/>
              </a:rPr>
              <a:t>или стремление решить проблемы общества путем исправления человеческой личности. Хотя британские ученые осознавали, что в обществе имелись проблемы (например, бедность), они все еще верили в общество и хотели сохранить его та­ким, каким оно было. Их желанием было предотвратить насилие и революцию и реформировать систему таким образом, чтобы она и далее сохраняла свою сущность. </a:t>
            </a:r>
            <a:endParaRPr lang="ru-RU" sz="2900" dirty="0" smtClean="0">
              <a:solidFill>
                <a:schemeClr val="tx1"/>
              </a:solidFill>
              <a:latin typeface="Times New Roman" panose="02020603050405020304" pitchFamily="18" charset="0"/>
              <a:cs typeface="Times New Roman" panose="02020603050405020304" pitchFamily="18" charset="0"/>
            </a:endParaRPr>
          </a:p>
          <a:p>
            <a:pPr indent="360000" algn="just">
              <a:lnSpc>
                <a:spcPct val="120000"/>
              </a:lnSpc>
              <a:spcBef>
                <a:spcPts val="0"/>
              </a:spcBef>
              <a:spcAft>
                <a:spcPts val="300"/>
              </a:spcAft>
            </a:pPr>
            <a:r>
              <a:rPr lang="ru-RU" sz="2900" b="1" i="1" dirty="0" smtClean="0">
                <a:solidFill>
                  <a:schemeClr val="tx1"/>
                </a:solidFill>
                <a:latin typeface="Times New Roman" panose="02020603050405020304" pitchFamily="18" charset="0"/>
                <a:cs typeface="Times New Roman" panose="02020603050405020304" pitchFamily="18" charset="0"/>
              </a:rPr>
              <a:t>Социальная эволюция - </a:t>
            </a:r>
            <a:r>
              <a:rPr lang="ru-RU" sz="2900" dirty="0">
                <a:solidFill>
                  <a:schemeClr val="tx1"/>
                </a:solidFill>
                <a:latin typeface="Times New Roman" panose="02020603050405020304" pitchFamily="18" charset="0"/>
                <a:cs typeface="Times New Roman" panose="02020603050405020304" pitchFamily="18" charset="0"/>
              </a:rPr>
              <a:t>это медленный, продуманный, постепенный процесс преобразования одной общественной формации и цивилизации в другую, более совершенную, происходящий </a:t>
            </a:r>
            <a:r>
              <a:rPr lang="ru-RU" sz="2900" dirty="0" smtClean="0">
                <a:solidFill>
                  <a:schemeClr val="tx1"/>
                </a:solidFill>
                <a:latin typeface="Times New Roman" panose="02020603050405020304" pitchFamily="18" charset="0"/>
                <a:cs typeface="Times New Roman" panose="02020603050405020304" pitchFamily="18" charset="0"/>
              </a:rPr>
              <a:t>без излишних </a:t>
            </a:r>
            <a:r>
              <a:rPr lang="ru-RU" sz="2900" dirty="0">
                <a:solidFill>
                  <a:schemeClr val="tx1"/>
                </a:solidFill>
                <a:latin typeface="Times New Roman" panose="02020603050405020304" pitchFamily="18" charset="0"/>
                <a:cs typeface="Times New Roman" panose="02020603050405020304" pitchFamily="18" charset="0"/>
              </a:rPr>
              <a:t>разрушений прошлого, человеческих жертв, с сохранением всего положительного в новом обществе. </a:t>
            </a:r>
            <a:endParaRPr lang="ru-RU" sz="2900" dirty="0" smtClean="0">
              <a:solidFill>
                <a:schemeClr val="tx1"/>
              </a:solidFill>
              <a:latin typeface="Times New Roman" panose="02020603050405020304" pitchFamily="18" charset="0"/>
              <a:cs typeface="Times New Roman" panose="02020603050405020304" pitchFamily="18" charset="0"/>
            </a:endParaRPr>
          </a:p>
          <a:p>
            <a:pPr indent="360000" algn="just">
              <a:lnSpc>
                <a:spcPct val="120000"/>
              </a:lnSpc>
              <a:spcBef>
                <a:spcPts val="0"/>
              </a:spcBef>
              <a:spcAft>
                <a:spcPts val="300"/>
              </a:spcAft>
            </a:pPr>
            <a:r>
              <a:rPr lang="ru-RU" sz="2900" dirty="0" smtClean="0">
                <a:solidFill>
                  <a:schemeClr val="tx1"/>
                </a:solidFill>
                <a:latin typeface="Times New Roman" panose="02020603050405020304" pitchFamily="18" charset="0"/>
                <a:cs typeface="Times New Roman" panose="02020603050405020304" pitchFamily="18" charset="0"/>
              </a:rPr>
              <a:t>Примером </a:t>
            </a:r>
            <a:r>
              <a:rPr lang="ru-RU" sz="2900" dirty="0">
                <a:solidFill>
                  <a:schemeClr val="tx1"/>
                </a:solidFill>
                <a:latin typeface="Times New Roman" panose="02020603050405020304" pitchFamily="18" charset="0"/>
                <a:cs typeface="Times New Roman" panose="02020603050405020304" pitchFamily="18" charset="0"/>
              </a:rPr>
              <a:t>социальной эволюции можно считать становление буржуазного социализма в странах </a:t>
            </a:r>
            <a:r>
              <a:rPr lang="ru-RU" sz="2900" dirty="0" err="1">
                <a:solidFill>
                  <a:schemeClr val="tx1"/>
                </a:solidFill>
                <a:latin typeface="Times New Roman" panose="02020603050405020304" pitchFamily="18" charset="0"/>
                <a:cs typeface="Times New Roman" panose="02020603050405020304" pitchFamily="18" charset="0"/>
              </a:rPr>
              <a:t>марксовского</a:t>
            </a:r>
            <a:r>
              <a:rPr lang="ru-RU" sz="2900" dirty="0">
                <a:solidFill>
                  <a:schemeClr val="tx1"/>
                </a:solidFill>
                <a:latin typeface="Times New Roman" panose="02020603050405020304" pitchFamily="18" charset="0"/>
                <a:cs typeface="Times New Roman" panose="02020603050405020304" pitchFamily="18" charset="0"/>
              </a:rPr>
              <a:t> капитализма в XX в. Социальная эволюция - это стихийный процесс, носящий сознательный характер на каждом отдельном этапе. Поэтому социальную революцию можно назвать </a:t>
            </a:r>
            <a:r>
              <a:rPr lang="ru-RU" sz="2900" i="1" dirty="0">
                <a:solidFill>
                  <a:schemeClr val="tx1"/>
                </a:solidFill>
                <a:latin typeface="Times New Roman" panose="02020603050405020304" pitchFamily="18" charset="0"/>
                <a:cs typeface="Times New Roman" panose="02020603050405020304" pitchFamily="18" charset="0"/>
              </a:rPr>
              <a:t>прагматичной трансформацией</a:t>
            </a:r>
            <a:r>
              <a:rPr lang="ru-RU" sz="2900" dirty="0">
                <a:solidFill>
                  <a:schemeClr val="tx1"/>
                </a:solidFill>
                <a:latin typeface="Times New Roman" panose="02020603050405020304" pitchFamily="18" charset="0"/>
                <a:cs typeface="Times New Roman" panose="02020603050405020304" pitchFamily="18" charset="0"/>
              </a:rPr>
              <a:t> общества.</a:t>
            </a:r>
          </a:p>
          <a:p>
            <a:pPr indent="360000" algn="just">
              <a:lnSpc>
                <a:spcPct val="120000"/>
              </a:lnSpc>
              <a:spcBef>
                <a:spcPts val="0"/>
              </a:spcBef>
              <a:spcAft>
                <a:spcPts val="300"/>
              </a:spcAft>
            </a:pPr>
            <a:r>
              <a:rPr lang="ru-RU" sz="1900" i="1" dirty="0" smtClean="0">
                <a:solidFill>
                  <a:schemeClr val="tx1"/>
                </a:solidFill>
                <a:latin typeface="Times New Roman" panose="02020603050405020304" pitchFamily="18" charset="0"/>
                <a:cs typeface="Times New Roman" panose="02020603050405020304" pitchFamily="18" charset="0"/>
              </a:rPr>
              <a:t>.</a:t>
            </a:r>
            <a:r>
              <a:rPr lang="ru-RU" sz="1900" i="1" dirty="0">
                <a:solidFill>
                  <a:schemeClr val="tx1"/>
                </a:solidFill>
                <a:latin typeface="Times New Roman" panose="02020603050405020304" pitchFamily="18" charset="0"/>
                <a:cs typeface="Times New Roman" panose="02020603050405020304" pitchFamily="18" charset="0"/>
              </a:rPr>
              <a:t> </a:t>
            </a:r>
            <a:endParaRPr lang="ru-RU" sz="1900" dirty="0">
              <a:solidFill>
                <a:schemeClr val="tx1"/>
              </a:solidFill>
              <a:latin typeface="Times New Roman" panose="02020603050405020304" pitchFamily="18" charset="0"/>
              <a:cs typeface="Times New Roman" panose="02020603050405020304" pitchFamily="18" charset="0"/>
            </a:endParaRPr>
          </a:p>
          <a:p>
            <a:endParaRPr lang="ru-RU" sz="1800" dirty="0"/>
          </a:p>
        </p:txBody>
      </p:sp>
    </p:spTree>
    <p:extLst>
      <p:ext uri="{BB962C8B-B14F-4D97-AF65-F5344CB8AC3E}">
        <p14:creationId xmlns:p14="http://schemas.microsoft.com/office/powerpoint/2010/main" val="659906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7772400" cy="432048"/>
          </a:xfrm>
        </p:spPr>
        <p:txBody>
          <a:bodyPr/>
          <a:lstStyle/>
          <a:p>
            <a:pPr lvl="0" algn="ctr"/>
            <a:r>
              <a:rPr lang="ru-RU" sz="2400" i="1" dirty="0">
                <a:effectLst/>
              </a:rPr>
              <a:t>Гербер Спенсер и его </a:t>
            </a:r>
            <a:r>
              <a:rPr lang="ru-RU" sz="2400" i="1" dirty="0" smtClean="0">
                <a:effectLst/>
              </a:rPr>
              <a:t>функционализм</a:t>
            </a:r>
            <a:endParaRPr lang="ru-RU" sz="2400" dirty="0"/>
          </a:p>
        </p:txBody>
      </p:sp>
      <p:sp>
        <p:nvSpPr>
          <p:cNvPr id="3" name="Текст 2"/>
          <p:cNvSpPr>
            <a:spLocks noGrp="1"/>
          </p:cNvSpPr>
          <p:nvPr>
            <p:ph type="body" idx="1"/>
          </p:nvPr>
        </p:nvSpPr>
        <p:spPr>
          <a:xfrm>
            <a:off x="530352" y="908720"/>
            <a:ext cx="7772400" cy="5688632"/>
          </a:xfrm>
        </p:spPr>
        <p:txBody>
          <a:bodyPr>
            <a:normAutofit fontScale="92500" lnSpcReduction="20000"/>
          </a:bodyPr>
          <a:lstStyle/>
          <a:p>
            <a:pPr algn="just"/>
            <a:r>
              <a:rPr lang="ru-RU" sz="1900" b="1" dirty="0">
                <a:solidFill>
                  <a:schemeClr val="tx1"/>
                </a:solidFill>
                <a:latin typeface="Times New Roman" panose="02020603050405020304" pitchFamily="18" charset="0"/>
                <a:cs typeface="Times New Roman" panose="02020603050405020304" pitchFamily="18" charset="0"/>
              </a:rPr>
              <a:t>Герберт Спенсер</a:t>
            </a:r>
            <a:r>
              <a:rPr lang="ru-RU" sz="1900" dirty="0">
                <a:solidFill>
                  <a:schemeClr val="tx1"/>
                </a:solidFill>
                <a:latin typeface="Times New Roman" panose="02020603050405020304" pitchFamily="18" charset="0"/>
                <a:cs typeface="Times New Roman" panose="02020603050405020304" pitchFamily="18" charset="0"/>
              </a:rPr>
              <a:t> (1820-1903) — английский философ и социолог, один из родоначальников позитивизма. Работал инженером на железной дороге. Стал продолжателем </a:t>
            </a:r>
            <a:r>
              <a:rPr lang="ru-RU" sz="1900" dirty="0" smtClean="0">
                <a:solidFill>
                  <a:schemeClr val="tx1"/>
                </a:solidFill>
                <a:latin typeface="Times New Roman" panose="02020603050405020304" pitchFamily="18" charset="0"/>
                <a:cs typeface="Times New Roman" panose="02020603050405020304" pitchFamily="18" charset="0"/>
              </a:rPr>
              <a:t>позитивизма О. Конта. </a:t>
            </a:r>
            <a:r>
              <a:rPr lang="ru-RU" sz="1900" dirty="0">
                <a:solidFill>
                  <a:schemeClr val="tx1"/>
                </a:solidFill>
                <a:latin typeface="Times New Roman" panose="02020603050405020304" pitchFamily="18" charset="0"/>
                <a:cs typeface="Times New Roman" panose="02020603050405020304" pitchFamily="18" charset="0"/>
              </a:rPr>
              <a:t>Он разделял представления Конта о социальной статике и социальной динамике. Согласно его учению, общество похоже на биологический организм и его можно представить как некое целое, состоящее из взаимосвязанных и взаимозависимых </a:t>
            </a:r>
            <a:r>
              <a:rPr lang="ru-RU" sz="1900" dirty="0" smtClean="0">
                <a:solidFill>
                  <a:schemeClr val="tx1"/>
                </a:solidFill>
                <a:latin typeface="Times New Roman" panose="02020603050405020304" pitchFamily="18" charset="0"/>
                <a:cs typeface="Times New Roman" panose="02020603050405020304" pitchFamily="18" charset="0"/>
              </a:rPr>
              <a:t>частей.</a:t>
            </a:r>
          </a:p>
          <a:p>
            <a:pPr algn="just"/>
            <a:r>
              <a:rPr lang="ru-RU" sz="1900" dirty="0">
                <a:solidFill>
                  <a:schemeClr val="tx1"/>
                </a:solidFill>
                <a:latin typeface="Times New Roman" panose="02020603050405020304" pitchFamily="18" charset="0"/>
                <a:cs typeface="Times New Roman" panose="02020603050405020304" pitchFamily="18" charset="0"/>
              </a:rPr>
              <a:t>В социальном организме Спенсер выделяет </a:t>
            </a:r>
            <a:r>
              <a:rPr lang="ru-RU" sz="1900" b="1" i="1" dirty="0">
                <a:solidFill>
                  <a:schemeClr val="tx1"/>
                </a:solidFill>
                <a:latin typeface="Times New Roman" panose="02020603050405020304" pitchFamily="18" charset="0"/>
                <a:cs typeface="Times New Roman" panose="02020603050405020304" pitchFamily="18" charset="0"/>
              </a:rPr>
              <a:t>внутреннюю подсистему</a:t>
            </a:r>
            <a:r>
              <a:rPr lang="ru-RU" sz="1900" dirty="0">
                <a:solidFill>
                  <a:schemeClr val="tx1"/>
                </a:solidFill>
                <a:latin typeface="Times New Roman" panose="02020603050405020304" pitchFamily="18" charset="0"/>
                <a:cs typeface="Times New Roman" panose="02020603050405020304" pitchFamily="18" charset="0"/>
              </a:rPr>
              <a:t>, которая ведает сохранением организма и адаптацией к условиям окружающей среды (внешняя). Функциями которой являются регулирование и контроль взаимоотношений организма с внешней средой. </a:t>
            </a:r>
            <a:endParaRPr lang="ru-RU" sz="1900" dirty="0" smtClean="0">
              <a:solidFill>
                <a:schemeClr val="tx1"/>
              </a:solidFill>
              <a:latin typeface="Times New Roman" panose="02020603050405020304" pitchFamily="18" charset="0"/>
              <a:cs typeface="Times New Roman" panose="02020603050405020304" pitchFamily="18" charset="0"/>
            </a:endParaRPr>
          </a:p>
          <a:p>
            <a:pPr algn="just"/>
            <a:r>
              <a:rPr lang="ru-RU" sz="1900" b="1" i="1" dirty="0" smtClean="0">
                <a:solidFill>
                  <a:schemeClr val="tx1"/>
                </a:solidFill>
                <a:latin typeface="Times New Roman" panose="02020603050405020304" pitchFamily="18" charset="0"/>
                <a:cs typeface="Times New Roman" panose="02020603050405020304" pitchFamily="18" charset="0"/>
              </a:rPr>
              <a:t>Промежуточная </a:t>
            </a:r>
            <a:r>
              <a:rPr lang="ru-RU" sz="1900" b="1" i="1" dirty="0">
                <a:solidFill>
                  <a:schemeClr val="tx1"/>
                </a:solidFill>
                <a:latin typeface="Times New Roman" panose="02020603050405020304" pitchFamily="18" charset="0"/>
                <a:cs typeface="Times New Roman" panose="02020603050405020304" pitchFamily="18" charset="0"/>
              </a:rPr>
              <a:t>подсистема</a:t>
            </a:r>
            <a:r>
              <a:rPr lang="ru-RU" sz="1900" dirty="0">
                <a:solidFill>
                  <a:schemeClr val="tx1"/>
                </a:solidFill>
                <a:latin typeface="Times New Roman" panose="02020603050405020304" pitchFamily="18" charset="0"/>
                <a:cs typeface="Times New Roman" panose="02020603050405020304" pitchFamily="18" charset="0"/>
              </a:rPr>
              <a:t>, ответственная за коммуникацию между </a:t>
            </a:r>
            <a:r>
              <a:rPr lang="ru-RU" sz="1900" dirty="0" smtClean="0">
                <a:solidFill>
                  <a:schemeClr val="tx1"/>
                </a:solidFill>
                <a:latin typeface="Times New Roman" panose="02020603050405020304" pitchFamily="18" charset="0"/>
                <a:cs typeface="Times New Roman" panose="02020603050405020304" pitchFamily="18" charset="0"/>
              </a:rPr>
              <a:t>регулированием </a:t>
            </a:r>
            <a:r>
              <a:rPr lang="ru-RU" sz="1900" dirty="0">
                <a:solidFill>
                  <a:schemeClr val="tx1"/>
                </a:solidFill>
                <a:latin typeface="Times New Roman" panose="02020603050405020304" pitchFamily="18" charset="0"/>
                <a:cs typeface="Times New Roman" panose="02020603050405020304" pitchFamily="18" charset="0"/>
              </a:rPr>
              <a:t>и </a:t>
            </a:r>
            <a:r>
              <a:rPr lang="ru-RU" sz="1900" dirty="0" smtClean="0">
                <a:solidFill>
                  <a:schemeClr val="tx1"/>
                </a:solidFill>
                <a:latin typeface="Times New Roman" panose="02020603050405020304" pitchFamily="18" charset="0"/>
                <a:cs typeface="Times New Roman" panose="02020603050405020304" pitchFamily="18" charset="0"/>
              </a:rPr>
              <a:t>контролем . </a:t>
            </a:r>
            <a:r>
              <a:rPr lang="ru-RU" sz="1900" dirty="0">
                <a:solidFill>
                  <a:schemeClr val="tx1"/>
                </a:solidFill>
                <a:latin typeface="Times New Roman" panose="02020603050405020304" pitchFamily="18" charset="0"/>
                <a:cs typeface="Times New Roman" panose="02020603050405020304" pitchFamily="18" charset="0"/>
              </a:rPr>
              <a:t>Общество в целом у Спенсера носит системный характер и несводимо к простой сумме действий индивидов</a:t>
            </a:r>
            <a:r>
              <a:rPr lang="ru-RU" sz="1900" dirty="0" smtClean="0">
                <a:solidFill>
                  <a:schemeClr val="tx1"/>
                </a:solidFill>
                <a:latin typeface="Times New Roman" panose="02020603050405020304" pitchFamily="18" charset="0"/>
                <a:cs typeface="Times New Roman" panose="02020603050405020304" pitchFamily="18" charset="0"/>
              </a:rPr>
              <a:t>.</a:t>
            </a:r>
          </a:p>
          <a:p>
            <a:pPr algn="just"/>
            <a:endParaRPr lang="ru-RU" sz="1900" dirty="0">
              <a:solidFill>
                <a:schemeClr val="tx1"/>
              </a:solidFill>
              <a:latin typeface="Times New Roman" panose="02020603050405020304" pitchFamily="18" charset="0"/>
              <a:cs typeface="Times New Roman" panose="02020603050405020304" pitchFamily="18" charset="0"/>
            </a:endParaRPr>
          </a:p>
          <a:p>
            <a:pPr algn="just"/>
            <a:r>
              <a:rPr lang="ru-RU" sz="1900" dirty="0">
                <a:solidFill>
                  <a:schemeClr val="tx1"/>
                </a:solidFill>
                <a:latin typeface="Times New Roman" panose="02020603050405020304" pitchFamily="18" charset="0"/>
                <a:cs typeface="Times New Roman" panose="02020603050405020304" pitchFamily="18" charset="0"/>
              </a:rPr>
              <a:t>Первоочередной задачей социологии Спенсер считал установление и объяснение </a:t>
            </a:r>
            <a:r>
              <a:rPr lang="ru-RU" sz="1900" b="1" i="1" dirty="0">
                <a:solidFill>
                  <a:schemeClr val="tx1"/>
                </a:solidFill>
                <a:latin typeface="Times New Roman" panose="02020603050405020304" pitchFamily="18" charset="0"/>
                <a:cs typeface="Times New Roman" panose="02020603050405020304" pitchFamily="18" charset="0"/>
              </a:rPr>
              <a:t>функций социальных </a:t>
            </a:r>
            <a:r>
              <a:rPr lang="ru-RU" sz="1900" b="1" i="1" dirty="0" smtClean="0">
                <a:solidFill>
                  <a:schemeClr val="tx1"/>
                </a:solidFill>
                <a:latin typeface="Times New Roman" panose="02020603050405020304" pitchFamily="18" charset="0"/>
                <a:cs typeface="Times New Roman" panose="02020603050405020304" pitchFamily="18" charset="0"/>
              </a:rPr>
              <a:t>институтов - </a:t>
            </a:r>
            <a:r>
              <a:rPr lang="ru-RU" sz="1900" dirty="0" smtClean="0">
                <a:solidFill>
                  <a:schemeClr val="tx1"/>
                </a:solidFill>
                <a:latin typeface="Times New Roman" panose="02020603050405020304" pitchFamily="18" charset="0"/>
                <a:cs typeface="Times New Roman" panose="02020603050405020304" pitchFamily="18" charset="0"/>
              </a:rPr>
              <a:t>структура </a:t>
            </a:r>
            <a:r>
              <a:rPr lang="ru-RU" sz="1900" dirty="0">
                <a:solidFill>
                  <a:schemeClr val="tx1"/>
                </a:solidFill>
                <a:latin typeface="Times New Roman" panose="02020603050405020304" pitchFamily="18" charset="0"/>
                <a:cs typeface="Times New Roman" panose="02020603050405020304" pitchFamily="18" charset="0"/>
              </a:rPr>
              <a:t>социальных действий, составляющих первичный материал для анализа. </a:t>
            </a:r>
          </a:p>
          <a:p>
            <a:pPr marL="342900" indent="-342900" algn="just">
              <a:buFont typeface="Wingdings" panose="05000000000000000000" pitchFamily="2" charset="2"/>
              <a:buChar char="Ø"/>
            </a:pPr>
            <a:r>
              <a:rPr lang="ru-RU" sz="1900" b="1" i="1" dirty="0" smtClean="0">
                <a:solidFill>
                  <a:schemeClr val="tx1"/>
                </a:solidFill>
                <a:latin typeface="Times New Roman" panose="02020603050405020304" pitchFamily="18" charset="0"/>
                <a:cs typeface="Times New Roman" panose="02020603050405020304" pitchFamily="18" charset="0"/>
              </a:rPr>
              <a:t>регулятивная </a:t>
            </a:r>
            <a:r>
              <a:rPr lang="ru-RU" sz="1900" b="1" i="1" dirty="0">
                <a:solidFill>
                  <a:schemeClr val="tx1"/>
                </a:solidFill>
                <a:latin typeface="Times New Roman" panose="02020603050405020304" pitchFamily="18" charset="0"/>
                <a:cs typeface="Times New Roman" panose="02020603050405020304" pitchFamily="18" charset="0"/>
              </a:rPr>
              <a:t>система </a:t>
            </a:r>
            <a:r>
              <a:rPr lang="ru-RU" sz="1900" dirty="0">
                <a:solidFill>
                  <a:schemeClr val="tx1"/>
                </a:solidFill>
                <a:latin typeface="Times New Roman" panose="02020603050405020304" pitchFamily="18" charset="0"/>
                <a:cs typeface="Times New Roman" panose="02020603050405020304" pitchFamily="18" charset="0"/>
              </a:rPr>
              <a:t>для осуществления социального контроля при помощи государства и церкви;</a:t>
            </a:r>
          </a:p>
          <a:p>
            <a:pPr marL="342900" indent="-342900" algn="just">
              <a:buFont typeface="Wingdings" panose="05000000000000000000" pitchFamily="2" charset="2"/>
              <a:buChar char="Ø"/>
            </a:pPr>
            <a:r>
              <a:rPr lang="ru-RU" sz="1900" b="1" i="1" dirty="0" smtClean="0">
                <a:solidFill>
                  <a:schemeClr val="tx1"/>
                </a:solidFill>
                <a:latin typeface="Times New Roman" panose="02020603050405020304" pitchFamily="18" charset="0"/>
                <a:cs typeface="Times New Roman" panose="02020603050405020304" pitchFamily="18" charset="0"/>
              </a:rPr>
              <a:t>поддерживающая </a:t>
            </a:r>
            <a:r>
              <a:rPr lang="ru-RU" sz="1900" b="1" i="1" dirty="0">
                <a:solidFill>
                  <a:schemeClr val="tx1"/>
                </a:solidFill>
                <a:latin typeface="Times New Roman" panose="02020603050405020304" pitchFamily="18" charset="0"/>
                <a:cs typeface="Times New Roman" panose="02020603050405020304" pitchFamily="18" charset="0"/>
              </a:rPr>
              <a:t>система </a:t>
            </a:r>
            <a:r>
              <a:rPr lang="ru-RU" sz="1900" dirty="0">
                <a:solidFill>
                  <a:schemeClr val="tx1"/>
                </a:solidFill>
                <a:latin typeface="Times New Roman" panose="02020603050405020304" pitchFamily="18" charset="0"/>
                <a:cs typeface="Times New Roman" panose="02020603050405020304" pitchFamily="18" charset="0"/>
              </a:rPr>
              <a:t>церемониальных правил — статус, ранг, которые формируют чувство субординации, регулирующее отношения;</a:t>
            </a:r>
          </a:p>
          <a:p>
            <a:pPr marL="342900" indent="-342900" algn="just">
              <a:buFont typeface="Wingdings" panose="05000000000000000000" pitchFamily="2" charset="2"/>
              <a:buChar char="Ø"/>
            </a:pPr>
            <a:r>
              <a:rPr lang="ru-RU" sz="1900" b="1" i="1" dirty="0" smtClean="0">
                <a:solidFill>
                  <a:schemeClr val="tx1"/>
                </a:solidFill>
                <a:latin typeface="Times New Roman" panose="02020603050405020304" pitchFamily="18" charset="0"/>
                <a:cs typeface="Times New Roman" panose="02020603050405020304" pitchFamily="18" charset="0"/>
              </a:rPr>
              <a:t>дистрибутивная </a:t>
            </a:r>
            <a:r>
              <a:rPr lang="ru-RU" sz="1900" b="1" i="1" dirty="0">
                <a:solidFill>
                  <a:schemeClr val="tx1"/>
                </a:solidFill>
                <a:latin typeface="Times New Roman" panose="02020603050405020304" pitchFamily="18" charset="0"/>
                <a:cs typeface="Times New Roman" panose="02020603050405020304" pitchFamily="18" charset="0"/>
              </a:rPr>
              <a:t>система</a:t>
            </a:r>
            <a:r>
              <a:rPr lang="ru-RU" sz="1900" dirty="0">
                <a:solidFill>
                  <a:schemeClr val="tx1"/>
                </a:solidFill>
                <a:latin typeface="Times New Roman" panose="02020603050405020304" pitchFamily="18" charset="0"/>
                <a:cs typeface="Times New Roman" panose="02020603050405020304" pitchFamily="18" charset="0"/>
              </a:rPr>
              <a:t>, существующая для сотрудничества в достижении цели.</a:t>
            </a:r>
          </a:p>
          <a:p>
            <a:pPr algn="just"/>
            <a:endParaRPr lang="ru-RU" sz="1800" dirty="0">
              <a:solidFill>
                <a:schemeClr val="tx1"/>
              </a:solidFill>
            </a:endParaRPr>
          </a:p>
        </p:txBody>
      </p:sp>
    </p:spTree>
    <p:extLst>
      <p:ext uri="{BB962C8B-B14F-4D97-AF65-F5344CB8AC3E}">
        <p14:creationId xmlns:p14="http://schemas.microsoft.com/office/powerpoint/2010/main" val="3726716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7632848" cy="720080"/>
          </a:xfrm>
        </p:spPr>
        <p:txBody>
          <a:bodyPr>
            <a:normAutofit fontScale="90000"/>
          </a:bodyPr>
          <a:lstStyle/>
          <a:p>
            <a:pPr algn="ctr"/>
            <a:r>
              <a:rPr lang="ru-RU" sz="2400" i="1" dirty="0">
                <a:latin typeface="Times New Roman" panose="02020603050405020304" pitchFamily="18" charset="0"/>
                <a:cs typeface="Times New Roman" panose="02020603050405020304" pitchFamily="18" charset="0"/>
              </a:rPr>
              <a:t>Социологический проект О. Конта: всеобщая классификация наук</a:t>
            </a:r>
            <a:endParaRPr lang="ru-RU" sz="2400" dirty="0"/>
          </a:p>
        </p:txBody>
      </p:sp>
      <p:pic>
        <p:nvPicPr>
          <p:cNvPr id="5" name="Объект 4" descr="http://www.grandars.ru/images/1/review/id/2923/c1906b1942.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91880" y="1340768"/>
            <a:ext cx="5400600" cy="5184576"/>
          </a:xfrm>
          <a:prstGeom prst="rect">
            <a:avLst/>
          </a:prstGeom>
          <a:noFill/>
          <a:ln>
            <a:noFill/>
          </a:ln>
        </p:spPr>
      </p:pic>
      <p:sp>
        <p:nvSpPr>
          <p:cNvPr id="3" name="Текст 2"/>
          <p:cNvSpPr>
            <a:spLocks noGrp="1"/>
          </p:cNvSpPr>
          <p:nvPr>
            <p:ph type="body" sz="half" idx="2"/>
          </p:nvPr>
        </p:nvSpPr>
        <p:spPr>
          <a:xfrm>
            <a:off x="467544" y="1268760"/>
            <a:ext cx="2961456" cy="5184576"/>
          </a:xfrm>
        </p:spPr>
        <p:txBody>
          <a:bodyPr>
            <a:noAutofit/>
          </a:bodyPr>
          <a:lstStyle/>
          <a:p>
            <a:pPr indent="252000" algn="just">
              <a:spcBef>
                <a:spcPts val="0"/>
              </a:spcBef>
            </a:pPr>
            <a:r>
              <a:rPr lang="ru-RU" sz="1500" dirty="0">
                <a:latin typeface="Times New Roman" panose="02020603050405020304" pitchFamily="18" charset="0"/>
                <a:cs typeface="Times New Roman" panose="02020603050405020304" pitchFamily="18" charset="0"/>
              </a:rPr>
              <a:t>Основные положения контовской позитивистской социологии (теории, метода, оценки) выражаются в следующем. В качестве инструмента познания позитивная наука нацелена на познание законов. Каждая более сложная наука строится на более общих науках, и может пользоваться их методами, но каждая более сложная наука добавляет свой специфический метод или способ рассмотрения. Для социологии это </a:t>
            </a:r>
            <a:r>
              <a:rPr lang="ru-RU" sz="1500" b="1" i="1" dirty="0">
                <a:latin typeface="Times New Roman" panose="02020603050405020304" pitchFamily="18" charset="0"/>
                <a:cs typeface="Times New Roman" panose="02020603050405020304" pitchFamily="18" charset="0"/>
              </a:rPr>
              <a:t>«исторический метод» - </a:t>
            </a:r>
            <a:r>
              <a:rPr lang="ru-RU" sz="1500" dirty="0">
                <a:latin typeface="Times New Roman" panose="02020603050405020304" pitchFamily="18" charset="0"/>
                <a:cs typeface="Times New Roman" panose="02020603050405020304" pitchFamily="18" charset="0"/>
              </a:rPr>
              <a:t>сравнение предшествующего и последующего состояний и выведение на этой основе законов развития</a:t>
            </a:r>
            <a:r>
              <a:rPr lang="ru-RU" sz="1500" dirty="0" smtClean="0">
                <a:latin typeface="Times New Roman" panose="02020603050405020304" pitchFamily="18" charset="0"/>
                <a:cs typeface="Times New Roman" panose="02020603050405020304" pitchFamily="18" charset="0"/>
              </a:rPr>
              <a:t>.</a:t>
            </a:r>
          </a:p>
          <a:p>
            <a:pPr algn="just"/>
            <a:r>
              <a:rPr lang="ru-RU" sz="1500" b="1" i="1" dirty="0" smtClean="0">
                <a:latin typeface="Times New Roman" panose="02020603050405020304" pitchFamily="18" charset="0"/>
                <a:cs typeface="Times New Roman" panose="02020603050405020304" pitchFamily="18" charset="0"/>
              </a:rPr>
              <a:t>Социология как наука о </a:t>
            </a:r>
            <a:r>
              <a:rPr lang="ru-RU" sz="1500" dirty="0" smtClean="0">
                <a:latin typeface="Times New Roman" panose="02020603050405020304" pitchFamily="18" charset="0"/>
                <a:cs typeface="Times New Roman" panose="02020603050405020304" pitchFamily="18" charset="0"/>
              </a:rPr>
              <a:t>человеческом </a:t>
            </a:r>
            <a:r>
              <a:rPr lang="ru-RU" sz="1500" dirty="0">
                <a:latin typeface="Times New Roman" panose="02020603050405020304" pitchFamily="18" charset="0"/>
                <a:cs typeface="Times New Roman" panose="02020603050405020304" pitchFamily="18" charset="0"/>
              </a:rPr>
              <a:t>обществе — самая молодая </a:t>
            </a:r>
            <a:r>
              <a:rPr lang="ru-RU" sz="1500" dirty="0" smtClean="0">
                <a:latin typeface="Times New Roman" panose="02020603050405020304" pitchFamily="18" charset="0"/>
                <a:cs typeface="Times New Roman" panose="02020603050405020304" pitchFamily="18" charset="0"/>
              </a:rPr>
              <a:t>наука</a:t>
            </a:r>
            <a:endParaRPr lang="ru-RU" sz="1500" dirty="0"/>
          </a:p>
        </p:txBody>
      </p:sp>
    </p:spTree>
    <p:extLst>
      <p:ext uri="{BB962C8B-B14F-4D97-AF65-F5344CB8AC3E}">
        <p14:creationId xmlns:p14="http://schemas.microsoft.com/office/powerpoint/2010/main" val="25895652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7772400" cy="360040"/>
          </a:xfrm>
        </p:spPr>
        <p:txBody>
          <a:bodyPr>
            <a:normAutofit fontScale="90000"/>
          </a:bodyPr>
          <a:lstStyle/>
          <a:p>
            <a:pPr algn="ctr"/>
            <a:r>
              <a:rPr lang="ru-RU" sz="2400" i="1" dirty="0">
                <a:effectLst/>
              </a:rPr>
              <a:t>Гербер Спенсер и его функционализм</a:t>
            </a:r>
            <a:endParaRPr lang="ru-RU" sz="2400" dirty="0"/>
          </a:p>
        </p:txBody>
      </p:sp>
      <p:sp>
        <p:nvSpPr>
          <p:cNvPr id="3" name="Текст 2"/>
          <p:cNvSpPr>
            <a:spLocks noGrp="1"/>
          </p:cNvSpPr>
          <p:nvPr>
            <p:ph type="body" idx="1"/>
          </p:nvPr>
        </p:nvSpPr>
        <p:spPr>
          <a:xfrm>
            <a:off x="530352" y="692696"/>
            <a:ext cx="7772400" cy="5904656"/>
          </a:xfrm>
        </p:spPr>
        <p:txBody>
          <a:bodyPr>
            <a:normAutofit/>
          </a:bodyPr>
          <a:lstStyle/>
          <a:p>
            <a:pPr algn="just" fontAlgn="t"/>
            <a:r>
              <a:rPr lang="ru-RU" dirty="0">
                <a:solidFill>
                  <a:schemeClr val="tx1"/>
                </a:solidFill>
                <a:latin typeface="Times New Roman" panose="02020603050405020304" pitchFamily="18" charset="0"/>
                <a:cs typeface="Times New Roman" panose="02020603050405020304" pitchFamily="18" charset="0"/>
              </a:rPr>
              <a:t>Классификация общества по Спенсеру</a:t>
            </a:r>
          </a:p>
          <a:p>
            <a:pPr marL="342900" indent="-342900" algn="just" fontAlgn="t">
              <a:buFont typeface="Wingdings" panose="05000000000000000000" pitchFamily="2" charset="2"/>
              <a:buChar char="Ø"/>
            </a:pPr>
            <a:r>
              <a:rPr lang="ru-RU" dirty="0">
                <a:solidFill>
                  <a:schemeClr val="tx1"/>
                </a:solidFill>
                <a:latin typeface="Times New Roman" panose="02020603050405020304" pitchFamily="18" charset="0"/>
                <a:cs typeface="Times New Roman" panose="02020603050405020304" pitchFamily="18" charset="0"/>
              </a:rPr>
              <a:t>по степени интеграции различает </a:t>
            </a:r>
            <a:r>
              <a:rPr lang="ru-RU" i="1" dirty="0">
                <a:solidFill>
                  <a:schemeClr val="tx1"/>
                </a:solidFill>
                <a:latin typeface="Times New Roman" panose="02020603050405020304" pitchFamily="18" charset="0"/>
                <a:cs typeface="Times New Roman" panose="02020603050405020304" pitchFamily="18" charset="0"/>
              </a:rPr>
              <a:t>простые, сложные, вдвойне сложные общества</a:t>
            </a:r>
            <a:r>
              <a:rPr lang="ru-RU" dirty="0">
                <a:solidFill>
                  <a:schemeClr val="tx1"/>
                </a:solidFill>
                <a:latin typeface="Times New Roman" panose="02020603050405020304" pitchFamily="18" charset="0"/>
                <a:cs typeface="Times New Roman" panose="02020603050405020304" pitchFamily="18" charset="0"/>
              </a:rPr>
              <a:t>;</a:t>
            </a:r>
          </a:p>
          <a:p>
            <a:pPr marL="342900" indent="-342900" algn="just" fontAlgn="t">
              <a:buFont typeface="Wingdings" panose="05000000000000000000" pitchFamily="2" charset="2"/>
              <a:buChar char="Ø"/>
            </a:pPr>
            <a:r>
              <a:rPr lang="ru-RU" dirty="0">
                <a:solidFill>
                  <a:schemeClr val="tx1"/>
                </a:solidFill>
                <a:latin typeface="Times New Roman" panose="02020603050405020304" pitchFamily="18" charset="0"/>
                <a:cs typeface="Times New Roman" panose="02020603050405020304" pitchFamily="18" charset="0"/>
              </a:rPr>
              <a:t>по уровням развития распределяет их между двумя полюсами</a:t>
            </a:r>
            <a:r>
              <a:rPr lang="ru-RU" i="1" dirty="0">
                <a:solidFill>
                  <a:schemeClr val="tx1"/>
                </a:solidFill>
                <a:latin typeface="Times New Roman" panose="02020603050405020304" pitchFamily="18" charset="0"/>
                <a:cs typeface="Times New Roman" panose="02020603050405020304" pitchFamily="18" charset="0"/>
              </a:rPr>
              <a:t>: нижний</a:t>
            </a:r>
            <a:r>
              <a:rPr lang="ru-RU" dirty="0">
                <a:solidFill>
                  <a:schemeClr val="tx1"/>
                </a:solidFill>
                <a:latin typeface="Times New Roman" panose="02020603050405020304" pitchFamily="18" charset="0"/>
                <a:cs typeface="Times New Roman" panose="02020603050405020304" pitchFamily="18" charset="0"/>
              </a:rPr>
              <a:t> из которых составляет военное общество, а </a:t>
            </a:r>
            <a:r>
              <a:rPr lang="ru-RU" i="1" dirty="0">
                <a:solidFill>
                  <a:schemeClr val="tx1"/>
                </a:solidFill>
                <a:latin typeface="Times New Roman" panose="02020603050405020304" pitchFamily="18" charset="0"/>
                <a:cs typeface="Times New Roman" panose="02020603050405020304" pitchFamily="18" charset="0"/>
              </a:rPr>
              <a:t>верхний</a:t>
            </a:r>
            <a:r>
              <a:rPr lang="ru-RU" dirty="0">
                <a:solidFill>
                  <a:schemeClr val="tx1"/>
                </a:solidFill>
                <a:latin typeface="Times New Roman" panose="02020603050405020304" pitchFamily="18" charset="0"/>
                <a:cs typeface="Times New Roman" panose="02020603050405020304" pitchFamily="18" charset="0"/>
              </a:rPr>
              <a:t> — индустриальное. </a:t>
            </a:r>
          </a:p>
          <a:p>
            <a:pPr algn="just" fontAlgn="t"/>
            <a:r>
              <a:rPr lang="ru-RU" b="1" i="1" dirty="0">
                <a:solidFill>
                  <a:schemeClr val="tx1"/>
                </a:solidFill>
                <a:latin typeface="Times New Roman" panose="02020603050405020304" pitchFamily="18" charset="0"/>
                <a:cs typeface="Times New Roman" panose="02020603050405020304" pitchFamily="18" charset="0"/>
              </a:rPr>
              <a:t>Военные общества</a:t>
            </a:r>
            <a:r>
              <a:rPr lang="ru-RU" dirty="0">
                <a:solidFill>
                  <a:schemeClr val="tx1"/>
                </a:solidFill>
                <a:latin typeface="Times New Roman" panose="02020603050405020304" pitchFamily="18" charset="0"/>
                <a:cs typeface="Times New Roman" panose="02020603050405020304" pitchFamily="18" charset="0"/>
              </a:rPr>
              <a:t> характеризуются наличием единой системы веры, а кооперация между индивидами достигается посредством насилия и принуждения; здесь государство доминирует над индивидами, индивид существует для государства. </a:t>
            </a:r>
          </a:p>
          <a:p>
            <a:pPr algn="just" fontAlgn="t"/>
            <a:r>
              <a:rPr lang="ru-RU" b="1" i="1" dirty="0" smtClean="0">
                <a:solidFill>
                  <a:schemeClr val="tx1"/>
                </a:solidFill>
                <a:latin typeface="Times New Roman" panose="02020603050405020304" pitchFamily="18" charset="0"/>
                <a:cs typeface="Times New Roman" panose="02020603050405020304" pitchFamily="18" charset="0"/>
              </a:rPr>
              <a:t>Индустриальные общества – </a:t>
            </a:r>
            <a:r>
              <a:rPr lang="ru-RU" dirty="0" smtClean="0">
                <a:solidFill>
                  <a:schemeClr val="tx1"/>
                </a:solidFill>
                <a:latin typeface="Times New Roman" panose="02020603050405020304" pitchFamily="18" charset="0"/>
                <a:cs typeface="Times New Roman" panose="02020603050405020304" pitchFamily="18" charset="0"/>
              </a:rPr>
              <a:t>экономическая система, </a:t>
            </a:r>
            <a:r>
              <a:rPr lang="ru-RU" dirty="0">
                <a:solidFill>
                  <a:schemeClr val="tx1"/>
                </a:solidFill>
                <a:latin typeface="Times New Roman" panose="02020603050405020304" pitchFamily="18" charset="0"/>
                <a:cs typeface="Times New Roman" panose="02020603050405020304" pitchFamily="18" charset="0"/>
              </a:rPr>
              <a:t>характеризуются демократическими принципами, многообразием систем </a:t>
            </a:r>
            <a:r>
              <a:rPr lang="ru-RU" dirty="0" smtClean="0">
                <a:solidFill>
                  <a:schemeClr val="tx1"/>
                </a:solidFill>
                <a:latin typeface="Times New Roman" panose="02020603050405020304" pitchFamily="18" charset="0"/>
                <a:cs typeface="Times New Roman" panose="02020603050405020304" pitchFamily="18" charset="0"/>
              </a:rPr>
              <a:t>добровольной </a:t>
            </a:r>
            <a:r>
              <a:rPr lang="ru-RU" dirty="0">
                <a:solidFill>
                  <a:schemeClr val="tx1"/>
                </a:solidFill>
                <a:latin typeface="Times New Roman" panose="02020603050405020304" pitchFamily="18" charset="0"/>
                <a:cs typeface="Times New Roman" panose="02020603050405020304" pitchFamily="18" charset="0"/>
              </a:rPr>
              <a:t>кооперацией индивидов. Здесь не индивид существует для государства, а государство — для индивидов. </a:t>
            </a:r>
            <a:r>
              <a:rPr lang="ru-RU" dirty="0" smtClean="0">
                <a:solidFill>
                  <a:schemeClr val="tx1"/>
                </a:solidFill>
                <a:latin typeface="Times New Roman" panose="02020603050405020304" pitchFamily="18" charset="0"/>
                <a:cs typeface="Times New Roman" panose="02020603050405020304" pitchFamily="18" charset="0"/>
              </a:rPr>
              <a:t>По </a:t>
            </a:r>
            <a:r>
              <a:rPr lang="ru-RU" dirty="0">
                <a:solidFill>
                  <a:schemeClr val="tx1"/>
                </a:solidFill>
                <a:latin typeface="Times New Roman" panose="02020603050405020304" pitchFamily="18" charset="0"/>
                <a:cs typeface="Times New Roman" panose="02020603050405020304" pitchFamily="18" charset="0"/>
              </a:rPr>
              <a:t>мере развития общества становятся все многообразнее и индустриальное общество существует во множестве разновидностей</a:t>
            </a:r>
          </a:p>
          <a:p>
            <a:endParaRPr lang="ru-RU" dirty="0"/>
          </a:p>
        </p:txBody>
      </p:sp>
    </p:spTree>
    <p:extLst>
      <p:ext uri="{BB962C8B-B14F-4D97-AF65-F5344CB8AC3E}">
        <p14:creationId xmlns:p14="http://schemas.microsoft.com/office/powerpoint/2010/main" val="29985497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6632"/>
            <a:ext cx="7772400" cy="432048"/>
          </a:xfrm>
        </p:spPr>
        <p:txBody>
          <a:bodyPr/>
          <a:lstStyle/>
          <a:p>
            <a:pPr algn="ctr"/>
            <a:r>
              <a:rPr lang="ru-RU" sz="2400" i="1" dirty="0">
                <a:effectLst/>
              </a:rPr>
              <a:t>Гербер Спенсер и его функционализм</a:t>
            </a:r>
            <a:endParaRPr lang="ru-RU" sz="2400" dirty="0"/>
          </a:p>
        </p:txBody>
      </p:sp>
      <p:sp>
        <p:nvSpPr>
          <p:cNvPr id="3" name="Текст 2"/>
          <p:cNvSpPr>
            <a:spLocks noGrp="1"/>
          </p:cNvSpPr>
          <p:nvPr>
            <p:ph type="body" idx="1"/>
          </p:nvPr>
        </p:nvSpPr>
        <p:spPr>
          <a:xfrm>
            <a:off x="530352" y="692696"/>
            <a:ext cx="7772400" cy="5832648"/>
          </a:xfrm>
        </p:spPr>
        <p:txBody>
          <a:bodyPr/>
          <a:lstStyle/>
          <a:p>
            <a:pPr algn="just"/>
            <a:r>
              <a:rPr lang="ru-RU" dirty="0" smtClean="0">
                <a:solidFill>
                  <a:schemeClr val="tx1"/>
                </a:solidFill>
              </a:rPr>
              <a:t>Ученых </a:t>
            </a:r>
            <a:r>
              <a:rPr lang="ru-RU" dirty="0">
                <a:solidFill>
                  <a:schemeClr val="tx1"/>
                </a:solidFill>
              </a:rPr>
              <a:t>вводит в научный оборот понятие </a:t>
            </a:r>
            <a:r>
              <a:rPr lang="ru-RU" dirty="0" smtClean="0">
                <a:solidFill>
                  <a:schemeClr val="tx1"/>
                </a:solidFill>
              </a:rPr>
              <a:t>«</a:t>
            </a:r>
            <a:r>
              <a:rPr lang="ru-RU" b="1" i="1" dirty="0" smtClean="0">
                <a:solidFill>
                  <a:schemeClr val="tx1"/>
                </a:solidFill>
              </a:rPr>
              <a:t>Социальный институт»</a:t>
            </a:r>
            <a:r>
              <a:rPr lang="ru-RU" dirty="0" smtClean="0">
                <a:solidFill>
                  <a:schemeClr val="tx1"/>
                </a:solidFill>
              </a:rPr>
              <a:t> </a:t>
            </a:r>
            <a:r>
              <a:rPr lang="ru-RU" dirty="0">
                <a:solidFill>
                  <a:schemeClr val="tx1"/>
                </a:solidFill>
              </a:rPr>
              <a:t>— это орган общественного </a:t>
            </a:r>
            <a:r>
              <a:rPr lang="ru-RU" dirty="0" err="1">
                <a:solidFill>
                  <a:schemeClr val="tx1"/>
                </a:solidFill>
              </a:rPr>
              <a:t>суперорганизма</a:t>
            </a:r>
            <a:r>
              <a:rPr lang="ru-RU" dirty="0">
                <a:solidFill>
                  <a:schemeClr val="tx1"/>
                </a:solidFill>
              </a:rPr>
              <a:t>, который делает возможным совместную жизнь и сотрудничество людей. </a:t>
            </a:r>
            <a:endParaRPr lang="ru-RU" dirty="0" smtClean="0">
              <a:solidFill>
                <a:schemeClr val="tx1"/>
              </a:solidFill>
            </a:endParaRPr>
          </a:p>
          <a:p>
            <a:pPr algn="just"/>
            <a:r>
              <a:rPr lang="ru-RU" dirty="0" smtClean="0">
                <a:solidFill>
                  <a:schemeClr val="tx1"/>
                </a:solidFill>
              </a:rPr>
              <a:t>Выделяет </a:t>
            </a:r>
            <a:r>
              <a:rPr lang="ru-RU" dirty="0">
                <a:solidFill>
                  <a:schemeClr val="tx1"/>
                </a:solidFill>
              </a:rPr>
              <a:t>шесть категорий институтов: семейные, обрядовые, политические, церковные, профессиональные и промышленные. Каждый из них выполняет в обществе определенные функции в зависимости от характера общественного устройства</a:t>
            </a:r>
            <a:r>
              <a:rPr lang="ru-RU" dirty="0" smtClean="0">
                <a:solidFill>
                  <a:schemeClr val="tx1"/>
                </a:solidFill>
              </a:rPr>
              <a:t>.</a:t>
            </a:r>
          </a:p>
          <a:p>
            <a:pPr algn="just"/>
            <a:r>
              <a:rPr lang="ru-RU" dirty="0">
                <a:solidFill>
                  <a:schemeClr val="tx1"/>
                </a:solidFill>
              </a:rPr>
              <a:t>В </a:t>
            </a:r>
            <a:r>
              <a:rPr lang="ru-RU" b="1" dirty="0">
                <a:solidFill>
                  <a:schemeClr val="tx1"/>
                </a:solidFill>
              </a:rPr>
              <a:t>теории </a:t>
            </a:r>
            <a:r>
              <a:rPr lang="ru-RU" b="1" dirty="0" smtClean="0">
                <a:solidFill>
                  <a:schemeClr val="tx1"/>
                </a:solidFill>
              </a:rPr>
              <a:t>эволюции</a:t>
            </a:r>
            <a:r>
              <a:rPr lang="ru-RU" dirty="0" smtClean="0">
                <a:solidFill>
                  <a:schemeClr val="tx1"/>
                </a:solidFill>
              </a:rPr>
              <a:t> </a:t>
            </a:r>
            <a:r>
              <a:rPr lang="ru-RU" b="1" dirty="0">
                <a:solidFill>
                  <a:schemeClr val="tx1"/>
                </a:solidFill>
              </a:rPr>
              <a:t>Спенсер выделил</a:t>
            </a:r>
            <a:r>
              <a:rPr lang="ru-RU" dirty="0">
                <a:solidFill>
                  <a:schemeClr val="tx1"/>
                </a:solidFill>
              </a:rPr>
              <a:t> следующие основные моменты: </a:t>
            </a:r>
            <a:endParaRPr lang="ru-RU" dirty="0" smtClean="0">
              <a:solidFill>
                <a:schemeClr val="tx1"/>
              </a:solidFill>
            </a:endParaRPr>
          </a:p>
          <a:p>
            <a:pPr marL="342900" indent="-342900" algn="just">
              <a:buFont typeface="Wingdings" panose="05000000000000000000" pitchFamily="2" charset="2"/>
              <a:buChar char="Ø"/>
            </a:pPr>
            <a:r>
              <a:rPr lang="ru-RU" b="1" dirty="0" smtClean="0">
                <a:solidFill>
                  <a:schemeClr val="tx1"/>
                </a:solidFill>
              </a:rPr>
              <a:t>интеграция</a:t>
            </a:r>
            <a:r>
              <a:rPr lang="ru-RU" dirty="0" smtClean="0">
                <a:solidFill>
                  <a:schemeClr val="tx1"/>
                </a:solidFill>
              </a:rPr>
              <a:t> </a:t>
            </a:r>
            <a:r>
              <a:rPr lang="ru-RU" dirty="0">
                <a:solidFill>
                  <a:schemeClr val="tx1"/>
                </a:solidFill>
              </a:rPr>
              <a:t>— переход от простого к </a:t>
            </a:r>
            <a:r>
              <a:rPr lang="ru-RU" dirty="0" smtClean="0">
                <a:solidFill>
                  <a:schemeClr val="tx1"/>
                </a:solidFill>
              </a:rPr>
              <a:t>сложному;</a:t>
            </a:r>
          </a:p>
          <a:p>
            <a:pPr marL="342900" indent="-342900" algn="just">
              <a:buFont typeface="Wingdings" panose="05000000000000000000" pitchFamily="2" charset="2"/>
              <a:buChar char="Ø"/>
            </a:pPr>
            <a:r>
              <a:rPr lang="ru-RU" dirty="0" smtClean="0">
                <a:solidFill>
                  <a:schemeClr val="tx1"/>
                </a:solidFill>
              </a:rPr>
              <a:t>д</a:t>
            </a:r>
            <a:r>
              <a:rPr lang="ru-RU" b="1" dirty="0" smtClean="0">
                <a:solidFill>
                  <a:schemeClr val="tx1"/>
                </a:solidFill>
              </a:rPr>
              <a:t>ифференциация</a:t>
            </a:r>
            <a:r>
              <a:rPr lang="ru-RU" dirty="0" smtClean="0">
                <a:solidFill>
                  <a:schemeClr val="tx1"/>
                </a:solidFill>
              </a:rPr>
              <a:t> </a:t>
            </a:r>
            <a:r>
              <a:rPr lang="ru-RU" dirty="0">
                <a:solidFill>
                  <a:schemeClr val="tx1"/>
                </a:solidFill>
              </a:rPr>
              <a:t>— переход от однородного к разнородному; </a:t>
            </a:r>
            <a:endParaRPr lang="ru-RU" dirty="0" smtClean="0">
              <a:solidFill>
                <a:schemeClr val="tx1"/>
              </a:solidFill>
            </a:endParaRPr>
          </a:p>
          <a:p>
            <a:pPr marL="342900" indent="-342900" algn="just">
              <a:buFont typeface="Wingdings" panose="05000000000000000000" pitchFamily="2" charset="2"/>
              <a:buChar char="Ø"/>
            </a:pPr>
            <a:r>
              <a:rPr lang="ru-RU" b="1" dirty="0" smtClean="0">
                <a:solidFill>
                  <a:schemeClr val="tx1"/>
                </a:solidFill>
              </a:rPr>
              <a:t>возрастание </a:t>
            </a:r>
            <a:r>
              <a:rPr lang="ru-RU" b="1" dirty="0">
                <a:solidFill>
                  <a:schemeClr val="tx1"/>
                </a:solidFill>
              </a:rPr>
              <a:t>порядка</a:t>
            </a:r>
            <a:r>
              <a:rPr lang="ru-RU" dirty="0">
                <a:solidFill>
                  <a:schemeClr val="tx1"/>
                </a:solidFill>
              </a:rPr>
              <a:t> — переход от неопределенного к определенному.</a:t>
            </a:r>
          </a:p>
          <a:p>
            <a:pPr algn="just"/>
            <a:endParaRPr lang="ru-RU" dirty="0">
              <a:solidFill>
                <a:schemeClr val="tx1"/>
              </a:solidFill>
            </a:endParaRPr>
          </a:p>
          <a:p>
            <a:pPr algn="just"/>
            <a:endParaRPr lang="ru-RU" dirty="0">
              <a:solidFill>
                <a:schemeClr val="tx1"/>
              </a:solidFill>
            </a:endParaRPr>
          </a:p>
        </p:txBody>
      </p:sp>
    </p:spTree>
    <p:extLst>
      <p:ext uri="{BB962C8B-B14F-4D97-AF65-F5344CB8AC3E}">
        <p14:creationId xmlns:p14="http://schemas.microsoft.com/office/powerpoint/2010/main" val="1963410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772400" cy="360040"/>
          </a:xfrm>
        </p:spPr>
        <p:txBody>
          <a:bodyPr>
            <a:normAutofit fontScale="90000"/>
          </a:bodyPr>
          <a:lstStyle/>
          <a:p>
            <a:pPr algn="ctr"/>
            <a:r>
              <a:rPr lang="ru-RU" sz="2400" i="1" dirty="0">
                <a:effectLst/>
              </a:rPr>
              <a:t>Гербер Спенсер и его функционализм</a:t>
            </a:r>
            <a:endParaRPr lang="ru-RU" sz="2400" dirty="0"/>
          </a:p>
        </p:txBody>
      </p:sp>
      <p:sp>
        <p:nvSpPr>
          <p:cNvPr id="3" name="Текст 2"/>
          <p:cNvSpPr>
            <a:spLocks noGrp="1"/>
          </p:cNvSpPr>
          <p:nvPr>
            <p:ph type="body" idx="1"/>
          </p:nvPr>
        </p:nvSpPr>
        <p:spPr>
          <a:xfrm>
            <a:off x="530352" y="692696"/>
            <a:ext cx="7772400" cy="5976664"/>
          </a:xfrm>
        </p:spPr>
        <p:txBody>
          <a:bodyPr/>
          <a:lstStyle/>
          <a:p>
            <a:pPr algn="just" fontAlgn="t"/>
            <a:r>
              <a:rPr lang="ru-RU" b="1" dirty="0" smtClean="0">
                <a:solidFill>
                  <a:schemeClr val="tx1"/>
                </a:solidFill>
              </a:rPr>
              <a:t>Стабильность </a:t>
            </a:r>
            <a:r>
              <a:rPr lang="ru-RU" b="1" dirty="0">
                <a:solidFill>
                  <a:schemeClr val="tx1"/>
                </a:solidFill>
              </a:rPr>
              <a:t>общества</a:t>
            </a:r>
            <a:r>
              <a:rPr lang="ru-RU" dirty="0">
                <a:solidFill>
                  <a:schemeClr val="tx1"/>
                </a:solidFill>
              </a:rPr>
              <a:t> </a:t>
            </a:r>
            <a:r>
              <a:rPr lang="ru-RU" dirty="0" smtClean="0">
                <a:solidFill>
                  <a:schemeClr val="tx1"/>
                </a:solidFill>
              </a:rPr>
              <a:t>- социальное </a:t>
            </a:r>
            <a:r>
              <a:rPr lang="ru-RU" dirty="0">
                <a:solidFill>
                  <a:schemeClr val="tx1"/>
                </a:solidFill>
              </a:rPr>
              <a:t>равновесие </a:t>
            </a:r>
            <a:r>
              <a:rPr lang="ru-RU" dirty="0" smtClean="0">
                <a:solidFill>
                  <a:schemeClr val="tx1"/>
                </a:solidFill>
              </a:rPr>
              <a:t>-результат </a:t>
            </a:r>
            <a:r>
              <a:rPr lang="ru-RU" dirty="0">
                <a:solidFill>
                  <a:schemeClr val="tx1"/>
                </a:solidFill>
              </a:rPr>
              <a:t>приспособительных действий, гармонии интересов людей и социальных институтов, компромиссов в действиях людей и социальных институтов.</a:t>
            </a:r>
          </a:p>
          <a:p>
            <a:pPr algn="just"/>
            <a:r>
              <a:rPr lang="ru-RU" b="1" dirty="0">
                <a:solidFill>
                  <a:schemeClr val="tx1"/>
                </a:solidFill>
              </a:rPr>
              <a:t>Распад общества</a:t>
            </a:r>
            <a:r>
              <a:rPr lang="ru-RU" dirty="0">
                <a:solidFill>
                  <a:schemeClr val="tx1"/>
                </a:solidFill>
              </a:rPr>
              <a:t> — процесс, обратный социальной гармонизации, который </a:t>
            </a:r>
            <a:r>
              <a:rPr lang="ru-RU" b="1" dirty="0">
                <a:solidFill>
                  <a:schemeClr val="tx1"/>
                </a:solidFill>
              </a:rPr>
              <a:t>совершается под воздействием внутренних и внешних причин</a:t>
            </a:r>
            <a:r>
              <a:rPr lang="ru-RU" dirty="0">
                <a:solidFill>
                  <a:schemeClr val="tx1"/>
                </a:solidFill>
              </a:rPr>
              <a:t>. </a:t>
            </a:r>
            <a:r>
              <a:rPr lang="ru-RU" b="1" dirty="0">
                <a:solidFill>
                  <a:schemeClr val="tx1"/>
                </a:solidFill>
              </a:rPr>
              <a:t>Ему способствуют снижение эффективности государственных институтов</a:t>
            </a:r>
            <a:r>
              <a:rPr lang="ru-RU" dirty="0">
                <a:solidFill>
                  <a:schemeClr val="tx1"/>
                </a:solidFill>
              </a:rPr>
              <a:t> (институт власти, армия и др.) и </a:t>
            </a:r>
            <a:r>
              <a:rPr lang="ru-RU" dirty="0" err="1">
                <a:solidFill>
                  <a:schemeClr val="tx1"/>
                </a:solidFill>
              </a:rPr>
              <a:t>малоэффективность</a:t>
            </a:r>
            <a:r>
              <a:rPr lang="ru-RU" dirty="0">
                <a:solidFill>
                  <a:schemeClr val="tx1"/>
                </a:solidFill>
              </a:rPr>
              <a:t> деятельности промышленных классов, </a:t>
            </a:r>
            <a:r>
              <a:rPr lang="ru-RU" b="1" dirty="0">
                <a:solidFill>
                  <a:schemeClr val="tx1"/>
                </a:solidFill>
              </a:rPr>
              <a:t>неверные действия </a:t>
            </a:r>
            <a:r>
              <a:rPr lang="ru-RU" b="1" dirty="0" smtClean="0">
                <a:solidFill>
                  <a:schemeClr val="tx1"/>
                </a:solidFill>
              </a:rPr>
              <a:t>политиков.</a:t>
            </a:r>
          </a:p>
        </p:txBody>
      </p:sp>
    </p:spTree>
    <p:extLst>
      <p:ext uri="{BB962C8B-B14F-4D97-AF65-F5344CB8AC3E}">
        <p14:creationId xmlns:p14="http://schemas.microsoft.com/office/powerpoint/2010/main" val="1204800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980728"/>
            <a:ext cx="8305800" cy="5112568"/>
          </a:xfrm>
        </p:spPr>
        <p:txBody>
          <a:bodyPr>
            <a:normAutofit/>
          </a:bodyPr>
          <a:lstStyle/>
          <a:p>
            <a:pPr indent="360000" algn="just"/>
            <a:r>
              <a:rPr lang="ru-RU" sz="1800" dirty="0">
                <a:solidFill>
                  <a:schemeClr val="tx1"/>
                </a:solidFill>
                <a:latin typeface="Times New Roman" panose="02020603050405020304" pitchFamily="18" charset="0"/>
                <a:cs typeface="Times New Roman" panose="02020603050405020304" pitchFamily="18" charset="0"/>
              </a:rPr>
              <a:t>Спенсер — основоположник органической социологии, согласно которой </a:t>
            </a:r>
            <a:r>
              <a:rPr lang="ru-RU" sz="1800" b="1" dirty="0">
                <a:solidFill>
                  <a:schemeClr val="tx1"/>
                </a:solidFill>
                <a:latin typeface="Times New Roman" panose="02020603050405020304" pitchFamily="18" charset="0"/>
                <a:cs typeface="Times New Roman" panose="02020603050405020304" pitchFamily="18" charset="0"/>
              </a:rPr>
              <a:t>общество возникает в результате длительной эволюции живого</a:t>
            </a:r>
            <a:r>
              <a:rPr lang="ru-RU" sz="1800" dirty="0">
                <a:solidFill>
                  <a:schemeClr val="tx1"/>
                </a:solidFill>
                <a:latin typeface="Times New Roman" panose="02020603050405020304" pitchFamily="18" charset="0"/>
                <a:cs typeface="Times New Roman" panose="02020603050405020304" pitchFamily="18" charset="0"/>
              </a:rPr>
              <a:t> и само представляет собой организм, подобный живому. </a:t>
            </a:r>
            <a:br>
              <a:rPr lang="ru-RU" sz="1800" dirty="0">
                <a:solidFill>
                  <a:schemeClr val="tx1"/>
                </a:solidFill>
                <a:latin typeface="Times New Roman" panose="02020603050405020304" pitchFamily="18" charset="0"/>
                <a:cs typeface="Times New Roman" panose="02020603050405020304" pitchFamily="18" charset="0"/>
              </a:rPr>
            </a:br>
            <a:r>
              <a:rPr lang="ru-RU" sz="1800" dirty="0">
                <a:solidFill>
                  <a:schemeClr val="tx1"/>
                </a:solidFill>
                <a:latin typeface="Times New Roman" panose="02020603050405020304" pitchFamily="18" charset="0"/>
                <a:cs typeface="Times New Roman" panose="02020603050405020304" pitchFamily="18" charset="0"/>
              </a:rPr>
              <a:t/>
            </a:r>
            <a:br>
              <a:rPr lang="ru-RU" sz="1800" dirty="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       Каждый </a:t>
            </a:r>
            <a:r>
              <a:rPr lang="ru-RU" sz="1800" dirty="0">
                <a:solidFill>
                  <a:schemeClr val="tx1"/>
                </a:solidFill>
                <a:latin typeface="Times New Roman" panose="02020603050405020304" pitchFamily="18" charset="0"/>
                <a:cs typeface="Times New Roman" panose="02020603050405020304" pitchFamily="18" charset="0"/>
              </a:rPr>
              <a:t>социальный организм, по мнению Спенсера, состоит из трех </a:t>
            </a:r>
            <a:r>
              <a:rPr lang="ru-RU" sz="1800" b="1" i="1" dirty="0">
                <a:solidFill>
                  <a:schemeClr val="tx1"/>
                </a:solidFill>
                <a:latin typeface="Times New Roman" panose="02020603050405020304" pitchFamily="18" charset="0"/>
                <a:cs typeface="Times New Roman" panose="02020603050405020304" pitchFamily="18" charset="0"/>
              </a:rPr>
              <a:t>основных органов (систем): </a:t>
            </a: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1</a:t>
            </a:r>
            <a:r>
              <a:rPr lang="ru-RU" sz="1800" dirty="0">
                <a:solidFill>
                  <a:schemeClr val="tx1"/>
                </a:solidFill>
                <a:latin typeface="Times New Roman" panose="02020603050405020304" pitchFamily="18" charset="0"/>
                <a:cs typeface="Times New Roman" panose="02020603050405020304" pitchFamily="18" charset="0"/>
              </a:rPr>
              <a:t>) производственного (сельское хозяйство, рыболовство, ремесло); </a:t>
            </a: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2</a:t>
            </a:r>
            <a:r>
              <a:rPr lang="ru-RU" sz="1800" dirty="0">
                <a:solidFill>
                  <a:schemeClr val="tx1"/>
                </a:solidFill>
                <a:latin typeface="Times New Roman" panose="02020603050405020304" pitchFamily="18" charset="0"/>
                <a:cs typeface="Times New Roman" panose="02020603050405020304" pitchFamily="18" charset="0"/>
              </a:rPr>
              <a:t>) распределительного (торговля, дороги, транспорт и т. и.); </a:t>
            </a: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3</a:t>
            </a:r>
            <a:r>
              <a:rPr lang="ru-RU" sz="1800" dirty="0">
                <a:solidFill>
                  <a:schemeClr val="tx1"/>
                </a:solidFill>
                <a:latin typeface="Times New Roman" panose="02020603050405020304" pitchFamily="18" charset="0"/>
                <a:cs typeface="Times New Roman" panose="02020603050405020304" pitchFamily="18" charset="0"/>
              </a:rPr>
              <a:t>) управленческого (старейшины, государство, церковь и т. п.). </a:t>
            </a: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      Большую </a:t>
            </a:r>
            <a:r>
              <a:rPr lang="ru-RU" sz="1800" dirty="0">
                <a:solidFill>
                  <a:schemeClr val="tx1"/>
                </a:solidFill>
                <a:latin typeface="Times New Roman" panose="02020603050405020304" pitchFamily="18" charset="0"/>
                <a:cs typeface="Times New Roman" panose="02020603050405020304" pitchFamily="18" charset="0"/>
              </a:rPr>
              <a:t>роль в социальных организмах играет </a:t>
            </a:r>
            <a:r>
              <a:rPr lang="ru-RU" sz="1800" i="1" dirty="0">
                <a:solidFill>
                  <a:schemeClr val="tx1"/>
                </a:solidFill>
                <a:latin typeface="Times New Roman" panose="02020603050405020304" pitchFamily="18" charset="0"/>
                <a:cs typeface="Times New Roman" panose="02020603050405020304" pitchFamily="18" charset="0"/>
              </a:rPr>
              <a:t>управленческая система</a:t>
            </a:r>
            <a:r>
              <a:rPr lang="ru-RU" sz="1800" dirty="0">
                <a:solidFill>
                  <a:schemeClr val="tx1"/>
                </a:solidFill>
                <a:latin typeface="Times New Roman" panose="02020603050405020304" pitchFamily="18" charset="0"/>
                <a:cs typeface="Times New Roman" panose="02020603050405020304" pitchFamily="18" charset="0"/>
              </a:rPr>
              <a:t>, определяющая цели, координирующая остальные органы, мобилизующая население. Она действует на основе страха перед живыми (государство) и перед мертвыми (церковь). </a:t>
            </a:r>
            <a:r>
              <a:rPr lang="ru-RU" sz="1800" dirty="0" smtClean="0">
                <a:solidFill>
                  <a:schemeClr val="tx1"/>
                </a:solidFill>
                <a:latin typeface="Times New Roman" panose="02020603050405020304" pitchFamily="18" charset="0"/>
                <a:cs typeface="Times New Roman" panose="02020603050405020304" pitchFamily="18" charset="0"/>
              </a:rPr>
              <a:t/>
            </a:r>
            <a:br>
              <a:rPr lang="ru-RU" sz="1800" dirty="0" smtClean="0">
                <a:solidFill>
                  <a:schemeClr val="tx1"/>
                </a:solidFill>
                <a:latin typeface="Times New Roman" panose="02020603050405020304" pitchFamily="18" charset="0"/>
                <a:cs typeface="Times New Roman" panose="02020603050405020304" pitchFamily="18" charset="0"/>
              </a:rPr>
            </a:br>
            <a:r>
              <a:rPr lang="ru-RU" sz="1800" dirty="0" smtClean="0">
                <a:solidFill>
                  <a:schemeClr val="tx1"/>
                </a:solidFill>
                <a:latin typeface="Times New Roman" panose="02020603050405020304" pitchFamily="18" charset="0"/>
                <a:cs typeface="Times New Roman" panose="02020603050405020304" pitchFamily="18" charset="0"/>
              </a:rPr>
              <a:t>     Таким </a:t>
            </a:r>
            <a:r>
              <a:rPr lang="ru-RU" sz="1800" dirty="0">
                <a:solidFill>
                  <a:schemeClr val="tx1"/>
                </a:solidFill>
                <a:latin typeface="Times New Roman" panose="02020603050405020304" pitchFamily="18" charset="0"/>
                <a:cs typeface="Times New Roman" panose="02020603050405020304" pitchFamily="18" charset="0"/>
              </a:rPr>
              <a:t>образом, Спенсер одним из первых дал достаточно четкую структурно-функциональную характеристику социальных организмов: стран, регионов, поселений (городов и деревень).</a:t>
            </a:r>
            <a:br>
              <a:rPr lang="ru-RU" sz="1800" dirty="0">
                <a:solidFill>
                  <a:schemeClr val="tx1"/>
                </a:solidFill>
                <a:latin typeface="Times New Roman" panose="02020603050405020304" pitchFamily="18" charset="0"/>
                <a:cs typeface="Times New Roman" panose="02020603050405020304" pitchFamily="18" charset="0"/>
              </a:rPr>
            </a:br>
            <a:endParaRPr lang="ru-RU"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1793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04664"/>
            <a:ext cx="7772400" cy="504056"/>
          </a:xfrm>
        </p:spPr>
        <p:txBody>
          <a:bodyPr/>
          <a:lstStyle/>
          <a:p>
            <a:pPr algn="ctr"/>
            <a:r>
              <a:rPr lang="ru-RU" sz="2400" i="1" dirty="0">
                <a:effectLst/>
              </a:rPr>
              <a:t>Гербер Спенсер и его функционализм</a:t>
            </a:r>
            <a:endParaRPr lang="ru-RU" sz="2400" dirty="0"/>
          </a:p>
        </p:txBody>
      </p:sp>
      <p:sp>
        <p:nvSpPr>
          <p:cNvPr id="3" name="Текст 2"/>
          <p:cNvSpPr>
            <a:spLocks noGrp="1"/>
          </p:cNvSpPr>
          <p:nvPr>
            <p:ph type="body" idx="1"/>
          </p:nvPr>
        </p:nvSpPr>
        <p:spPr>
          <a:xfrm>
            <a:off x="530352" y="1052736"/>
            <a:ext cx="7772400" cy="5328592"/>
          </a:xfrm>
        </p:spPr>
        <p:txBody>
          <a:bodyPr>
            <a:normAutofit fontScale="70000" lnSpcReduction="20000"/>
          </a:bodyPr>
          <a:lstStyle/>
          <a:p>
            <a:pPr indent="360000" algn="just">
              <a:lnSpc>
                <a:spcPct val="120000"/>
              </a:lnSpc>
              <a:spcBef>
                <a:spcPts val="0"/>
              </a:spcBef>
            </a:pPr>
            <a:r>
              <a:rPr lang="ru-RU" sz="2400" b="1" i="1" dirty="0">
                <a:solidFill>
                  <a:schemeClr val="tx1"/>
                </a:solidFill>
                <a:latin typeface="Times New Roman" panose="02020603050405020304" pitchFamily="18" charset="0"/>
                <a:cs typeface="Times New Roman" panose="02020603050405020304" pitchFamily="18" charset="0"/>
              </a:rPr>
              <a:t>Механизм социальной э</a:t>
            </a:r>
            <a:r>
              <a:rPr lang="ru-RU" sz="2400" b="1" dirty="0">
                <a:solidFill>
                  <a:schemeClr val="tx1"/>
                </a:solidFill>
                <a:latin typeface="Times New Roman" panose="02020603050405020304" pitchFamily="18" charset="0"/>
                <a:cs typeface="Times New Roman" panose="02020603050405020304" pitchFamily="18" charset="0"/>
              </a:rPr>
              <a:t>волюции</a:t>
            </a:r>
            <a:r>
              <a:rPr lang="ru-RU" sz="2400" dirty="0">
                <a:solidFill>
                  <a:schemeClr val="tx1"/>
                </a:solidFill>
                <a:latin typeface="Times New Roman" panose="02020603050405020304" pitchFamily="18" charset="0"/>
                <a:cs typeface="Times New Roman" panose="02020603050405020304" pitchFamily="18" charset="0"/>
              </a:rPr>
              <a:t> включает три </a:t>
            </a:r>
            <a:r>
              <a:rPr lang="ru-RU" sz="2400" dirty="0" smtClean="0">
                <a:solidFill>
                  <a:schemeClr val="tx1"/>
                </a:solidFill>
                <a:latin typeface="Times New Roman" panose="02020603050405020304" pitchFamily="18" charset="0"/>
                <a:cs typeface="Times New Roman" panose="02020603050405020304" pitchFamily="18" charset="0"/>
              </a:rPr>
              <a:t>фактора:</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люди </a:t>
            </a:r>
            <a:r>
              <a:rPr lang="ru-RU" sz="2400" dirty="0">
                <a:solidFill>
                  <a:schemeClr val="tx1"/>
                </a:solidFill>
                <a:latin typeface="Times New Roman" panose="02020603050405020304" pitchFamily="18" charset="0"/>
                <a:cs typeface="Times New Roman" panose="02020603050405020304" pitchFamily="18" charset="0"/>
              </a:rPr>
              <a:t>изначально неравны по своим характерам, способностям, условиям жизни, в результате чего возникает дифференциация ролей, функций, власти, собственности, </a:t>
            </a:r>
            <a:r>
              <a:rPr lang="ru-RU" sz="2400" dirty="0" smtClean="0">
                <a:solidFill>
                  <a:schemeClr val="tx1"/>
                </a:solidFill>
                <a:latin typeface="Times New Roman" panose="02020603050405020304" pitchFamily="18" charset="0"/>
                <a:cs typeface="Times New Roman" panose="02020603050405020304" pitchFamily="18" charset="0"/>
              </a:rPr>
              <a:t>престижа;</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существует </a:t>
            </a:r>
            <a:r>
              <a:rPr lang="ru-RU" sz="2400" dirty="0">
                <a:solidFill>
                  <a:schemeClr val="tx1"/>
                </a:solidFill>
                <a:latin typeface="Times New Roman" panose="02020603050405020304" pitchFamily="18" charset="0"/>
                <a:cs typeface="Times New Roman" panose="02020603050405020304" pitchFamily="18" charset="0"/>
              </a:rPr>
              <a:t>тенденция к усилению специализации ролей, росту социального неравенства (власти, достатка, образования</a:t>
            </a:r>
            <a:r>
              <a:rPr lang="ru-RU" sz="2400" dirty="0" smtClean="0">
                <a:solidFill>
                  <a:schemeClr val="tx1"/>
                </a:solidFill>
                <a:latin typeface="Times New Roman" panose="02020603050405020304" pitchFamily="18" charset="0"/>
                <a:cs typeface="Times New Roman" panose="02020603050405020304" pitchFamily="18" charset="0"/>
              </a:rPr>
              <a:t>);</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общество </a:t>
            </a:r>
            <a:r>
              <a:rPr lang="ru-RU" sz="2400" dirty="0">
                <a:solidFill>
                  <a:schemeClr val="tx1"/>
                </a:solidFill>
                <a:latin typeface="Times New Roman" panose="02020603050405020304" pitchFamily="18" charset="0"/>
                <a:cs typeface="Times New Roman" panose="02020603050405020304" pitchFamily="18" charset="0"/>
              </a:rPr>
              <a:t>делится на экономические, политические, </a:t>
            </a:r>
            <a:r>
              <a:rPr lang="ru-RU" sz="2400" dirty="0" smtClean="0">
                <a:solidFill>
                  <a:schemeClr val="tx1"/>
                </a:solidFill>
                <a:latin typeface="Times New Roman" panose="02020603050405020304" pitchFamily="18" charset="0"/>
                <a:cs typeface="Times New Roman" panose="02020603050405020304" pitchFamily="18" charset="0"/>
              </a:rPr>
              <a:t>национальные, религиозные</a:t>
            </a:r>
            <a:r>
              <a:rPr lang="ru-RU" sz="2400" dirty="0">
                <a:solidFill>
                  <a:schemeClr val="tx1"/>
                </a:solidFill>
                <a:latin typeface="Times New Roman" panose="02020603050405020304" pitchFamily="18" charset="0"/>
                <a:cs typeface="Times New Roman" panose="02020603050405020304" pitchFamily="18" charset="0"/>
              </a:rPr>
              <a:t>, профессиональные и т. п. классы, что вызывает его дестабилизацию и ослабление</a:t>
            </a:r>
            <a:r>
              <a:rPr lang="ru-RU" sz="2400" dirty="0" smtClean="0">
                <a:solidFill>
                  <a:schemeClr val="tx1"/>
                </a:solidFill>
                <a:latin typeface="Times New Roman" panose="02020603050405020304" pitchFamily="18" charset="0"/>
                <a:cs typeface="Times New Roman" panose="02020603050405020304" pitchFamily="18" charset="0"/>
              </a:rPr>
              <a:t>.</a:t>
            </a:r>
          </a:p>
          <a:p>
            <a:pPr indent="360000" algn="just">
              <a:lnSpc>
                <a:spcPct val="120000"/>
              </a:lnSpc>
              <a:spcBef>
                <a:spcPts val="0"/>
              </a:spcBef>
            </a:pPr>
            <a:r>
              <a:rPr lang="ru-RU" sz="2400" dirty="0" smtClean="0">
                <a:solidFill>
                  <a:schemeClr val="tx1"/>
                </a:solidFill>
                <a:latin typeface="Times New Roman" panose="02020603050405020304" pitchFamily="18" charset="0"/>
                <a:cs typeface="Times New Roman" panose="02020603050405020304" pitchFamily="18" charset="0"/>
              </a:rPr>
              <a:t>С </a:t>
            </a:r>
            <a:r>
              <a:rPr lang="ru-RU" sz="2400" dirty="0">
                <a:solidFill>
                  <a:schemeClr val="tx1"/>
                </a:solidFill>
                <a:latin typeface="Times New Roman" panose="02020603050405020304" pitchFamily="18" charset="0"/>
                <a:cs typeface="Times New Roman" panose="02020603050405020304" pitchFamily="18" charset="0"/>
              </a:rPr>
              <a:t>помощью механизма социальной эволюции человечество проходит четыре этапа </a:t>
            </a:r>
            <a:r>
              <a:rPr lang="ru-RU" sz="2400" dirty="0" smtClean="0">
                <a:solidFill>
                  <a:schemeClr val="tx1"/>
                </a:solidFill>
                <a:latin typeface="Times New Roman" panose="02020603050405020304" pitchFamily="18" charset="0"/>
                <a:cs typeface="Times New Roman" panose="02020603050405020304" pitchFamily="18" charset="0"/>
              </a:rPr>
              <a:t>развития:</a:t>
            </a:r>
          </a:p>
          <a:p>
            <a:pPr marL="342900" indent="-3429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простые </a:t>
            </a:r>
            <a:r>
              <a:rPr lang="ru-RU" sz="2400" dirty="0">
                <a:solidFill>
                  <a:schemeClr val="tx1"/>
                </a:solidFill>
                <a:latin typeface="Times New Roman" panose="02020603050405020304" pitchFamily="18" charset="0"/>
                <a:cs typeface="Times New Roman" panose="02020603050405020304" pitchFamily="18" charset="0"/>
              </a:rPr>
              <a:t>и изолированные друг от друга человеческие общества, в которых люди заняты примерно одинаковой </a:t>
            </a:r>
            <a:r>
              <a:rPr lang="ru-RU" sz="2400" dirty="0" smtClean="0">
                <a:solidFill>
                  <a:schemeClr val="tx1"/>
                </a:solidFill>
                <a:latin typeface="Times New Roman" panose="02020603050405020304" pitchFamily="18" charset="0"/>
                <a:cs typeface="Times New Roman" panose="02020603050405020304" pitchFamily="18" charset="0"/>
              </a:rPr>
              <a:t>деятельностью;</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военные </a:t>
            </a:r>
            <a:r>
              <a:rPr lang="ru-RU" sz="2400" dirty="0">
                <a:solidFill>
                  <a:schemeClr val="tx1"/>
                </a:solidFill>
                <a:latin typeface="Times New Roman" panose="02020603050405020304" pitchFamily="18" charset="0"/>
                <a:cs typeface="Times New Roman" panose="02020603050405020304" pitchFamily="18" charset="0"/>
              </a:rPr>
              <a:t>общества, характеризующиеся временной территорией, разделением труда, ведущей ролью централизованной политической </a:t>
            </a:r>
            <a:r>
              <a:rPr lang="ru-RU" sz="2400" dirty="0" smtClean="0">
                <a:solidFill>
                  <a:schemeClr val="tx1"/>
                </a:solidFill>
                <a:latin typeface="Times New Roman" panose="02020603050405020304" pitchFamily="18" charset="0"/>
                <a:cs typeface="Times New Roman" panose="02020603050405020304" pitchFamily="18" charset="0"/>
              </a:rPr>
              <a:t>организации;</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индустриальные </a:t>
            </a:r>
            <a:r>
              <a:rPr lang="ru-RU" sz="2400" dirty="0">
                <a:solidFill>
                  <a:schemeClr val="tx1"/>
                </a:solidFill>
                <a:latin typeface="Times New Roman" panose="02020603050405020304" pitchFamily="18" charset="0"/>
                <a:cs typeface="Times New Roman" panose="02020603050405020304" pitchFamily="18" charset="0"/>
              </a:rPr>
              <a:t>общества, характеризующиеся постоянной территорией, конституцией и системой </a:t>
            </a:r>
            <a:r>
              <a:rPr lang="ru-RU" sz="2400" dirty="0" smtClean="0">
                <a:solidFill>
                  <a:schemeClr val="tx1"/>
                </a:solidFill>
                <a:latin typeface="Times New Roman" panose="02020603050405020304" pitchFamily="18" charset="0"/>
                <a:cs typeface="Times New Roman" panose="02020603050405020304" pitchFamily="18" charset="0"/>
              </a:rPr>
              <a:t>законов;</a:t>
            </a:r>
          </a:p>
          <a:p>
            <a:pPr indent="360000" algn="just">
              <a:lnSpc>
                <a:spcPct val="120000"/>
              </a:lnSpc>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цивилизации</a:t>
            </a:r>
            <a:r>
              <a:rPr lang="ru-RU" sz="2400" dirty="0">
                <a:solidFill>
                  <a:schemeClr val="tx1"/>
                </a:solidFill>
                <a:latin typeface="Times New Roman" panose="02020603050405020304" pitchFamily="18" charset="0"/>
                <a:cs typeface="Times New Roman" panose="02020603050405020304" pitchFamily="18" charset="0"/>
              </a:rPr>
              <a:t>, которые включают в себя национальные государства, федерации государств, империи.</a:t>
            </a:r>
            <a:br>
              <a:rPr lang="ru-RU" sz="2400" dirty="0">
                <a:solidFill>
                  <a:schemeClr val="tx1"/>
                </a:solidFill>
                <a:latin typeface="Times New Roman" panose="02020603050405020304" pitchFamily="18" charset="0"/>
                <a:cs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695870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7772400" cy="432048"/>
          </a:xfrm>
        </p:spPr>
        <p:txBody>
          <a:bodyPr/>
          <a:lstStyle/>
          <a:p>
            <a:pPr algn="ctr"/>
            <a:r>
              <a:rPr lang="ru-RU" sz="2400" i="1" dirty="0">
                <a:effectLst/>
              </a:rPr>
              <a:t>Ранняя итальянская социология: Вильфредо Паретто</a:t>
            </a:r>
            <a:endParaRPr lang="ru-RU" sz="2400" dirty="0"/>
          </a:p>
        </p:txBody>
      </p:sp>
      <p:sp>
        <p:nvSpPr>
          <p:cNvPr id="3" name="Текст 2"/>
          <p:cNvSpPr>
            <a:spLocks noGrp="1"/>
          </p:cNvSpPr>
          <p:nvPr>
            <p:ph type="body" idx="1"/>
          </p:nvPr>
        </p:nvSpPr>
        <p:spPr>
          <a:xfrm>
            <a:off x="530352" y="1052736"/>
            <a:ext cx="7772400" cy="5472608"/>
          </a:xfrm>
        </p:spPr>
        <p:txBody>
          <a:bodyPr>
            <a:normAutofit/>
          </a:bodyPr>
          <a:lstStyle/>
          <a:p>
            <a:pPr indent="360000" algn="just" fontAlgn="t">
              <a:spcBef>
                <a:spcPts val="0"/>
              </a:spcBef>
            </a:pPr>
            <a:r>
              <a:rPr lang="ru-RU" sz="2000" dirty="0">
                <a:solidFill>
                  <a:schemeClr val="tx1"/>
                </a:solidFill>
                <a:latin typeface="Times New Roman" panose="02020603050405020304" pitchFamily="18" charset="0"/>
                <a:cs typeface="Times New Roman" panose="02020603050405020304" pitchFamily="18" charset="0"/>
              </a:rPr>
              <a:t>Представитель формальной социологи </a:t>
            </a:r>
            <a:r>
              <a:rPr lang="ru-RU" sz="2000" b="1" i="1" dirty="0">
                <a:solidFill>
                  <a:schemeClr val="tx1"/>
                </a:solidFill>
                <a:latin typeface="Times New Roman" panose="02020603050405020304" pitchFamily="18" charset="0"/>
                <a:cs typeface="Times New Roman" panose="02020603050405020304" pitchFamily="18" charset="0"/>
              </a:rPr>
              <a:t>В. Парето (1848–1923 гг.)</a:t>
            </a:r>
            <a:r>
              <a:rPr lang="ru-RU" sz="2000" i="1"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рассматривал общество как систему, постоянно находящуюся в состоянии постепенного нарушения и восстановления равновесия. </a:t>
            </a:r>
            <a:endParaRPr lang="ru-RU" sz="2000" dirty="0" smtClean="0">
              <a:solidFill>
                <a:schemeClr val="tx1"/>
              </a:solidFill>
              <a:latin typeface="Times New Roman" panose="02020603050405020304" pitchFamily="18" charset="0"/>
              <a:cs typeface="Times New Roman" panose="02020603050405020304" pitchFamily="18" charset="0"/>
            </a:endParaRPr>
          </a:p>
          <a:p>
            <a:pPr indent="360000" algn="just" fontAlgn="t">
              <a:spcBef>
                <a:spcPts val="0"/>
              </a:spcBef>
            </a:pPr>
            <a:r>
              <a:rPr lang="ru-RU" sz="2000" dirty="0" smtClean="0">
                <a:solidFill>
                  <a:schemeClr val="tx1"/>
                </a:solidFill>
                <a:latin typeface="Times New Roman" panose="02020603050405020304" pitchFamily="18" charset="0"/>
                <a:cs typeface="Times New Roman" panose="02020603050405020304" pitchFamily="18" charset="0"/>
              </a:rPr>
              <a:t>Основополагающим </a:t>
            </a:r>
            <a:r>
              <a:rPr lang="ru-RU" sz="2000" dirty="0">
                <a:solidFill>
                  <a:schemeClr val="tx1"/>
                </a:solidFill>
                <a:latin typeface="Times New Roman" panose="02020603050405020304" pitchFamily="18" charset="0"/>
                <a:cs typeface="Times New Roman" panose="02020603050405020304" pitchFamily="18" charset="0"/>
              </a:rPr>
              <a:t>звеном социологической концепции исследователя стала эмоциональная сфера человека, рассматриваемая автором как основа социальной системы.</a:t>
            </a:r>
          </a:p>
          <a:p>
            <a:pPr indent="360000" algn="just">
              <a:spcBef>
                <a:spcPts val="0"/>
              </a:spcBef>
            </a:pPr>
            <a:r>
              <a:rPr lang="ru-RU" sz="2000" dirty="0" smtClean="0">
                <a:solidFill>
                  <a:schemeClr val="tx1"/>
                </a:solidFill>
                <a:latin typeface="Times New Roman" panose="02020603050405020304" pitchFamily="18" charset="0"/>
                <a:cs typeface="Times New Roman" panose="02020603050405020304" pitchFamily="18" charset="0"/>
              </a:rPr>
              <a:t>Парето </a:t>
            </a:r>
            <a:r>
              <a:rPr lang="ru-RU" sz="2000" dirty="0">
                <a:solidFill>
                  <a:schemeClr val="tx1"/>
                </a:solidFill>
                <a:latin typeface="Times New Roman" panose="02020603050405020304" pitchFamily="18" charset="0"/>
                <a:cs typeface="Times New Roman" panose="02020603050405020304" pitchFamily="18" charset="0"/>
              </a:rPr>
              <a:t>разработал </a:t>
            </a:r>
            <a:r>
              <a:rPr lang="ru-RU" sz="2000" b="1" i="1" dirty="0">
                <a:solidFill>
                  <a:schemeClr val="tx1"/>
                </a:solidFill>
                <a:latin typeface="Times New Roman" panose="02020603050405020304" pitchFamily="18" charset="0"/>
                <a:cs typeface="Times New Roman" panose="02020603050405020304" pitchFamily="18" charset="0"/>
              </a:rPr>
              <a:t>теорию </a:t>
            </a:r>
            <a:r>
              <a:rPr lang="ru-RU" sz="2000" b="1" i="1" dirty="0" smtClean="0">
                <a:solidFill>
                  <a:schemeClr val="tx1"/>
                </a:solidFill>
                <a:latin typeface="Times New Roman" panose="02020603050405020304" pitchFamily="18" charset="0"/>
                <a:cs typeface="Times New Roman" panose="02020603050405020304" pitchFamily="18" charset="0"/>
              </a:rPr>
              <a:t>остатков</a:t>
            </a:r>
            <a:r>
              <a:rPr lang="ru-RU" sz="20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buFont typeface="Wingdings" panose="05000000000000000000" pitchFamily="2" charset="2"/>
              <a:buChar char="Ø"/>
            </a:pPr>
            <a:r>
              <a:rPr lang="ru-RU" sz="2000" dirty="0" smtClean="0">
                <a:solidFill>
                  <a:schemeClr val="tx1"/>
                </a:solidFill>
                <a:latin typeface="Times New Roman" panose="02020603050405020304" pitchFamily="18" charset="0"/>
                <a:cs typeface="Times New Roman" panose="02020603050405020304" pitchFamily="18" charset="0"/>
              </a:rPr>
              <a:t>первый </a:t>
            </a:r>
            <a:r>
              <a:rPr lang="ru-RU" sz="2000" dirty="0">
                <a:solidFill>
                  <a:schemeClr val="tx1"/>
                </a:solidFill>
                <a:latin typeface="Times New Roman" panose="02020603050405020304" pitchFamily="18" charset="0"/>
                <a:cs typeface="Times New Roman" panose="02020603050405020304" pitchFamily="18" charset="0"/>
              </a:rPr>
              <a:t>класс – это </a:t>
            </a:r>
            <a:r>
              <a:rPr lang="ru-RU" sz="2000" b="1" dirty="0">
                <a:solidFill>
                  <a:schemeClr val="tx1"/>
                </a:solidFill>
                <a:latin typeface="Times New Roman" panose="02020603050405020304" pitchFamily="18" charset="0"/>
                <a:cs typeface="Times New Roman" panose="02020603050405020304" pitchFamily="18" charset="0"/>
              </a:rPr>
              <a:t>остатки «инстинкта комбинаций»</a:t>
            </a:r>
            <a:r>
              <a:rPr lang="ru-RU" sz="2000" dirty="0">
                <a:solidFill>
                  <a:schemeClr val="tx1"/>
                </a:solidFill>
                <a:latin typeface="Times New Roman" panose="02020603050405020304" pitchFamily="18" charset="0"/>
                <a:cs typeface="Times New Roman" panose="02020603050405020304" pitchFamily="18" charset="0"/>
              </a:rPr>
              <a:t>. Остатки этого класса лежат в основе всех социальных изменений, и им соответствует психологическая склонность человека к комбинированию различных вещей. </a:t>
            </a:r>
            <a:endParaRPr lang="ru-RU" sz="20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buFont typeface="Wingdings" panose="05000000000000000000" pitchFamily="2" charset="2"/>
              <a:buChar char="Ø"/>
            </a:pPr>
            <a:r>
              <a:rPr lang="ru-RU" sz="2000" dirty="0" smtClean="0">
                <a:solidFill>
                  <a:schemeClr val="tx1"/>
                </a:solidFill>
                <a:latin typeface="Times New Roman" panose="02020603050405020304" pitchFamily="18" charset="0"/>
                <a:cs typeface="Times New Roman" panose="02020603050405020304" pitchFamily="18" charset="0"/>
              </a:rPr>
              <a:t>второй </a:t>
            </a:r>
            <a:r>
              <a:rPr lang="ru-RU" sz="2000" dirty="0">
                <a:solidFill>
                  <a:schemeClr val="tx1"/>
                </a:solidFill>
                <a:latin typeface="Times New Roman" panose="02020603050405020304" pitchFamily="18" charset="0"/>
                <a:cs typeface="Times New Roman" panose="02020603050405020304" pitchFamily="18" charset="0"/>
              </a:rPr>
              <a:t>класс - включает </a:t>
            </a:r>
            <a:r>
              <a:rPr lang="ru-RU" sz="2000" b="1" dirty="0">
                <a:solidFill>
                  <a:schemeClr val="tx1"/>
                </a:solidFill>
                <a:latin typeface="Times New Roman" panose="02020603050405020304" pitchFamily="18" charset="0"/>
                <a:cs typeface="Times New Roman" panose="02020603050405020304" pitchFamily="18" charset="0"/>
              </a:rPr>
              <a:t>остатки «постоянства агрегатов</a:t>
            </a:r>
            <a:r>
              <a:rPr lang="ru-RU" sz="2000" dirty="0">
                <a:solidFill>
                  <a:schemeClr val="tx1"/>
                </a:solidFill>
                <a:latin typeface="Times New Roman" panose="02020603050405020304" pitchFamily="18" charset="0"/>
                <a:cs typeface="Times New Roman" panose="02020603050405020304" pitchFamily="18" charset="0"/>
              </a:rPr>
              <a:t>», выражающие тенденцию поддерживать и сохранять однажды сформировавшиеся связи.</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Именно противостояние этих типов остатков является причиной борьбы тенденций к сохранению и изменению общественной жизни.</a:t>
            </a:r>
          </a:p>
          <a:p>
            <a:pPr algn="just"/>
            <a:endParaRPr lang="ru-RU" sz="2000" dirty="0">
              <a:solidFill>
                <a:schemeClr val="tx1"/>
              </a:solidFill>
            </a:endParaRPr>
          </a:p>
        </p:txBody>
      </p:sp>
    </p:spTree>
    <p:extLst>
      <p:ext uri="{BB962C8B-B14F-4D97-AF65-F5344CB8AC3E}">
        <p14:creationId xmlns:p14="http://schemas.microsoft.com/office/powerpoint/2010/main" val="16011245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7772400" cy="432048"/>
          </a:xfrm>
        </p:spPr>
        <p:txBody>
          <a:bodyPr/>
          <a:lstStyle/>
          <a:p>
            <a:r>
              <a:rPr lang="ru-RU" sz="2400" i="1" dirty="0">
                <a:effectLst/>
              </a:rPr>
              <a:t>Ранняя итальянская социология: Вильфредо Паретто</a:t>
            </a:r>
            <a:endParaRPr lang="ru-RU" sz="2400" dirty="0"/>
          </a:p>
        </p:txBody>
      </p:sp>
      <p:sp>
        <p:nvSpPr>
          <p:cNvPr id="3" name="Текст 2"/>
          <p:cNvSpPr>
            <a:spLocks noGrp="1"/>
          </p:cNvSpPr>
          <p:nvPr>
            <p:ph type="body" idx="1"/>
          </p:nvPr>
        </p:nvSpPr>
        <p:spPr>
          <a:xfrm>
            <a:off x="395536" y="908720"/>
            <a:ext cx="8136904" cy="5616624"/>
          </a:xfrm>
        </p:spPr>
        <p:txBody>
          <a:bodyPr>
            <a:normAutofit fontScale="92500" lnSpcReduction="20000"/>
          </a:bodyPr>
          <a:lstStyle/>
          <a:p>
            <a:pPr indent="360000" algn="just">
              <a:spcBef>
                <a:spcPts val="0"/>
              </a:spcBef>
            </a:pPr>
            <a:r>
              <a:rPr lang="ru-RU" sz="2000" dirty="0" smtClean="0">
                <a:solidFill>
                  <a:schemeClr val="tx1"/>
                </a:solidFill>
                <a:latin typeface="Times New Roman" panose="02020603050405020304" pitchFamily="18" charset="0"/>
                <a:cs typeface="Times New Roman" panose="02020603050405020304" pitchFamily="18" charset="0"/>
              </a:rPr>
              <a:t>Важным </a:t>
            </a:r>
            <a:r>
              <a:rPr lang="ru-RU" sz="2000" dirty="0">
                <a:solidFill>
                  <a:schemeClr val="tx1"/>
                </a:solidFill>
                <a:latin typeface="Times New Roman" panose="02020603050405020304" pitchFamily="18" charset="0"/>
                <a:cs typeface="Times New Roman" panose="02020603050405020304" pitchFamily="18" charset="0"/>
              </a:rPr>
              <a:t>элементом </a:t>
            </a:r>
            <a:r>
              <a:rPr lang="ru-RU" sz="2000" b="1" i="1" dirty="0">
                <a:solidFill>
                  <a:schemeClr val="tx1"/>
                </a:solidFill>
                <a:latin typeface="Times New Roman" panose="02020603050405020304" pitchFamily="18" charset="0"/>
                <a:cs typeface="Times New Roman" panose="02020603050405020304" pitchFamily="18" charset="0"/>
              </a:rPr>
              <a:t>учения </a:t>
            </a:r>
            <a:r>
              <a:rPr lang="ru-RU" sz="2000" b="1" i="1" dirty="0" smtClean="0">
                <a:solidFill>
                  <a:schemeClr val="tx1"/>
                </a:solidFill>
                <a:latin typeface="Times New Roman" panose="02020603050405020304" pitchFamily="18" charset="0"/>
                <a:cs typeface="Times New Roman" panose="02020603050405020304" pitchFamily="18" charset="0"/>
              </a:rPr>
              <a:t> В. Парето </a:t>
            </a:r>
            <a:r>
              <a:rPr lang="ru-RU" sz="2000" b="1" i="1" dirty="0">
                <a:solidFill>
                  <a:schemeClr val="tx1"/>
                </a:solidFill>
                <a:latin typeface="Times New Roman" panose="02020603050405020304" pitchFamily="18" charset="0"/>
                <a:cs typeface="Times New Roman" panose="02020603050405020304" pitchFamily="18" charset="0"/>
              </a:rPr>
              <a:t>была классификация социального действия</a:t>
            </a:r>
            <a:r>
              <a:rPr lang="ru-RU" sz="2000" dirty="0">
                <a:solidFill>
                  <a:schemeClr val="tx1"/>
                </a:solidFill>
                <a:latin typeface="Times New Roman" panose="02020603050405020304" pitchFamily="18" charset="0"/>
                <a:cs typeface="Times New Roman" panose="02020603050405020304" pitchFamily="18" charset="0"/>
              </a:rPr>
              <a:t>. Социолог выделял два типа социального действия в зависимости от мотивации факторов:</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1) </a:t>
            </a:r>
            <a:r>
              <a:rPr lang="ru-RU" sz="2000" b="1" i="1" dirty="0">
                <a:solidFill>
                  <a:schemeClr val="tx1"/>
                </a:solidFill>
                <a:latin typeface="Times New Roman" panose="02020603050405020304" pitchFamily="18" charset="0"/>
                <a:cs typeface="Times New Roman" panose="02020603050405020304" pitchFamily="18" charset="0"/>
              </a:rPr>
              <a:t>логическое социальное действие </a:t>
            </a:r>
            <a:r>
              <a:rPr lang="ru-RU" sz="2000" dirty="0">
                <a:solidFill>
                  <a:schemeClr val="tx1"/>
                </a:solidFill>
                <a:latin typeface="Times New Roman" panose="02020603050405020304" pitchFamily="18" charset="0"/>
                <a:cs typeface="Times New Roman" panose="02020603050405020304" pitchFamily="18" charset="0"/>
              </a:rPr>
              <a:t>осуществляется на основе разума и регулируемых норм;</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2) </a:t>
            </a:r>
            <a:r>
              <a:rPr lang="ru-RU" sz="2000" b="1" i="1" dirty="0">
                <a:solidFill>
                  <a:schemeClr val="tx1"/>
                </a:solidFill>
                <a:latin typeface="Times New Roman" panose="02020603050405020304" pitchFamily="18" charset="0"/>
                <a:cs typeface="Times New Roman" panose="02020603050405020304" pitchFamily="18" charset="0"/>
              </a:rPr>
              <a:t>нелогическое социальное действие </a:t>
            </a:r>
            <a:r>
              <a:rPr lang="ru-RU" sz="2000" dirty="0">
                <a:solidFill>
                  <a:schemeClr val="tx1"/>
                </a:solidFill>
                <a:latin typeface="Times New Roman" panose="02020603050405020304" pitchFamily="18" charset="0"/>
                <a:cs typeface="Times New Roman" panose="02020603050405020304" pitchFamily="18" charset="0"/>
              </a:rPr>
              <a:t>характеризуется незнанием людей их совершающих истинных объектов связей между </a:t>
            </a:r>
            <a:r>
              <a:rPr lang="ru-RU" sz="2000" dirty="0" smtClean="0">
                <a:solidFill>
                  <a:schemeClr val="tx1"/>
                </a:solidFill>
                <a:latin typeface="Times New Roman" panose="02020603050405020304" pitchFamily="18" charset="0"/>
                <a:cs typeface="Times New Roman" panose="02020603050405020304" pitchFamily="18" charset="0"/>
              </a:rPr>
              <a:t>явлениями.</a:t>
            </a:r>
          </a:p>
          <a:p>
            <a:pPr indent="360000" algn="just">
              <a:spcBef>
                <a:spcPts val="0"/>
              </a:spcBef>
            </a:pPr>
            <a:r>
              <a:rPr lang="ru-RU" sz="2000" dirty="0" smtClean="0">
                <a:solidFill>
                  <a:schemeClr val="tx1"/>
                </a:solidFill>
                <a:latin typeface="Times New Roman" panose="02020603050405020304" pitchFamily="18" charset="0"/>
                <a:cs typeface="Times New Roman" panose="02020603050405020304" pitchFamily="18" charset="0"/>
              </a:rPr>
              <a:t>Процессы </a:t>
            </a:r>
            <a:r>
              <a:rPr lang="ru-RU" sz="2000" b="1" i="1" dirty="0" smtClean="0">
                <a:solidFill>
                  <a:schemeClr val="tx1"/>
                </a:solidFill>
                <a:latin typeface="Times New Roman" panose="02020603050405020304" pitchFamily="18" charset="0"/>
                <a:cs typeface="Times New Roman" panose="02020603050405020304" pitchFamily="18" charset="0"/>
              </a:rPr>
              <a:t>убеждения</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 выделил </a:t>
            </a:r>
            <a:r>
              <a:rPr lang="ru-RU" sz="2000" b="1" i="1" dirty="0" smtClean="0">
                <a:solidFill>
                  <a:schemeClr val="tx1"/>
                </a:solidFill>
                <a:latin typeface="Times New Roman" panose="02020603050405020304" pitchFamily="18" charset="0"/>
                <a:cs typeface="Times New Roman" panose="02020603050405020304" pitchFamily="18" charset="0"/>
              </a:rPr>
              <a:t>типы убеждения:</a:t>
            </a:r>
            <a:endParaRPr lang="ru-RU" sz="20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1) «простые уверения»: «надо, потому что надо», «это так, потому что это так»;</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2) аргументы и рассуждения, опирающиеся на авторитет;</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3) апелляция к чувствам, интересам;</a:t>
            </a:r>
          </a:p>
          <a:p>
            <a:pPr indent="360000" algn="just">
              <a:spcBef>
                <a:spcPts val="0"/>
              </a:spcBef>
            </a:pPr>
            <a:r>
              <a:rPr lang="ru-RU" sz="2000" dirty="0">
                <a:solidFill>
                  <a:schemeClr val="tx1"/>
                </a:solidFill>
                <a:latin typeface="Times New Roman" panose="02020603050405020304" pitchFamily="18" charset="0"/>
                <a:cs typeface="Times New Roman" panose="02020603050405020304" pitchFamily="18" charset="0"/>
              </a:rPr>
              <a:t>4) «вербальные доказательства</a:t>
            </a:r>
            <a:r>
              <a:rPr lang="ru-RU" sz="2000" dirty="0" smtClean="0">
                <a:solidFill>
                  <a:schemeClr val="tx1"/>
                </a:solidFill>
                <a:latin typeface="Times New Roman" panose="02020603050405020304" pitchFamily="18" charset="0"/>
                <a:cs typeface="Times New Roman" panose="02020603050405020304" pitchFamily="18" charset="0"/>
              </a:rPr>
              <a:t>».</a:t>
            </a:r>
          </a:p>
          <a:p>
            <a:pPr algn="just"/>
            <a:r>
              <a:rPr lang="ru-RU" sz="2000" b="1" i="1" dirty="0" smtClean="0">
                <a:solidFill>
                  <a:schemeClr val="tx1"/>
                </a:solidFill>
                <a:latin typeface="Times New Roman" panose="02020603050405020304" pitchFamily="18" charset="0"/>
                <a:cs typeface="Times New Roman" panose="02020603050405020304" pitchFamily="18" charset="0"/>
              </a:rPr>
              <a:t>Элита</a:t>
            </a:r>
            <a:r>
              <a:rPr lang="ru-RU" sz="2000" b="1" dirty="0" smtClean="0">
                <a:solidFill>
                  <a:schemeClr val="tx1"/>
                </a:solidFill>
                <a:latin typeface="Times New Roman" panose="02020603050405020304" pitchFamily="18" charset="0"/>
                <a:cs typeface="Times New Roman" panose="02020603050405020304" pitchFamily="18" charset="0"/>
              </a:rPr>
              <a:t> - </a:t>
            </a:r>
            <a:r>
              <a:rPr lang="ru-RU" sz="2000" dirty="0" smtClean="0">
                <a:solidFill>
                  <a:schemeClr val="tx1"/>
                </a:solidFill>
                <a:latin typeface="Times New Roman" panose="02020603050405020304" pitchFamily="18" charset="0"/>
                <a:cs typeface="Times New Roman" panose="02020603050405020304" pitchFamily="18" charset="0"/>
              </a:rPr>
              <a:t> избранная </a:t>
            </a:r>
            <a:r>
              <a:rPr lang="ru-RU" sz="2000" dirty="0">
                <a:solidFill>
                  <a:schemeClr val="tx1"/>
                </a:solidFill>
                <a:latin typeface="Times New Roman" panose="02020603050405020304" pitchFamily="18" charset="0"/>
                <a:cs typeface="Times New Roman" panose="02020603050405020304" pitchFamily="18" charset="0"/>
              </a:rPr>
              <a:t>часть населения, </a:t>
            </a:r>
            <a:r>
              <a:rPr lang="ru-RU" sz="2000" dirty="0" smtClean="0">
                <a:solidFill>
                  <a:schemeClr val="tx1"/>
                </a:solidFill>
                <a:latin typeface="Times New Roman" panose="02020603050405020304" pitchFamily="18" charset="0"/>
                <a:cs typeface="Times New Roman" panose="02020603050405020304" pitchFamily="18" charset="0"/>
              </a:rPr>
              <a:t>принимающая  </a:t>
            </a:r>
            <a:r>
              <a:rPr lang="ru-RU" sz="2000" dirty="0" err="1" smtClean="0">
                <a:solidFill>
                  <a:schemeClr val="tx1"/>
                </a:solidFill>
                <a:latin typeface="Times New Roman" panose="02020603050405020304" pitchFamily="18" charset="0"/>
                <a:cs typeface="Times New Roman" panose="02020603050405020304" pitchFamily="18" charset="0"/>
              </a:rPr>
              <a:t>частие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в управлении обществом. Парето указывал, что элита не является постоянной и в обществе происходит процесс ее смены – круговорот элит.</a:t>
            </a:r>
          </a:p>
          <a:p>
            <a:pPr algn="just"/>
            <a:r>
              <a:rPr lang="ru-RU" sz="2000" b="1" i="1" dirty="0">
                <a:solidFill>
                  <a:schemeClr val="tx1"/>
                </a:solidFill>
                <a:latin typeface="Times New Roman" panose="02020603050405020304" pitchFamily="18" charset="0"/>
                <a:cs typeface="Times New Roman" panose="02020603050405020304" pitchFamily="18" charset="0"/>
              </a:rPr>
              <a:t>Круговорот элит </a:t>
            </a:r>
            <a:r>
              <a:rPr lang="ru-RU" sz="2000" dirty="0">
                <a:solidFill>
                  <a:schemeClr val="tx1"/>
                </a:solidFill>
                <a:latin typeface="Times New Roman" panose="02020603050405020304" pitchFamily="18" charset="0"/>
                <a:cs typeface="Times New Roman" panose="02020603050405020304" pitchFamily="18" charset="0"/>
              </a:rPr>
              <a:t>– это процесс взаимодействия между членами гетерогенного общества, в результате которого происходит изменение состава избранной части населения путем вхождения в нее членов из низшей системы общества, которые соответствуют двум основным требованиям к элите: умению убеждать и умению применять силу там, где это необходимо. Механизмом, посредством которого происходит обновление правящей элиты в мирное время, является </a:t>
            </a:r>
            <a:r>
              <a:rPr lang="ru-RU" sz="2000" b="1" i="1" dirty="0">
                <a:solidFill>
                  <a:schemeClr val="tx1"/>
                </a:solidFill>
                <a:latin typeface="Times New Roman" panose="02020603050405020304" pitchFamily="18" charset="0"/>
                <a:cs typeface="Times New Roman" panose="02020603050405020304" pitchFamily="18" charset="0"/>
              </a:rPr>
              <a:t>социальная мобильность</a:t>
            </a:r>
            <a:r>
              <a:rPr lang="ru-RU" sz="2000" dirty="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endParaRPr lang="ru-RU" sz="2000" dirty="0">
              <a:solidFill>
                <a:schemeClr val="tx1"/>
              </a:solidFill>
              <a:latin typeface="Times New Roman" panose="02020603050405020304" pitchFamily="18" charset="0"/>
              <a:cs typeface="Times New Roman" panose="02020603050405020304" pitchFamily="18" charset="0"/>
            </a:endParaRPr>
          </a:p>
          <a:p>
            <a:endParaRPr lang="ru-RU" sz="2000" dirty="0"/>
          </a:p>
        </p:txBody>
      </p:sp>
    </p:spTree>
    <p:extLst>
      <p:ext uri="{BB962C8B-B14F-4D97-AF65-F5344CB8AC3E}">
        <p14:creationId xmlns:p14="http://schemas.microsoft.com/office/powerpoint/2010/main" val="835028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908720"/>
            <a:ext cx="7772400" cy="576064"/>
          </a:xfrm>
        </p:spPr>
        <p:txBody>
          <a:bodyPr/>
          <a:lstStyle/>
          <a:p>
            <a:pPr algn="ctr"/>
            <a:r>
              <a:rPr lang="ru-RU" sz="2400" i="1" dirty="0">
                <a:effectLst/>
              </a:rPr>
              <a:t>Ранняя итальянская социология: Вильфредо Паретто</a:t>
            </a:r>
            <a:endParaRPr lang="ru-RU" sz="2400" dirty="0"/>
          </a:p>
        </p:txBody>
      </p:sp>
      <p:sp>
        <p:nvSpPr>
          <p:cNvPr id="3" name="Текст 2"/>
          <p:cNvSpPr>
            <a:spLocks noGrp="1"/>
          </p:cNvSpPr>
          <p:nvPr>
            <p:ph type="body" idx="1"/>
          </p:nvPr>
        </p:nvSpPr>
        <p:spPr>
          <a:xfrm>
            <a:off x="530352" y="1844824"/>
            <a:ext cx="7772400" cy="3744416"/>
          </a:xfrm>
        </p:spPr>
        <p:txBody>
          <a:bodyPr/>
          <a:lstStyle/>
          <a:p>
            <a:pPr indent="360000" algn="just">
              <a:spcBef>
                <a:spcPts val="0"/>
              </a:spcBef>
            </a:pPr>
            <a:r>
              <a:rPr lang="ru-RU" dirty="0" smtClean="0">
                <a:solidFill>
                  <a:schemeClr val="tx1"/>
                </a:solidFill>
                <a:latin typeface="Times New Roman" panose="02020603050405020304" pitchFamily="18" charset="0"/>
                <a:cs typeface="Times New Roman" panose="02020603050405020304" pitchFamily="18" charset="0"/>
              </a:rPr>
              <a:t>Центральной идеей В. Парето </a:t>
            </a:r>
            <a:r>
              <a:rPr lang="ru-RU" b="1" i="1" dirty="0">
                <a:solidFill>
                  <a:schemeClr val="tx1"/>
                </a:solidFill>
                <a:latin typeface="Times New Roman" panose="02020603050405020304" pitchFamily="18" charset="0"/>
                <a:cs typeface="Times New Roman" panose="02020603050405020304" pitchFamily="18" charset="0"/>
              </a:rPr>
              <a:t>было рассмотрение общества как системы</a:t>
            </a:r>
            <a:r>
              <a:rPr lang="ru-RU" dirty="0">
                <a:solidFill>
                  <a:schemeClr val="tx1"/>
                </a:solidFill>
                <a:latin typeface="Times New Roman" panose="02020603050405020304" pitchFamily="18" charset="0"/>
                <a:cs typeface="Times New Roman" panose="02020603050405020304" pitchFamily="18" charset="0"/>
              </a:rPr>
              <a:t>, которая находится в состоянии нарушаемого и восстанавливаемого равновесия. </a:t>
            </a:r>
            <a:endParaRPr lang="ru-RU"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dirty="0" smtClean="0">
                <a:solidFill>
                  <a:schemeClr val="tx1"/>
                </a:solidFill>
                <a:latin typeface="Times New Roman" panose="02020603050405020304" pitchFamily="18" charset="0"/>
                <a:cs typeface="Times New Roman" panose="02020603050405020304" pitchFamily="18" charset="0"/>
              </a:rPr>
              <a:t>В. Парето </a:t>
            </a:r>
            <a:r>
              <a:rPr lang="ru-RU" dirty="0">
                <a:solidFill>
                  <a:schemeClr val="tx1"/>
                </a:solidFill>
                <a:latin typeface="Times New Roman" panose="02020603050405020304" pitchFamily="18" charset="0"/>
                <a:cs typeface="Times New Roman" panose="02020603050405020304" pitchFamily="18" charset="0"/>
              </a:rPr>
              <a:t>разделял социальные действия на «логические» и «нелогические», а критерий их различения видел в психическом состоянии действующего лица, иррациональной природе человека. В его социологической системе главным звеном выступала эмоциональная сфера человеческой деятельности.</a:t>
            </a:r>
          </a:p>
        </p:txBody>
      </p:sp>
    </p:spTree>
    <p:extLst>
      <p:ext uri="{BB962C8B-B14F-4D97-AF65-F5344CB8AC3E}">
        <p14:creationId xmlns:p14="http://schemas.microsoft.com/office/powerpoint/2010/main" val="1395325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564904"/>
            <a:ext cx="8305800" cy="1143000"/>
          </a:xfrm>
        </p:spPr>
        <p:txBody>
          <a:bodyPr/>
          <a:lstStyle/>
          <a:p>
            <a:pPr algn="ctr"/>
            <a:r>
              <a:rPr lang="ru-RU" dirty="0" smtClean="0">
                <a:solidFill>
                  <a:schemeClr val="tx1"/>
                </a:solidFill>
              </a:rPr>
              <a:t>Спасибо за внимание!</a:t>
            </a:r>
            <a:endParaRPr lang="ru-RU" dirty="0">
              <a:solidFill>
                <a:schemeClr val="tx1"/>
              </a:solidFill>
            </a:endParaRPr>
          </a:p>
        </p:txBody>
      </p:sp>
    </p:spTree>
    <p:extLst>
      <p:ext uri="{BB962C8B-B14F-4D97-AF65-F5344CB8AC3E}">
        <p14:creationId xmlns:p14="http://schemas.microsoft.com/office/powerpoint/2010/main" val="1852990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188640"/>
            <a:ext cx="7488832" cy="864096"/>
          </a:xfrm>
        </p:spPr>
        <p:txBody>
          <a:bodyPr/>
          <a:lstStyle/>
          <a:p>
            <a:pPr algn="ctr"/>
            <a:r>
              <a:rPr lang="ru-RU" sz="2400" dirty="0">
                <a:effectLst/>
              </a:rPr>
              <a:t>Социологический проект О. Конта: </a:t>
            </a:r>
            <a:r>
              <a:rPr lang="ru-RU" sz="2400" dirty="0" smtClean="0">
                <a:effectLst/>
              </a:rPr>
              <a:t>«</a:t>
            </a:r>
            <a:r>
              <a:rPr lang="ru-RU" sz="2400" dirty="0">
                <a:effectLst/>
              </a:rPr>
              <a:t>социальная физика», позитивный </a:t>
            </a:r>
            <a:r>
              <a:rPr lang="ru-RU" sz="2400" dirty="0" smtClean="0">
                <a:effectLst/>
              </a:rPr>
              <a:t>подход</a:t>
            </a:r>
            <a:endParaRPr lang="ru-RU" sz="23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530352" y="1412776"/>
            <a:ext cx="7772400" cy="4968552"/>
          </a:xfrm>
        </p:spPr>
        <p:txBody>
          <a:bodyPr>
            <a:normAutofit/>
          </a:bodyPr>
          <a:lstStyle/>
          <a:p>
            <a:pPr indent="360000" algn="just">
              <a:spcBef>
                <a:spcPts val="0"/>
              </a:spcBef>
            </a:pPr>
            <a:r>
              <a:rPr lang="ru-RU" sz="1800" dirty="0">
                <a:solidFill>
                  <a:schemeClr val="tx1"/>
                </a:solidFill>
                <a:latin typeface="Times New Roman" panose="02020603050405020304" pitchFamily="18" charset="0"/>
                <a:cs typeface="Times New Roman" panose="02020603050405020304" pitchFamily="18" charset="0"/>
              </a:rPr>
              <a:t>Основоположником социологии считается </a:t>
            </a:r>
            <a:r>
              <a:rPr lang="ru-RU" sz="1800" i="1" dirty="0">
                <a:solidFill>
                  <a:schemeClr val="tx1"/>
                </a:solidFill>
                <a:latin typeface="Times New Roman" panose="02020603050405020304" pitchFamily="18" charset="0"/>
                <a:cs typeface="Times New Roman" panose="02020603050405020304" pitchFamily="18" charset="0"/>
              </a:rPr>
              <a:t>Огюст Конт (1798–1857) </a:t>
            </a:r>
            <a:r>
              <a:rPr lang="ru-RU" sz="1800" dirty="0">
                <a:solidFill>
                  <a:schemeClr val="tx1"/>
                </a:solidFill>
                <a:latin typeface="Times New Roman" panose="02020603050405020304" pitchFamily="18" charset="0"/>
                <a:cs typeface="Times New Roman" panose="02020603050405020304" pitchFamily="18" charset="0"/>
              </a:rPr>
              <a:t>– французский мыслитель, предложивший проект создания позитивной науки, суть которой заключается в изучении законов наблюдаемых явлений, основанных на достоверных фактах и связях. </a:t>
            </a: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Главным </a:t>
            </a:r>
            <a:r>
              <a:rPr lang="ru-RU" sz="1800" dirty="0">
                <a:solidFill>
                  <a:schemeClr val="tx1"/>
                </a:solidFill>
                <a:latin typeface="Times New Roman" panose="02020603050405020304" pitchFamily="18" charset="0"/>
                <a:cs typeface="Times New Roman" panose="02020603050405020304" pitchFamily="18" charset="0"/>
              </a:rPr>
              <a:t>методом, инструментом, с помощью которого ученые будут изучать общество, является наблюдение, сравнение (в том числе историческое сравнение) и эксперимент.</a:t>
            </a:r>
          </a:p>
          <a:p>
            <a:pPr indent="360000" algn="just">
              <a:spcBef>
                <a:spcPts val="0"/>
              </a:spcBef>
            </a:pP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a:t>
            </a:r>
            <a:r>
              <a:rPr lang="ru-RU" sz="1800" dirty="0">
                <a:solidFill>
                  <a:schemeClr val="tx1"/>
                </a:solidFill>
                <a:latin typeface="Times New Roman" panose="02020603050405020304" pitchFamily="18" charset="0"/>
                <a:cs typeface="Times New Roman" panose="02020603050405020304" pitchFamily="18" charset="0"/>
              </a:rPr>
              <a:t>Система позитивной политики» (1851 — 1854) — Конт рассматривает социологию в качестве </a:t>
            </a:r>
            <a:r>
              <a:rPr lang="ru-RU" sz="1800" b="1" i="1" dirty="0">
                <a:solidFill>
                  <a:schemeClr val="tx1"/>
                </a:solidFill>
                <a:latin typeface="Times New Roman" panose="02020603050405020304" pitchFamily="18" charset="0"/>
                <a:cs typeface="Times New Roman" panose="02020603050405020304" pitchFamily="18" charset="0"/>
              </a:rPr>
              <a:t>«социальной физики</a:t>
            </a:r>
            <a:r>
              <a:rPr lang="ru-RU" sz="1800" b="1" i="1" dirty="0" smtClean="0">
                <a:solidFill>
                  <a:schemeClr val="tx1"/>
                </a:solidFill>
                <a:latin typeface="Times New Roman" panose="02020603050405020304" pitchFamily="18" charset="0"/>
                <a:cs typeface="Times New Roman" panose="02020603050405020304" pitchFamily="18" charset="0"/>
              </a:rPr>
              <a:t>» -  </a:t>
            </a:r>
            <a:r>
              <a:rPr lang="ru-RU" sz="1800" dirty="0" smtClean="0">
                <a:solidFill>
                  <a:schemeClr val="tx1"/>
                </a:solidFill>
                <a:latin typeface="Times New Roman" panose="02020603050405020304" pitchFamily="18" charset="0"/>
                <a:cs typeface="Times New Roman" panose="02020603050405020304" pitchFamily="18" charset="0"/>
              </a:rPr>
              <a:t>она </a:t>
            </a:r>
            <a:r>
              <a:rPr lang="ru-RU" sz="1800" dirty="0">
                <a:solidFill>
                  <a:schemeClr val="tx1"/>
                </a:solidFill>
                <a:latin typeface="Times New Roman" panose="02020603050405020304" pitchFamily="18" charset="0"/>
                <a:cs typeface="Times New Roman" panose="02020603050405020304" pitchFamily="18" charset="0"/>
              </a:rPr>
              <a:t>должна быть основой «научной политики», примирять принципы «порядка» и «прогресса» общества, а также революционные и реставраторские тенденции в его </a:t>
            </a:r>
            <a:r>
              <a:rPr lang="ru-RU" sz="1800" dirty="0" smtClean="0">
                <a:solidFill>
                  <a:schemeClr val="tx1"/>
                </a:solidFill>
                <a:latin typeface="Times New Roman" panose="02020603050405020304" pitchFamily="18" charset="0"/>
                <a:cs typeface="Times New Roman" panose="02020603050405020304" pitchFamily="18" charset="0"/>
              </a:rPr>
              <a:t>развитии. </a:t>
            </a:r>
            <a:r>
              <a:rPr lang="ru-RU" sz="1800" b="1" i="1" dirty="0" smtClean="0">
                <a:solidFill>
                  <a:schemeClr val="tx1"/>
                </a:solidFill>
                <a:latin typeface="Times New Roman" panose="02020603050405020304" pitchFamily="18" charset="0"/>
                <a:cs typeface="Times New Roman" panose="02020603050405020304" pitchFamily="18" charset="0"/>
              </a:rPr>
              <a:t>Общество</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представляет собой своеобразный организм, который состоит из частей, находящихся в равновесии между собой. Эволюция этого организма заключается в функциональной специализации структур и их подгонке друг к другу. Тогда социология становится «позитивной моралью», сводом правил проведения людей, и ему должны следовать политические лидеры.</a:t>
            </a:r>
          </a:p>
          <a:p>
            <a:pPr indent="360000">
              <a:spcBef>
                <a:spcPts val="0"/>
              </a:spcBef>
            </a:pPr>
            <a:endParaRPr lang="ru-RU" sz="1400" dirty="0" smtClean="0">
              <a:latin typeface="Times New Roman" panose="02020603050405020304" pitchFamily="18" charset="0"/>
              <a:cs typeface="Times New Roman" panose="02020603050405020304" pitchFamily="18" charset="0"/>
            </a:endParaRPr>
          </a:p>
          <a:p>
            <a:pPr indent="360000">
              <a:spcBef>
                <a:spcPts val="0"/>
              </a:spcBef>
            </a:pP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7181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648072"/>
          </a:xfrm>
        </p:spPr>
        <p:txBody>
          <a:bodyPr>
            <a:normAutofit/>
          </a:bodyPr>
          <a:lstStyle/>
          <a:p>
            <a:pPr algn="ctr"/>
            <a:r>
              <a:rPr lang="ru-RU" sz="3600" dirty="0" smtClean="0">
                <a:latin typeface="Times New Roman" panose="02020603050405020304" pitchFamily="18" charset="0"/>
                <a:cs typeface="Times New Roman" panose="02020603050405020304" pitchFamily="18" charset="0"/>
              </a:rPr>
              <a:t>Структура социологии О. Конта</a:t>
            </a:r>
            <a:endParaRPr lang="ru-RU" sz="3600" dirty="0">
              <a:latin typeface="Times New Roman" panose="02020603050405020304" pitchFamily="18" charset="0"/>
              <a:cs typeface="Times New Roman" panose="02020603050405020304" pitchFamily="18" charset="0"/>
            </a:endParaRPr>
          </a:p>
        </p:txBody>
      </p:sp>
      <p:pic>
        <p:nvPicPr>
          <p:cNvPr id="4" name="Объект 3" descr="http://www.grandars.ru/images/1/review/id/2923/0a0c1c0673.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908720"/>
            <a:ext cx="7344816" cy="5688632"/>
          </a:xfrm>
          <a:prstGeom prst="rect">
            <a:avLst/>
          </a:prstGeom>
          <a:noFill/>
          <a:ln>
            <a:noFill/>
          </a:ln>
        </p:spPr>
      </p:pic>
    </p:spTree>
    <p:extLst>
      <p:ext uri="{BB962C8B-B14F-4D97-AF65-F5344CB8AC3E}">
        <p14:creationId xmlns:p14="http://schemas.microsoft.com/office/powerpoint/2010/main" val="1419205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188640"/>
            <a:ext cx="7772400" cy="720080"/>
          </a:xfrm>
        </p:spPr>
        <p:txBody>
          <a:bodyPr>
            <a:normAutofit fontScale="90000"/>
          </a:bodyPr>
          <a:lstStyle/>
          <a:p>
            <a:pPr algn="ctr"/>
            <a:r>
              <a:rPr lang="ru-RU" sz="2400" dirty="0">
                <a:effectLst/>
                <a:latin typeface="Times New Roman" panose="02020603050405020304" pitchFamily="18" charset="0"/>
                <a:cs typeface="Times New Roman" panose="02020603050405020304" pitchFamily="18" charset="0"/>
              </a:rPr>
              <a:t>Социологический проект О. Конта</a:t>
            </a:r>
            <a:r>
              <a:rPr lang="ru-RU" sz="2400" dirty="0" smtClean="0">
                <a:effectLst/>
                <a:latin typeface="Times New Roman" panose="02020603050405020304" pitchFamily="18" charset="0"/>
                <a:cs typeface="Times New Roman" panose="02020603050405020304" pitchFamily="18" charset="0"/>
              </a:rPr>
              <a:t>: </a:t>
            </a:r>
            <a:r>
              <a:rPr lang="ru-RU" sz="2400" dirty="0">
                <a:effectLst/>
                <a:latin typeface="Times New Roman" panose="02020603050405020304" pitchFamily="18" charset="0"/>
                <a:cs typeface="Times New Roman" panose="02020603050405020304" pitchFamily="18" charset="0"/>
              </a:rPr>
              <a:t>основной закон общественного прогресса (закон трех стадий), </a:t>
            </a:r>
            <a:endParaRPr lang="ru-RU" sz="2400" dirty="0">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530352" y="980728"/>
            <a:ext cx="7772400" cy="5472608"/>
          </a:xfrm>
        </p:spPr>
        <p:txBody>
          <a:bodyPr>
            <a:normAutofit/>
          </a:bodyPr>
          <a:lstStyle/>
          <a:p>
            <a:pPr indent="360000" algn="just">
              <a:spcBef>
                <a:spcPts val="0"/>
              </a:spcBef>
            </a:pPr>
            <a:r>
              <a:rPr lang="ru-RU" sz="2000" dirty="0" smtClean="0">
                <a:solidFill>
                  <a:schemeClr val="tx1"/>
                </a:solidFill>
                <a:latin typeface="Times New Roman" panose="02020603050405020304" pitchFamily="18" charset="0"/>
                <a:cs typeface="Times New Roman" panose="02020603050405020304" pitchFamily="18" charset="0"/>
              </a:rPr>
              <a:t>О. Конт обосновывал необходимость </a:t>
            </a:r>
            <a:r>
              <a:rPr lang="ru-RU" sz="2000" dirty="0">
                <a:solidFill>
                  <a:schemeClr val="tx1"/>
                </a:solidFill>
                <a:latin typeface="Times New Roman" panose="02020603050405020304" pitchFamily="18" charset="0"/>
                <a:cs typeface="Times New Roman" panose="02020603050405020304" pitchFamily="18" charset="0"/>
              </a:rPr>
              <a:t>возникновения новой науки </a:t>
            </a:r>
            <a:r>
              <a:rPr lang="ru-RU" sz="2000" dirty="0" smtClean="0">
                <a:solidFill>
                  <a:schemeClr val="tx1"/>
                </a:solidFill>
                <a:latin typeface="Times New Roman" panose="02020603050405020304" pitchFamily="18" charset="0"/>
                <a:cs typeface="Times New Roman" panose="02020603050405020304" pitchFamily="18" charset="0"/>
              </a:rPr>
              <a:t>исходя </a:t>
            </a:r>
            <a:r>
              <a:rPr lang="ru-RU" sz="2000" dirty="0">
                <a:solidFill>
                  <a:schemeClr val="tx1"/>
                </a:solidFill>
                <a:latin typeface="Times New Roman" panose="02020603050405020304" pitchFamily="18" charset="0"/>
                <a:cs typeface="Times New Roman" panose="02020603050405020304" pitchFamily="18" charset="0"/>
              </a:rPr>
              <a:t>из выдвинутого им </a:t>
            </a:r>
            <a:r>
              <a:rPr lang="ru-RU" sz="2000" b="1" i="1" dirty="0">
                <a:solidFill>
                  <a:schemeClr val="tx1"/>
                </a:solidFill>
                <a:latin typeface="Times New Roman" panose="02020603050405020304" pitchFamily="18" charset="0"/>
                <a:cs typeface="Times New Roman" panose="02020603050405020304" pitchFamily="18" charset="0"/>
              </a:rPr>
              <a:t>закон общественного прогресса</a:t>
            </a:r>
            <a:r>
              <a:rPr lang="ru-RU" sz="2000" dirty="0">
                <a:solidFill>
                  <a:schemeClr val="tx1"/>
                </a:solidFill>
                <a:latin typeface="Times New Roman" panose="02020603050405020304" pitchFamily="18" charset="0"/>
                <a:cs typeface="Times New Roman" panose="02020603050405020304" pitchFamily="18" charset="0"/>
              </a:rPr>
              <a:t>  (</a:t>
            </a:r>
            <a:r>
              <a:rPr lang="ru-RU" sz="2000" b="1" i="1" dirty="0">
                <a:solidFill>
                  <a:schemeClr val="tx1"/>
                </a:solidFill>
                <a:latin typeface="Times New Roman" panose="02020603050405020304" pitchFamily="18" charset="0"/>
                <a:cs typeface="Times New Roman" panose="02020603050405020304" pitchFamily="18" charset="0"/>
              </a:rPr>
              <a:t>закона о трех стадиях развития</a:t>
            </a:r>
            <a:r>
              <a:rPr lang="ru-RU" sz="2000" b="1" dirty="0">
                <a:solidFill>
                  <a:schemeClr val="tx1"/>
                </a:solidFill>
                <a:latin typeface="Times New Roman" panose="02020603050405020304" pitchFamily="18" charset="0"/>
                <a:cs typeface="Times New Roman" panose="02020603050405020304" pitchFamily="18" charset="0"/>
              </a:rPr>
              <a:t> интеллектуального развития человека)</a:t>
            </a:r>
            <a:r>
              <a:rPr lang="ru-RU" sz="2000" dirty="0">
                <a:solidFill>
                  <a:schemeClr val="tx1"/>
                </a:solidFill>
                <a:latin typeface="Times New Roman" panose="02020603050405020304" pitchFamily="18" charset="0"/>
                <a:cs typeface="Times New Roman" panose="02020603050405020304" pitchFamily="18" charset="0"/>
              </a:rPr>
              <a:t>: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b="1" i="1" dirty="0" smtClean="0">
                <a:solidFill>
                  <a:schemeClr val="tx1"/>
                </a:solidFill>
                <a:latin typeface="Times New Roman" panose="02020603050405020304" pitchFamily="18" charset="0"/>
                <a:cs typeface="Times New Roman" panose="02020603050405020304" pitchFamily="18" charset="0"/>
              </a:rPr>
              <a:t>Теологическая</a:t>
            </a:r>
            <a:r>
              <a:rPr lang="ru-RU" sz="2000" i="1" dirty="0" smtClean="0">
                <a:solidFill>
                  <a:schemeClr val="tx1"/>
                </a:solidFill>
                <a:latin typeface="Times New Roman" panose="02020603050405020304" pitchFamily="18" charset="0"/>
                <a:cs typeface="Times New Roman" panose="02020603050405020304" pitchFamily="18" charset="0"/>
              </a:rPr>
              <a:t> (</a:t>
            </a:r>
            <a:r>
              <a:rPr lang="ru-RU" sz="2000" b="1" i="1" dirty="0" smtClean="0">
                <a:solidFill>
                  <a:schemeClr val="tx1"/>
                </a:solidFill>
                <a:latin typeface="Times New Roman" panose="02020603050405020304" pitchFamily="18" charset="0"/>
                <a:cs typeface="Times New Roman" panose="02020603050405020304" pitchFamily="18" charset="0"/>
              </a:rPr>
              <a:t>фиктивная)</a:t>
            </a:r>
            <a:r>
              <a:rPr lang="ru-RU" sz="2000" i="1" dirty="0" smtClean="0">
                <a:solidFill>
                  <a:schemeClr val="tx1"/>
                </a:solidFill>
                <a:latin typeface="Times New Roman" panose="02020603050405020304" pitchFamily="18" charset="0"/>
                <a:cs typeface="Times New Roman" panose="02020603050405020304" pitchFamily="18" charset="0"/>
              </a:rPr>
              <a:t> </a:t>
            </a:r>
            <a:r>
              <a:rPr lang="ru-RU" sz="2000" b="1" i="1" dirty="0">
                <a:solidFill>
                  <a:schemeClr val="tx1"/>
                </a:solidFill>
                <a:latin typeface="Times New Roman" panose="02020603050405020304" pitchFamily="18" charset="0"/>
                <a:cs typeface="Times New Roman" panose="02020603050405020304" pitchFamily="18" charset="0"/>
              </a:rPr>
              <a:t>стадия</a:t>
            </a:r>
            <a:r>
              <a:rPr lang="ru-RU" sz="2000" dirty="0">
                <a:solidFill>
                  <a:schemeClr val="tx1"/>
                </a:solidFill>
                <a:latin typeface="Times New Roman" panose="02020603050405020304" pitchFamily="18" charset="0"/>
                <a:cs typeface="Times New Roman" panose="02020603050405020304" pitchFamily="18" charset="0"/>
              </a:rPr>
              <a:t> охватывает древность и раннее средневековье (до 1300 г.). Она характеризуется господством религиозного мировоззрения. То есть все явления окружающего человека мира объясняются религиозными представлениями (например: «Все создано Богом»). </a:t>
            </a:r>
            <a:endParaRPr lang="ru-RU" sz="2000" dirty="0" smtClean="0">
              <a:solidFill>
                <a:schemeClr val="tx1"/>
              </a:solidFill>
              <a:latin typeface="Times New Roman" panose="02020603050405020304" pitchFamily="18" charset="0"/>
              <a:cs typeface="Times New Roman" panose="02020603050405020304" pitchFamily="18" charset="0"/>
            </a:endParaRPr>
          </a:p>
          <a:p>
            <a:pPr algn="just"/>
            <a:r>
              <a:rPr lang="ru-RU" sz="2000" b="1" i="1" dirty="0" smtClean="0">
                <a:solidFill>
                  <a:schemeClr val="tx1"/>
                </a:solidFill>
                <a:latin typeface="Times New Roman" panose="02020603050405020304" pitchFamily="18" charset="0"/>
                <a:cs typeface="Times New Roman" panose="02020603050405020304" pitchFamily="18" charset="0"/>
              </a:rPr>
              <a:t>Метафизическая </a:t>
            </a:r>
            <a:r>
              <a:rPr lang="ru-RU" sz="2000" b="1" i="1" dirty="0">
                <a:solidFill>
                  <a:schemeClr val="tx1"/>
                </a:solidFill>
                <a:latin typeface="Times New Roman" panose="02020603050405020304" pitchFamily="18" charset="0"/>
                <a:cs typeface="Times New Roman" panose="02020603050405020304" pitchFamily="18" charset="0"/>
              </a:rPr>
              <a:t>стадия</a:t>
            </a:r>
            <a:r>
              <a:rPr lang="ru-RU" sz="2000" b="1"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(с 1300 по 1800 гг.) человек отказывается от апелляции к сверхъестественному и пытается все объяснить при помощи абстрактных сущностей, причин и других философских абстракций. </a:t>
            </a:r>
            <a:r>
              <a:rPr lang="ru-RU" sz="2000" i="1" dirty="0">
                <a:solidFill>
                  <a:schemeClr val="tx1"/>
                </a:solidFill>
                <a:latin typeface="Times New Roman" panose="02020603050405020304" pitchFamily="18" charset="0"/>
                <a:cs typeface="Times New Roman" panose="02020603050405020304" pitchFamily="18" charset="0"/>
              </a:rPr>
              <a:t>Все</a:t>
            </a:r>
            <a:r>
              <a:rPr lang="ru-RU" sz="2000" dirty="0">
                <a:solidFill>
                  <a:schemeClr val="tx1"/>
                </a:solidFill>
                <a:latin typeface="Times New Roman" panose="02020603050405020304" pitchFamily="18" charset="0"/>
                <a:cs typeface="Times New Roman" panose="02020603050405020304" pitchFamily="18" charset="0"/>
              </a:rPr>
              <a:t> окружающие человека явления мира объясняются сущностными причинами (абсолютной идеей, </a:t>
            </a:r>
            <a:r>
              <a:rPr lang="ru-RU" sz="2000" dirty="0" smtClean="0">
                <a:solidFill>
                  <a:schemeClr val="tx1"/>
                </a:solidFill>
                <a:latin typeface="Times New Roman" panose="02020603050405020304" pitchFamily="18" charset="0"/>
                <a:cs typeface="Times New Roman" panose="02020603050405020304" pitchFamily="18" charset="0"/>
              </a:rPr>
              <a:t>законами). </a:t>
            </a:r>
          </a:p>
          <a:p>
            <a:pPr algn="just"/>
            <a:r>
              <a:rPr lang="ru-RU" sz="2000" b="1" i="1" dirty="0" smtClean="0">
                <a:solidFill>
                  <a:schemeClr val="tx1"/>
                </a:solidFill>
                <a:latin typeface="Times New Roman" panose="02020603050405020304" pitchFamily="18" charset="0"/>
                <a:cs typeface="Times New Roman" panose="02020603050405020304" pitchFamily="18" charset="0"/>
              </a:rPr>
              <a:t>Позитивная </a:t>
            </a:r>
            <a:r>
              <a:rPr lang="ru-RU" sz="2000" b="1" i="1" dirty="0">
                <a:solidFill>
                  <a:schemeClr val="tx1"/>
                </a:solidFill>
                <a:latin typeface="Times New Roman" panose="02020603050405020304" pitchFamily="18" charset="0"/>
                <a:cs typeface="Times New Roman" panose="02020603050405020304" pitchFamily="18" charset="0"/>
              </a:rPr>
              <a:t>(научная) </a:t>
            </a:r>
            <a:r>
              <a:rPr lang="ru-RU" sz="2000" b="1" i="1" dirty="0" smtClean="0">
                <a:solidFill>
                  <a:schemeClr val="tx1"/>
                </a:solidFill>
                <a:latin typeface="Times New Roman" panose="02020603050405020304" pitchFamily="18" charset="0"/>
                <a:cs typeface="Times New Roman" panose="02020603050405020304" pitchFamily="18" charset="0"/>
              </a:rPr>
              <a:t> - </a:t>
            </a:r>
            <a:r>
              <a:rPr lang="ru-RU" sz="2000" dirty="0" smtClean="0">
                <a:solidFill>
                  <a:schemeClr val="tx1"/>
                </a:solidFill>
                <a:latin typeface="Times New Roman" panose="02020603050405020304" pitchFamily="18" charset="0"/>
                <a:cs typeface="Times New Roman" panose="02020603050405020304" pitchFamily="18" charset="0"/>
              </a:rPr>
              <a:t>человек </a:t>
            </a:r>
            <a:r>
              <a:rPr lang="ru-RU" sz="2000" dirty="0">
                <a:solidFill>
                  <a:schemeClr val="tx1"/>
                </a:solidFill>
                <a:latin typeface="Times New Roman" panose="02020603050405020304" pitchFamily="18" charset="0"/>
                <a:cs typeface="Times New Roman" panose="02020603050405020304" pitchFamily="18" charset="0"/>
              </a:rPr>
              <a:t>отказывается от философских абстракций и переходит к наблюдению и фиксации постоянных объективных связей, которые являются законами, управляющими явлениями действительности.</a:t>
            </a:r>
            <a:r>
              <a:rPr lang="ru-RU" sz="2000" b="1" dirty="0">
                <a:solidFill>
                  <a:schemeClr val="tx1"/>
                </a:solidFill>
                <a:latin typeface="Times New Roman" panose="02020603050405020304" pitchFamily="18" charset="0"/>
                <a:cs typeface="Times New Roman" panose="02020603050405020304" pitchFamily="18" charset="0"/>
              </a:rPr>
              <a:t> </a:t>
            </a: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5036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772400" cy="432048"/>
          </a:xfrm>
        </p:spPr>
        <p:txBody>
          <a:bodyPr>
            <a:normAutofit fontScale="90000"/>
          </a:bodyPr>
          <a:lstStyle/>
          <a:p>
            <a:pPr algn="ctr"/>
            <a:r>
              <a:rPr lang="ru-RU" sz="2800" i="1" dirty="0" smtClean="0"/>
              <a:t>Закон</a:t>
            </a:r>
            <a:r>
              <a:rPr lang="ru-RU" sz="2800" dirty="0" smtClean="0"/>
              <a:t> </a:t>
            </a:r>
            <a:r>
              <a:rPr lang="ru-RU" sz="2800" dirty="0"/>
              <a:t>о разделения и кооперации труда</a:t>
            </a:r>
          </a:p>
        </p:txBody>
      </p:sp>
      <p:sp>
        <p:nvSpPr>
          <p:cNvPr id="3" name="Текст 2"/>
          <p:cNvSpPr>
            <a:spLocks noGrp="1"/>
          </p:cNvSpPr>
          <p:nvPr>
            <p:ph type="body" idx="1"/>
          </p:nvPr>
        </p:nvSpPr>
        <p:spPr>
          <a:xfrm>
            <a:off x="530352" y="764704"/>
            <a:ext cx="7772400" cy="5472608"/>
          </a:xfrm>
        </p:spPr>
        <p:txBody>
          <a:bodyPr>
            <a:normAutofit/>
          </a:bodyPr>
          <a:lstStyle/>
          <a:p>
            <a:pPr indent="360000" algn="just">
              <a:spcBef>
                <a:spcPts val="0"/>
              </a:spcBef>
            </a:pPr>
            <a:r>
              <a:rPr lang="ru-RU" sz="1800" b="1" i="1" dirty="0" smtClean="0">
                <a:solidFill>
                  <a:schemeClr val="tx1"/>
                </a:solidFill>
                <a:latin typeface="Times New Roman" panose="02020603050405020304" pitchFamily="18" charset="0"/>
                <a:cs typeface="Times New Roman" panose="02020603050405020304" pitchFamily="18" charset="0"/>
              </a:rPr>
              <a:t>Вторым стал закон</a:t>
            </a:r>
            <a:r>
              <a:rPr lang="ru-RU" sz="1800" b="1" dirty="0" smtClean="0">
                <a:solidFill>
                  <a:schemeClr val="tx1"/>
                </a:solidFill>
                <a:latin typeface="Times New Roman" panose="02020603050405020304" pitchFamily="18" charset="0"/>
                <a:cs typeface="Times New Roman" panose="02020603050405020304" pitchFamily="18" charset="0"/>
              </a:rPr>
              <a:t> </a:t>
            </a:r>
            <a:r>
              <a:rPr lang="ru-RU" sz="1800" b="1" dirty="0">
                <a:solidFill>
                  <a:schemeClr val="tx1"/>
                </a:solidFill>
                <a:latin typeface="Times New Roman" panose="02020603050405020304" pitchFamily="18" charset="0"/>
                <a:cs typeface="Times New Roman" panose="02020603050405020304" pitchFamily="18" charset="0"/>
              </a:rPr>
              <a:t>о разделения и кооперации труда</a:t>
            </a:r>
            <a:r>
              <a:rPr lang="ru-RU" sz="1800" dirty="0">
                <a:solidFill>
                  <a:schemeClr val="tx1"/>
                </a:solidFill>
                <a:latin typeface="Times New Roman" panose="02020603050405020304" pitchFamily="18" charset="0"/>
                <a:cs typeface="Times New Roman" panose="02020603050405020304" pitchFamily="18" charset="0"/>
              </a:rPr>
              <a:t>. Согласно этому закону социальные чувства объединяют только людей одной профессии. В результате возникают корпорации и внутрикорпоративная мораль, которая способна разрушить основы общества – чувства солидарности и согласия</a:t>
            </a:r>
            <a:r>
              <a:rPr lang="ru-RU" sz="1800" dirty="0" smtClean="0">
                <a:solidFill>
                  <a:schemeClr val="tx1"/>
                </a:solidFill>
                <a:latin typeface="Times New Roman" panose="02020603050405020304" pitchFamily="18" charset="0"/>
                <a:cs typeface="Times New Roman" panose="02020603050405020304" pitchFamily="18" charset="0"/>
              </a:rPr>
              <a:t>.</a:t>
            </a: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 </a:t>
            </a:r>
          </a:p>
          <a:p>
            <a:pPr indent="360000" algn="just">
              <a:spcBef>
                <a:spcPts val="0"/>
              </a:spcBef>
            </a:pP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Солидарность и согласие  - ещё один аргумент необходимый для возникновения такой науки как социология.</a:t>
            </a:r>
          </a:p>
          <a:p>
            <a:pPr indent="360000" algn="just">
              <a:spcBef>
                <a:spcPts val="0"/>
              </a:spcBef>
            </a:pPr>
            <a:endParaRPr lang="ru-RU" sz="18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Функция социологии - выполнять обоснования </a:t>
            </a:r>
            <a:r>
              <a:rPr lang="ru-RU" sz="1800" dirty="0">
                <a:solidFill>
                  <a:schemeClr val="tx1"/>
                </a:solidFill>
                <a:latin typeface="Times New Roman" panose="02020603050405020304" pitchFamily="18" charset="0"/>
                <a:cs typeface="Times New Roman" panose="02020603050405020304" pitchFamily="18" charset="0"/>
              </a:rPr>
              <a:t>рационального, правильного государственного и общественного </a:t>
            </a:r>
            <a:r>
              <a:rPr lang="ru-RU" sz="1800" dirty="0" smtClean="0">
                <a:solidFill>
                  <a:schemeClr val="tx1"/>
                </a:solidFill>
                <a:latin typeface="Times New Roman" panose="02020603050405020304" pitchFamily="18" charset="0"/>
                <a:cs typeface="Times New Roman" panose="02020603050405020304" pitchFamily="18" charset="0"/>
              </a:rPr>
              <a:t>порядка. Именно </a:t>
            </a:r>
            <a:r>
              <a:rPr lang="ru-RU" sz="1800" dirty="0">
                <a:solidFill>
                  <a:schemeClr val="tx1"/>
                </a:solidFill>
                <a:latin typeface="Times New Roman" panose="02020603050405020304" pitchFamily="18" charset="0"/>
                <a:cs typeface="Times New Roman" panose="02020603050405020304" pitchFamily="18" charset="0"/>
              </a:rPr>
              <a:t>изучение социальных законов позволит государству проводить правильную политику, которая должна реализовывать принципы, определяющие структуру общества, обеспечивающие гармонию и порядок. </a:t>
            </a: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ru-RU" sz="1800" dirty="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endParaRPr lang="ru-RU" sz="1800" dirty="0" smtClean="0">
              <a:solidFill>
                <a:schemeClr val="tx1"/>
              </a:solidFill>
              <a:latin typeface="Times New Roman" panose="02020603050405020304" pitchFamily="18" charset="0"/>
              <a:cs typeface="Times New Roman" panose="02020603050405020304" pitchFamily="18" charset="0"/>
            </a:endParaRPr>
          </a:p>
          <a:p>
            <a:pPr indent="360000" algn="just">
              <a:spcBef>
                <a:spcPts val="0"/>
              </a:spcBef>
            </a:pPr>
            <a:r>
              <a:rPr lang="ru-RU" sz="1800" dirty="0" smtClean="0">
                <a:solidFill>
                  <a:schemeClr val="tx1"/>
                </a:solidFill>
                <a:latin typeface="Times New Roman" panose="02020603050405020304" pitchFamily="18" charset="0"/>
                <a:cs typeface="Times New Roman" panose="02020603050405020304" pitchFamily="18" charset="0"/>
              </a:rPr>
              <a:t>В </a:t>
            </a:r>
            <a:r>
              <a:rPr lang="ru-RU" sz="1800" dirty="0">
                <a:solidFill>
                  <a:schemeClr val="tx1"/>
                </a:solidFill>
                <a:latin typeface="Times New Roman" panose="02020603050405020304" pitchFamily="18" charset="0"/>
                <a:cs typeface="Times New Roman" panose="02020603050405020304" pitchFamily="18" charset="0"/>
              </a:rPr>
              <a:t>рамках этой концепции Конт рассматривает в социологии основные общественные институты: семью, государство, религию – с точки зрения их общественных функций, их роли в деле социальной интеграции.</a:t>
            </a:r>
          </a:p>
          <a:p>
            <a:pPr algn="just"/>
            <a:endParaRPr lang="ru-RU" sz="1800" dirty="0">
              <a:solidFill>
                <a:schemeClr val="tx1"/>
              </a:solidFill>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4242290" y="1989734"/>
            <a:ext cx="28079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4242290" y="3001169"/>
            <a:ext cx="28079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4242290" y="4721274"/>
            <a:ext cx="28079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07436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280920" cy="360040"/>
          </a:xfrm>
        </p:spPr>
        <p:txBody>
          <a:bodyPr>
            <a:normAutofit fontScale="90000"/>
          </a:bodyPr>
          <a:lstStyle/>
          <a:p>
            <a:pPr algn="ctr"/>
            <a:r>
              <a:rPr lang="ru-RU" sz="2400" dirty="0" smtClean="0">
                <a:effectLst/>
              </a:rPr>
              <a:t>О. Конт : «социальная </a:t>
            </a:r>
            <a:r>
              <a:rPr lang="ru-RU" sz="2400" dirty="0">
                <a:effectLst/>
              </a:rPr>
              <a:t>статика» и «социальная динамика»;</a:t>
            </a:r>
            <a:endParaRPr lang="ru-RU" sz="2400" dirty="0"/>
          </a:p>
        </p:txBody>
      </p:sp>
      <p:sp>
        <p:nvSpPr>
          <p:cNvPr id="3" name="Текст 2"/>
          <p:cNvSpPr>
            <a:spLocks noGrp="1"/>
          </p:cNvSpPr>
          <p:nvPr>
            <p:ph type="body" idx="1"/>
          </p:nvPr>
        </p:nvSpPr>
        <p:spPr>
          <a:xfrm>
            <a:off x="530352" y="692696"/>
            <a:ext cx="8218112" cy="5832648"/>
          </a:xfrm>
        </p:spPr>
        <p:txBody>
          <a:bodyPr>
            <a:normAutofit/>
          </a:bodyPr>
          <a:lstStyle/>
          <a:p>
            <a:pPr indent="360000" algn="just">
              <a:lnSpc>
                <a:spcPct val="110000"/>
              </a:lnSpc>
              <a:spcBef>
                <a:spcPts val="0"/>
              </a:spcBef>
            </a:pPr>
            <a:r>
              <a:rPr lang="ru-RU" sz="1400" b="1" i="1" dirty="0">
                <a:solidFill>
                  <a:schemeClr val="tx1"/>
                </a:solidFill>
                <a:latin typeface="Times New Roman" panose="02020603050405020304" pitchFamily="18" charset="0"/>
                <a:cs typeface="Times New Roman" panose="02020603050405020304" pitchFamily="18" charset="0"/>
              </a:rPr>
              <a:t>Теорию социологии Конт делит на два самостоятельных раздела</a:t>
            </a:r>
            <a:r>
              <a:rPr lang="ru-RU" sz="1400" dirty="0">
                <a:solidFill>
                  <a:schemeClr val="tx1"/>
                </a:solidFill>
                <a:latin typeface="Times New Roman" panose="02020603050405020304" pitchFamily="18" charset="0"/>
                <a:cs typeface="Times New Roman" panose="02020603050405020304" pitchFamily="18" charset="0"/>
              </a:rPr>
              <a:t>: </a:t>
            </a:r>
            <a:r>
              <a:rPr lang="ru-RU" sz="1400" i="1" dirty="0">
                <a:solidFill>
                  <a:schemeClr val="tx1"/>
                </a:solidFill>
                <a:latin typeface="Times New Roman" panose="02020603050405020304" pitchFamily="18" charset="0"/>
                <a:cs typeface="Times New Roman" panose="02020603050405020304" pitchFamily="18" charset="0"/>
              </a:rPr>
              <a:t>социальную статику </a:t>
            </a:r>
            <a:r>
              <a:rPr lang="ru-RU" sz="1400" dirty="0">
                <a:solidFill>
                  <a:schemeClr val="tx1"/>
                </a:solidFill>
                <a:latin typeface="Times New Roman" panose="02020603050405020304" pitchFamily="18" charset="0"/>
                <a:cs typeface="Times New Roman" panose="02020603050405020304" pitchFamily="18" charset="0"/>
              </a:rPr>
              <a:t>и </a:t>
            </a:r>
            <a:r>
              <a:rPr lang="ru-RU" sz="1400" i="1" dirty="0">
                <a:solidFill>
                  <a:schemeClr val="tx1"/>
                </a:solidFill>
                <a:latin typeface="Times New Roman" panose="02020603050405020304" pitchFamily="18" charset="0"/>
                <a:cs typeface="Times New Roman" panose="02020603050405020304" pitchFamily="18" charset="0"/>
              </a:rPr>
              <a:t>социальную </a:t>
            </a:r>
            <a:r>
              <a:rPr lang="ru-RU" sz="1400" i="1" dirty="0" smtClean="0">
                <a:solidFill>
                  <a:schemeClr val="tx1"/>
                </a:solidFill>
                <a:latin typeface="Times New Roman" panose="02020603050405020304" pitchFamily="18" charset="0"/>
                <a:cs typeface="Times New Roman" panose="02020603050405020304" pitchFamily="18" charset="0"/>
              </a:rPr>
              <a:t>динамику</a:t>
            </a:r>
            <a:r>
              <a:rPr lang="ru-RU" sz="1400" dirty="0" smtClean="0">
                <a:solidFill>
                  <a:schemeClr val="tx1"/>
                </a:solidFill>
                <a:latin typeface="Times New Roman" panose="02020603050405020304" pitchFamily="18" charset="0"/>
                <a:cs typeface="Times New Roman" panose="02020603050405020304" pitchFamily="18" charset="0"/>
              </a:rPr>
              <a:t>. </a:t>
            </a:r>
            <a:endParaRPr lang="ru-RU" sz="1400" dirty="0">
              <a:solidFill>
                <a:schemeClr val="tx1"/>
              </a:solidFill>
              <a:latin typeface="Times New Roman" panose="02020603050405020304" pitchFamily="18" charset="0"/>
              <a:cs typeface="Times New Roman" panose="02020603050405020304" pitchFamily="18" charset="0"/>
            </a:endParaRPr>
          </a:p>
          <a:p>
            <a:pPr indent="360000" algn="just" fontAlgn="t">
              <a:lnSpc>
                <a:spcPct val="110000"/>
              </a:lnSpc>
              <a:spcBef>
                <a:spcPts val="0"/>
              </a:spcBef>
            </a:pPr>
            <a:r>
              <a:rPr lang="ru-RU" sz="1400" b="1" dirty="0">
                <a:solidFill>
                  <a:schemeClr val="tx1"/>
                </a:solidFill>
                <a:latin typeface="Times New Roman" panose="02020603050405020304" pitchFamily="18" charset="0"/>
                <a:cs typeface="Times New Roman" panose="02020603050405020304" pitchFamily="18" charset="0"/>
              </a:rPr>
              <a:t>Социальная статика</a:t>
            </a:r>
            <a:r>
              <a:rPr lang="ru-RU" sz="1400" dirty="0">
                <a:solidFill>
                  <a:schemeClr val="tx1"/>
                </a:solidFill>
                <a:latin typeface="Times New Roman" panose="02020603050405020304" pitchFamily="18" charset="0"/>
                <a:cs typeface="Times New Roman" panose="02020603050405020304" pitchFamily="18" charset="0"/>
              </a:rPr>
              <a:t> имеет дело с общественным порядком, который понимается как гармония элементов, основывающаяся на отношениях общности, и акцентирует внимание на структуре общества, исследует условия его существования и законы социальной гармонии. Социальная статика предполагает, с одной стороны, анатомический анализ структуры общества в данный момент времени, а с другой — анализ элемента или элементов, определяющих консенсус, т.е. превращающих совокупность индивидов или семей в коллектив. Консенсус — основная идея социальной статики Конта.</a:t>
            </a:r>
            <a:r>
              <a:rPr lang="ru-RU" sz="1400" b="1" i="1" dirty="0">
                <a:solidFill>
                  <a:schemeClr val="tx1"/>
                </a:solidFill>
                <a:latin typeface="Times New Roman" panose="02020603050405020304" pitchFamily="18" charset="0"/>
                <a:cs typeface="Times New Roman" panose="02020603050405020304" pitchFamily="18" charset="0"/>
              </a:rPr>
              <a:t> </a:t>
            </a:r>
            <a:endParaRPr lang="ru-RU" sz="1400" b="1" i="1" dirty="0" smtClean="0">
              <a:solidFill>
                <a:schemeClr val="tx1"/>
              </a:solidFill>
              <a:latin typeface="Times New Roman" panose="02020603050405020304" pitchFamily="18" charset="0"/>
              <a:cs typeface="Times New Roman" panose="02020603050405020304" pitchFamily="18" charset="0"/>
            </a:endParaRPr>
          </a:p>
          <a:p>
            <a:pPr indent="360000" algn="just" fontAlgn="t">
              <a:lnSpc>
                <a:spcPct val="110000"/>
              </a:lnSpc>
              <a:spcBef>
                <a:spcPts val="0"/>
              </a:spcBef>
            </a:pPr>
            <a:r>
              <a:rPr lang="ru-RU" sz="1400" b="1" i="1" dirty="0" smtClean="0">
                <a:solidFill>
                  <a:schemeClr val="tx1"/>
                </a:solidFill>
                <a:latin typeface="Times New Roman" panose="02020603050405020304" pitchFamily="18" charset="0"/>
                <a:cs typeface="Times New Roman" panose="02020603050405020304" pitchFamily="18" charset="0"/>
              </a:rPr>
              <a:t>Социальная </a:t>
            </a:r>
            <a:r>
              <a:rPr lang="ru-RU" sz="1400" b="1" i="1" dirty="0">
                <a:solidFill>
                  <a:schemeClr val="tx1"/>
                </a:solidFill>
                <a:latin typeface="Times New Roman" panose="02020603050405020304" pitchFamily="18" charset="0"/>
                <a:cs typeface="Times New Roman" panose="02020603050405020304" pitchFamily="18" charset="0"/>
              </a:rPr>
              <a:t>статика</a:t>
            </a:r>
            <a:r>
              <a:rPr lang="ru-RU" sz="1400" b="1" dirty="0">
                <a:solidFill>
                  <a:schemeClr val="tx1"/>
                </a:solidFill>
                <a:latin typeface="Times New Roman" panose="02020603050405020304" pitchFamily="18" charset="0"/>
                <a:cs typeface="Times New Roman" panose="02020603050405020304" pitchFamily="18" charset="0"/>
              </a:rPr>
              <a:t> - </a:t>
            </a:r>
            <a:r>
              <a:rPr lang="ru-RU" sz="1400" dirty="0">
                <a:solidFill>
                  <a:schemeClr val="tx1"/>
                </a:solidFill>
                <a:latin typeface="Times New Roman" panose="02020603050405020304" pitchFamily="18" charset="0"/>
                <a:cs typeface="Times New Roman" panose="02020603050405020304" pitchFamily="18" charset="0"/>
              </a:rPr>
              <a:t>изучающую естественные, устойчивые условия</a:t>
            </a:r>
            <a:r>
              <a:rPr lang="ru-RU" sz="1400" dirty="0" smtClean="0">
                <a:solidFill>
                  <a:schemeClr val="tx1"/>
                </a:solidFill>
                <a:latin typeface="Times New Roman" panose="02020603050405020304" pitchFamily="18" charset="0"/>
                <a:cs typeface="Times New Roman" panose="02020603050405020304" pitchFamily="18" charset="0"/>
              </a:rPr>
              <a:t>, социальную структуру общества. </a:t>
            </a:r>
            <a:r>
              <a:rPr lang="ru-RU" sz="1400" dirty="0">
                <a:solidFill>
                  <a:schemeClr val="tx1"/>
                </a:solidFill>
                <a:latin typeface="Times New Roman" panose="02020603050405020304" pitchFamily="18" charset="0"/>
                <a:cs typeface="Times New Roman" panose="02020603050405020304" pitchFamily="18" charset="0"/>
              </a:rPr>
              <a:t>Сюда он относит географическую среду</a:t>
            </a:r>
            <a:r>
              <a:rPr lang="ru-RU" sz="1400" dirty="0" smtClean="0">
                <a:solidFill>
                  <a:schemeClr val="tx1"/>
                </a:solidFill>
                <a:latin typeface="Times New Roman" panose="02020603050405020304" pitchFamily="18" charset="0"/>
                <a:cs typeface="Times New Roman" panose="02020603050405020304" pitchFamily="18" charset="0"/>
              </a:rPr>
              <a:t>, семью </a:t>
            </a:r>
            <a:r>
              <a:rPr lang="ru-RU" sz="1400" dirty="0">
                <a:solidFill>
                  <a:schemeClr val="tx1"/>
                </a:solidFill>
                <a:latin typeface="Times New Roman" panose="02020603050405020304" pitchFamily="18" charset="0"/>
                <a:cs typeface="Times New Roman" panose="02020603050405020304" pitchFamily="18" charset="0"/>
              </a:rPr>
              <a:t>(ячейку общества), общественное разделение и интеграцию (и солидарность) труда, образующие структуру общества, и другие феномены. Говоря о человеке с социологической точки зрения, Конт выделяет в нем соотношение умственных (интеллектуальных) и эмоциональных качеств. В обществе существует социальная иерархия и субординация, основанные на разделении труда. Правительство играет ведущую роль, находясь на вершине социальной пирамиды и руководствуясь научной социологией.</a:t>
            </a:r>
          </a:p>
          <a:p>
            <a:pPr indent="360000" algn="just">
              <a:lnSpc>
                <a:spcPct val="110000"/>
              </a:lnSpc>
              <a:spcBef>
                <a:spcPts val="0"/>
              </a:spcBef>
            </a:pPr>
            <a:r>
              <a:rPr lang="ru-RU" sz="1400" b="1" i="1" dirty="0">
                <a:solidFill>
                  <a:schemeClr val="tx1"/>
                </a:solidFill>
                <a:latin typeface="Times New Roman" panose="02020603050405020304" pitchFamily="18" charset="0"/>
                <a:cs typeface="Times New Roman" panose="02020603050405020304" pitchFamily="18" charset="0"/>
              </a:rPr>
              <a:t>Социальная динамика</a:t>
            </a:r>
            <a:r>
              <a:rPr lang="ru-RU" sz="1400" i="1"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изучает общество в развитии. Она рассматривает теорию общественного прогресса, решающим фактором </a:t>
            </a:r>
            <a:r>
              <a:rPr lang="ru-RU" sz="1400" dirty="0" smtClean="0">
                <a:solidFill>
                  <a:schemeClr val="tx1"/>
                </a:solidFill>
                <a:latin typeface="Times New Roman" panose="02020603050405020304" pitchFamily="18" charset="0"/>
                <a:cs typeface="Times New Roman" panose="02020603050405020304" pitchFamily="18" charset="0"/>
              </a:rPr>
              <a:t>которого </a:t>
            </a:r>
            <a:r>
              <a:rPr lang="ru-RU" sz="1400" dirty="0">
                <a:solidFill>
                  <a:schemeClr val="tx1"/>
                </a:solidFill>
                <a:latin typeface="Times New Roman" panose="02020603050405020304" pitchFamily="18" charset="0"/>
                <a:cs typeface="Times New Roman" panose="02020603050405020304" pitchFamily="18" charset="0"/>
              </a:rPr>
              <a:t>выступает духовное, умственное развитие человечества. Целостную же картину </a:t>
            </a:r>
            <a:r>
              <a:rPr lang="ru-RU" sz="1400" dirty="0" smtClean="0">
                <a:solidFill>
                  <a:schemeClr val="tx1"/>
                </a:solidFill>
                <a:latin typeface="Times New Roman" panose="02020603050405020304" pitchFamily="18" charset="0"/>
                <a:cs typeface="Times New Roman" panose="02020603050405020304" pitchFamily="18" charset="0"/>
              </a:rPr>
              <a:t>общества </a:t>
            </a:r>
            <a:r>
              <a:rPr lang="ru-RU" sz="1400" dirty="0">
                <a:solidFill>
                  <a:schemeClr val="tx1"/>
                </a:solidFill>
                <a:latin typeface="Times New Roman" panose="02020603050405020304" pitchFamily="18" charset="0"/>
                <a:cs typeface="Times New Roman" panose="02020603050405020304" pitchFamily="18" charset="0"/>
              </a:rPr>
              <a:t>дает единство статики и динамики общества. </a:t>
            </a:r>
            <a:endParaRPr lang="ru-RU" sz="1400" dirty="0" smtClean="0">
              <a:solidFill>
                <a:schemeClr val="tx1"/>
              </a:solidFill>
              <a:latin typeface="Times New Roman" panose="02020603050405020304" pitchFamily="18" charset="0"/>
              <a:cs typeface="Times New Roman" panose="02020603050405020304" pitchFamily="18" charset="0"/>
            </a:endParaRPr>
          </a:p>
          <a:p>
            <a:pPr indent="360000" algn="just">
              <a:lnSpc>
                <a:spcPct val="110000"/>
              </a:lnSpc>
              <a:spcBef>
                <a:spcPts val="0"/>
              </a:spcBef>
            </a:pPr>
            <a:r>
              <a:rPr lang="ru-RU" sz="1400" b="1" i="1" dirty="0" smtClean="0">
                <a:solidFill>
                  <a:schemeClr val="tx1"/>
                </a:solidFill>
                <a:latin typeface="Times New Roman" panose="02020603050405020304" pitchFamily="18" charset="0"/>
                <a:cs typeface="Times New Roman" panose="02020603050405020304" pitchFamily="18" charset="0"/>
              </a:rPr>
              <a:t>Социальная </a:t>
            </a:r>
            <a:r>
              <a:rPr lang="ru-RU" sz="1400" b="1" i="1" dirty="0">
                <a:solidFill>
                  <a:schemeClr val="tx1"/>
                </a:solidFill>
                <a:latin typeface="Times New Roman" panose="02020603050405020304" pitchFamily="18" charset="0"/>
                <a:cs typeface="Times New Roman" panose="02020603050405020304" pitchFamily="18" charset="0"/>
              </a:rPr>
              <a:t>динамика</a:t>
            </a:r>
            <a:r>
              <a:rPr lang="ru-RU" sz="1400" dirty="0">
                <a:solidFill>
                  <a:schemeClr val="tx1"/>
                </a:solidFill>
                <a:latin typeface="Times New Roman" panose="02020603050405020304" pitchFamily="18" charset="0"/>
                <a:cs typeface="Times New Roman" panose="02020603050405020304" pitchFamily="18" charset="0"/>
              </a:rPr>
              <a:t> - </a:t>
            </a:r>
            <a:r>
              <a:rPr lang="ru-RU" sz="1400" dirty="0" smtClean="0">
                <a:solidFill>
                  <a:schemeClr val="tx1"/>
                </a:solidFill>
                <a:latin typeface="Times New Roman" panose="02020603050405020304" pitchFamily="18" charset="0"/>
                <a:cs typeface="Times New Roman" panose="02020603050405020304" pitchFamily="18" charset="0"/>
              </a:rPr>
              <a:t>изучает </a:t>
            </a:r>
            <a:r>
              <a:rPr lang="ru-RU" sz="1400" dirty="0">
                <a:solidFill>
                  <a:schemeClr val="tx1"/>
                </a:solidFill>
                <a:latin typeface="Times New Roman" panose="02020603050405020304" pitchFamily="18" charset="0"/>
                <a:cs typeface="Times New Roman" panose="02020603050405020304" pitchFamily="18" charset="0"/>
              </a:rPr>
              <a:t>естественные причины и законы общественного </a:t>
            </a:r>
            <a:r>
              <a:rPr lang="ru-RU" sz="1400" dirty="0" smtClean="0">
                <a:solidFill>
                  <a:schemeClr val="tx1"/>
                </a:solidFill>
                <a:latin typeface="Times New Roman" panose="02020603050405020304" pitchFamily="18" charset="0"/>
                <a:cs typeface="Times New Roman" panose="02020603050405020304" pitchFamily="18" charset="0"/>
              </a:rPr>
              <a:t>развития. Социальная </a:t>
            </a:r>
            <a:r>
              <a:rPr lang="ru-RU" sz="1400" dirty="0">
                <a:solidFill>
                  <a:schemeClr val="tx1"/>
                </a:solidFill>
                <a:latin typeface="Times New Roman" panose="02020603050405020304" pitchFamily="18" charset="0"/>
                <a:cs typeface="Times New Roman" panose="02020603050405020304" pitchFamily="18" charset="0"/>
              </a:rPr>
              <a:t>динамика изображает историю человечества как последовательную смену состояний человеческого ума (интеллекта). Развитие идет от военного к</a:t>
            </a:r>
            <a:r>
              <a:rPr lang="ru-RU" sz="1400" b="1"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индустриальному типу общества, которое базируется на (1) промышленности, (2) проникновении позитивной науки во все сферы экономики и (3) урбанизации населения. Цель общественного прогресса заключается в преодолении эгоистических интересов и ориентации на альтруистические </a:t>
            </a:r>
            <a:r>
              <a:rPr lang="ru-RU" sz="1400" dirty="0" smtClean="0">
                <a:solidFill>
                  <a:schemeClr val="tx1"/>
                </a:solidFill>
                <a:latin typeface="Times New Roman" panose="02020603050405020304" pitchFamily="18" charset="0"/>
                <a:cs typeface="Times New Roman" panose="02020603050405020304" pitchFamily="18" charset="0"/>
              </a:rPr>
              <a:t>интересы.</a:t>
            </a:r>
            <a:endParaRPr lang="ru-RU" sz="1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893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5533224"/>
          </a:xfrm>
        </p:spPr>
        <p:txBody>
          <a:bodyPr>
            <a:normAutofit fontScale="90000"/>
          </a:bodyPr>
          <a:lstStyle/>
          <a:p>
            <a:pPr algn="just" fontAlgn="t"/>
            <a:r>
              <a:rPr lang="ru-RU" sz="2400" b="1" i="1" dirty="0">
                <a:solidFill>
                  <a:schemeClr val="tx1"/>
                </a:solidFill>
                <a:latin typeface="Times New Roman" panose="02020603050405020304" pitchFamily="18" charset="0"/>
                <a:cs typeface="Times New Roman" panose="02020603050405020304" pitchFamily="18" charset="0"/>
              </a:rPr>
              <a:t>Исторической заслугой </a:t>
            </a:r>
            <a:r>
              <a:rPr lang="ru-RU" sz="2400" b="1" i="1" dirty="0" smtClean="0">
                <a:solidFill>
                  <a:schemeClr val="tx1"/>
                </a:solidFill>
                <a:latin typeface="Times New Roman" panose="02020603050405020304" pitchFamily="18" charset="0"/>
                <a:cs typeface="Times New Roman" panose="02020603050405020304" pitchFamily="18" charset="0"/>
              </a:rPr>
              <a:t>О. Конта </a:t>
            </a:r>
            <a:r>
              <a:rPr lang="ru-RU" sz="2400" b="1" i="1" dirty="0">
                <a:solidFill>
                  <a:schemeClr val="tx1"/>
                </a:solidFill>
                <a:latin typeface="Times New Roman" panose="02020603050405020304" pitchFamily="18" charset="0"/>
                <a:cs typeface="Times New Roman" panose="02020603050405020304" pitchFamily="18" charset="0"/>
              </a:rPr>
              <a:t>стали</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a:t>
            </a:r>
            <a:r>
              <a:rPr lang="ru-RU" sz="2400" dirty="0" smtClean="0">
                <a:solidFill>
                  <a:schemeClr val="tx1"/>
                </a:solidFill>
                <a:latin typeface="Times New Roman" panose="02020603050405020304" pitchFamily="18" charset="0"/>
                <a:cs typeface="Times New Roman" panose="02020603050405020304" pitchFamily="18" charset="0"/>
              </a:rPr>
              <a:t>идея </a:t>
            </a:r>
            <a:r>
              <a:rPr lang="ru-RU" sz="2400" dirty="0">
                <a:solidFill>
                  <a:schemeClr val="tx1"/>
                </a:solidFill>
                <a:latin typeface="Times New Roman" panose="02020603050405020304" pitchFamily="18" charset="0"/>
                <a:cs typeface="Times New Roman" panose="02020603050405020304" pitchFamily="18" charset="0"/>
              </a:rPr>
              <a:t>закономерности прогрессивного развития общества и стремление изучать данную закономерность исходя из самого </a:t>
            </a:r>
            <a:r>
              <a:rPr lang="ru-RU" sz="2400" dirty="0" smtClean="0">
                <a:solidFill>
                  <a:schemeClr val="tx1"/>
                </a:solidFill>
                <a:latin typeface="Times New Roman" panose="02020603050405020304" pitchFamily="18" charset="0"/>
                <a:cs typeface="Times New Roman" panose="02020603050405020304" pitchFamily="18" charset="0"/>
              </a:rPr>
              <a:t>общества</a:t>
            </a:r>
            <a:r>
              <a:rPr lang="ru-RU" sz="2400" dirty="0">
                <a:solidFill>
                  <a:schemeClr val="tx1"/>
                </a:solidFill>
                <a:latin typeface="Times New Roman" panose="02020603050405020304" pitchFamily="18" charset="0"/>
                <a:cs typeface="Times New Roman" panose="02020603050405020304" pitchFamily="18" charset="0"/>
              </a:rPr>
              <a:t>;</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-социологический </a:t>
            </a:r>
            <a:r>
              <a:rPr lang="ru-RU" sz="2400" dirty="0">
                <a:solidFill>
                  <a:schemeClr val="tx1"/>
                </a:solidFill>
                <a:latin typeface="Times New Roman" panose="02020603050405020304" pitchFamily="18" charset="0"/>
                <a:cs typeface="Times New Roman" panose="02020603050405020304" pitchFamily="18" charset="0"/>
              </a:rPr>
              <a:t>анализ общества Конт обусловливал практической мотивацией, полагая, что изучение общества должно обеспечивать базу научного предвидения, социального переустройства общества и контроля над явлениями общественной жизни. </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-формирование </a:t>
            </a:r>
            <a:r>
              <a:rPr lang="ru-RU" sz="2400" dirty="0">
                <a:solidFill>
                  <a:schemeClr val="tx1"/>
                </a:solidFill>
                <a:latin typeface="Times New Roman" panose="02020603050405020304" pitchFamily="18" charset="0"/>
                <a:cs typeface="Times New Roman" panose="02020603050405020304" pitchFamily="18" charset="0"/>
              </a:rPr>
              <a:t>ключевых представлений о социальной реальности, считая ее частью всеобщей системы мироздания. </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-обоснование </a:t>
            </a:r>
            <a:r>
              <a:rPr lang="ru-RU" sz="2400" dirty="0">
                <a:solidFill>
                  <a:schemeClr val="tx1"/>
                </a:solidFill>
                <a:latin typeface="Times New Roman" panose="02020603050405020304" pitchFamily="18" charset="0"/>
                <a:cs typeface="Times New Roman" panose="02020603050405020304" pitchFamily="18" charset="0"/>
              </a:rPr>
              <a:t>идеи автономии «социального существования» по отношению к индивидуальному;</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-разработка </a:t>
            </a:r>
            <a:r>
              <a:rPr lang="ru-RU" sz="2400" dirty="0">
                <a:solidFill>
                  <a:schemeClr val="tx1"/>
                </a:solidFill>
                <a:latin typeface="Times New Roman" panose="02020603050405020304" pitchFamily="18" charset="0"/>
                <a:cs typeface="Times New Roman" panose="02020603050405020304" pitchFamily="18" charset="0"/>
              </a:rPr>
              <a:t>таких понятий, как «социальный организм» и «социальная система»;</a:t>
            </a:r>
            <a:br>
              <a:rPr lang="ru-RU" sz="2400" dirty="0">
                <a:solidFill>
                  <a:schemeClr val="tx1"/>
                </a:solidFill>
                <a:latin typeface="Times New Roman" panose="02020603050405020304" pitchFamily="18" charset="0"/>
                <a:cs typeface="Times New Roman" panose="02020603050405020304" pitchFamily="18" charset="0"/>
              </a:rPr>
            </a:br>
            <a:r>
              <a:rPr lang="ru-RU" sz="2400" dirty="0" smtClean="0">
                <a:solidFill>
                  <a:schemeClr val="tx1"/>
                </a:solidFill>
                <a:latin typeface="Times New Roman" panose="02020603050405020304" pitchFamily="18" charset="0"/>
                <a:cs typeface="Times New Roman" panose="02020603050405020304" pitchFamily="18" charset="0"/>
              </a:rPr>
              <a:t>-обоснование </a:t>
            </a:r>
            <a:r>
              <a:rPr lang="ru-RU" sz="2400" dirty="0">
                <a:solidFill>
                  <a:schemeClr val="tx1"/>
                </a:solidFill>
                <a:latin typeface="Times New Roman" panose="02020603050405020304" pitchFamily="18" charset="0"/>
                <a:cs typeface="Times New Roman" panose="02020603050405020304" pitchFamily="18" charset="0"/>
              </a:rPr>
              <a:t>разделение обществ на военный и индустриальный типы</a:t>
            </a:r>
          </a:p>
        </p:txBody>
      </p:sp>
    </p:spTree>
    <p:extLst>
      <p:ext uri="{BB962C8B-B14F-4D97-AF65-F5344CB8AC3E}">
        <p14:creationId xmlns:p14="http://schemas.microsoft.com/office/powerpoint/2010/main" val="5341832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1747</TotalTime>
  <Words>3213</Words>
  <Application>Microsoft Office PowerPoint</Application>
  <PresentationFormat>Экран (4:3)</PresentationFormat>
  <Paragraphs>237</Paragraphs>
  <Slides>38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38</vt:i4>
      </vt:variant>
    </vt:vector>
  </HeadingPairs>
  <TitlesOfParts>
    <vt:vector size="44" baseType="lpstr">
      <vt:lpstr>Arial</vt:lpstr>
      <vt:lpstr>Calibri</vt:lpstr>
      <vt:lpstr>Calibri Light</vt:lpstr>
      <vt:lpstr>Times New Roman</vt:lpstr>
      <vt:lpstr>Wingdings</vt:lpstr>
      <vt:lpstr>Тема Office</vt:lpstr>
      <vt:lpstr>Лекция 2 Классические социологические теории</vt:lpstr>
      <vt:lpstr> Социологический проект О. Конта. Классические социологические теории</vt:lpstr>
      <vt:lpstr>Социологический проект О. Конта: всеобщая классификация наук</vt:lpstr>
      <vt:lpstr>Социологический проект О. Конта: «социальная физика», позитивный подход</vt:lpstr>
      <vt:lpstr>Структура социологии О. Конта</vt:lpstr>
      <vt:lpstr>Социологический проект О. Конта: основной закон общественного прогресса (закон трех стадий), </vt:lpstr>
      <vt:lpstr>Закон о разделения и кооперации труда</vt:lpstr>
      <vt:lpstr>О. Конт : «социальная статика» и «социальная динамика»;</vt:lpstr>
      <vt:lpstr>Исторической заслугой О. Конта стали:  -идея закономерности прогрессивного развития общества и стремление изучать данную закономерность исходя из самого общества; -социологический анализ общества Конт обусловливал практической мотивацией, полагая, что изучение общества должно обеспечивать базу научного предвидения, социального переустройства общества и контроля над явлениями общественной жизни.  -формирование ключевых представлений о социальной реальности, считая ее частью всеобщей системы мироздания.  -обоснование идеи автономии «социального существования» по отношению к индивидуальному; -разработка таких понятий, как «социальный организм» и «социальная система»; -обоснование разделение обществ на военный и индустриальный типы</vt:lpstr>
      <vt:lpstr>Эмиль Дюркгейм: предмет социологии, работа «О разделении общественного труда», книга «Самоубийство».</vt:lpstr>
      <vt:lpstr>Эмиль Дюркгейм: предмет социологии</vt:lpstr>
      <vt:lpstr>Эмиль Дюркгейм: предмет социологии</vt:lpstr>
      <vt:lpstr>Эмиль Дюркгейм: предмет социологии</vt:lpstr>
      <vt:lpstr>Эмиль Дюркгейм: работа «О разделении общественного труда»</vt:lpstr>
      <vt:lpstr>Эмиль Дюркгейм: «Самоубийство».</vt:lpstr>
      <vt:lpstr>Эмиль Дюркгейм: «Самоубийство».</vt:lpstr>
      <vt:lpstr>Корни и природа учений Макса Вебера и Георга Зиммеля</vt:lpstr>
      <vt:lpstr>Корни и природа учений Макса Вебера</vt:lpstr>
      <vt:lpstr>Корни и природа учений Макса Вебера</vt:lpstr>
      <vt:lpstr>Корни и природа учений Макса Вебера</vt:lpstr>
      <vt:lpstr>Корни и природа учений Георга Зиммеля</vt:lpstr>
      <vt:lpstr>Корни и природа учений Георга Зиммеля</vt:lpstr>
      <vt:lpstr>Теория Карла Маркса</vt:lpstr>
      <vt:lpstr>Теория Карла Маркса</vt:lpstr>
      <vt:lpstr>Теория Карла Маркса</vt:lpstr>
      <vt:lpstr>Теория Карла Маркса</vt:lpstr>
      <vt:lpstr>Теория Карла Маркса</vt:lpstr>
      <vt:lpstr>Истоки британской социологии: политическая экономия, амелиоризм и социальная эволюция</vt:lpstr>
      <vt:lpstr>Гербер Спенсер и его функционализм</vt:lpstr>
      <vt:lpstr>Гербер Спенсер и его функционализм</vt:lpstr>
      <vt:lpstr>Гербер Спенсер и его функционализм</vt:lpstr>
      <vt:lpstr>Гербер Спенсер и его функционализм</vt:lpstr>
      <vt:lpstr>Спенсер — основоположник органической социологии, согласно которой общество возникает в результате длительной эволюции живого и само представляет собой организм, подобный живому.          Каждый социальный организм, по мнению Спенсера, состоит из трех основных органов (систем):  1) производственного (сельское хозяйство, рыболовство, ремесло);  2) распределительного (торговля, дороги, транспорт и т. и.);  3) управленческого (старейшины, государство, церковь и т. п.).        Большую роль в социальных организмах играет управленческая система, определяющая цели, координирующая остальные органы, мобилизующая население. Она действует на основе страха перед живыми (государство) и перед мертвыми (церковь).       Таким образом, Спенсер одним из первых дал достаточно четкую структурно-функциональную характеристику социальных организмов: стран, регионов, поселений (городов и деревень). </vt:lpstr>
      <vt:lpstr>Гербер Спенсер и его функционализм</vt:lpstr>
      <vt:lpstr>Ранняя итальянская социология: Вильфредо Паретто</vt:lpstr>
      <vt:lpstr>Ранняя итальянская социология: Вильфредо Паретто</vt:lpstr>
      <vt:lpstr>Ранняя итальянская социология: Вильфредо Паретто</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 Социологический проект О. Конта. Классические социологические теории</dc:title>
  <dc:creator>Елена</dc:creator>
  <cp:lastModifiedBy>Lenovo</cp:lastModifiedBy>
  <cp:revision>85</cp:revision>
  <dcterms:created xsi:type="dcterms:W3CDTF">2017-12-03T15:40:20Z</dcterms:created>
  <dcterms:modified xsi:type="dcterms:W3CDTF">2020-09-11T05:20:19Z</dcterms:modified>
</cp:coreProperties>
</file>