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69" r:id="rId16"/>
    <p:sldId id="270" r:id="rId17"/>
    <p:sldId id="271"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1A47352-7FC7-4C27-BAAD-C677035B753D}" type="datetimeFigureOut">
              <a:rPr lang="ru-RU" smtClean="0"/>
              <a:t>22.04.2020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64834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A47352-7FC7-4C27-BAAD-C677035B753D}" type="datetimeFigureOut">
              <a:rPr lang="ru-RU" smtClean="0"/>
              <a:t>22.04.2020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96831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A47352-7FC7-4C27-BAAD-C677035B753D}" type="datetimeFigureOut">
              <a:rPr lang="ru-RU" smtClean="0"/>
              <a:t>22.04.2020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69394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A47352-7FC7-4C27-BAAD-C677035B753D}" type="datetimeFigureOut">
              <a:rPr lang="ru-RU" smtClean="0"/>
              <a:t>22.04.2020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407763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1A47352-7FC7-4C27-BAAD-C677035B753D}" type="datetimeFigureOut">
              <a:rPr lang="ru-RU" smtClean="0"/>
              <a:t>22.04.2020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347522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1A47352-7FC7-4C27-BAAD-C677035B753D}" type="datetimeFigureOut">
              <a:rPr lang="ru-RU" smtClean="0"/>
              <a:t>22.04.2020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839352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1A47352-7FC7-4C27-BAAD-C677035B753D}" type="datetimeFigureOut">
              <a:rPr lang="ru-RU" smtClean="0"/>
              <a:t>22.04.2020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2345818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1A47352-7FC7-4C27-BAAD-C677035B753D}" type="datetimeFigureOut">
              <a:rPr lang="ru-RU" smtClean="0"/>
              <a:t>22.04.2020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191315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1A47352-7FC7-4C27-BAAD-C677035B753D}" type="datetimeFigureOut">
              <a:rPr lang="ru-RU" smtClean="0"/>
              <a:t>22.04.2020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3201086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1A47352-7FC7-4C27-BAAD-C677035B753D}" type="datetimeFigureOut">
              <a:rPr lang="ru-RU" smtClean="0"/>
              <a:t>22.04.2020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4291438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1A47352-7FC7-4C27-BAAD-C677035B753D}" type="datetimeFigureOut">
              <a:rPr lang="ru-RU" smtClean="0"/>
              <a:t>22.04.2020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C3E62-CC12-4AAD-B20A-46A3056AA13E}" type="slidenum">
              <a:rPr lang="ru-RU" smtClean="0"/>
              <a:t>‹#›</a:t>
            </a:fld>
            <a:endParaRPr lang="ru-RU"/>
          </a:p>
        </p:txBody>
      </p:sp>
    </p:spTree>
    <p:extLst>
      <p:ext uri="{BB962C8B-B14F-4D97-AF65-F5344CB8AC3E}">
        <p14:creationId xmlns:p14="http://schemas.microsoft.com/office/powerpoint/2010/main" val="3134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47352-7FC7-4C27-BAAD-C677035B753D}" type="datetimeFigureOut">
              <a:rPr lang="ru-RU" smtClean="0"/>
              <a:t>22.04.2020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C3E62-CC12-4AAD-B20A-46A3056AA13E}" type="slidenum">
              <a:rPr lang="ru-RU" smtClean="0"/>
              <a:t>‹#›</a:t>
            </a:fld>
            <a:endParaRPr lang="ru-RU"/>
          </a:p>
        </p:txBody>
      </p:sp>
    </p:spTree>
    <p:extLst>
      <p:ext uri="{BB962C8B-B14F-4D97-AF65-F5344CB8AC3E}">
        <p14:creationId xmlns:p14="http://schemas.microsoft.com/office/powerpoint/2010/main" val="91283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КОММУНИКАЦИЯ В МАЛЫХ ГРУППАХ</a:t>
            </a:r>
            <a:endParaRPr lang="ru-RU" dirty="0"/>
          </a:p>
        </p:txBody>
      </p:sp>
      <p:sp>
        <p:nvSpPr>
          <p:cNvPr id="3" name="Подзаголовок 2"/>
          <p:cNvSpPr>
            <a:spLocks noGrp="1"/>
          </p:cNvSpPr>
          <p:nvPr>
            <p:ph type="subTitle" idx="1"/>
          </p:nvPr>
        </p:nvSpPr>
        <p:spPr/>
        <p:txBody>
          <a:bodyPr/>
          <a:lstStyle/>
          <a:p>
            <a:r>
              <a:rPr lang="ru-RU" dirty="0" smtClean="0"/>
              <a:t>Малая группа: понятие, отличительные черты</a:t>
            </a:r>
          </a:p>
          <a:p>
            <a:r>
              <a:rPr lang="ru-RU" dirty="0" smtClean="0"/>
              <a:t>Функции групповой коммуникации</a:t>
            </a:r>
          </a:p>
          <a:p>
            <a:r>
              <a:rPr lang="ru-RU" dirty="0" smtClean="0"/>
              <a:t>Коммуникативная структура малой группы </a:t>
            </a:r>
            <a:endParaRPr lang="ru-RU" dirty="0"/>
          </a:p>
        </p:txBody>
      </p:sp>
    </p:spTree>
    <p:extLst>
      <p:ext uri="{BB962C8B-B14F-4D97-AF65-F5344CB8AC3E}">
        <p14:creationId xmlns:p14="http://schemas.microsoft.com/office/powerpoint/2010/main" val="3365542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42975"/>
          </a:xfrm>
        </p:spPr>
        <p:txBody>
          <a:bodyPr>
            <a:normAutofit fontScale="90000"/>
          </a:bodyPr>
          <a:lstStyle/>
          <a:p>
            <a:r>
              <a:rPr lang="ru-RU" dirty="0" smtClean="0"/>
              <a:t>Централизованные </a:t>
            </a:r>
            <a:r>
              <a:rPr lang="ru-RU" dirty="0" smtClean="0"/>
              <a:t>коммуникативные сети:</a:t>
            </a:r>
            <a:br>
              <a:rPr lang="ru-RU" dirty="0" smtClean="0"/>
            </a:br>
            <a:endParaRPr lang="ru-RU" dirty="0"/>
          </a:p>
        </p:txBody>
      </p:sp>
      <p:sp>
        <p:nvSpPr>
          <p:cNvPr id="3" name="Объект 2"/>
          <p:cNvSpPr>
            <a:spLocks noGrp="1"/>
          </p:cNvSpPr>
          <p:nvPr>
            <p:ph idx="1"/>
          </p:nvPr>
        </p:nvSpPr>
        <p:spPr>
          <a:xfrm>
            <a:off x="838200" y="1447800"/>
            <a:ext cx="10515600" cy="4729163"/>
          </a:xfrm>
        </p:spPr>
        <p:txBody>
          <a:bodyPr/>
          <a:lstStyle/>
          <a:p>
            <a:r>
              <a:rPr lang="ru-RU" dirty="0" smtClean="0"/>
              <a:t>преимущественно один человек распространяет вокруг себя важную для группы информацию. </a:t>
            </a:r>
          </a:p>
          <a:p>
            <a:r>
              <a:rPr lang="ru-RU" dirty="0" smtClean="0"/>
              <a:t>Это способствует повышению управляемости группы и более быстрому решению простых задач. Целесообразно передавать по централизованным сетям информацию в случаях, когда надо довести одну и ту же, без искажений, информацию до сведения всех людей, когда необходимо стимулировать развитие лидерства, организационно сплотить группу. </a:t>
            </a:r>
          </a:p>
          <a:p>
            <a:r>
              <a:rPr lang="ru-RU" dirty="0" smtClean="0"/>
              <a:t>Однако следует иметь в виду, что в рамках таких сетей затруднено решение сложных и творческих задач.</a:t>
            </a:r>
            <a:endParaRPr lang="ru-RU" dirty="0"/>
          </a:p>
        </p:txBody>
      </p:sp>
    </p:spTree>
    <p:extLst>
      <p:ext uri="{BB962C8B-B14F-4D97-AF65-F5344CB8AC3E}">
        <p14:creationId xmlns:p14="http://schemas.microsoft.com/office/powerpoint/2010/main" val="290725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централизованных коммуникативных структур (сетей) в малых группах:</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 фронтальная — участники не вступают в контакт, но находятся в поле зрения друг друга. Этот факт во многом помогает им, так как позволяет увидеть реакции и поведение других участников взаимодействия; </a:t>
            </a:r>
          </a:p>
          <a:p>
            <a:r>
              <a:rPr lang="ru-RU" dirty="0" smtClean="0"/>
              <a:t>- радиальная — вся информация передается членам группы только через центральное лицо. Отсутствие единства места и времени передачи информации затрудняет обратную связь с партнерами, которых нельзя увидеть и услышать, зато дает возможность относительно независимо формировать собственную позицию; </a:t>
            </a:r>
          </a:p>
          <a:p>
            <a:r>
              <a:rPr lang="ru-RU" dirty="0" smtClean="0"/>
              <a:t>- иерархическая — структура с двумя и более уровнями соподчинения членов группы, причем часть из них может видеть друг друга в процессе совместной деятельности, а часть — нет. Возможности общения при этом ограничены, и коммуникации могут осуществляться в основном между членами группы, занимающими соседние уровни иерархии.</a:t>
            </a:r>
            <a:endParaRPr lang="ru-RU" dirty="0"/>
          </a:p>
        </p:txBody>
      </p:sp>
    </p:spTree>
    <p:extLst>
      <p:ext uri="{BB962C8B-B14F-4D97-AF65-F5344CB8AC3E}">
        <p14:creationId xmlns:p14="http://schemas.microsoft.com/office/powerpoint/2010/main" val="839702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децентрализованные сети</a:t>
            </a:r>
            <a:endParaRPr lang="ru-RU" dirty="0"/>
          </a:p>
        </p:txBody>
      </p:sp>
      <p:sp>
        <p:nvSpPr>
          <p:cNvPr id="3" name="Объект 2"/>
          <p:cNvSpPr>
            <a:spLocks noGrp="1"/>
          </p:cNvSpPr>
          <p:nvPr>
            <p:ph idx="1"/>
          </p:nvPr>
        </p:nvSpPr>
        <p:spPr/>
        <p:txBody>
          <a:bodyPr>
            <a:normAutofit/>
          </a:bodyPr>
          <a:lstStyle/>
          <a:p>
            <a:r>
              <a:rPr lang="ru-RU" dirty="0" smtClean="0"/>
              <a:t>Равенство участников, каждый из них может принимать, перерабатывать и передавать информацию, и прямо общаться с остальными участниками сети. Децентрализованные сети используются, когда необходимо решить творческие задачи, не лимитированные временем, задачи повышенной сложности, развить межличностные отношения, повысить удовлетворенность членов группы.</a:t>
            </a:r>
          </a:p>
          <a:p>
            <a:endParaRPr lang="ru-RU" dirty="0"/>
          </a:p>
        </p:txBody>
      </p:sp>
    </p:spTree>
    <p:extLst>
      <p:ext uri="{BB962C8B-B14F-4D97-AF65-F5344CB8AC3E}">
        <p14:creationId xmlns:p14="http://schemas.microsoft.com/office/powerpoint/2010/main" val="1057291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Виды децентрализованных коммуникативных структур в малых группах:</a:t>
            </a:r>
            <a:endParaRPr lang="ru-RU" dirty="0"/>
          </a:p>
        </p:txBody>
      </p:sp>
      <p:sp>
        <p:nvSpPr>
          <p:cNvPr id="3" name="Объект 2"/>
          <p:cNvSpPr>
            <a:spLocks noGrp="1"/>
          </p:cNvSpPr>
          <p:nvPr>
            <p:ph idx="1"/>
          </p:nvPr>
        </p:nvSpPr>
        <p:spPr/>
        <p:txBody>
          <a:bodyPr>
            <a:normAutofit fontScale="85000" lnSpcReduction="10000"/>
          </a:bodyPr>
          <a:lstStyle/>
          <a:p>
            <a:r>
              <a:rPr lang="ru-RU" dirty="0" smtClean="0"/>
              <a:t>- цепочка — информация передается последовательно от одного члена группы к другому; </a:t>
            </a:r>
          </a:p>
          <a:p>
            <a:r>
              <a:rPr lang="ru-RU" dirty="0" smtClean="0"/>
              <a:t>- круговая — отличается тем, что здесь одинаковыми возможностями располагают все без исключения члены группы. Информация может бесконечно долго циркулировать между членами группы, дополняться и уточняться. В такой структуре участники могут непосредственно наблюдать за реакциями друг друга, учитывать их; </a:t>
            </a:r>
          </a:p>
          <a:p>
            <a:r>
              <a:rPr lang="ru-RU" dirty="0" smtClean="0"/>
              <a:t>- полная — отсутствуют препятствия для свободного общения и передачи информации. </a:t>
            </a:r>
          </a:p>
          <a:p>
            <a:r>
              <a:rPr lang="ru-RU" i="1" dirty="0" smtClean="0"/>
              <a:t>общая удовлетворенность работников оказывается наибольшей в случае менее централизованных коммуникативных сетей, а наибольшая удовлетворенность индивида связана с возможностью доступа к максимальному объему информации или максимального влияния на нее</a:t>
            </a:r>
            <a:endParaRPr lang="ru-RU" i="1" dirty="0"/>
          </a:p>
        </p:txBody>
      </p:sp>
    </p:spTree>
    <p:extLst>
      <p:ext uri="{BB962C8B-B14F-4D97-AF65-F5344CB8AC3E}">
        <p14:creationId xmlns:p14="http://schemas.microsoft.com/office/powerpoint/2010/main" val="1403260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статусно-ролевая структура</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статусно-ролевая структура - совокупность отношений между индивидами, в основе которой лежат типичные способы поведения, предписанные, ожидаемые и реализуемые участниками группового процесса в соответствии со своей позицией в группе. </a:t>
            </a:r>
          </a:p>
          <a:p>
            <a:r>
              <a:rPr lang="ru-RU" dirty="0" smtClean="0"/>
              <a:t>Коммуникативная структура группы - это совокупность позиций членов группы в системах информационных потоков, связывающих членов группы между собой и с внешней средой, и концентрации у них того или иного объема групповой информации. </a:t>
            </a:r>
          </a:p>
          <a:p>
            <a:r>
              <a:rPr lang="ru-RU" dirty="0" smtClean="0"/>
              <a:t>Владение информацией — важный показатель положения члена группы в ее иерархии. С одной стороны, доступ к получению, хранению и распределению информации обеспечивает человеку в группе особую роль, особые групповые привилегии. В ряде случаев человека, являющегося информационным центром группы, называют информационным лидером. </a:t>
            </a:r>
            <a:endParaRPr lang="ru-RU" dirty="0"/>
          </a:p>
        </p:txBody>
      </p:sp>
    </p:spTree>
    <p:extLst>
      <p:ext uri="{BB962C8B-B14F-4D97-AF65-F5344CB8AC3E}">
        <p14:creationId xmlns:p14="http://schemas.microsoft.com/office/powerpoint/2010/main" val="2884559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Формирование групповой сплоченности и коммуникация в малой группе</a:t>
            </a:r>
            <a:endParaRPr lang="ru-RU" dirty="0"/>
          </a:p>
        </p:txBody>
      </p:sp>
      <p:sp>
        <p:nvSpPr>
          <p:cNvPr id="3" name="Объект 2"/>
          <p:cNvSpPr>
            <a:spLocks noGrp="1"/>
          </p:cNvSpPr>
          <p:nvPr>
            <p:ph idx="1"/>
          </p:nvPr>
        </p:nvSpPr>
        <p:spPr/>
        <p:txBody>
          <a:bodyPr/>
          <a:lstStyle/>
          <a:p>
            <a:r>
              <a:rPr lang="ru-RU" sz="3600" dirty="0" smtClean="0"/>
              <a:t>Интегральной характеристикой системы внутригрупповых связей является степень сплоченности, индексом которой может служить частота или степень совпадения мнений, оценок, установок и позиций членов группы по отношению к объектам, наиболее значимым для группы в целом</a:t>
            </a:r>
            <a:r>
              <a:rPr lang="ru-RU" dirty="0" smtClean="0"/>
              <a:t>.</a:t>
            </a:r>
            <a:endParaRPr lang="ru-RU" dirty="0"/>
          </a:p>
        </p:txBody>
      </p:sp>
    </p:spTree>
    <p:extLst>
      <p:ext uri="{BB962C8B-B14F-4D97-AF65-F5344CB8AC3E}">
        <p14:creationId xmlns:p14="http://schemas.microsoft.com/office/powerpoint/2010/main" val="228589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Сплоченность группы</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Сплоченность  - «тотальное поле сил», заставляющее членов группы оставаться в ней. Группа тем </a:t>
            </a:r>
            <a:r>
              <a:rPr lang="ru-RU" dirty="0" err="1" smtClean="0"/>
              <a:t>сплоченнее</a:t>
            </a:r>
            <a:r>
              <a:rPr lang="ru-RU" dirty="0" smtClean="0"/>
              <a:t>, чем больше она отвечает потребностям людей в эмоционально насыщенных межличностных связях. </a:t>
            </a:r>
          </a:p>
          <a:p>
            <a:r>
              <a:rPr lang="ru-RU" dirty="0" smtClean="0"/>
              <a:t>В сплоченных группах создается атмосфера внимательного отношения и взаимной поддержки, у ее членов формируется чувство групповой идентичности. </a:t>
            </a:r>
          </a:p>
          <a:p>
            <a:r>
              <a:rPr lang="ru-RU" dirty="0" smtClean="0"/>
              <a:t>Сплоченность порождает также эмоциональную привязанность, принятие общих задач, обеспечивает группе стабильность даже в самых </a:t>
            </a:r>
            <a:r>
              <a:rPr lang="ru-RU" dirty="0" err="1" smtClean="0"/>
              <a:t>фрустрирующих</a:t>
            </a:r>
            <a:r>
              <a:rPr lang="ru-RU" dirty="0" smtClean="0"/>
              <a:t> обстоятельствах, способствует выработке общих стандартов, которые делают группу устойчивой несмотря на разнонаправленность индивидуальных устремлений. </a:t>
            </a:r>
            <a:endParaRPr lang="ru-RU" dirty="0"/>
          </a:p>
        </p:txBody>
      </p:sp>
    </p:spTree>
    <p:extLst>
      <p:ext uri="{BB962C8B-B14F-4D97-AF65-F5344CB8AC3E}">
        <p14:creationId xmlns:p14="http://schemas.microsoft.com/office/powerpoint/2010/main" val="1575075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Технология принятия группового решения</a:t>
            </a:r>
            <a:endParaRPr lang="ru-RU" dirty="0"/>
          </a:p>
        </p:txBody>
      </p:sp>
      <p:sp>
        <p:nvSpPr>
          <p:cNvPr id="3" name="Объект 2"/>
          <p:cNvSpPr>
            <a:spLocks noGrp="1"/>
          </p:cNvSpPr>
          <p:nvPr>
            <p:ph idx="1"/>
          </p:nvPr>
        </p:nvSpPr>
        <p:spPr/>
        <p:txBody>
          <a:bodyPr/>
          <a:lstStyle/>
          <a:p>
            <a:pPr marL="0" indent="0">
              <a:buNone/>
            </a:pPr>
            <a:r>
              <a:rPr lang="ru-RU" dirty="0" smtClean="0"/>
              <a:t>четыре фазы п</a:t>
            </a:r>
            <a:r>
              <a:rPr lang="ru-RU" dirty="0" smtClean="0"/>
              <a:t>роцесса принятия группового решения</a:t>
            </a:r>
            <a:r>
              <a:rPr lang="ru-RU" dirty="0" smtClean="0"/>
              <a:t>:</a:t>
            </a:r>
          </a:p>
          <a:p>
            <a:r>
              <a:rPr lang="ru-RU" dirty="0" smtClean="0"/>
              <a:t> установление фактов, </a:t>
            </a:r>
          </a:p>
          <a:p>
            <a:r>
              <a:rPr lang="ru-RU" dirty="0" smtClean="0"/>
              <a:t>оценка фактов, </a:t>
            </a:r>
          </a:p>
          <a:p>
            <a:r>
              <a:rPr lang="ru-RU" dirty="0" smtClean="0"/>
              <a:t>поиск решений, </a:t>
            </a:r>
          </a:p>
          <a:p>
            <a:r>
              <a:rPr lang="ru-RU" dirty="0" smtClean="0"/>
              <a:t>принятие решений</a:t>
            </a:r>
            <a:endParaRPr lang="ru-RU" dirty="0"/>
          </a:p>
        </p:txBody>
      </p:sp>
    </p:spTree>
    <p:extLst>
      <p:ext uri="{BB962C8B-B14F-4D97-AF65-F5344CB8AC3E}">
        <p14:creationId xmlns:p14="http://schemas.microsoft.com/office/powerpoint/2010/main" val="2066063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Малая группа: понятие, отличительные черты</a:t>
            </a:r>
            <a:endParaRPr lang="ru-RU" dirty="0"/>
          </a:p>
        </p:txBody>
      </p:sp>
      <p:sp>
        <p:nvSpPr>
          <p:cNvPr id="3" name="Объект 2"/>
          <p:cNvSpPr>
            <a:spLocks noGrp="1"/>
          </p:cNvSpPr>
          <p:nvPr>
            <p:ph idx="1"/>
          </p:nvPr>
        </p:nvSpPr>
        <p:spPr/>
        <p:txBody>
          <a:bodyPr/>
          <a:lstStyle/>
          <a:p>
            <a:r>
              <a:rPr lang="ru-RU" dirty="0" smtClean="0"/>
              <a:t>малая группа - это немногочисленная по составу группа, члены которой находятся в непосредственном личном общении объединены общей социальной деятельностью, что является основой для возникновения эмоциональных отношений, групповых норм и групповых процессов</a:t>
            </a:r>
            <a:endParaRPr lang="ru-RU" dirty="0"/>
          </a:p>
        </p:txBody>
      </p:sp>
    </p:spTree>
    <p:extLst>
      <p:ext uri="{BB962C8B-B14F-4D97-AF65-F5344CB8AC3E}">
        <p14:creationId xmlns:p14="http://schemas.microsoft.com/office/powerpoint/2010/main" val="1343747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Малая группа: понятие, отличительные черты</a:t>
            </a:r>
            <a:endParaRPr lang="ru-RU" dirty="0"/>
          </a:p>
        </p:txBody>
      </p:sp>
      <p:sp>
        <p:nvSpPr>
          <p:cNvPr id="3" name="Объект 2"/>
          <p:cNvSpPr>
            <a:spLocks noGrp="1"/>
          </p:cNvSpPr>
          <p:nvPr>
            <p:ph idx="1"/>
          </p:nvPr>
        </p:nvSpPr>
        <p:spPr/>
        <p:txBody>
          <a:bodyPr>
            <a:normAutofit fontScale="85000" lnSpcReduction="20000"/>
          </a:bodyPr>
          <a:lstStyle/>
          <a:p>
            <a:r>
              <a:rPr lang="ru-RU" dirty="0" smtClean="0"/>
              <a:t>- контактность — возможность каждого члена группы регулярно общаться друг с другом, воспринимать и оценивать друг друга обмениваться информацией; </a:t>
            </a:r>
          </a:p>
          <a:p>
            <a:r>
              <a:rPr lang="ru-RU" dirty="0" smtClean="0"/>
              <a:t>- целостность — социальная и психологическая общность индивидов, входящих в группу, позволяющая воспринимать их как единое целое; </a:t>
            </a:r>
          </a:p>
          <a:p>
            <a:r>
              <a:rPr lang="ru-RU" dirty="0" smtClean="0"/>
              <a:t>- стабильность состава, обусловленная прежде всего индивидуальной неповторимостью и незаменимостью участников; </a:t>
            </a:r>
          </a:p>
          <a:p>
            <a:r>
              <a:rPr lang="ru-RU" dirty="0" smtClean="0"/>
              <a:t>- устойчивость взаимодействия, обеспечивающаяся взаимным положительным подкреплением активности, направленной на успех группы в целом.</a:t>
            </a:r>
          </a:p>
          <a:p>
            <a:r>
              <a:rPr lang="ru-RU" dirty="0" smtClean="0"/>
              <a:t>  - наличие внутренней структуры, включающей систему неформальных ролей и статусов, нормы и правила поведения, а также механизм социального контроля; </a:t>
            </a:r>
          </a:p>
          <a:p>
            <a:r>
              <a:rPr lang="ru-RU" dirty="0" smtClean="0"/>
              <a:t>- удовлетворение личных запросов через принадлежность к группе. </a:t>
            </a:r>
            <a:endParaRPr lang="ru-RU" dirty="0"/>
          </a:p>
        </p:txBody>
      </p:sp>
    </p:spTree>
    <p:extLst>
      <p:ext uri="{BB962C8B-B14F-4D97-AF65-F5344CB8AC3E}">
        <p14:creationId xmlns:p14="http://schemas.microsoft.com/office/powerpoint/2010/main" val="425711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04875"/>
          </a:xfrm>
        </p:spPr>
        <p:txBody>
          <a:bodyPr>
            <a:normAutofit fontScale="90000"/>
          </a:bodyPr>
          <a:lstStyle/>
          <a:p>
            <a:r>
              <a:rPr lang="ru-RU" dirty="0" smtClean="0"/>
              <a:t>разновидности малых групп по характеру и формам организации деятельности:</a:t>
            </a:r>
            <a:endParaRPr lang="ru-RU" dirty="0"/>
          </a:p>
        </p:txBody>
      </p:sp>
      <p:sp>
        <p:nvSpPr>
          <p:cNvPr id="3" name="Объект 2"/>
          <p:cNvSpPr>
            <a:spLocks noGrp="1"/>
          </p:cNvSpPr>
          <p:nvPr>
            <p:ph idx="1"/>
          </p:nvPr>
        </p:nvSpPr>
        <p:spPr>
          <a:xfrm>
            <a:off x="838200" y="1409700"/>
            <a:ext cx="10515600" cy="4767263"/>
          </a:xfrm>
        </p:spPr>
        <p:txBody>
          <a:bodyPr>
            <a:normAutofit fontScale="70000" lnSpcReduction="20000"/>
          </a:bodyPr>
          <a:lstStyle/>
          <a:p>
            <a:r>
              <a:rPr lang="ru-RU" dirty="0" smtClean="0"/>
              <a:t>- случайно организованная группа (например, экскурсионная);</a:t>
            </a:r>
          </a:p>
          <a:p>
            <a:r>
              <a:rPr lang="ru-RU" dirty="0" smtClean="0"/>
              <a:t> - ассоциация, где взаимоотношения определяются преимущественно личностно значимыми целями (группа друзей);</a:t>
            </a:r>
          </a:p>
          <a:p>
            <a:r>
              <a:rPr lang="ru-RU" dirty="0" smtClean="0"/>
              <a:t> - корпорация, когда объединение происходит на основании только внутренних целей, их достижение осуществляется любой ценой, в том числе и за счет интересов других групп (черты корпорации может приобрести любая малая группа: семья, учебная группа и пр.);</a:t>
            </a:r>
          </a:p>
          <a:p>
            <a:r>
              <a:rPr lang="ru-RU" dirty="0" smtClean="0"/>
              <a:t> - коллектив — такая форма организации групповой деятельности, при которой связи и отношения между индивидами опосредованы общественно значимыми целями. В отечественной литературе коллектив рассматривается как высший уровень развития группы, характеризуемый высоким уровнем сплоченности, единством, ценностно-нормативной ориентации, глубокой идентификацией индивида с группой и ответственностью за результаты совместной групповой деятельности;</a:t>
            </a:r>
          </a:p>
          <a:p>
            <a:r>
              <a:rPr lang="ru-RU" dirty="0" smtClean="0"/>
              <a:t> - команда - имеет ясную, упорядоченную и экономную структуру, направленную на достижение поставленных целей и выполнение задач. Для нее характерны сложившиеся связи как внутри, так и вне ее; члены команды в соответствии с отведенной им ролью участвуют в меру своей компетентности в совместном достижении поставленных целей; команда имеет свое лицо, не совпадающее с индивидуальными качествами ее членов. Существенной характеристикой команды выступает высокий профессионализм.</a:t>
            </a:r>
            <a:endParaRPr lang="ru-RU" dirty="0"/>
          </a:p>
        </p:txBody>
      </p:sp>
    </p:spTree>
    <p:extLst>
      <p:ext uri="{BB962C8B-B14F-4D97-AF65-F5344CB8AC3E}">
        <p14:creationId xmlns:p14="http://schemas.microsoft.com/office/powerpoint/2010/main" val="200382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Функции групповой коммуникации в малой группе </a:t>
            </a:r>
            <a:endParaRPr lang="ru-RU" dirty="0"/>
          </a:p>
        </p:txBody>
      </p:sp>
      <p:sp>
        <p:nvSpPr>
          <p:cNvPr id="3" name="Объект 2"/>
          <p:cNvSpPr>
            <a:spLocks noGrp="1"/>
          </p:cNvSpPr>
          <p:nvPr>
            <p:ph idx="1"/>
          </p:nvPr>
        </p:nvSpPr>
        <p:spPr/>
        <p:txBody>
          <a:bodyPr/>
          <a:lstStyle/>
          <a:p>
            <a:r>
              <a:rPr lang="ru-RU" dirty="0" smtClean="0"/>
              <a:t>информативная, </a:t>
            </a:r>
          </a:p>
          <a:p>
            <a:r>
              <a:rPr lang="ru-RU" dirty="0" smtClean="0"/>
              <a:t>формирование согласия, </a:t>
            </a:r>
          </a:p>
          <a:p>
            <a:r>
              <a:rPr lang="ru-RU" dirty="0" smtClean="0"/>
              <a:t>обеспечение согласованных действий, </a:t>
            </a:r>
          </a:p>
          <a:p>
            <a:r>
              <a:rPr lang="ru-RU" dirty="0" smtClean="0"/>
              <a:t>складывание особой культуры группы.</a:t>
            </a:r>
            <a:endParaRPr lang="ru-RU" dirty="0"/>
          </a:p>
        </p:txBody>
      </p:sp>
    </p:spTree>
    <p:extLst>
      <p:ext uri="{BB962C8B-B14F-4D97-AF65-F5344CB8AC3E}">
        <p14:creationId xmlns:p14="http://schemas.microsoft.com/office/powerpoint/2010/main" val="302316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Функции групповой коммуникации в малой группе </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Коммуникация в группе выполняет функцию обмена информацией между членами группы и комплекс функций, направленных на поддержание отношений внутри группы </a:t>
            </a:r>
          </a:p>
          <a:p>
            <a:r>
              <a:rPr lang="ru-RU" dirty="0" smtClean="0"/>
              <a:t>Согласие есть формирование общей картины мира. Это непрерывный процесс, который состоит из последовательного ряда взаимодействий. Когда возникает согласие, происходит взаимопроникновение картин мира, что позволяет каждому члену группы понимать точки зрения других</a:t>
            </a:r>
          </a:p>
          <a:p>
            <a:r>
              <a:rPr lang="ru-RU" dirty="0" smtClean="0"/>
              <a:t> Особая культура группы формируется в результате коммуникации. В малых группах люди общаются друг с другом иначе, чем с посторонними. В результате такого общения устанавливается особая коммуникация, благодаря чему формируется специфическая культура данной группы, включающая в себя особый язык, нормы и правила поведения, традиции и ритуалы. </a:t>
            </a:r>
            <a:endParaRPr lang="ru-RU" dirty="0"/>
          </a:p>
        </p:txBody>
      </p:sp>
    </p:spTree>
    <p:extLst>
      <p:ext uri="{BB962C8B-B14F-4D97-AF65-F5344CB8AC3E}">
        <p14:creationId xmlns:p14="http://schemas.microsoft.com/office/powerpoint/2010/main" val="283270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Коммуникативная структура малой группы</a:t>
            </a:r>
            <a:endParaRPr lang="ru-RU" dirty="0"/>
          </a:p>
        </p:txBody>
      </p:sp>
      <p:sp>
        <p:nvSpPr>
          <p:cNvPr id="3" name="Объект 2"/>
          <p:cNvSpPr>
            <a:spLocks noGrp="1"/>
          </p:cNvSpPr>
          <p:nvPr>
            <p:ph idx="1"/>
          </p:nvPr>
        </p:nvSpPr>
        <p:spPr/>
        <p:txBody>
          <a:bodyPr/>
          <a:lstStyle/>
          <a:p>
            <a:r>
              <a:rPr lang="ru-RU" dirty="0" smtClean="0"/>
              <a:t>- структура связей и отношений, порождаемых совместной деятельностью (экономические, организационные, функциональные); </a:t>
            </a:r>
          </a:p>
          <a:p>
            <a:r>
              <a:rPr lang="ru-RU" dirty="0" smtClean="0"/>
              <a:t>- структура  связей, возникающая в процессе общения (</a:t>
            </a:r>
            <a:r>
              <a:rPr lang="ru-RU" dirty="0" err="1" smtClean="0"/>
              <a:t>статусно</a:t>
            </a:r>
            <a:r>
              <a:rPr lang="ru-RU" dirty="0" smtClean="0"/>
              <a:t>-ролевая и структура эмоциональных отношений). </a:t>
            </a:r>
          </a:p>
          <a:p>
            <a:r>
              <a:rPr lang="ru-RU" dirty="0" smtClean="0"/>
              <a:t>В коммуникативной структуре группы учитываются информационные потоки (каналы распространения информации в группе) и объем информации, которым владеет каждый участник группы.</a:t>
            </a:r>
            <a:endParaRPr lang="ru-RU" dirty="0"/>
          </a:p>
        </p:txBody>
      </p:sp>
    </p:spTree>
    <p:extLst>
      <p:ext uri="{BB962C8B-B14F-4D97-AF65-F5344CB8AC3E}">
        <p14:creationId xmlns:p14="http://schemas.microsoft.com/office/powerpoint/2010/main" val="137257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 коммуникативной структуре особое значение имеют:</a:t>
            </a:r>
            <a:endParaRPr lang="ru-RU" dirty="0"/>
          </a:p>
        </p:txBody>
      </p:sp>
      <p:sp>
        <p:nvSpPr>
          <p:cNvPr id="3" name="Объект 2"/>
          <p:cNvSpPr>
            <a:spLocks noGrp="1"/>
          </p:cNvSpPr>
          <p:nvPr>
            <p:ph idx="1"/>
          </p:nvPr>
        </p:nvSpPr>
        <p:spPr/>
        <p:txBody>
          <a:bodyPr/>
          <a:lstStyle/>
          <a:p>
            <a:r>
              <a:rPr lang="ru-RU" sz="3600" dirty="0" smtClean="0"/>
              <a:t>положение, занимаемое индивидом в системе коммуникации (доступ к получению и передаче информации, циркулирующей в группе</a:t>
            </a:r>
          </a:p>
          <a:p>
            <a:r>
              <a:rPr lang="ru-RU" sz="3600" dirty="0" smtClean="0"/>
              <a:t>объем информации, важной для осуществления жизнедеятельности группы</a:t>
            </a:r>
          </a:p>
          <a:p>
            <a:r>
              <a:rPr lang="ru-RU" sz="3600" dirty="0" smtClean="0"/>
              <a:t>направленность и интенсивность коммуникаций в группе</a:t>
            </a:r>
            <a:r>
              <a:rPr lang="ru-RU" dirty="0" smtClean="0"/>
              <a:t>. </a:t>
            </a:r>
            <a:endParaRPr lang="ru-RU" dirty="0"/>
          </a:p>
        </p:txBody>
      </p:sp>
    </p:spTree>
    <p:extLst>
      <p:ext uri="{BB962C8B-B14F-4D97-AF65-F5344CB8AC3E}">
        <p14:creationId xmlns:p14="http://schemas.microsoft.com/office/powerpoint/2010/main" val="181285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Способы распространения информации в малой группе:</a:t>
            </a:r>
            <a:endParaRPr lang="ru-RU" dirty="0"/>
          </a:p>
        </p:txBody>
      </p:sp>
      <p:sp>
        <p:nvSpPr>
          <p:cNvPr id="3" name="Объект 2"/>
          <p:cNvSpPr>
            <a:spLocks noGrp="1"/>
          </p:cNvSpPr>
          <p:nvPr>
            <p:ph idx="1"/>
          </p:nvPr>
        </p:nvSpPr>
        <p:spPr/>
        <p:txBody>
          <a:bodyPr>
            <a:normAutofit/>
          </a:bodyPr>
          <a:lstStyle/>
          <a:p>
            <a:pPr marL="0" indent="0">
              <a:buNone/>
            </a:pPr>
            <a:r>
              <a:rPr lang="ru-RU" sz="3600" i="1" dirty="0" smtClean="0"/>
              <a:t>коммуникативные пути (коммуникативные сети):</a:t>
            </a:r>
          </a:p>
          <a:p>
            <a:r>
              <a:rPr lang="ru-RU" sz="3600" dirty="0" smtClean="0"/>
              <a:t>централизованные </a:t>
            </a:r>
          </a:p>
          <a:p>
            <a:r>
              <a:rPr lang="ru-RU" sz="3600" dirty="0" smtClean="0"/>
              <a:t>децентрализованные</a:t>
            </a:r>
            <a:endParaRPr lang="ru-RU" sz="3600" dirty="0"/>
          </a:p>
        </p:txBody>
      </p:sp>
    </p:spTree>
    <p:extLst>
      <p:ext uri="{BB962C8B-B14F-4D97-AF65-F5344CB8AC3E}">
        <p14:creationId xmlns:p14="http://schemas.microsoft.com/office/powerpoint/2010/main" val="131342655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1278</Words>
  <Application>Microsoft Office PowerPoint</Application>
  <PresentationFormat>Широкоэкранный</PresentationFormat>
  <Paragraphs>71</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Calibri Light</vt:lpstr>
      <vt:lpstr>Тема Office</vt:lpstr>
      <vt:lpstr>КОММУНИКАЦИЯ В МАЛЫХ ГРУППАХ</vt:lpstr>
      <vt:lpstr>Малая группа: понятие, отличительные черты</vt:lpstr>
      <vt:lpstr>Малая группа: понятие, отличительные черты</vt:lpstr>
      <vt:lpstr>разновидности малых групп по характеру и формам организации деятельности:</vt:lpstr>
      <vt:lpstr>Функции групповой коммуникации в малой группе </vt:lpstr>
      <vt:lpstr>Функции групповой коммуникации в малой группе </vt:lpstr>
      <vt:lpstr>Коммуникативная структура малой группы</vt:lpstr>
      <vt:lpstr>В коммуникативной структуре особое значение имеют:</vt:lpstr>
      <vt:lpstr>Способы распространения информации в малой группе:</vt:lpstr>
      <vt:lpstr>Централизованные коммуникативные сети: </vt:lpstr>
      <vt:lpstr>Виды централизованных коммуникативных структур (сетей) в малых группах:</vt:lpstr>
      <vt:lpstr>децентрализованные сети</vt:lpstr>
      <vt:lpstr> Виды децентрализованных коммуникативных структур в малых группах:</vt:lpstr>
      <vt:lpstr>статусно-ролевая структура</vt:lpstr>
      <vt:lpstr>Формирование групповой сплоченности и коммуникация в малой группе</vt:lpstr>
      <vt:lpstr>Сплоченность группы</vt:lpstr>
      <vt:lpstr>Технология принятия группового решения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КОММУНИКАЦИЯ В МАЛЫХ ГРУППАХ</dc:title>
  <dc:creator>Пользователь Windows</dc:creator>
  <cp:lastModifiedBy>Пользователь Windows</cp:lastModifiedBy>
  <cp:revision>8</cp:revision>
  <dcterms:created xsi:type="dcterms:W3CDTF">2020-04-22T03:50:26Z</dcterms:created>
  <dcterms:modified xsi:type="dcterms:W3CDTF">2020-04-22T04:44:24Z</dcterms:modified>
</cp:coreProperties>
</file>