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343" r:id="rId4"/>
    <p:sldId id="258" r:id="rId5"/>
    <p:sldId id="260" r:id="rId6"/>
    <p:sldId id="312" r:id="rId7"/>
    <p:sldId id="262" r:id="rId8"/>
    <p:sldId id="318" r:id="rId9"/>
    <p:sldId id="321" r:id="rId10"/>
    <p:sldId id="323" r:id="rId11"/>
    <p:sldId id="340" r:id="rId12"/>
    <p:sldId id="319" r:id="rId13"/>
    <p:sldId id="325" r:id="rId14"/>
    <p:sldId id="326" r:id="rId15"/>
    <p:sldId id="324" r:id="rId16"/>
    <p:sldId id="322" r:id="rId17"/>
    <p:sldId id="315" r:id="rId18"/>
    <p:sldId id="316" r:id="rId19"/>
    <p:sldId id="264" r:id="rId20"/>
    <p:sldId id="263" r:id="rId21"/>
    <p:sldId id="265" r:id="rId22"/>
    <p:sldId id="268" r:id="rId23"/>
    <p:sldId id="269" r:id="rId24"/>
    <p:sldId id="270" r:id="rId25"/>
    <p:sldId id="320" r:id="rId26"/>
    <p:sldId id="271" r:id="rId27"/>
    <p:sldId id="282" r:id="rId28"/>
    <p:sldId id="348" r:id="rId29"/>
    <p:sldId id="284" r:id="rId30"/>
    <p:sldId id="285" r:id="rId31"/>
    <p:sldId id="286" r:id="rId32"/>
    <p:sldId id="287" r:id="rId33"/>
    <p:sldId id="337" r:id="rId34"/>
    <p:sldId id="288" r:id="rId35"/>
    <p:sldId id="339" r:id="rId36"/>
    <p:sldId id="338" r:id="rId37"/>
    <p:sldId id="347" r:id="rId38"/>
    <p:sldId id="335" r:id="rId39"/>
    <p:sldId id="336" r:id="rId40"/>
    <p:sldId id="341" r:id="rId41"/>
    <p:sldId id="290" r:id="rId42"/>
    <p:sldId id="291" r:id="rId43"/>
    <p:sldId id="349" r:id="rId44"/>
    <p:sldId id="334" r:id="rId45"/>
    <p:sldId id="346" r:id="rId46"/>
    <p:sldId id="273" r:id="rId47"/>
    <p:sldId id="297" r:id="rId48"/>
    <p:sldId id="298" r:id="rId49"/>
    <p:sldId id="293" r:id="rId50"/>
    <p:sldId id="294" r:id="rId51"/>
    <p:sldId id="277" r:id="rId52"/>
    <p:sldId id="278" r:id="rId53"/>
    <p:sldId id="281" r:id="rId54"/>
    <p:sldId id="300" r:id="rId55"/>
    <p:sldId id="301" r:id="rId56"/>
    <p:sldId id="302" r:id="rId57"/>
    <p:sldId id="303" r:id="rId58"/>
    <p:sldId id="327" r:id="rId59"/>
    <p:sldId id="342" r:id="rId60"/>
    <p:sldId id="345" r:id="rId61"/>
    <p:sldId id="344" r:id="rId62"/>
    <p:sldId id="329" r:id="rId63"/>
    <p:sldId id="328" r:id="rId64"/>
    <p:sldId id="331" r:id="rId65"/>
    <p:sldId id="332" r:id="rId66"/>
    <p:sldId id="333" r:id="rId67"/>
    <p:sldId id="330" r:id="rId68"/>
    <p:sldId id="308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433FE-F79E-4CF2-AF88-1C66C8E86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8F74FF-E3FC-42B4-94BA-445709B2E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32FC39-DFFB-4077-BE8F-6B13531D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4768FB-2849-40F4-A63D-E120ADD1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F48A97-AC5B-4733-A412-A5AC337C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9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6923F7-2211-4B38-A1FD-4CF631E9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C4FAE8-F9D2-4ADD-A5BE-9316E0103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7D48A4-6B85-4E78-8DA7-714CA5A3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D947C9-EB07-4BB2-9E10-2B028656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62152F-E3EB-4A37-A209-E77981E4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0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C62907-FCE9-4DA6-8CDA-C46475AFE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6174AB-D510-4C62-BE45-59A16B0EB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AF99B6-BFE6-4B45-820A-CC9AE70C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80C711-2AE1-4CF6-8BEA-20EFB9B6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598B78-FB94-43A7-8FBE-C66791AC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131D2-362D-4DC8-AFA0-3A212EE0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C6FA35-60D6-4F2C-8B90-50FC3FA6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DC9E50-F0DC-483E-A54D-24F08F26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83B1B2-5EAE-4DE7-9C42-13A10A4C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3F951-507B-4252-A7BB-999E2EA4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8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5740D3-EC69-40C3-8E01-FC095CE8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22B010-AF41-45B0-A9DC-A5D8B4D09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9F259F-7E85-4944-A10C-964DC918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BAC33D-C250-45A0-838C-B65F0A35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CCEB86-328F-47ED-BBF1-A33227AD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8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AD7B2-4AD5-4265-9813-C254EF2A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BAE54C-52FE-441F-84AC-87ACFDEFD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E545BD-73F3-4DE2-9087-98BF40A76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859D62-AD08-47E3-8715-A6FE8D16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B554F7-C60A-4377-8D67-DA5B4721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5FB8EDD-C4AF-492F-A4BC-65CBB9EB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A0F15-8129-4EF0-A3E7-BC6AA53F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9A34E0-7B32-4714-9D22-0DEC5A061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21F279-CF5F-409C-B0EF-E1C25C180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6866F1-FEEA-417A-98F3-4CEAE64D9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D07785E-1BD8-4859-8288-19C347C3C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FD399A-B576-40B9-83E0-9740BD05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92B695-A6A8-4819-8EE6-D453338D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9EC54F8-0455-4DC3-BFC9-6487CDDF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4CCAB3-16EB-453E-834A-DF47AFC7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D0B192-BF1F-44DF-BAA5-E6E3BDD4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F22337-54B0-4396-8D97-26926D35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E681984-31DD-4312-8962-F434E5D1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4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2B9F05A-7F94-43E0-ACAE-C2EC4265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B030C26-E260-426B-B20F-096E3F87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7E4A4B3-DA8B-4140-A09F-ADE4E07A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6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9C0A5-2C3C-4831-91BA-5723C9BB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C3C6A8-404B-4FD9-BEFD-E7FBFC0B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144E0E-D2F0-456A-B993-3E88DA3B0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685439-7917-450C-84B1-E1E0DBB8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3D79DA-19F2-4B3E-B0B0-4932801D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F5E575-BD4A-44B3-9AE7-E9ECDCD4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5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97DC91-530E-45BB-AEA2-C2A7B91A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6A4E32E-04C7-4F32-9EEA-2E41AF998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E59B75-40AA-499D-B360-DF33C21FE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0F373D5-F443-4548-991A-0B534B40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7F84E6-5213-4E5B-ABE1-BEED2FEA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B80142-A55B-4853-B26E-D4A58670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E1BEB7-1C24-4B06-B03A-B5D1197C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25D8F5-E57E-4FBB-825D-791E39E07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62CF33-6E0D-497E-8B32-A2BF3DBF9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160B-DE2D-4DE7-9915-C3F1524CB68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3FBE49-1735-4F3E-969A-72C0A2AE1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5F3E11-2502-4877-B37D-27687625A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EE17D-723B-4602-A993-4DDAE8BE2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8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asterok.livejournal.com/2988444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volgograd.1cbit.ru/blog/stsenarnyy-analiz-metody-i-primery-prognozirovaniya/?utm_referrer=https%3A%2F%2Fwww.yandex.ru%2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articles/biznes/snw-analiz-chto-eto-takoe-primery-i-metody-issledovaniya-vnutrenney-sredy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Лекция: Финансовая политика государства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Дисциплина: Основы социальной политики</a:t>
            </a:r>
          </a:p>
          <a:p>
            <a:r>
              <a:rPr lang="ru-RU" dirty="0"/>
              <a:t>Лекция для студентов 4 курса направление «социальная работа»</a:t>
            </a:r>
          </a:p>
        </p:txBody>
      </p:sp>
    </p:spTree>
    <p:extLst>
      <p:ext uri="{BB962C8B-B14F-4D97-AF65-F5344CB8AC3E}">
        <p14:creationId xmlns:p14="http://schemas.microsoft.com/office/powerpoint/2010/main" val="11167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0E06E8-3D4D-4DE5-99E3-7324CA0E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0FE6AC-D234-45FC-9E08-5A3F27B30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5" y="5921279"/>
            <a:ext cx="7399734" cy="890080"/>
          </a:xfrm>
        </p:spPr>
        <p:txBody>
          <a:bodyPr/>
          <a:lstStyle/>
          <a:p>
            <a:r>
              <a:rPr lang="ru-RU" dirty="0"/>
              <a:t>Выявите плюсы и минусы каждого из типов финансовой политики с точки зрения социальной политики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ADFEB6B-B2BF-4E2F-A997-7205443A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2" y="200810"/>
            <a:ext cx="8261355" cy="57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5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490EB-35C8-4873-B654-EBF1725A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EE9D58-FCA5-443C-AC38-7C1519778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F13EA12-0839-42D6-81CA-896E7619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0"/>
            <a:ext cx="734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4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0FFF4-8D72-400A-8F53-C0EA48F7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3BA4F6-CEEE-46C3-B2C3-24A0F60C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6D16169-7F08-4984-8056-05310CB5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8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717E9-831C-4441-88D4-776C75DD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228E00-7C39-4252-9473-254914D7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14FE4D6-0E94-4D46-9397-3BB0C672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2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589FF-05D9-426E-8DF3-83B10C9E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191822" cy="1119658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Бреттон-</a:t>
            </a:r>
            <a:r>
              <a:rPr lang="ru-RU" i="1" dirty="0" err="1"/>
              <a:t>Вудская</a:t>
            </a:r>
            <a:r>
              <a:rPr lang="ru-RU" i="1" dirty="0"/>
              <a:t> конференция 1944 года. Фото: AP/ТАСС </a:t>
            </a:r>
            <a:r>
              <a:rPr lang="en-US" i="1" dirty="0">
                <a:hlinkClick r:id="rId2"/>
              </a:rPr>
              <a:t>https://masterok.livejournal.com/2988444.html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BA95EA-8B85-47A4-8439-C749DC970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2BC9D448-6E6F-4B40-B3D7-414958CB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0763"/>
            <a:ext cx="7886700" cy="51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8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7628FA-3067-4D88-88E5-1AF8DB63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Приведите примеры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8B7C07-AB3D-489E-B9B8-1660A3487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Последствий денежной эмиссии</a:t>
            </a:r>
          </a:p>
          <a:p>
            <a:r>
              <a:rPr lang="ru-RU" dirty="0"/>
              <a:t>Повышения налоговой нагрузки (на граждан, бизнес)</a:t>
            </a:r>
          </a:p>
          <a:p>
            <a:r>
              <a:rPr lang="ru-RU" dirty="0"/>
              <a:t>Определите плюсы и минусы планово-директивной финансовой политики</a:t>
            </a:r>
          </a:p>
          <a:p>
            <a:r>
              <a:rPr lang="ru-RU" dirty="0"/>
              <a:t>Определите плюсы и минусы классической теории финансовой политики</a:t>
            </a:r>
          </a:p>
          <a:p>
            <a:r>
              <a:rPr lang="ru-RU" dirty="0"/>
              <a:t>Определите плюсы и минусы Бреттон-</a:t>
            </a:r>
            <a:r>
              <a:rPr lang="ru-RU" dirty="0" err="1"/>
              <a:t>Вудской</a:t>
            </a:r>
            <a:r>
              <a:rPr lang="ru-RU" dirty="0"/>
              <a:t> валютной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55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EA7008-A052-4B83-81D7-F2A567CF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370EBE-D441-4782-ADEA-2FFE1341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7962EF4-FA6B-446E-9282-B4BD97C0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8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3D6CAC-1ABF-422C-BED7-AC350B28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4D0C67-23EE-4AA2-8C61-0A03B3BE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91733A-6367-4E91-9428-24EA8D377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343"/>
            <a:ext cx="9144000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5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E3B53-D77A-4E5C-B06A-AD63DCC1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8A6EAC-2957-48DC-A8EB-4EE9C6F66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21CA2D-0AA9-49B8-B882-F9A4E1FD3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4864" y="-891480"/>
            <a:ext cx="15361707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Александр\Downloads\New-Mind-Map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5075"/>
            <a:ext cx="9377344" cy="299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cs typeface="Aharoni" pitchFamily="2" charset="-79"/>
              </a:rPr>
              <a:t>Понятие финансовой политики государства, ее содержание и основные задачи</a:t>
            </a:r>
          </a:p>
          <a:p>
            <a:r>
              <a:rPr lang="ru-RU" sz="2800" dirty="0">
                <a:cs typeface="Aharoni" pitchFamily="2" charset="-79"/>
              </a:rPr>
              <a:t>Элементы финансовой политики: стратегия и тактика, их взаимосвязь</a:t>
            </a:r>
          </a:p>
          <a:p>
            <a:r>
              <a:rPr lang="ru-RU" sz="2800" dirty="0">
                <a:cs typeface="Aharoni" pitchFamily="2" charset="-79"/>
              </a:rPr>
              <a:t>Характеристика основных составляющих финансовой политики</a:t>
            </a:r>
          </a:p>
          <a:p>
            <a:r>
              <a:rPr lang="ru-RU" sz="2800" dirty="0" smtClean="0">
                <a:cs typeface="Aharoni" pitchFamily="2" charset="-79"/>
              </a:rPr>
              <a:t>Типы </a:t>
            </a:r>
            <a:r>
              <a:rPr lang="ru-RU" sz="2800" dirty="0">
                <a:cs typeface="Aharoni" pitchFamily="2" charset="-79"/>
              </a:rPr>
              <a:t>финансовой политики</a:t>
            </a:r>
          </a:p>
          <a:p>
            <a:r>
              <a:rPr lang="ru-RU" sz="2800" dirty="0">
                <a:cs typeface="Aharoni" pitchFamily="2" charset="-79"/>
              </a:rPr>
              <a:t>Методы финансового анализа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661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лександр\Downloads\New-Mind-Map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380"/>
            <a:ext cx="5322629" cy="66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4351338"/>
          </a:xfrm>
        </p:spPr>
        <p:txBody>
          <a:bodyPr/>
          <a:lstStyle/>
          <a:p>
            <a:r>
              <a:rPr lang="ru-RU" dirty="0"/>
              <a:t>Для реализации финансовой политики, успешного ее проведения в жизнь используется финансовый механизм. </a:t>
            </a:r>
          </a:p>
          <a:p>
            <a:r>
              <a:rPr lang="ru-RU" b="1" u="sng" dirty="0"/>
              <a:t>Финансовый механизм </a:t>
            </a:r>
            <a:r>
              <a:rPr lang="ru-RU" dirty="0"/>
              <a:t>– это система установленных государством форм, видов и методов организации финансовых отношений.</a:t>
            </a:r>
          </a:p>
          <a:p>
            <a:endParaRPr lang="ru-RU" dirty="0"/>
          </a:p>
        </p:txBody>
      </p:sp>
      <p:pic>
        <p:nvPicPr>
          <p:cNvPr id="4" name="Picture 2" descr="C:\Users\Александр\Downloads\New-Mind-Map (4).jpg">
            <a:extLst>
              <a:ext uri="{FF2B5EF4-FFF2-40B4-BE49-F238E27FC236}">
                <a16:creationId xmlns:a16="http://schemas.microsoft.com/office/drawing/2014/main" xmlns="" id="{67CC7150-8CAF-47E9-90E0-063F48A2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90343"/>
            <a:ext cx="9073008" cy="422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5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ownloads\New-Mind-Map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1" y="1196752"/>
            <a:ext cx="913799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22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2.Элементы финансовой политики: стратегия и тактика, их взаимосвязь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Выработанная государством стратегия и тактика организации финансов на данном этапе развития общества представляет собой финансовую программу или финансовую политику.</a:t>
            </a:r>
          </a:p>
        </p:txBody>
      </p:sp>
    </p:spTree>
    <p:extLst>
      <p:ext uri="{BB962C8B-B14F-4D97-AF65-F5344CB8AC3E}">
        <p14:creationId xmlns:p14="http://schemas.microsoft.com/office/powerpoint/2010/main" val="1340965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ownloads\New-Mind-Map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908720"/>
            <a:ext cx="7734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8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5A07A8-DEF2-4198-A92B-E92BF65E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2B8A6-88DD-4C1D-8D4D-5EC753C0B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6BDCBBF-3CB2-4D89-86EE-A7FACB5E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0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Финансовая стратегия </a:t>
            </a:r>
            <a:r>
              <a:rPr lang="ru-RU" dirty="0"/>
              <a:t>– это долговременный курс финансовой политики на перспективу, предусматривающий решение крупномасштабных задач, поставленных экономической и социальной стратегией.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u="sng" dirty="0"/>
              <a:t>Финансовая тактика</a:t>
            </a:r>
            <a:r>
              <a:rPr lang="ru-RU" dirty="0"/>
              <a:t> – это краткосрочная политика, направленная на решение задач конкретного этапа развития государства и связанная с оперативным изменением форм и методов организации финансовых отношений, перегруппировкой финансовых ресурсов исходя из текущих потребностей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297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ownloads\New-Mind-Map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" y="1340768"/>
            <a:ext cx="8899803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84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Каковы ключевые сложности выработки стратегий в финансовой политике?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1916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Взаимосвязь финансовой стратегии и тактики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700808"/>
            <a:ext cx="331236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 </a:t>
            </a:r>
            <a:r>
              <a:rPr lang="ru-RU" sz="3200" dirty="0"/>
              <a:t>Стратегия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23928" y="2384884"/>
            <a:ext cx="648072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09021" y="3538298"/>
            <a:ext cx="3816424" cy="1975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создает благоприятные условия для решения тактических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19912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Задания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Анализ модели Дюпона</a:t>
            </a:r>
          </a:p>
          <a:p>
            <a:r>
              <a:rPr lang="ru-RU" sz="3600" dirty="0" smtClean="0"/>
              <a:t>Сценарный анализ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14586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Финансовая тактика направлена на решение задач конкретного этапа развития государства.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140968"/>
            <a:ext cx="2160240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тактика</a:t>
            </a: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2537774" y="3356992"/>
            <a:ext cx="2340260" cy="153559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211960" y="2852936"/>
            <a:ext cx="4608512" cy="34563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Выявляя решающие участки и узловые проблемы развития экономики и социальной сферы, предлагает оперативные способы изменения форм организации финансовых отношений, позволяет в более сжатые сроки, с наименьшими потерями и затратами решать задачи, намечаемые финансовой стратегией.</a:t>
            </a:r>
          </a:p>
        </p:txBody>
      </p:sp>
    </p:spTree>
    <p:extLst>
      <p:ext uri="{BB962C8B-B14F-4D97-AF65-F5344CB8AC3E}">
        <p14:creationId xmlns:p14="http://schemas.microsoft.com/office/powerpoint/2010/main" val="2631451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вопрос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Характеристика основных составляющих финансовой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132407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Составляющие финансовой политики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Самостоятельными составными частями финансовой политики являются: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налоговая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бюджетно-финансовая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денежно-кредитная (монетарная) политики. </a:t>
            </a:r>
          </a:p>
        </p:txBody>
      </p:sp>
    </p:spTree>
    <p:extLst>
      <p:ext uri="{BB962C8B-B14F-4D97-AF65-F5344CB8AC3E}">
        <p14:creationId xmlns:p14="http://schemas.microsoft.com/office/powerpoint/2010/main" val="1053753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636232-DE87-4C8E-80D4-BDFD4786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6D4842-D73B-4FF3-A809-0B54D1B8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7F5C820-5F63-4897-A591-DB84F572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75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Налоговая политика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- представляет собой разработку, принятие и реализацию решений законодательного уровня относительно налоговой системы и ее элементов в целях достижения необходимых обществу экономических и социальных результатов</a:t>
            </a:r>
          </a:p>
          <a:p>
            <a:endParaRPr lang="ru-RU" dirty="0"/>
          </a:p>
          <a:p>
            <a:r>
              <a:rPr lang="ru-RU" dirty="0"/>
              <a:t>Приведите примеры изменений в сфере налоговой политики государства в последние годы</a:t>
            </a:r>
          </a:p>
          <a:p>
            <a:endParaRPr lang="ru-RU" dirty="0"/>
          </a:p>
          <a:p>
            <a:r>
              <a:rPr lang="ru-RU" dirty="0"/>
              <a:t>Как связаны налоговая и социальная </a:t>
            </a:r>
            <a:r>
              <a:rPr lang="ru-RU"/>
              <a:t>политика государства?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206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E0942E-D09C-42D5-92B9-22EA2D33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D5B8B8-ADB0-4A3E-BED6-0FC313EEE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EDFF9D-BC7C-4605-BD70-A56E3CEC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2" y="764704"/>
            <a:ext cx="8316416" cy="59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55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CC78D9-B07F-4999-A5F6-C88AC209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343AA-806F-4A54-B28E-2256CAC8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AB69A5D-1E97-462E-9499-50C22D68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80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 чем минус высоких налогов?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1916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3706F9-6337-427D-AF44-EB050F27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A164E0-E9C0-44F1-A191-BCE99844E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018F054-3865-4426-913C-349398E0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17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447459-B695-40D4-8770-0E2D1218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DE84A2-2B05-47A1-8D15-8F064602E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3F78352-88EA-4653-8F76-CB7FBBA4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000000"/>
                </a:solidFill>
                <a:latin typeface="Times New Roman"/>
              </a:rPr>
              <a:t>Финансовая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0" u="sng" dirty="0">
                <a:solidFill>
                  <a:srgbClr val="000000"/>
                </a:solidFill>
                <a:effectLst/>
                <a:latin typeface="Times New Roman"/>
              </a:rPr>
              <a:t>Финансовая политика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/>
              </a:rPr>
              <a:t>– это намеченная государством на определенном этапе развития общества научная программа использования финансов в целях успешного выполнения планов экономического и социального развития.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dirty="0"/>
              <a:t>Финансовая политика государства является частью социально- экономической политики государства и представляет собой совокупность всех нормативных требований и финансового механизма их реализации, направленных на мобилизацию и рациональное использования финансовых ресурсов государства, для осуществления его функций и задач.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71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EC822F-9FE2-4DB9-9305-6A99ADE9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2ECF0-3733-43FF-9D17-FC0F17E0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03FAD4-E512-4256-ABCE-ACFA6FED8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16987"/>
            <a:ext cx="8691166" cy="54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49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Бюджетно-финансовая политика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/>
          <a:lstStyle/>
          <a:p>
            <a:r>
              <a:rPr lang="ru-RU" dirty="0"/>
              <a:t>связана с распределением фонда денежных средств государства и дальнейшим использованием по отраслевому, целевому и территориальному назначению.</a:t>
            </a:r>
          </a:p>
          <a:p>
            <a:r>
              <a:rPr lang="ru-RU" b="1" dirty="0"/>
              <a:t>Бюджетно</a:t>
            </a:r>
            <a:r>
              <a:rPr lang="ru-RU" dirty="0"/>
              <a:t>-</a:t>
            </a:r>
            <a:r>
              <a:rPr lang="ru-RU" b="1" dirty="0"/>
              <a:t>налогов</a:t>
            </a:r>
            <a:r>
              <a:rPr lang="ru-RU" dirty="0"/>
              <a:t>ая </a:t>
            </a:r>
            <a:r>
              <a:rPr lang="ru-RU" b="1" dirty="0"/>
              <a:t>политика</a:t>
            </a:r>
            <a:r>
              <a:rPr lang="ru-RU" dirty="0"/>
              <a:t> (фискальная) – это деятельность </a:t>
            </a:r>
            <a:r>
              <a:rPr lang="ru-RU" b="1" dirty="0"/>
              <a:t>государства</a:t>
            </a:r>
            <a:r>
              <a:rPr lang="ru-RU" dirty="0"/>
              <a:t> по регулированию налогов и государственных расходов в целях воздействия на экономику.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CA4FC9-089D-4303-917A-4AE6F97D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429000"/>
            <a:ext cx="5393606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2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8047806" cy="503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134853"/>
            <a:ext cx="6993850" cy="2256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достижение уравновешенного бюджета, сбалансированного по государственным доходам и расходам на протяжении всего бюджетного периода</a:t>
            </a:r>
          </a:p>
        </p:txBody>
      </p:sp>
      <p:sp>
        <p:nvSpPr>
          <p:cNvPr id="5" name="Овал 4"/>
          <p:cNvSpPr/>
          <p:nvPr/>
        </p:nvSpPr>
        <p:spPr>
          <a:xfrm>
            <a:off x="755576" y="596846"/>
            <a:ext cx="4558160" cy="243025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Бюджетно-финансовая политика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555776" y="3055457"/>
            <a:ext cx="288032" cy="108012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79197"/>
            <a:ext cx="2880320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Бюджетно-налоговая (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фискальная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 smtClean="0">
                <a:solidFill>
                  <a:srgbClr val="C00000"/>
                </a:solidFill>
              </a:rPr>
              <a:t>политика </a:t>
            </a:r>
            <a:r>
              <a:rPr lang="ru-RU" dirty="0"/>
              <a:t>заключается в воздействии государства на величину и структуру государственных расходов и систему налогообложения для достижения общеэкономических целей – увеличения валового внутреннего продукта (ВВП) и уровня занятости.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61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Почему в современной России низкий уровень безработицы (около 4 %)?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1916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91417E-0220-4953-BB10-E653E470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CF7C13-5D7F-4959-B00F-D583952F3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BB511E8E-0965-42B0-9E95-50CA0538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91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Почему большинство развитых стран имеют внушительный внешний гос. долг?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309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денежно-кредитная (монетарная)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Под </a:t>
            </a:r>
            <a:r>
              <a:rPr lang="ru-RU" b="1" dirty="0"/>
              <a:t> </a:t>
            </a:r>
            <a:r>
              <a:rPr lang="ru-RU" b="1" u="sng" dirty="0"/>
              <a:t>денежно-кредитной (монетарной) политикой </a:t>
            </a:r>
            <a:r>
              <a:rPr lang="ru-RU" dirty="0"/>
              <a:t>понимают совокупность мероприятий в денежно-кредитной сфере, направленных на изменение денежного предложения для достижения ряда общеэкономических задач.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Приведите плюсы и минусы укрепления курса рубля</a:t>
            </a:r>
          </a:p>
          <a:p>
            <a:endParaRPr lang="ru-RU" dirty="0"/>
          </a:p>
          <a:p>
            <a:r>
              <a:rPr lang="ru-RU" dirty="0"/>
              <a:t>Приведите плюсы и минусы ослабления курса рубля</a:t>
            </a:r>
          </a:p>
        </p:txBody>
      </p:sp>
    </p:spTree>
    <p:extLst>
      <p:ext uri="{BB962C8B-B14F-4D97-AF65-F5344CB8AC3E}">
        <p14:creationId xmlns:p14="http://schemas.microsoft.com/office/powerpoint/2010/main" val="1534174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740291" y="2999401"/>
            <a:ext cx="4807446" cy="3168352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условий  для достижения и поддержания высокого уровня производства, стабилизации цен, укрепления национальной денежной единицы.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3240360" cy="18302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Главная цель денежно-кредитной политики –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563888" y="2811008"/>
            <a:ext cx="1296144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56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Вопрос 4. Типы финансовой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2176239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ownloads\New-Mind-Map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902"/>
            <a:ext cx="9144000" cy="3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0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15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Финансовая политика – относительно самостоятельная сфера деятельности государства, являющаяся основой социальной политики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2000" dirty="0"/>
              <a:t>Осуществляется посредством: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0888"/>
            <a:ext cx="2736304" cy="24482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Разработанная на определенный период системы мероприятий по мобилизации части финансовых ресурсов общества в бюджет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907051" y="3565344"/>
            <a:ext cx="86764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635896" y="2969833"/>
            <a:ext cx="2230475" cy="14041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Рациональное распределение этих ресурсов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33500" y="2917272"/>
            <a:ext cx="2304256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Эффективное использование для выполнения государством своих функций</a:t>
            </a:r>
          </a:p>
        </p:txBody>
      </p:sp>
      <p:cxnSp>
        <p:nvCxnSpPr>
          <p:cNvPr id="19" name="Прямая со стрелкой 18"/>
          <p:cNvCxnSpPr>
            <a:stCxn id="13" idx="3"/>
            <a:endCxn id="14" idx="1"/>
          </p:cNvCxnSpPr>
          <p:nvPr/>
        </p:nvCxnSpPr>
        <p:spPr>
          <a:xfrm flipV="1">
            <a:off x="5866371" y="3637352"/>
            <a:ext cx="467129" cy="34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794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Классический тип финансовой политики был главенствующим до 20-х годов ХХ столетия</a:t>
            </a:r>
          </a:p>
          <a:p>
            <a:endParaRPr lang="ru-RU" dirty="0"/>
          </a:p>
          <a:p>
            <a:r>
              <a:rPr lang="ru-RU" dirty="0"/>
              <a:t>У его истоков стояли классики политической экономии Адам Смит и Давид </a:t>
            </a:r>
            <a:r>
              <a:rPr lang="ru-RU" dirty="0" smtClean="0"/>
              <a:t>Риккардо</a:t>
            </a:r>
          </a:p>
          <a:p>
            <a:endParaRPr lang="ru-RU" dirty="0"/>
          </a:p>
          <a:p>
            <a:r>
              <a:rPr lang="ru-RU" dirty="0"/>
              <a:t>Основа классической финансовой политики – невмешательство государства в экономику, сохранение свободной конкуренции, использование рыночного механизма как главного регулятора хозяйственных процессов.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521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Управление финансовой деятельностью в государстве сосредотачивалось в одном органе – Министерстве финансов (казначействе).</a:t>
            </a:r>
          </a:p>
        </p:txBody>
      </p:sp>
      <p:sp>
        <p:nvSpPr>
          <p:cNvPr id="4" name="Овал 3"/>
          <p:cNvSpPr/>
          <p:nvPr/>
        </p:nvSpPr>
        <p:spPr>
          <a:xfrm>
            <a:off x="467544" y="1196752"/>
            <a:ext cx="2160240" cy="1368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Итог такой политики</a:t>
            </a:r>
          </a:p>
        </p:txBody>
      </p:sp>
      <p:cxnSp>
        <p:nvCxnSpPr>
          <p:cNvPr id="6" name="Прямая со стрелкой 5"/>
          <p:cNvCxnSpPr>
            <a:stCxn id="4" idx="5"/>
          </p:cNvCxnSpPr>
          <p:nvPr/>
        </p:nvCxnSpPr>
        <p:spPr>
          <a:xfrm>
            <a:off x="2311424" y="2364543"/>
            <a:ext cx="1108448" cy="653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3419872" y="2666823"/>
            <a:ext cx="4020975" cy="194421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Привела к ограничению государственных расходов и налогов, обеспечения условий для формирования и исполнения сбалансированного бюджета. </a:t>
            </a:r>
          </a:p>
        </p:txBody>
      </p:sp>
    </p:spTree>
    <p:extLst>
      <p:ext uri="{BB962C8B-B14F-4D97-AF65-F5344CB8AC3E}">
        <p14:creationId xmlns:p14="http://schemas.microsoft.com/office/powerpoint/2010/main" val="1145201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Регулируемый тип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Регулируемый тип финансовой политики сменил классический. </a:t>
            </a:r>
          </a:p>
          <a:p>
            <a:endParaRPr lang="ru-RU" dirty="0"/>
          </a:p>
          <a:p>
            <a:r>
              <a:rPr lang="ru-RU" dirty="0"/>
              <a:t>Данное изменение было обусловлено обострением экономических, политических и социальных проблем в 20-х гг. ХХ столетия</a:t>
            </a:r>
          </a:p>
        </p:txBody>
      </p:sp>
    </p:spTree>
    <p:extLst>
      <p:ext uri="{BB962C8B-B14F-4D97-AF65-F5344CB8AC3E}">
        <p14:creationId xmlns:p14="http://schemas.microsoft.com/office/powerpoint/2010/main" val="526736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Рычаги вмешательства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932" y="1825625"/>
            <a:ext cx="722813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805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Монетарная финансовая политика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Монетарная политика</a:t>
            </a:r>
            <a:r>
              <a:rPr lang="ru-RU" dirty="0"/>
              <a:t> – это согласованная деятельность органов государственной власти по управлению денежными потоками, которые, используя определённые специфические механизмы работы, направлены на достижение определённых макроэкономических целей.</a:t>
            </a:r>
          </a:p>
        </p:txBody>
      </p:sp>
    </p:spTree>
    <p:extLst>
      <p:ext uri="{BB962C8B-B14F-4D97-AF65-F5344CB8AC3E}">
        <p14:creationId xmlns:p14="http://schemas.microsoft.com/office/powerpoint/2010/main" val="3613341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лександр\Downloads\New-Mind-Map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0" y="0"/>
            <a:ext cx="7458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67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Основными инструментами монетарной политики являются учётная ставка центрального банка, валютный курс и ценовая политика. </a:t>
            </a:r>
          </a:p>
          <a:p>
            <a:endParaRPr lang="ru-RU" dirty="0"/>
          </a:p>
          <a:p>
            <a:r>
              <a:rPr lang="ru-RU" dirty="0"/>
              <a:t>Особое место в ней уделено государственному регулированию финансового рынка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/>
              <a:t>Вопрос  - в чем минус ВЫСОКОЙ ставки ЦБ?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83125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315416"/>
            <a:ext cx="749808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7498080" cy="54726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000" u="sng" dirty="0">
                <a:latin typeface="+mj-lt"/>
                <a:cs typeface="Times New Roman" panose="02020603050405020304" pitchFamily="18" charset="0"/>
              </a:rPr>
              <a:t>Развитие государства связано с изменением финансовой политики.</a:t>
            </a:r>
          </a:p>
          <a:p>
            <a:pPr marL="82296" indent="0">
              <a:buNone/>
            </a:pPr>
            <a:r>
              <a:rPr lang="ru-RU" sz="3000" dirty="0">
                <a:cs typeface="Times New Roman" panose="02020603050405020304" pitchFamily="18" charset="0"/>
              </a:rPr>
              <a:t>Использование того или иного типа финансовой политики связано с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cs typeface="Times New Roman" panose="02020603050405020304" pitchFamily="18" charset="0"/>
              </a:rPr>
              <a:t>особенностями текущего этапа развития экономики и социальной сферы,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cs typeface="Times New Roman" panose="02020603050405020304" pitchFamily="18" charset="0"/>
              </a:rPr>
              <a:t>интересами правящих партий и социальных групп и господствующими теоретическими концепциями, влияющими на экономический и политический курс государства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33288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B6B9FC-ABF9-4AB2-AA4A-3E627526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27D546-8341-42D9-9D80-0F165DF4D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EDB34B-89AE-4FAA-BA86-3A619492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496944" cy="54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450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Сценарный 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28800"/>
            <a:ext cx="7831782" cy="5040559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https://volgograd.1cbit.ru/blog/stsenarnyy-analiz-metody-i-primery-prognozirovaniya/?</a:t>
            </a:r>
            <a:r>
              <a:rPr lang="en-US" dirty="0" smtClean="0">
                <a:hlinkClick r:id="rId2"/>
              </a:rPr>
              <a:t>utm_referrer=https%3A%2F%2Fwww.yandex.ru%2F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Сложность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Традиционное планирование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dirty="0"/>
              <a:t>Как правило, более простое, с четким и линейным процессом, который ведет от постановки целей к планам действий. Однако такая простота может стать недостатком при работе со сложной или неопределенной средой.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Сценарное </a:t>
            </a:r>
            <a:r>
              <a:rPr lang="ru-RU" b="1" dirty="0">
                <a:solidFill>
                  <a:srgbClr val="C00000"/>
                </a:solidFill>
              </a:rPr>
              <a:t>планирование. </a:t>
            </a:r>
            <a:r>
              <a:rPr lang="ru-RU" dirty="0"/>
              <a:t>Сопряжено с большей сложностью, поскольку требует учета множества переменных и потенциальных исходов. Оно требует больше времени и усилий для разработки, но эта сложность может привести к созданию более надежной стратегии, которая лучше справляется с неопределенностью.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9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DC95A-857A-44DE-8C5B-9B5335ED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9FE0F-3CE3-4555-ABCD-6C6CC6B4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1. ÐÐÐ©ÐÐ Ð¡ÐÐÐÐ ÐÐÐÐÐ Ð ÐÐ ÐÐÐÐÐÐÐ¦ÐÐÐÐÐ-ÐÐ ÐÐÐÐÐ«Ð ÐÐ¡ÐÐÐÐ« Ð¤ÐÐÐÐÐ¡ÐÐÐÐ ÐÐÐÐÐ¢ÐÐÐ Ð¤Ð¸Ð½Ð°Ð½ÑÐ¾Ð²Ð°Ñ Ð¿Ð¾Ð»Ð¸ÑÐ¸ÐºÐ° - ÑÐ¾Ð²Ð¾ÐºÑÐ¿Ð½Ð¾ÑÑÑ ÑÐµÐ»ÐµÐ½Ð°Ð¿ÑÐ°Ð²Ð»ÐµÐ½Ð½ÑÑ Ð¼ÐµÑ">
            <a:extLst>
              <a:ext uri="{FF2B5EF4-FFF2-40B4-BE49-F238E27FC236}">
                <a16:creationId xmlns:a16="http://schemas.microsoft.com/office/drawing/2014/main" xmlns="" id="{8BEB70A6-30AF-49E1-B22A-E97E30D0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8" y="-1179512"/>
            <a:ext cx="9313035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673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3911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8008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ценарное моделирование и прогнозир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1" y="980728"/>
            <a:ext cx="91439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535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09FB9-ABC7-4024-998C-13C7AA11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PEST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FB3699-C65E-4D0D-8130-E127099E76D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PEST анализ — простой и удобный метод для анализа макросреды (внешней среды) предприятия. </a:t>
            </a:r>
          </a:p>
          <a:p>
            <a:pPr algn="ctr"/>
            <a:r>
              <a:rPr lang="ru-RU" dirty="0"/>
              <a:t>Методика PEST анализа часто используется для оценки ключевых рыночных тенденций отрасли, а результаты PEST анализа можно использовать для определения списка угроз и возможностей при составлении SWOT анализа компании.</a:t>
            </a:r>
          </a:p>
          <a:p>
            <a:endParaRPr lang="ru-RU" dirty="0"/>
          </a:p>
          <a:p>
            <a:pPr algn="ctr"/>
            <a:r>
              <a:rPr lang="ru-RU" dirty="0"/>
              <a:t>PEST анализ является инструментом долгосрочного стратегического планирования и составляется на 3-5 лет вперед, с ежегодным обновлением данных. Может быть выполнен в виде матрицы из 4 квадрантов (см. рисунок) или в табличной форме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См. пример на сл. слайде</a:t>
            </a:r>
          </a:p>
        </p:txBody>
      </p:sp>
    </p:spTree>
    <p:extLst>
      <p:ext uri="{BB962C8B-B14F-4D97-AF65-F5344CB8AC3E}">
        <p14:creationId xmlns:p14="http://schemas.microsoft.com/office/powerpoint/2010/main" val="2260154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AD674B-95B2-450A-B0EF-2B5E0189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E39D17-D759-43A2-A858-036AEA7DF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4BD311F-EBD0-4AF8-9484-A2F33963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52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6C0B6-AB0E-47FE-8A2F-6BA3A45F17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/>
              <a:t>SNW-анализ: что это и для чего?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395E1C-BC36-4942-82C3-60CB0C372CA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Это популярный способ определить, насколько конкурентоспособно предприятие. С его помощью производят разбивку всего функционала и деятельности на отдельные блоки и части, выделить недостатки, преимущества и нейтральные позиции, определить возможности и риски внутри каждого из них.</a:t>
            </a:r>
          </a:p>
          <a:p>
            <a:r>
              <a:rPr lang="ru-RU" dirty="0"/>
              <a:t>Если дословно переводить с английского, то аббревиатура расшифровывается так:</a:t>
            </a:r>
          </a:p>
          <a:p>
            <a:r>
              <a:rPr lang="ru-RU" dirty="0"/>
              <a:t>S — сила;</a:t>
            </a:r>
          </a:p>
          <a:p>
            <a:r>
              <a:rPr lang="ru-RU" dirty="0"/>
              <a:t>N — нейтральность;</a:t>
            </a:r>
          </a:p>
          <a:p>
            <a:r>
              <a:rPr lang="ru-RU" dirty="0"/>
              <a:t>W — слабость.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1128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18D919-032F-4DB7-BA0C-6D888FBA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Важные моменты SNW – анализа компании и таблица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972783-3D60-40FC-AE16-CD818A06552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Полное исследование состоит из 5 основных сегментов работы любого предприятия:</a:t>
            </a:r>
          </a:p>
          <a:p>
            <a:r>
              <a:rPr lang="ru-RU" dirty="0"/>
              <a:t>маркетинг — какую часть рынка удалось отвоевать, сколько тратится на рекламу;</a:t>
            </a:r>
          </a:p>
          <a:p>
            <a:r>
              <a:rPr lang="ru-RU" dirty="0"/>
              <a:t>финансы — насколько эффективно планируются и расходуются средства, продумана ли стратегия;</a:t>
            </a:r>
          </a:p>
          <a:p>
            <a:r>
              <a:rPr lang="ru-RU" dirty="0"/>
              <a:t>операции — что делают, все ли идет по плану;</a:t>
            </a:r>
          </a:p>
          <a:p>
            <a:r>
              <a:rPr lang="ru-RU" dirty="0"/>
              <a:t>ресурсы персонала — какие специалисты набраны, насколько они разбираются в своей работе;</a:t>
            </a:r>
          </a:p>
          <a:p>
            <a:r>
              <a:rPr lang="ru-RU" dirty="0"/>
              <a:t>культура среды, ценности корпорации — могут ли люди слаженно трудиться, понимают ли общую цель.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899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F3E8F-1CD9-49BA-B5F7-9D9E1610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Среди позиций можно использовать все, что скрыто или явно влияет на работоспособность компании.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D07EF9-F3F5-47C0-804D-8B5CC40BA61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Что можно изучать и менять:</a:t>
            </a:r>
          </a:p>
          <a:p>
            <a:r>
              <a:rPr lang="ru-RU" dirty="0"/>
              <a:t>стратегия;</a:t>
            </a:r>
          </a:p>
          <a:p>
            <a:r>
              <a:rPr lang="ru-RU" dirty="0"/>
              <a:t>качество бухгалтерии;</a:t>
            </a:r>
          </a:p>
          <a:p>
            <a:r>
              <a:rPr lang="ru-RU" dirty="0"/>
              <a:t>структура затрат;</a:t>
            </a:r>
          </a:p>
          <a:p>
            <a:r>
              <a:rPr lang="ru-RU" dirty="0"/>
              <a:t>уровень информационных технологий;</a:t>
            </a:r>
          </a:p>
          <a:p>
            <a:r>
              <a:rPr lang="ru-RU" dirty="0"/>
              <a:t>насколько эффективно используются ресурсы и персонал;</a:t>
            </a:r>
          </a:p>
          <a:p>
            <a:r>
              <a:rPr lang="ru-RU" dirty="0"/>
              <a:t>репутация бренда на рынке;</a:t>
            </a:r>
          </a:p>
          <a:p>
            <a:r>
              <a:rPr lang="ru-RU" dirty="0"/>
              <a:t>климат внутри организации;</a:t>
            </a:r>
          </a:p>
          <a:p>
            <a:r>
              <a:rPr lang="ru-RU" dirty="0"/>
              <a:t>инвестиции, их доступность;</a:t>
            </a:r>
          </a:p>
          <a:p>
            <a:r>
              <a:rPr lang="ru-RU" dirty="0"/>
              <a:t>используются ли инновации;</a:t>
            </a:r>
          </a:p>
          <a:p>
            <a:r>
              <a:rPr lang="ru-RU" dirty="0"/>
              <a:t>какие отношения с госорганами;</a:t>
            </a:r>
          </a:p>
          <a:p>
            <a:r>
              <a:rPr lang="ru-RU" dirty="0"/>
              <a:t>качество корпоративной культуры;</a:t>
            </a:r>
          </a:p>
          <a:p>
            <a:r>
              <a:rPr lang="ru-RU" dirty="0"/>
              <a:t>как работает система дистрибуции, затрат и сбыта.</a:t>
            </a:r>
          </a:p>
          <a:p>
            <a:endParaRPr lang="ru-RU" dirty="0"/>
          </a:p>
          <a:p>
            <a:r>
              <a:rPr lang="ru-RU" dirty="0"/>
              <a:t>Подробней - </a:t>
            </a:r>
            <a:r>
              <a:rPr lang="en-US" dirty="0">
                <a:hlinkClick r:id="rId2"/>
              </a:rPr>
              <a:t>https://www.cleverence.ru/articles/biznes/snw-analiz-chto-eto-takoe-primery-i-metody-issledovaniya-vnutrenney-sredy/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2096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9CDCC-D0F5-4F11-A9A6-F99FECD5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Пример: портфельный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E2B194-7B11-4289-8D59-8FEFFCC7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AA98A0-D145-4BCD-9714-8129A4C7B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25625"/>
            <a:ext cx="87153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810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336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88807" cy="4968552"/>
          </a:xfrm>
        </p:spPr>
      </p:pic>
    </p:spTree>
    <p:extLst>
      <p:ext uri="{BB962C8B-B14F-4D97-AF65-F5344CB8AC3E}">
        <p14:creationId xmlns:p14="http://schemas.microsoft.com/office/powerpoint/2010/main" val="37368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32AEA-2B71-4A10-A480-677D13BF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финансовой политики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7E026B-6A31-4191-B249-A51B2D85979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Исходя из задач финансовой политики, можно выделить три ее вида: </a:t>
            </a:r>
          </a:p>
          <a:p>
            <a:r>
              <a:rPr lang="ru-RU" dirty="0"/>
              <a:t>1. Стимулирующая политика (или политика экономического роста). </a:t>
            </a:r>
          </a:p>
          <a:p>
            <a:r>
              <a:rPr lang="ru-RU" dirty="0"/>
              <a:t>2. Стабилизационная политика. </a:t>
            </a:r>
          </a:p>
          <a:p>
            <a:r>
              <a:rPr lang="ru-RU" dirty="0"/>
              <a:t>3. Сдерживающая политика (или политика ограничения деловой активности).</a:t>
            </a:r>
          </a:p>
        </p:txBody>
      </p:sp>
    </p:spTree>
    <p:extLst>
      <p:ext uri="{BB962C8B-B14F-4D97-AF65-F5344CB8AC3E}">
        <p14:creationId xmlns:p14="http://schemas.microsoft.com/office/powerpoint/2010/main" val="163504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1E9F71-1664-42C4-AA7B-B1811DD6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D76DAB-7050-467E-B55A-3C6D7D43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7FD881-07CF-4DB5-9E5D-82D2BB395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0" y="1975470"/>
            <a:ext cx="8832138" cy="42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95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1357</Words>
  <Application>Microsoft Office PowerPoint</Application>
  <PresentationFormat>Экран (4:3)</PresentationFormat>
  <Paragraphs>165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Лекция: Финансовая политика государства</vt:lpstr>
      <vt:lpstr>Вопросы </vt:lpstr>
      <vt:lpstr>Задания</vt:lpstr>
      <vt:lpstr>Финансовая политика</vt:lpstr>
      <vt:lpstr>Финансовая политика – относительно самостоятельная сфера деятельности государства, являющаяся основой социальной политики </vt:lpstr>
      <vt:lpstr>Презентация PowerPoint</vt:lpstr>
      <vt:lpstr>Презентация PowerPoint</vt:lpstr>
      <vt:lpstr>Виды финансовой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Бреттон-Вудская конференция 1944 года. Фото: AP/ТАСС https://masterok.livejournal.com/2988444.html </vt:lpstr>
      <vt:lpstr>Приведите примеры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2.Элементы финансовой политики: стратегия и тактика, их взаимосвязь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</vt:lpstr>
      <vt:lpstr>Взаимосвязь финансовой стратегии и тактики</vt:lpstr>
      <vt:lpstr>Презентация PowerPoint</vt:lpstr>
      <vt:lpstr>Презентация PowerPoint</vt:lpstr>
      <vt:lpstr>Составляющие финансовой политики</vt:lpstr>
      <vt:lpstr>Презентация PowerPoint</vt:lpstr>
      <vt:lpstr>Налоговая политика </vt:lpstr>
      <vt:lpstr>Презентация PowerPoint</vt:lpstr>
      <vt:lpstr>Презентация PowerPoint</vt:lpstr>
      <vt:lpstr>Вопрос </vt:lpstr>
      <vt:lpstr>Презентация PowerPoint</vt:lpstr>
      <vt:lpstr>Презентация PowerPoint</vt:lpstr>
      <vt:lpstr>Презентация PowerPoint</vt:lpstr>
      <vt:lpstr>Бюджетно-финансовая политика </vt:lpstr>
      <vt:lpstr>Презентация PowerPoint</vt:lpstr>
      <vt:lpstr>Вопрос </vt:lpstr>
      <vt:lpstr>Презентация PowerPoint</vt:lpstr>
      <vt:lpstr>Вопрос </vt:lpstr>
      <vt:lpstr>денежно-кредитная (монетарная)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Регулируемый тип</vt:lpstr>
      <vt:lpstr>Рычаги вмешательства</vt:lpstr>
      <vt:lpstr>Монетарная финансовая политика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Сценарный анализ</vt:lpstr>
      <vt:lpstr>Презентация PowerPoint</vt:lpstr>
      <vt:lpstr>Презентация PowerPoint</vt:lpstr>
      <vt:lpstr>PEST анализ</vt:lpstr>
      <vt:lpstr>Презентация PowerPoint</vt:lpstr>
      <vt:lpstr>SNW-анализ: что это и для чего? </vt:lpstr>
      <vt:lpstr>Важные моменты SNW – анализа компании и таблица </vt:lpstr>
      <vt:lpstr>Среди позиций можно использовать все, что скрыто или явно влияет на работоспособность компании. </vt:lpstr>
      <vt:lpstr>Пример: портфельный анализ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Лекция: Финансовая политика государства</dc:title>
  <dc:creator>Александр</dc:creator>
  <cp:lastModifiedBy>1</cp:lastModifiedBy>
  <cp:revision>57</cp:revision>
  <dcterms:created xsi:type="dcterms:W3CDTF">2017-12-03T12:31:59Z</dcterms:created>
  <dcterms:modified xsi:type="dcterms:W3CDTF">2025-02-25T10:09:03Z</dcterms:modified>
</cp:coreProperties>
</file>