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464495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ОФИЦИАЛЬНО-ДЕЛОВОЙ СТИЛЬ РЕЧИ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 – это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Деловая бумага, оформленная с учётом соответствующих норм и правил, служащая доказательством чего-либо, подтверждающая право на что-либо и имеющая юридическую силу (</a:t>
            </a:r>
            <a:r>
              <a:rPr lang="ru-RU" dirty="0" err="1"/>
              <a:t>н-р</a:t>
            </a:r>
            <a:r>
              <a:rPr lang="ru-RU" dirty="0"/>
              <a:t>, </a:t>
            </a:r>
            <a:r>
              <a:rPr lang="ru-RU" i="1" dirty="0"/>
              <a:t>расходных документы, проездной документ</a:t>
            </a:r>
            <a:r>
              <a:rPr lang="ru-RU" dirty="0"/>
              <a:t>). </a:t>
            </a:r>
          </a:p>
          <a:p>
            <a:pPr lvl="0"/>
            <a:r>
              <a:rPr lang="ru-RU" dirty="0"/>
              <a:t>То, что официально удостоверяет личность предъявителя (</a:t>
            </a:r>
            <a:r>
              <a:rPr lang="ru-RU" i="1" dirty="0"/>
              <a:t>паспорт, удостоверение личности).</a:t>
            </a:r>
            <a:endParaRPr lang="ru-RU" dirty="0"/>
          </a:p>
          <a:p>
            <a:pPr lvl="0"/>
            <a:r>
              <a:rPr lang="ru-RU" dirty="0"/>
              <a:t>Письменное свидетельство о чём-либо (</a:t>
            </a:r>
            <a:r>
              <a:rPr lang="ru-RU" i="1" dirty="0"/>
              <a:t>древнерусская грамота, летопись).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Реквизиты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это обязательные признаки, установленные законом или распорядительными положениями для отдельных документов (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адресат, подпись, дата, печать)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Документы: </a:t>
            </a:r>
            <a:r>
              <a:rPr lang="ru-RU" i="1" dirty="0" smtClean="0"/>
              <a:t>официальные и личного происхождения.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Официальные </a:t>
            </a:r>
            <a:r>
              <a:rPr lang="ru-RU" i="1" dirty="0"/>
              <a:t>документы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- управленческие</a:t>
            </a:r>
          </a:p>
          <a:p>
            <a:r>
              <a:rPr lang="ru-RU" dirty="0"/>
              <a:t>- научные</a:t>
            </a:r>
          </a:p>
          <a:p>
            <a:r>
              <a:rPr lang="ru-RU" dirty="0"/>
              <a:t>- технические</a:t>
            </a:r>
          </a:p>
          <a:p>
            <a:r>
              <a:rPr lang="ru-RU" dirty="0"/>
              <a:t>- производственные</a:t>
            </a:r>
          </a:p>
          <a:p>
            <a:r>
              <a:rPr lang="ru-RU" dirty="0"/>
              <a:t>- финансовые и т.д.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i="1" dirty="0" smtClean="0"/>
              <a:t>   Управленческие </a:t>
            </a:r>
            <a:r>
              <a:rPr lang="ru-RU" sz="3600" i="1" dirty="0"/>
              <a:t>документы</a:t>
            </a:r>
            <a:r>
              <a:rPr lang="ru-RU" sz="3600" dirty="0"/>
              <a:t>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обеспечивают </a:t>
            </a:r>
            <a:r>
              <a:rPr lang="ru-RU" sz="3600" dirty="0"/>
              <a:t>деятельность любого учреждения или </a:t>
            </a:r>
            <a:r>
              <a:rPr lang="ru-RU" sz="3600" dirty="0" smtClean="0"/>
              <a:t>организации:</a:t>
            </a:r>
          </a:p>
          <a:p>
            <a:pPr>
              <a:buFontTx/>
              <a:buChar char="-"/>
            </a:pPr>
            <a:r>
              <a:rPr lang="ru-RU" sz="3600" u="sng" dirty="0" smtClean="0"/>
              <a:t>организационные</a:t>
            </a:r>
            <a:r>
              <a:rPr lang="ru-RU" sz="3600" dirty="0" smtClean="0"/>
              <a:t> </a:t>
            </a:r>
            <a:r>
              <a:rPr lang="ru-RU" sz="3600" dirty="0"/>
              <a:t>(устав, положение) </a:t>
            </a:r>
            <a:r>
              <a:rPr lang="ru-RU" sz="3600" dirty="0" smtClean="0"/>
              <a:t>;</a:t>
            </a:r>
          </a:p>
          <a:p>
            <a:pPr>
              <a:buFontTx/>
              <a:buChar char="-"/>
            </a:pPr>
            <a:r>
              <a:rPr lang="ru-RU" sz="3600" u="sng" dirty="0" smtClean="0"/>
              <a:t>распорядительные</a:t>
            </a:r>
            <a:r>
              <a:rPr lang="ru-RU" sz="3600" dirty="0" smtClean="0"/>
              <a:t> </a:t>
            </a:r>
            <a:r>
              <a:rPr lang="ru-RU" sz="3600" dirty="0"/>
              <a:t>(приказ, протокол, распоряжение).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	       </a:t>
            </a:r>
            <a:r>
              <a:rPr lang="ru-RU" sz="2800" dirty="0" smtClean="0"/>
              <a:t>Декану </a:t>
            </a:r>
            <a:r>
              <a:rPr lang="ru-RU" sz="2800" dirty="0"/>
              <a:t>факультета социальной </a:t>
            </a:r>
            <a:r>
              <a:rPr lang="ru-RU" sz="2800" dirty="0" smtClean="0"/>
              <a:t>работы </a:t>
            </a:r>
          </a:p>
          <a:p>
            <a:pPr>
              <a:buNone/>
            </a:pPr>
            <a:r>
              <a:rPr lang="ru-RU" sz="2800" dirty="0" smtClean="0"/>
              <a:t>                             и клинической </a:t>
            </a:r>
            <a:r>
              <a:rPr lang="ru-RU" sz="2800" dirty="0"/>
              <a:t>психологии </a:t>
            </a:r>
            <a:r>
              <a:rPr lang="ru-RU" sz="2800" dirty="0" err="1" smtClean="0"/>
              <a:t>ВолгГМУ</a:t>
            </a:r>
            <a:r>
              <a:rPr lang="ru-RU" sz="2800" dirty="0" smtClean="0"/>
              <a:t>   </a:t>
            </a:r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		         доц</a:t>
            </a:r>
            <a:r>
              <a:rPr lang="ru-RU" sz="2800" dirty="0"/>
              <a:t>. </a:t>
            </a:r>
            <a:r>
              <a:rPr lang="ru-RU" sz="2800" dirty="0" smtClean="0"/>
              <a:t>М.Е. Волчанскому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                        </a:t>
            </a:r>
            <a:r>
              <a:rPr lang="ru-RU" sz="2800" dirty="0" smtClean="0"/>
              <a:t>     студента </a:t>
            </a:r>
            <a:r>
              <a:rPr lang="ru-RU" sz="2800" dirty="0"/>
              <a:t>1 курса гр. № </a:t>
            </a:r>
            <a:r>
              <a:rPr lang="ru-RU" sz="2800" dirty="0" smtClean="0"/>
              <a:t>101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                        </a:t>
            </a:r>
            <a:r>
              <a:rPr lang="ru-RU" sz="2800" dirty="0" smtClean="0"/>
              <a:t>     Иванова </a:t>
            </a:r>
            <a:r>
              <a:rPr lang="ru-RU" sz="2800" dirty="0"/>
              <a:t>Сергея </a:t>
            </a:r>
            <a:r>
              <a:rPr lang="ru-RU" sz="2800" dirty="0" smtClean="0"/>
              <a:t>Викторовича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 smtClean="0"/>
              <a:t>				З </a:t>
            </a:r>
            <a:r>
              <a:rPr lang="ru-RU" sz="2800" dirty="0"/>
              <a:t>а я в л е </a:t>
            </a:r>
            <a:r>
              <a:rPr lang="ru-RU" sz="2800" dirty="0" err="1"/>
              <a:t>н</a:t>
            </a:r>
            <a:r>
              <a:rPr lang="ru-RU" sz="2800" dirty="0"/>
              <a:t> и е </a:t>
            </a:r>
          </a:p>
          <a:p>
            <a:pPr>
              <a:buNone/>
            </a:pPr>
            <a:r>
              <a:rPr lang="ru-RU" sz="2800" dirty="0"/>
              <a:t> </a:t>
            </a:r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	Прошу </a:t>
            </a:r>
            <a:r>
              <a:rPr lang="ru-RU" sz="2800" dirty="0"/>
              <a:t>Вас разрешить мне досрочную сдачу зимней сессии, так как </a:t>
            </a:r>
            <a:r>
              <a:rPr lang="ru-RU" sz="2800" dirty="0" smtClean="0"/>
              <a:t>10.01.2017 </a:t>
            </a:r>
            <a:r>
              <a:rPr lang="ru-RU" sz="2800" dirty="0"/>
              <a:t>мне необходимо лечь в больницу № </a:t>
            </a:r>
            <a:r>
              <a:rPr lang="ru-RU" sz="2800" dirty="0" smtClean="0"/>
              <a:t>25 </a:t>
            </a:r>
            <a:r>
              <a:rPr lang="ru-RU" sz="2800" dirty="0"/>
              <a:t>на плановое обследование. Медицинские документы прилагаются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/>
              <a:t> </a:t>
            </a:r>
            <a:r>
              <a:rPr lang="ru-RU" sz="2800" dirty="0" smtClean="0"/>
              <a:t>20.11.16					Подпись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Типичные ошибки в языке документа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500" dirty="0"/>
              <a:t>Растянутое изложение, немотивированное использование </a:t>
            </a:r>
            <a:r>
              <a:rPr lang="ru-RU" sz="3500" dirty="0" err="1"/>
              <a:t>разностилевой</a:t>
            </a:r>
            <a:r>
              <a:rPr lang="ru-RU" sz="3500" dirty="0"/>
              <a:t> лексики. </a:t>
            </a:r>
          </a:p>
          <a:p>
            <a:pPr lvl="0"/>
            <a:r>
              <a:rPr lang="ru-RU" sz="3500" dirty="0"/>
              <a:t>Недопустимо употребление наречий места и времени с общим значением временного периода: </a:t>
            </a:r>
            <a:r>
              <a:rPr lang="ru-RU" sz="3500" i="1" dirty="0"/>
              <a:t>недавно, вчера, позавчера, недалеко, близко. </a:t>
            </a:r>
            <a:r>
              <a:rPr lang="ru-RU" sz="3500" dirty="0"/>
              <a:t>Следует использовать: </a:t>
            </a:r>
            <a:r>
              <a:rPr lang="ru-RU" sz="3500" i="1" dirty="0"/>
              <a:t>20 октября 2007 года, на расстоянии …метров (км).</a:t>
            </a:r>
            <a:r>
              <a:rPr lang="ru-RU" sz="3500" dirty="0"/>
              <a:t> </a:t>
            </a:r>
          </a:p>
          <a:p>
            <a:pPr lvl="0"/>
            <a:r>
              <a:rPr lang="ru-RU" sz="3500" dirty="0"/>
              <a:t>Недопустимо использование неопределённых местоимений:</a:t>
            </a:r>
            <a:r>
              <a:rPr lang="ru-RU" sz="3500" i="1" dirty="0"/>
              <a:t> какой-то, какой-либо, некоторый, несколько, кто-то, что-то, кто-нибудь, что-нибудь. </a:t>
            </a:r>
            <a:endParaRPr lang="ru-RU" sz="35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</a:t>
            </a:r>
            <a:r>
              <a:rPr lang="ru-RU" sz="3000" dirty="0" smtClean="0"/>
              <a:t>едопустимо использование слов-архаизмов: </a:t>
            </a:r>
            <a:r>
              <a:rPr lang="ru-RU" sz="3000" i="1" dirty="0" smtClean="0"/>
              <a:t>сей, нежели, дабы. </a:t>
            </a:r>
            <a:r>
              <a:rPr lang="ru-RU" sz="3000" dirty="0" smtClean="0"/>
              <a:t>Следует: </a:t>
            </a:r>
            <a:r>
              <a:rPr lang="ru-RU" sz="3000" i="1" dirty="0" smtClean="0"/>
              <a:t>этот, чем, чтобы.</a:t>
            </a:r>
            <a:endParaRPr lang="ru-RU" sz="3000" dirty="0" smtClean="0"/>
          </a:p>
          <a:p>
            <a:pPr lvl="0"/>
            <a:r>
              <a:rPr lang="ru-RU" sz="3000" dirty="0" smtClean="0"/>
              <a:t>Недопустимы жаргонизмы, диалектизмы, просторечия.</a:t>
            </a:r>
          </a:p>
          <a:p>
            <a:pPr lvl="0"/>
            <a:r>
              <a:rPr lang="ru-RU" sz="3000" dirty="0" smtClean="0"/>
              <a:t>Текст документа должен соответствовать лексическим, морфологическим, синтаксическим, орфографическим и пунктуационным нормам русского литературного языка.</a:t>
            </a:r>
            <a:r>
              <a:rPr lang="ru-RU" sz="3000" i="1" dirty="0" smtClean="0"/>
              <a:t> </a:t>
            </a:r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 Официально-деловой стиль </a:t>
            </a:r>
            <a:r>
              <a:rPr lang="ru-RU" sz="3600" dirty="0"/>
              <a:t>– это функциональная разновидность русского литературного языка, применяемая в сфере общественно-деловых отношений.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 Официально-деловой </a:t>
            </a:r>
            <a:r>
              <a:rPr lang="ru-RU" sz="3600" dirty="0"/>
              <a:t>стиль используется в </a:t>
            </a:r>
            <a:r>
              <a:rPr lang="ru-RU" sz="3600" dirty="0" smtClean="0"/>
              <a:t>сфере </a:t>
            </a:r>
            <a:r>
              <a:rPr lang="ru-RU" sz="3600" dirty="0" err="1" smtClean="0"/>
              <a:t>законода-тельства</a:t>
            </a:r>
            <a:r>
              <a:rPr lang="ru-RU" sz="3600" dirty="0"/>
              <a:t>, делопроизводства, административно-правовой деятельности.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Этот </a:t>
            </a:r>
            <a:r>
              <a:rPr lang="ru-RU" sz="3600" dirty="0"/>
              <a:t>стиль служит для оформления документов: законов, приказов, постановлений, характеристик, протоколов, расписок, справок.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стилевые </a:t>
            </a:r>
            <a:r>
              <a:rPr lang="ru-RU" dirty="0"/>
              <a:t>и </a:t>
            </a:r>
            <a:r>
              <a:rPr lang="ru-RU" dirty="0" smtClean="0"/>
              <a:t>языковые черты ОДС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Нейтральный </a:t>
            </a:r>
            <a:r>
              <a:rPr lang="ru-RU" dirty="0"/>
              <a:t>тон изложения (за счёт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а</a:t>
            </a:r>
            <a:r>
              <a:rPr lang="ru-RU" dirty="0"/>
              <a:t>) исключения слов с эмоционально-экспрессивной окраской; б) сведения на минимум личного, субъективного момента);</a:t>
            </a:r>
          </a:p>
          <a:p>
            <a:r>
              <a:rPr lang="ru-RU" dirty="0" smtClean="0"/>
              <a:t>Точность </a:t>
            </a:r>
            <a:r>
              <a:rPr lang="ru-RU" dirty="0"/>
              <a:t>изложения (за </a:t>
            </a:r>
            <a:r>
              <a:rPr lang="ru-RU" dirty="0" smtClean="0"/>
              <a:t>счёт   </a:t>
            </a:r>
          </a:p>
          <a:p>
            <a:pPr>
              <a:buNone/>
            </a:pPr>
            <a:r>
              <a:rPr lang="ru-RU" dirty="0" smtClean="0"/>
              <a:t>   а</a:t>
            </a:r>
            <a:r>
              <a:rPr lang="ru-RU" dirty="0"/>
              <a:t>) употребления терминологической лексики; б) устойчивых оборотов – клише данной сферы деятельности; в) ограниченной сочетаемости слов).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Ясность изложения (за счёт а) соответствия композиционной структуры текста общепринятым стандартам; б) отсутствия логических ошибок; в) чёткости формулировок)</a:t>
            </a:r>
          </a:p>
          <a:p>
            <a:r>
              <a:rPr lang="ru-RU" dirty="0" smtClean="0"/>
              <a:t>Лаконичность изложения достигается использованием а) аббревиатур (СНГ, СПИД); б) унифицированных графических сокращений (</a:t>
            </a:r>
            <a:r>
              <a:rPr lang="ru-RU" dirty="0" err="1" smtClean="0"/>
              <a:t>н-р</a:t>
            </a:r>
            <a:r>
              <a:rPr lang="ru-RU" dirty="0" smtClean="0"/>
              <a:t>, ж, м).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err="1" smtClean="0"/>
              <a:t>Подстили</a:t>
            </a:r>
            <a:r>
              <a:rPr lang="ru-RU" dirty="0" smtClean="0"/>
              <a:t>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dirty="0" smtClean="0"/>
              <a:t>дипломатический </a:t>
            </a:r>
            <a:r>
              <a:rPr lang="ru-RU" dirty="0"/>
              <a:t>(язык межгосударственных соглашений, договоров, меморандумов и коммюнике; устные формы практически не применяются);</a:t>
            </a:r>
          </a:p>
          <a:p>
            <a:r>
              <a:rPr lang="ru-RU" dirty="0" smtClean="0"/>
              <a:t>юридический </a:t>
            </a:r>
            <a:r>
              <a:rPr lang="ru-RU" dirty="0"/>
              <a:t>(язык законов и указов). </a:t>
            </a:r>
            <a:endParaRPr lang="ru-RU" dirty="0" smtClean="0"/>
          </a:p>
          <a:p>
            <a:r>
              <a:rPr lang="ru-RU" dirty="0" smtClean="0"/>
              <a:t>канцелярский </a:t>
            </a:r>
            <a:r>
              <a:rPr lang="ru-RU" dirty="0"/>
              <a:t>(язык документов, отражающих деятельность учреждений и организаций, деловую переписку между ними (виды документов: уставы, договоры, приказы, распоряжения, заявления, характеристики, доверенности, расписки и т.д.).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Лексические особенности    			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Слова </a:t>
            </a:r>
            <a:r>
              <a:rPr lang="ru-RU" sz="2400" dirty="0"/>
              <a:t>употребляются только в прямом </a:t>
            </a:r>
            <a:r>
              <a:rPr lang="ru-RU" sz="2400" dirty="0" smtClean="0"/>
              <a:t>значении.</a:t>
            </a:r>
            <a:endParaRPr lang="ru-RU" sz="2400" dirty="0"/>
          </a:p>
          <a:p>
            <a:r>
              <a:rPr lang="ru-RU" sz="2400" dirty="0" smtClean="0"/>
              <a:t>Слова-термины</a:t>
            </a:r>
            <a:r>
              <a:rPr lang="ru-RU" sz="2400" dirty="0"/>
              <a:t>, характерные коренной сферы деловых отношений: </a:t>
            </a:r>
            <a:r>
              <a:rPr lang="ru-RU" sz="2400" i="1" dirty="0"/>
              <a:t>ответчик, иск, претензия</a:t>
            </a:r>
            <a:r>
              <a:rPr lang="ru-RU" sz="2400" i="1" dirty="0" smtClean="0"/>
              <a:t>.</a:t>
            </a:r>
            <a:endParaRPr lang="ru-RU" sz="2400" dirty="0"/>
          </a:p>
          <a:p>
            <a:r>
              <a:rPr lang="ru-RU" sz="2400" dirty="0" smtClean="0"/>
              <a:t>Слова-канцеляризмы</a:t>
            </a:r>
            <a:r>
              <a:rPr lang="ru-RU" sz="2400" dirty="0"/>
              <a:t>: </a:t>
            </a:r>
            <a:r>
              <a:rPr lang="ru-RU" sz="2400" i="1" dirty="0"/>
              <a:t>завизировать, исходящий номер, </a:t>
            </a:r>
            <a:r>
              <a:rPr lang="ru-RU" sz="2400" i="1" dirty="0" smtClean="0"/>
              <a:t>обжаловать,</a:t>
            </a:r>
            <a:r>
              <a:rPr lang="ru-RU" sz="2400" dirty="0" smtClean="0"/>
              <a:t> </a:t>
            </a:r>
            <a:r>
              <a:rPr lang="ru-RU" sz="2400" i="1" dirty="0" smtClean="0"/>
              <a:t>вышеуказанный</a:t>
            </a:r>
            <a:r>
              <a:rPr lang="ru-RU" sz="2400" i="1" dirty="0"/>
              <a:t>, нижеподписавшийся, произвести ремонт, нести ответственность</a:t>
            </a:r>
            <a:r>
              <a:rPr lang="ru-RU" sz="2400" i="1" dirty="0" smtClean="0"/>
              <a:t>.</a:t>
            </a:r>
            <a:endParaRPr lang="ru-RU" sz="2400" dirty="0"/>
          </a:p>
          <a:p>
            <a:r>
              <a:rPr lang="ru-RU" sz="2400" dirty="0" smtClean="0"/>
              <a:t>Устойчивые </a:t>
            </a:r>
            <a:r>
              <a:rPr lang="ru-RU" sz="2400" dirty="0"/>
              <a:t>обороты или клише официально-делового стиля: </a:t>
            </a:r>
            <a:r>
              <a:rPr lang="ru-RU" sz="2400" i="1" dirty="0"/>
              <a:t>оплату гарантируем, предъявите иск.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Морфологические особенности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Употребление </a:t>
            </a:r>
            <a:r>
              <a:rPr lang="ru-RU" dirty="0"/>
              <a:t>сущ. мужского рода для наименования лиц женского пола по профессии, учёному и воинскому званию: профессор Иванова, эксперт Семёнова, лётчик-испытатель М. Попович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Переход </a:t>
            </a:r>
            <a:r>
              <a:rPr lang="ru-RU" dirty="0"/>
              <a:t>причастий в </a:t>
            </a:r>
            <a:r>
              <a:rPr lang="ru-RU" dirty="0" smtClean="0"/>
              <a:t>существительные</a:t>
            </a:r>
            <a:r>
              <a:rPr lang="ru-RU" dirty="0"/>
              <a:t>:</a:t>
            </a:r>
            <a:r>
              <a:rPr lang="ru-RU" i="1" dirty="0"/>
              <a:t> потерпевший, обвиняемый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 smtClean="0"/>
              <a:t>Преобладание </a:t>
            </a:r>
            <a:r>
              <a:rPr lang="ru-RU" dirty="0"/>
              <a:t>форм глагола в настоящем времени – “настоящее долженствование”: </a:t>
            </a:r>
            <a:r>
              <a:rPr lang="ru-RU" i="1" dirty="0"/>
              <a:t>экспертиза назначается, руководитель несёт личную ответственность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 smtClean="0"/>
              <a:t>Использование </a:t>
            </a:r>
            <a:r>
              <a:rPr lang="ru-RU" dirty="0"/>
              <a:t>сложных (отымённых) предлогов: </a:t>
            </a:r>
            <a:r>
              <a:rPr lang="ru-RU" i="1" dirty="0"/>
              <a:t>ввиду, благодаря, согласно, вследствие, в течение, во избежание.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Синтаксические особенности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Преобладание </a:t>
            </a:r>
            <a:r>
              <a:rPr lang="ru-RU" dirty="0"/>
              <a:t>пассивных конструкций над активными: комиссией </a:t>
            </a:r>
            <a:r>
              <a:rPr lang="ru-RU" u="sng" dirty="0"/>
              <a:t>установлено</a:t>
            </a:r>
            <a:r>
              <a:rPr lang="ru-RU" dirty="0"/>
              <a:t>, акт </a:t>
            </a:r>
            <a:r>
              <a:rPr lang="ru-RU" u="sng" dirty="0"/>
              <a:t>составлен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Из </a:t>
            </a:r>
            <a:r>
              <a:rPr lang="ru-RU" dirty="0"/>
              <a:t>простых предложений преобладает тип простого распространённого (вводные конструкции, причастные и деепричастные обороты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Из </a:t>
            </a:r>
            <a:r>
              <a:rPr lang="ru-RU" dirty="0"/>
              <a:t>сложных предложений преобладает </a:t>
            </a:r>
            <a:r>
              <a:rPr lang="ru-RU" dirty="0" err="1"/>
              <a:t>сложно-подчинённое</a:t>
            </a:r>
            <a:r>
              <a:rPr lang="ru-RU" dirty="0"/>
              <a:t> с придаточными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а</a:t>
            </a:r>
            <a:r>
              <a:rPr lang="ru-RU" dirty="0"/>
              <a:t>) причинно-следственными, б) цели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Стандартные </a:t>
            </a:r>
            <a:r>
              <a:rPr lang="ru-RU" dirty="0"/>
              <a:t>обороты (</a:t>
            </a:r>
            <a:r>
              <a:rPr lang="ru-RU" i="1" dirty="0"/>
              <a:t>Справка дана … в том, что</a:t>
            </a:r>
            <a:r>
              <a:rPr lang="ru-RU" dirty="0"/>
              <a:t>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658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ОФИЦИАЛЬНО-ДЕЛОВОЙ СТИЛЬ РЕЧИ</vt:lpstr>
      <vt:lpstr>Слайд 2</vt:lpstr>
      <vt:lpstr>Слайд 3</vt:lpstr>
      <vt:lpstr>Общие стилевые и языковые черты ОДС </vt:lpstr>
      <vt:lpstr>Слайд 5</vt:lpstr>
      <vt:lpstr>          Подстили ОДС</vt:lpstr>
      <vt:lpstr>   Лексические особенности       ОДС</vt:lpstr>
      <vt:lpstr>Морфологические особенности ОДС</vt:lpstr>
      <vt:lpstr>Синтаксические особенности ОДС</vt:lpstr>
      <vt:lpstr>Документ – это …</vt:lpstr>
      <vt:lpstr>Слайд 11</vt:lpstr>
      <vt:lpstr>      Документы: официальные и личного происхождения. </vt:lpstr>
      <vt:lpstr>Слайд 13</vt:lpstr>
      <vt:lpstr>Слайд 14</vt:lpstr>
      <vt:lpstr> Типичные ошибки в языке документа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ОФИЦИАЛЬНО-ДЕЛОВОЙ СТИЛЬ РЕЧИ</dc:title>
  <dc:creator>home</dc:creator>
  <cp:lastModifiedBy>home</cp:lastModifiedBy>
  <cp:revision>14</cp:revision>
  <dcterms:created xsi:type="dcterms:W3CDTF">2016-10-21T15:23:31Z</dcterms:created>
  <dcterms:modified xsi:type="dcterms:W3CDTF">2016-10-21T16:00:58Z</dcterms:modified>
</cp:coreProperties>
</file>