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258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70" r:id="rId12"/>
    <p:sldId id="271" r:id="rId13"/>
    <p:sldId id="273" r:id="rId14"/>
    <p:sldId id="272" r:id="rId15"/>
    <p:sldId id="275" r:id="rId16"/>
    <p:sldId id="274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60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-92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3273ED-8675-4F51-9353-6E7649C3B426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6E83C3-0D56-4CE2-98AF-9EADEFD7AF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004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F2B57-3B75-4245-84F2-01D32DC1C08E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730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953C7-EFA4-46B3-8C4C-9817C2DA35E5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3335E-4C7A-47A0-9582-8743A71E2F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498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953C7-EFA4-46B3-8C4C-9817C2DA35E5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3335E-4C7A-47A0-9582-8743A71E2F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05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953C7-EFA4-46B3-8C4C-9817C2DA35E5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3335E-4C7A-47A0-9582-8743A71E2F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927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953C7-EFA4-46B3-8C4C-9817C2DA35E5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3335E-4C7A-47A0-9582-8743A71E2F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446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953C7-EFA4-46B3-8C4C-9817C2DA35E5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3335E-4C7A-47A0-9582-8743A71E2F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45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953C7-EFA4-46B3-8C4C-9817C2DA35E5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3335E-4C7A-47A0-9582-8743A71E2F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506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953C7-EFA4-46B3-8C4C-9817C2DA35E5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3335E-4C7A-47A0-9582-8743A71E2F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49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953C7-EFA4-46B3-8C4C-9817C2DA35E5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3335E-4C7A-47A0-9582-8743A71E2F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724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953C7-EFA4-46B3-8C4C-9817C2DA35E5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3335E-4C7A-47A0-9582-8743A71E2F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621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953C7-EFA4-46B3-8C4C-9817C2DA35E5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3335E-4C7A-47A0-9582-8743A71E2F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385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953C7-EFA4-46B3-8C4C-9817C2DA35E5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3335E-4C7A-47A0-9582-8743A71E2F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691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953C7-EFA4-46B3-8C4C-9817C2DA35E5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3335E-4C7A-47A0-9582-8743A71E2F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192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nanoporetech.com/sites/default/files/s3/publications-images/herpes%20viruses%20in%20front%20of%20human%20face.jpe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498"/>
            <a:ext cx="9162255" cy="689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636912"/>
            <a:ext cx="7200800" cy="1296144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36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Drugs for the treatment of infections caused by herpesviruses</a:t>
            </a:r>
            <a:endParaRPr lang="ru-RU" sz="3600" b="1" dirty="0">
              <a:solidFill>
                <a:srgbClr val="C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313259" y="332656"/>
            <a:ext cx="6517482" cy="86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«General pharmaceutical chemistry»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1680" y="5939988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Associate Professor </a:t>
            </a:r>
            <a:r>
              <a:rPr lang="en-US" dirty="0" err="1" smtClean="0"/>
              <a:t>Gureeva</a:t>
            </a:r>
            <a:r>
              <a:rPr lang="en-US" dirty="0" smtClean="0"/>
              <a:t> E.S.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472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05564" y="188640"/>
            <a:ext cx="725310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Anti-herpes medicines in clinical practice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76173" y="6483747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10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42076" cy="6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908720"/>
            <a:ext cx="411279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</a:rPr>
              <a:t>DNA-dependent DNA polymerase</a:t>
            </a:r>
            <a:endParaRPr lang="ru-RU" sz="2200" b="1" dirty="0">
              <a:solidFill>
                <a:srgbClr val="C0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71216"/>
            <a:ext cx="7161439" cy="4150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417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05564" y="188640"/>
            <a:ext cx="725310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Anti-herpes medicines in clinical practice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76173" y="6483747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11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42076" cy="6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908720"/>
            <a:ext cx="124623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</a:rPr>
              <a:t>Acyclovir</a:t>
            </a:r>
            <a:endParaRPr lang="ru-RU" sz="2200" b="1" dirty="0">
              <a:solidFill>
                <a:srgbClr val="C0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39607"/>
            <a:ext cx="2880320" cy="1613557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27984" y="980728"/>
            <a:ext cx="4536504" cy="555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000" b="1" dirty="0" smtClean="0"/>
              <a:t>Acyclovir, 9-(2-hydroxyethoxymethyl)</a:t>
            </a:r>
            <a:r>
              <a:rPr lang="ru-RU" sz="2000" b="1" dirty="0" smtClean="0"/>
              <a:t> </a:t>
            </a:r>
            <a:r>
              <a:rPr lang="en-US" sz="2000" b="1" dirty="0" smtClean="0"/>
              <a:t>guanine (ACV), </a:t>
            </a:r>
            <a:r>
              <a:rPr lang="en-US" sz="2000" dirty="0" smtClean="0"/>
              <a:t>has been and remains the main drug of choice for the treatment and prevention of infections caused by HSV and VZV. </a:t>
            </a:r>
            <a:endParaRPr lang="ru-RU" sz="2000" dirty="0" smtClean="0"/>
          </a:p>
          <a:p>
            <a:pPr algn="just">
              <a:spcAft>
                <a:spcPts val="600"/>
              </a:spcAft>
            </a:pPr>
            <a:r>
              <a:rPr lang="en-US" sz="2000" dirty="0" smtClean="0"/>
              <a:t>It is a potent inhibitor of HSV-1 and -2 replication with an EC</a:t>
            </a:r>
            <a:r>
              <a:rPr lang="en-US" sz="2000" baseline="-25000" dirty="0" smtClean="0"/>
              <a:t>50</a:t>
            </a:r>
            <a:r>
              <a:rPr lang="en-US" sz="2000" dirty="0" smtClean="0"/>
              <a:t> of 0.1 and 0.5 µM, respectively, and is also active, although to a lesser extent, against VZV (EC</a:t>
            </a:r>
            <a:r>
              <a:rPr lang="en-US" sz="2000" baseline="-25000" dirty="0" smtClean="0"/>
              <a:t>50</a:t>
            </a:r>
            <a:r>
              <a:rPr lang="en-US" sz="2000" dirty="0" smtClean="0"/>
              <a:t> 1.1 µg/ml).</a:t>
            </a:r>
          </a:p>
          <a:p>
            <a:pPr algn="just">
              <a:spcAft>
                <a:spcPts val="600"/>
              </a:spcAft>
            </a:pPr>
            <a:r>
              <a:rPr lang="en-US" sz="2000" dirty="0" smtClean="0"/>
              <a:t>ACV is widely used orally and topically for the treatment and prevention of HSV-1, HSV-2, and VZV. Treatment of herpes on the lips with ACV slightly reduces the duration of symptoms and healing time.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ACV has a low bioavailability when taken orally (10-12%).</a:t>
            </a:r>
            <a:endParaRPr lang="en-US" sz="2000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4" t="14933" r="55106" b="4654"/>
          <a:stretch/>
        </p:blipFill>
        <p:spPr bwMode="auto">
          <a:xfrm>
            <a:off x="2177789" y="3284984"/>
            <a:ext cx="1119230" cy="1588740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" t="1494" r="6010" b="10639"/>
          <a:stretch/>
        </p:blipFill>
        <p:spPr bwMode="auto">
          <a:xfrm>
            <a:off x="1691680" y="5185234"/>
            <a:ext cx="2091448" cy="1358440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961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05564" y="188640"/>
            <a:ext cx="725310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Anti-herpes medicines in clinical practice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76173" y="6483747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12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42076" cy="6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908720"/>
            <a:ext cx="157370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err="1">
                <a:solidFill>
                  <a:srgbClr val="C00000"/>
                </a:solidFill>
              </a:rPr>
              <a:t>Valacyclovir</a:t>
            </a:r>
            <a:endParaRPr lang="ru-RU" sz="22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47664" y="3938280"/>
            <a:ext cx="453650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200" b="1" dirty="0" err="1"/>
              <a:t>Valacyclovir</a:t>
            </a:r>
            <a:r>
              <a:rPr lang="en-US" sz="2200" b="1" dirty="0"/>
              <a:t> (VACV) </a:t>
            </a:r>
            <a:r>
              <a:rPr lang="en-US" sz="2200" dirty="0"/>
              <a:t>is the L-valine ester of ACV. When administered orally, the prodrug is absorbed in the gastrointestinal tract and is rapidly </a:t>
            </a:r>
            <a:r>
              <a:rPr lang="en-US" sz="2200" dirty="0" err="1"/>
              <a:t>metabolised</a:t>
            </a:r>
            <a:r>
              <a:rPr lang="en-US" sz="2200" dirty="0"/>
              <a:t> by liver enzymes to ACV and valine.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12776"/>
            <a:ext cx="4752528" cy="2297442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233" y="3995774"/>
            <a:ext cx="2473014" cy="2323251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2" r="21614"/>
          <a:stretch/>
        </p:blipFill>
        <p:spPr bwMode="auto">
          <a:xfrm>
            <a:off x="6753622" y="1385804"/>
            <a:ext cx="1566154" cy="2160240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702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05564" y="188640"/>
            <a:ext cx="725310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Anti-herpes medicines in clinical practice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76173" y="6483747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13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42076" cy="6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908720"/>
            <a:ext cx="145366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err="1">
                <a:solidFill>
                  <a:srgbClr val="C00000"/>
                </a:solidFill>
              </a:rPr>
              <a:t>Penciclovir</a:t>
            </a:r>
            <a:endParaRPr lang="ru-RU" sz="22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47664" y="3938280"/>
            <a:ext cx="4536504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200" b="1" dirty="0" err="1"/>
              <a:t>Penciclovir</a:t>
            </a:r>
            <a:r>
              <a:rPr lang="en-US" sz="2200" b="1" dirty="0"/>
              <a:t> </a:t>
            </a:r>
            <a:r>
              <a:rPr lang="en-US" sz="2200" dirty="0"/>
              <a:t>has a broad spectrum of antiviral activity against HSV-1, HSV-2, VZV, and EBV.</a:t>
            </a:r>
          </a:p>
          <a:p>
            <a:pPr algn="just">
              <a:spcAft>
                <a:spcPts val="600"/>
              </a:spcAft>
            </a:pPr>
            <a:r>
              <a:rPr lang="en-US" sz="2200" dirty="0"/>
              <a:t>When administered orally, </a:t>
            </a:r>
            <a:r>
              <a:rPr lang="en-US" sz="2200" dirty="0" err="1"/>
              <a:t>pencyclovir</a:t>
            </a:r>
            <a:r>
              <a:rPr lang="en-US" sz="2200" dirty="0"/>
              <a:t> has an extremely low bioavailability (2-5%) and thus can only be used topically.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341" y="1487984"/>
            <a:ext cx="3277493" cy="1936452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891" y="1590431"/>
            <a:ext cx="2690589" cy="1838569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976" y="4221088"/>
            <a:ext cx="2248417" cy="1474961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814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05564" y="188640"/>
            <a:ext cx="725310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Anti-herpes medicines in clinical practice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76173" y="6483747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14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42076" cy="6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908720"/>
            <a:ext cx="157370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err="1">
                <a:solidFill>
                  <a:srgbClr val="C00000"/>
                </a:solidFill>
              </a:rPr>
              <a:t>Famcyclovir</a:t>
            </a:r>
            <a:endParaRPr lang="ru-RU" sz="22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92080" y="1124744"/>
            <a:ext cx="36004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200" b="1" dirty="0" err="1"/>
              <a:t>Famiclovir</a:t>
            </a:r>
            <a:r>
              <a:rPr lang="en-US" sz="2200" b="1" dirty="0"/>
              <a:t>, </a:t>
            </a:r>
            <a:r>
              <a:rPr lang="en-US" sz="2200" dirty="0"/>
              <a:t>is the oral prodrug form of </a:t>
            </a:r>
            <a:r>
              <a:rPr lang="en-US" sz="2200" dirty="0" err="1"/>
              <a:t>penciclovir</a:t>
            </a:r>
            <a:r>
              <a:rPr lang="en-US" sz="2200" dirty="0"/>
              <a:t>. </a:t>
            </a:r>
          </a:p>
          <a:p>
            <a:pPr algn="just">
              <a:spcAft>
                <a:spcPts val="600"/>
              </a:spcAft>
            </a:pPr>
            <a:r>
              <a:rPr lang="en-US" sz="2200" dirty="0"/>
              <a:t>However, its prodrug, </a:t>
            </a:r>
            <a:r>
              <a:rPr lang="en-US" sz="2200" dirty="0" err="1"/>
              <a:t>famcyclovir</a:t>
            </a:r>
            <a:r>
              <a:rPr lang="en-US" sz="2200" dirty="0"/>
              <a:t>, has a significantly higher oral bioavailability (77%). </a:t>
            </a:r>
            <a:r>
              <a:rPr lang="en-US" sz="2200" dirty="0" err="1"/>
              <a:t>famcyclovir</a:t>
            </a:r>
            <a:r>
              <a:rPr lang="en-US" sz="2200" dirty="0"/>
              <a:t> is rapidly absorbed in the gut, </a:t>
            </a:r>
            <a:r>
              <a:rPr lang="en-US" sz="2200" dirty="0" err="1"/>
              <a:t>deacetylated</a:t>
            </a:r>
            <a:r>
              <a:rPr lang="en-US" sz="2200" dirty="0"/>
              <a:t> and </a:t>
            </a:r>
            <a:r>
              <a:rPr lang="en-US" sz="2200" dirty="0" err="1"/>
              <a:t>oxidised</a:t>
            </a:r>
            <a:r>
              <a:rPr lang="en-US" sz="2200" dirty="0"/>
              <a:t> by xanthine oxidase to </a:t>
            </a:r>
            <a:r>
              <a:rPr lang="en-US" sz="2200" dirty="0" err="1"/>
              <a:t>pencyclovir</a:t>
            </a:r>
            <a:r>
              <a:rPr lang="en-US" sz="2200" dirty="0"/>
              <a:t>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85084"/>
            <a:ext cx="3109054" cy="2935459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823579"/>
            <a:ext cx="1872208" cy="1872208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88"/>
          <a:stretch/>
        </p:blipFill>
        <p:spPr bwMode="auto">
          <a:xfrm>
            <a:off x="5508104" y="4725144"/>
            <a:ext cx="2579451" cy="1970643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41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05564" y="188640"/>
            <a:ext cx="725310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Anti-herpes medicines in clinical practice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76173" y="6483747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15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42076" cy="6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908720"/>
            <a:ext cx="569495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</a:rPr>
              <a:t>Biotransformation of </a:t>
            </a:r>
            <a:r>
              <a:rPr lang="en-US" sz="2200" b="1" dirty="0" err="1">
                <a:solidFill>
                  <a:srgbClr val="C00000"/>
                </a:solidFill>
              </a:rPr>
              <a:t>famcyclovir</a:t>
            </a:r>
            <a:r>
              <a:rPr lang="en-US" sz="2200" b="1" dirty="0">
                <a:solidFill>
                  <a:srgbClr val="C00000"/>
                </a:solidFill>
              </a:rPr>
              <a:t> to </a:t>
            </a:r>
            <a:r>
              <a:rPr lang="en-US" sz="2200" b="1" dirty="0" err="1">
                <a:solidFill>
                  <a:srgbClr val="C00000"/>
                </a:solidFill>
              </a:rPr>
              <a:t>penciclovir</a:t>
            </a:r>
            <a:endParaRPr lang="ru-RU" sz="2200" b="1" dirty="0">
              <a:solidFill>
                <a:srgbClr val="C000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039" y="1794104"/>
            <a:ext cx="6885631" cy="1931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598" y="4037307"/>
            <a:ext cx="3368511" cy="232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395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05564" y="188640"/>
            <a:ext cx="725310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Anti-herpes medicines in clinical practice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76173" y="6483747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16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42076" cy="6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908720"/>
            <a:ext cx="148386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</a:rPr>
              <a:t>Ganciclovir</a:t>
            </a:r>
            <a:endParaRPr lang="ru-RU" sz="22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32040" y="1124744"/>
            <a:ext cx="396044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200" b="1" dirty="0"/>
              <a:t>Ganciclovir </a:t>
            </a:r>
            <a:r>
              <a:rPr lang="en-US" sz="2200" dirty="0"/>
              <a:t>is a broad spectrum anti-herpetic agent (EC</a:t>
            </a:r>
            <a:r>
              <a:rPr lang="en-US" sz="2200" baseline="-25000" dirty="0"/>
              <a:t>50</a:t>
            </a:r>
            <a:r>
              <a:rPr lang="en-US" sz="2200" dirty="0"/>
              <a:t> 0.1, 0.1, 2.8, 3.4 and 0.1 µM against HSV-1, HSV-2, VZV, CMV and EBV, respectively). </a:t>
            </a:r>
            <a:endParaRPr lang="ru-RU" sz="2200" dirty="0" smtClean="0"/>
          </a:p>
          <a:p>
            <a:pPr algn="just">
              <a:spcAft>
                <a:spcPts val="600"/>
              </a:spcAft>
            </a:pPr>
            <a:r>
              <a:rPr lang="en-US" sz="2200" dirty="0" smtClean="0"/>
              <a:t>Because </a:t>
            </a:r>
            <a:r>
              <a:rPr lang="en-US" sz="2200" dirty="0"/>
              <a:t>of its high activity against CMV, it is widely used for the treatment and prevention of cytomegalovirus retinitis in </a:t>
            </a:r>
            <a:r>
              <a:rPr lang="en-US" sz="2200" dirty="0" err="1"/>
              <a:t>immunodeficient</a:t>
            </a:r>
            <a:r>
              <a:rPr lang="en-US" sz="2200" dirty="0"/>
              <a:t> patients and organ transplant recipients</a:t>
            </a:r>
            <a:r>
              <a:rPr lang="en-US" sz="2200" dirty="0" smtClean="0"/>
              <a:t>.</a:t>
            </a:r>
            <a:endParaRPr lang="ru-RU" sz="2200" dirty="0"/>
          </a:p>
          <a:p>
            <a:pPr algn="just">
              <a:spcAft>
                <a:spcPts val="600"/>
              </a:spcAft>
            </a:pPr>
            <a:r>
              <a:rPr lang="en-US" sz="2200" dirty="0"/>
              <a:t>Ganciclovir has poor pharmacokinetic properties. Its oral bioavailability is around 5%. </a:t>
            </a: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46370"/>
            <a:ext cx="2916684" cy="2809473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233" y="4509120"/>
            <a:ext cx="2043514" cy="2043514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225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05564" y="188640"/>
            <a:ext cx="725310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Anti-herpes medicines in clinical practice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76173" y="6483747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17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42076" cy="6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908720"/>
            <a:ext cx="179209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err="1" smtClean="0">
                <a:solidFill>
                  <a:srgbClr val="C00000"/>
                </a:solidFill>
              </a:rPr>
              <a:t>Valganciclovir</a:t>
            </a:r>
            <a:endParaRPr lang="ru-RU" sz="22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52120" y="1124744"/>
            <a:ext cx="324036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200" b="1" dirty="0" err="1" smtClean="0"/>
              <a:t>Valganciclovir</a:t>
            </a:r>
            <a:r>
              <a:rPr lang="ru-RU" sz="2200" b="1" dirty="0" smtClean="0"/>
              <a:t> </a:t>
            </a:r>
            <a:r>
              <a:rPr lang="en-US" sz="2200" dirty="0" smtClean="0"/>
              <a:t>is </a:t>
            </a:r>
            <a:r>
              <a:rPr lang="en-US" sz="2200" dirty="0"/>
              <a:t>a monovalent ester of ganciclovir with an oral bioavailability of up to 60%. </a:t>
            </a:r>
            <a:endParaRPr lang="en-US" sz="2200" dirty="0" smtClean="0"/>
          </a:p>
          <a:p>
            <a:pPr algn="just">
              <a:spcAft>
                <a:spcPts val="600"/>
              </a:spcAft>
            </a:pPr>
            <a:r>
              <a:rPr lang="en-US" sz="2200" dirty="0" smtClean="0"/>
              <a:t>The </a:t>
            </a:r>
            <a:r>
              <a:rPr lang="en-US" sz="2200" dirty="0"/>
              <a:t>ester bond is easily </a:t>
            </a:r>
            <a:r>
              <a:rPr lang="en-US" sz="2200" dirty="0" err="1"/>
              <a:t>hydrolysed</a:t>
            </a:r>
            <a:r>
              <a:rPr lang="en-US" sz="2200" dirty="0"/>
              <a:t> by intracellular </a:t>
            </a:r>
            <a:r>
              <a:rPr lang="en-US" sz="2200" dirty="0" err="1"/>
              <a:t>esterases</a:t>
            </a:r>
            <a:r>
              <a:rPr lang="en-US" sz="2200" dirty="0"/>
              <a:t>, which explains why </a:t>
            </a:r>
            <a:r>
              <a:rPr lang="en-US" sz="2200" dirty="0" err="1"/>
              <a:t>valganciclovir</a:t>
            </a:r>
            <a:r>
              <a:rPr lang="en-US" sz="2200" dirty="0"/>
              <a:t> is easily converted into </a:t>
            </a:r>
            <a:r>
              <a:rPr lang="en-US" sz="2200" dirty="0" smtClean="0"/>
              <a:t>Ganciclovir.</a:t>
            </a:r>
            <a:endParaRPr lang="en-US" sz="2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61444"/>
            <a:ext cx="3874112" cy="2433836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3" b="12815"/>
          <a:stretch/>
        </p:blipFill>
        <p:spPr bwMode="auto">
          <a:xfrm>
            <a:off x="1599734" y="4293096"/>
            <a:ext cx="3048000" cy="2256817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4736730"/>
            <a:ext cx="2578235" cy="1556905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696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05564" y="188640"/>
            <a:ext cx="725310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Anti-herpes medicines in clinical practice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76173" y="6483747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18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42076" cy="6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908720"/>
            <a:ext cx="124553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err="1">
                <a:solidFill>
                  <a:srgbClr val="C00000"/>
                </a:solidFill>
              </a:rPr>
              <a:t>Cidofovir</a:t>
            </a:r>
            <a:endParaRPr lang="ru-RU" sz="22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2000" y="1124744"/>
            <a:ext cx="4320480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200" b="1" dirty="0" err="1"/>
              <a:t>Cidofovir</a:t>
            </a:r>
            <a:r>
              <a:rPr lang="en-US" sz="2200" b="1" dirty="0"/>
              <a:t> </a:t>
            </a:r>
            <a:r>
              <a:rPr lang="en-US" sz="2200" dirty="0"/>
              <a:t>is </a:t>
            </a:r>
            <a:r>
              <a:rPr lang="en-US" sz="2200" dirty="0" smtClean="0"/>
              <a:t>active </a:t>
            </a:r>
            <a:r>
              <a:rPr lang="en-US" sz="2200" dirty="0"/>
              <a:t>against various herpes viruses (EC</a:t>
            </a:r>
            <a:r>
              <a:rPr lang="en-US" sz="2200" baseline="-25000" dirty="0"/>
              <a:t>50</a:t>
            </a:r>
            <a:r>
              <a:rPr lang="en-US" sz="2200" dirty="0"/>
              <a:t> 5.4, 2.3 and 0.2 µg/ml against </a:t>
            </a:r>
            <a:r>
              <a:rPr lang="en-US" sz="2200" dirty="0" smtClean="0"/>
              <a:t>HSV-1</a:t>
            </a:r>
            <a:r>
              <a:rPr lang="en-US" sz="2200" dirty="0"/>
              <a:t>, </a:t>
            </a:r>
            <a:r>
              <a:rPr lang="en-US" sz="2200" dirty="0" smtClean="0"/>
              <a:t>HSV-2</a:t>
            </a:r>
            <a:r>
              <a:rPr lang="en-US" sz="2200" dirty="0"/>
              <a:t>, and CMV). </a:t>
            </a:r>
            <a:endParaRPr lang="en-US" sz="2200" dirty="0" smtClean="0"/>
          </a:p>
          <a:p>
            <a:pPr algn="just">
              <a:spcAft>
                <a:spcPts val="600"/>
              </a:spcAft>
            </a:pPr>
            <a:r>
              <a:rPr lang="en-US" sz="2200" dirty="0" smtClean="0"/>
              <a:t>It </a:t>
            </a:r>
            <a:r>
              <a:rPr lang="en-US" sz="2200" dirty="0"/>
              <a:t>is used in the clinic for the treatment of </a:t>
            </a:r>
            <a:r>
              <a:rPr lang="en-US" sz="2200" dirty="0" smtClean="0"/>
              <a:t>HSV </a:t>
            </a:r>
            <a:r>
              <a:rPr lang="en-US" sz="2200" dirty="0"/>
              <a:t>infection and CMV infection in acquired immunodeficiency syndrome (AIDS</a:t>
            </a:r>
            <a:r>
              <a:rPr lang="en-US" sz="2200" dirty="0" smtClean="0"/>
              <a:t>).</a:t>
            </a:r>
          </a:p>
          <a:p>
            <a:pPr algn="just">
              <a:spcAft>
                <a:spcPts val="600"/>
              </a:spcAft>
            </a:pPr>
            <a:r>
              <a:rPr lang="en-US" sz="2200" dirty="0"/>
              <a:t>The plasma half-life of </a:t>
            </a:r>
            <a:r>
              <a:rPr lang="en-US" sz="2200" dirty="0" err="1"/>
              <a:t>cidofovir</a:t>
            </a:r>
            <a:r>
              <a:rPr lang="en-US" sz="2200" dirty="0"/>
              <a:t> after intravenous administration is 3-4 hours. It is excreted 90% unchanged by the kidneys.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12776"/>
            <a:ext cx="2736304" cy="257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381" y="4016474"/>
            <a:ext cx="2508870" cy="2508870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138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05564" y="188640"/>
            <a:ext cx="725310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Anti-herpes medicines in clinical practice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76173" y="6483747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19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42076" cy="6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908720"/>
            <a:ext cx="168635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err="1" smtClean="0">
                <a:solidFill>
                  <a:srgbClr val="C00000"/>
                </a:solidFill>
              </a:rPr>
              <a:t>Brincidofovir</a:t>
            </a:r>
            <a:endParaRPr lang="ru-RU" sz="22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91679" y="5755903"/>
            <a:ext cx="70830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200" b="1" dirty="0" err="1" smtClean="0"/>
              <a:t>Brincidofovir</a:t>
            </a:r>
            <a:r>
              <a:rPr lang="en-US" sz="2200" b="1" dirty="0" smtClean="0"/>
              <a:t> </a:t>
            </a:r>
            <a:r>
              <a:rPr lang="en-US" sz="2200" dirty="0" smtClean="0"/>
              <a:t>is a </a:t>
            </a:r>
            <a:r>
              <a:rPr lang="en-US" sz="2200" dirty="0"/>
              <a:t>prodrug form of </a:t>
            </a:r>
            <a:r>
              <a:rPr lang="en-US" sz="2200" dirty="0" err="1" smtClean="0"/>
              <a:t>cidofovir</a:t>
            </a:r>
            <a:r>
              <a:rPr lang="en-US" sz="2200" dirty="0" smtClean="0"/>
              <a:t>. </a:t>
            </a:r>
            <a:r>
              <a:rPr lang="en-US" sz="2200" dirty="0"/>
              <a:t>It is converted to active </a:t>
            </a:r>
            <a:r>
              <a:rPr lang="en-US" sz="2200" dirty="0" err="1"/>
              <a:t>cidofovir</a:t>
            </a:r>
            <a:r>
              <a:rPr lang="en-US" sz="2200" dirty="0"/>
              <a:t> intracellularly.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83" y="1194468"/>
            <a:ext cx="3786366" cy="202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70"/>
          <a:stretch/>
        </p:blipFill>
        <p:spPr bwMode="auto">
          <a:xfrm>
            <a:off x="2962020" y="3598863"/>
            <a:ext cx="3898091" cy="2023776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60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05564" y="188640"/>
            <a:ext cx="725310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General characteristics of herpesviruses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35343" y="6453336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2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42076" cy="6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1124744"/>
            <a:ext cx="748883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i="1" dirty="0" err="1" smtClean="0"/>
              <a:t>Herpesviridae</a:t>
            </a:r>
            <a:r>
              <a:rPr lang="en-US" sz="2200" dirty="0" smtClean="0"/>
              <a:t> is a large family of DNA-containing viruses. </a:t>
            </a:r>
            <a:endParaRPr lang="ru-RU" sz="2200" dirty="0" smtClean="0"/>
          </a:p>
          <a:p>
            <a:pPr algn="just"/>
            <a:r>
              <a:rPr lang="en-US" sz="2200" dirty="0" smtClean="0"/>
              <a:t>The family is divided into three subfamilies: alpha-, beta- and </a:t>
            </a:r>
            <a:r>
              <a:rPr lang="en-US" sz="2200" dirty="0" err="1" smtClean="0"/>
              <a:t>gammaherpesvirinae</a:t>
            </a:r>
            <a:r>
              <a:rPr lang="en-US" sz="2200" dirty="0" smtClean="0"/>
              <a:t> and 13 genera.</a:t>
            </a:r>
            <a:endParaRPr lang="ru-RU" sz="2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03648" y="2515543"/>
            <a:ext cx="74888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/>
              <a:t>The subfamily </a:t>
            </a:r>
            <a:r>
              <a:rPr lang="en-US" sz="2200" b="1" i="1" dirty="0" err="1" smtClean="0"/>
              <a:t>alphaherpesvirinae</a:t>
            </a:r>
            <a:r>
              <a:rPr lang="en-US" sz="2200" dirty="0" smtClean="0"/>
              <a:t> includes </a:t>
            </a:r>
            <a:r>
              <a:rPr lang="en-US" sz="2200" i="1" dirty="0" smtClean="0"/>
              <a:t>herpes simplex virus types 1 </a:t>
            </a:r>
            <a:r>
              <a:rPr lang="en-US" sz="2200" dirty="0" smtClean="0"/>
              <a:t>and </a:t>
            </a:r>
            <a:r>
              <a:rPr lang="en-US" sz="2200" i="1" dirty="0" smtClean="0"/>
              <a:t>2</a:t>
            </a:r>
            <a:r>
              <a:rPr lang="en-US" sz="2200" dirty="0" smtClean="0"/>
              <a:t> and </a:t>
            </a:r>
            <a:r>
              <a:rPr lang="en-US" sz="2200" i="1" dirty="0" smtClean="0"/>
              <a:t>varicella virus. </a:t>
            </a:r>
            <a:endParaRPr lang="ru-RU" sz="2200" i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623421"/>
            <a:ext cx="2592288" cy="2541883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697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05564" y="188640"/>
            <a:ext cx="725310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Anti-herpes medicines in clinical practice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76173" y="6483747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20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42076" cy="6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908720"/>
            <a:ext cx="132215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err="1">
                <a:solidFill>
                  <a:srgbClr val="C00000"/>
                </a:solidFill>
              </a:rPr>
              <a:t>Foscarnet</a:t>
            </a:r>
            <a:endParaRPr lang="ru-RU" sz="22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27983" y="1268760"/>
            <a:ext cx="4464497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200" b="1" dirty="0" err="1"/>
              <a:t>Foskarnet</a:t>
            </a:r>
            <a:r>
              <a:rPr lang="en-US" sz="2200" b="1" dirty="0"/>
              <a:t>, </a:t>
            </a:r>
            <a:r>
              <a:rPr lang="en-US" sz="2200" dirty="0"/>
              <a:t>a </a:t>
            </a:r>
            <a:r>
              <a:rPr lang="en-US" sz="2200" dirty="0" err="1"/>
              <a:t>phosphomorubic</a:t>
            </a:r>
            <a:r>
              <a:rPr lang="en-US" sz="2200" dirty="0"/>
              <a:t> acid, is a potent and broad-spectrum anti-herpetic agent and is used in the clinic for the treatment of cytomegalovirus infection.</a:t>
            </a:r>
          </a:p>
          <a:p>
            <a:pPr algn="just">
              <a:spcAft>
                <a:spcPts val="600"/>
              </a:spcAft>
            </a:pPr>
            <a:r>
              <a:rPr lang="en-US" sz="2200" dirty="0"/>
              <a:t>Due to its high polarity and low oral absorption, </a:t>
            </a:r>
            <a:r>
              <a:rPr lang="en-US" sz="2200" dirty="0" err="1"/>
              <a:t>foscarnet</a:t>
            </a:r>
            <a:r>
              <a:rPr lang="en-US" sz="2200" dirty="0"/>
              <a:t> is administered intravenously and high plasma concentrations can only be achieved this way.</a:t>
            </a:r>
            <a:endParaRPr lang="en-US" sz="2200" dirty="0" smtClean="0"/>
          </a:p>
        </p:txBody>
      </p:sp>
      <p:pic>
        <p:nvPicPr>
          <p:cNvPr id="9218" name="Picture 2" descr="https://upload.wikimedia.org/wikipedia/commons/thumb/0/0d/Foscarnet.svg/1200px-Foscarnet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098" y="1484784"/>
            <a:ext cx="2407014" cy="1939652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098" y="4077072"/>
            <a:ext cx="2519119" cy="2519119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198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05564" y="188640"/>
            <a:ext cx="725310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Anti-herpes medicines in clinical practice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76173" y="6483747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21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42076" cy="6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908720"/>
            <a:ext cx="422981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</a:rPr>
              <a:t>Other substances used in the clinic</a:t>
            </a:r>
            <a:endParaRPr lang="ru-RU" sz="2200" b="1" dirty="0">
              <a:solidFill>
                <a:srgbClr val="C0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84784"/>
            <a:ext cx="2181419" cy="2101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55776" y="3573016"/>
            <a:ext cx="11959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vidarabine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588224" y="3563724"/>
            <a:ext cx="13896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iodoxuridine</a:t>
            </a:r>
            <a:endParaRPr lang="ru-RU" dirty="0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81" b="60625"/>
          <a:stretch/>
        </p:blipFill>
        <p:spPr bwMode="auto">
          <a:xfrm>
            <a:off x="6282368" y="1491138"/>
            <a:ext cx="1868732" cy="2081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339752" y="6372036"/>
            <a:ext cx="1265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trifluridine</a:t>
            </a:r>
            <a:r>
              <a:rPr lang="en-US" b="1" dirty="0"/>
              <a:t> </a:t>
            </a:r>
            <a:endParaRPr lang="ru-RU" dirty="0"/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142" y="4175941"/>
            <a:ext cx="1970509" cy="2228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516216" y="6372036"/>
            <a:ext cx="1096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brivudine</a:t>
            </a:r>
            <a:endParaRPr lang="ru-RU" dirty="0"/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32" t="50000" r="1469" b="9580"/>
          <a:stretch/>
        </p:blipFill>
        <p:spPr bwMode="auto">
          <a:xfrm>
            <a:off x="6009725" y="4005064"/>
            <a:ext cx="2109756" cy="2206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24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05564" y="188640"/>
            <a:ext cx="725310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Anti-herpes medicines in clinical practice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76173" y="6483747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22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42076" cy="6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908720"/>
            <a:ext cx="422981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</a:rPr>
              <a:t>Other substances used in the clinic</a:t>
            </a:r>
            <a:endParaRPr lang="ru-RU" sz="22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1340768"/>
            <a:ext cx="140801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</a:rPr>
              <a:t>Docosanol</a:t>
            </a:r>
            <a:endParaRPr lang="ru-RU" sz="2200" b="1" dirty="0">
              <a:solidFill>
                <a:srgbClr val="FF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36"/>
          <a:stretch/>
        </p:blipFill>
        <p:spPr bwMode="auto">
          <a:xfrm>
            <a:off x="1376660" y="1820271"/>
            <a:ext cx="3051324" cy="1768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376660" y="4194954"/>
            <a:ext cx="751582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 err="1"/>
              <a:t>Docosanol</a:t>
            </a:r>
            <a:r>
              <a:rPr lang="en-US" sz="2200" b="1" dirty="0"/>
              <a:t> </a:t>
            </a:r>
            <a:r>
              <a:rPr lang="en-US" sz="2200" dirty="0"/>
              <a:t>is a saturated 22-carbon aliphatic alcohol and is used as a 10% cream for the treatment of herpes on the lips. It is thought that </a:t>
            </a:r>
            <a:r>
              <a:rPr lang="en-US" sz="2200" dirty="0" err="1"/>
              <a:t>docosanol</a:t>
            </a:r>
            <a:r>
              <a:rPr lang="en-US" sz="2200" dirty="0"/>
              <a:t> can inhibit the fusion of the plasma membrane of the host cell and the </a:t>
            </a:r>
            <a:r>
              <a:rPr lang="en-US" sz="2200" dirty="0" err="1"/>
              <a:t>virion</a:t>
            </a:r>
            <a:r>
              <a:rPr lang="en-US" sz="2200" dirty="0"/>
              <a:t> sheath, thus blocking virus entry. </a:t>
            </a:r>
            <a:endParaRPr lang="ru-RU" sz="2200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83" b="28759"/>
          <a:stretch/>
        </p:blipFill>
        <p:spPr bwMode="auto">
          <a:xfrm>
            <a:off x="4514708" y="1821737"/>
            <a:ext cx="4286250" cy="1751279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762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05564" y="188640"/>
            <a:ext cx="725310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Anti-herpes medicines in clinical practice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76173" y="6483747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23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42076" cy="6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908720"/>
            <a:ext cx="422981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</a:rPr>
              <a:t>Other substances used in the clinic</a:t>
            </a:r>
            <a:endParaRPr lang="ru-RU" sz="22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1340768"/>
            <a:ext cx="13300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</a:rPr>
              <a:t>Maribavir</a:t>
            </a:r>
            <a:endParaRPr lang="ru-RU" sz="2200" b="1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88287" y="4812248"/>
            <a:ext cx="751582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 err="1"/>
              <a:t>Maribavir</a:t>
            </a:r>
            <a:r>
              <a:rPr lang="en-US" sz="2200" b="1" dirty="0"/>
              <a:t> </a:t>
            </a:r>
            <a:r>
              <a:rPr lang="en-US" sz="2200" dirty="0"/>
              <a:t>is an antiviral medicine that is used for the prevention and treatment of post-transplant cytomegalovirus. </a:t>
            </a:r>
            <a:r>
              <a:rPr lang="en-US" sz="2200" dirty="0" err="1"/>
              <a:t>Maribavir</a:t>
            </a:r>
            <a:r>
              <a:rPr lang="en-US" sz="2200" dirty="0"/>
              <a:t> is an inhibitor of cytomegalovirus kinase pUL97, thereby blocking the replication of the virus. </a:t>
            </a:r>
            <a:endParaRPr lang="ru-RU" sz="22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407" y="1771655"/>
            <a:ext cx="3500442" cy="2803088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626" y="1988840"/>
            <a:ext cx="3341689" cy="2227236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928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05564" y="188640"/>
            <a:ext cx="725310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Anti-herpes medicines in clinical practice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76173" y="6483747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24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42076" cy="6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908720"/>
            <a:ext cx="422981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</a:rPr>
              <a:t>Other substances used in the clinic</a:t>
            </a:r>
            <a:endParaRPr lang="ru-RU" sz="22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1340768"/>
            <a:ext cx="146565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</a:rPr>
              <a:t>Letermovir</a:t>
            </a:r>
            <a:endParaRPr lang="ru-RU" sz="2200" b="1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88287" y="4934778"/>
            <a:ext cx="751582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 err="1"/>
              <a:t>Letermovir</a:t>
            </a:r>
            <a:r>
              <a:rPr lang="en-US" sz="2200" b="1" dirty="0"/>
              <a:t> </a:t>
            </a:r>
            <a:r>
              <a:rPr lang="en-US" sz="2200" dirty="0" smtClean="0"/>
              <a:t>has </a:t>
            </a:r>
            <a:r>
              <a:rPr lang="en-US" sz="2200" dirty="0"/>
              <a:t>been tested in CMV-infected stem cell transplant patients. It may also be useful in other patients with compromised immune systems, such as organ transplant patients or HIV-infected patients.</a:t>
            </a:r>
            <a:endParaRPr lang="ru-RU" sz="22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22317"/>
            <a:ext cx="2894549" cy="3089931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564706"/>
            <a:ext cx="2874781" cy="2874781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665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05564" y="188640"/>
            <a:ext cx="725310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Anti-herpes medicines in clinical practice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76173" y="6483747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25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42076" cy="6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908720"/>
            <a:ext cx="124623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</a:rPr>
              <a:t>Acyclovir</a:t>
            </a:r>
            <a:endParaRPr lang="ru-RU" sz="22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1340768"/>
            <a:ext cx="127932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7030A0"/>
                </a:solidFill>
              </a:rPr>
              <a:t>Synthesis</a:t>
            </a:r>
            <a:endParaRPr lang="ru-RU" sz="2200" b="1" dirty="0">
              <a:solidFill>
                <a:srgbClr val="7030A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96752"/>
            <a:ext cx="4457452" cy="5444605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31640" y="2060848"/>
            <a:ext cx="2520280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200" dirty="0"/>
              <a:t>Chemical synthesis of acyclovir can be done in different ways.</a:t>
            </a:r>
          </a:p>
          <a:p>
            <a:pPr algn="just">
              <a:spcAft>
                <a:spcPts val="600"/>
              </a:spcAft>
            </a:pPr>
            <a:r>
              <a:rPr lang="en-US" sz="2200" dirty="0"/>
              <a:t>The classical method of synthesis from </a:t>
            </a:r>
            <a:r>
              <a:rPr lang="en-US" sz="2200" dirty="0" err="1"/>
              <a:t>benzonitrile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5841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05564" y="188640"/>
            <a:ext cx="725310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Anti-herpes medicines in clinical practice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76173" y="6483747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26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42076" cy="6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908720"/>
            <a:ext cx="124623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</a:rPr>
              <a:t>Acyclovir</a:t>
            </a:r>
            <a:endParaRPr lang="ru-RU" sz="22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1340768"/>
            <a:ext cx="239924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7030A0"/>
                </a:solidFill>
              </a:rPr>
              <a:t>Physical properties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31640" y="1844824"/>
            <a:ext cx="756084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/>
              <a:t>White or almost white crystalline powder.</a:t>
            </a:r>
          </a:p>
          <a:p>
            <a:pPr algn="just"/>
            <a:r>
              <a:rPr lang="en-US" sz="2200" dirty="0"/>
              <a:t>Little soluble in water, very little soluble in 96% alcohol, soluble in diluted solutions of mineral acids and alkali metal hydroxides.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304" y="3429000"/>
            <a:ext cx="3857625" cy="2533650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4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05564" y="188640"/>
            <a:ext cx="725310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Anti-herpes medicines in clinical practice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76173" y="6483747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27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42076" cy="6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908720"/>
            <a:ext cx="124623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</a:rPr>
              <a:t>Acyclovir</a:t>
            </a:r>
            <a:endParaRPr lang="ru-RU" sz="22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1340768"/>
            <a:ext cx="175028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7030A0"/>
                </a:solidFill>
              </a:rPr>
              <a:t>Identification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31640" y="1844824"/>
            <a:ext cx="7200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n-US" sz="2200" dirty="0" smtClean="0"/>
              <a:t>Absorption </a:t>
            </a:r>
            <a:r>
              <a:rPr lang="en-US" sz="2200" dirty="0"/>
              <a:t>spectrophotometry in the infrared range. </a:t>
            </a:r>
            <a:r>
              <a:rPr lang="en-US" sz="2200" dirty="0" smtClean="0"/>
              <a:t>Comparison </a:t>
            </a:r>
            <a:r>
              <a:rPr lang="en-US" sz="2200" dirty="0"/>
              <a:t>with spectra</a:t>
            </a:r>
            <a:r>
              <a:rPr lang="en-US" sz="2200" dirty="0" smtClean="0"/>
              <a:t>: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879" y="2708920"/>
            <a:ext cx="5271479" cy="3431704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321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05564" y="188640"/>
            <a:ext cx="725310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Anti-herpes medicines in clinical practice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76173" y="6483747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28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42076" cy="6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908720"/>
            <a:ext cx="124623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</a:rPr>
              <a:t>Acyclovir</a:t>
            </a:r>
            <a:endParaRPr lang="ru-RU" sz="22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1340768"/>
            <a:ext cx="175028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7030A0"/>
                </a:solidFill>
              </a:rPr>
              <a:t>Identification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31640" y="1844824"/>
            <a:ext cx="756084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eriod" startAt="2"/>
            </a:pPr>
            <a:r>
              <a:rPr lang="en-US" sz="2200" dirty="0" smtClean="0"/>
              <a:t>UV </a:t>
            </a:r>
            <a:r>
              <a:rPr lang="en-US" sz="2200" dirty="0"/>
              <a:t>spectra; acyclovir has: max at </a:t>
            </a:r>
            <a:r>
              <a:rPr lang="el-GR" sz="2200" dirty="0"/>
              <a:t>λ = 255 ± 2 </a:t>
            </a:r>
            <a:r>
              <a:rPr lang="en-US" sz="2200" dirty="0"/>
              <a:t>nm min at </a:t>
            </a:r>
            <a:r>
              <a:rPr lang="el-GR" sz="2200" dirty="0"/>
              <a:t>λ = 227 ± 3 </a:t>
            </a:r>
            <a:r>
              <a:rPr lang="en-US" sz="2200" dirty="0"/>
              <a:t>nm and a shoulder in the region of 270 - 290 nm; 3.</a:t>
            </a:r>
          </a:p>
          <a:p>
            <a:pPr marL="457200" indent="-457200" algn="just">
              <a:buFont typeface="+mj-lt"/>
              <a:buAutoNum type="arabicPeriod" startAt="2"/>
            </a:pPr>
            <a:r>
              <a:rPr lang="en-US" sz="2200" dirty="0" smtClean="0"/>
              <a:t>TLC</a:t>
            </a:r>
            <a:endParaRPr lang="en-US" sz="2200" dirty="0"/>
          </a:p>
          <a:p>
            <a:pPr marL="457200" indent="-457200" algn="just">
              <a:buFont typeface="+mj-lt"/>
              <a:buAutoNum type="arabicPeriod" startAt="2"/>
            </a:pPr>
            <a:r>
              <a:rPr lang="en-US" sz="2200" dirty="0" smtClean="0"/>
              <a:t>HPLC</a:t>
            </a:r>
            <a:endParaRPr lang="en-US" sz="2200" dirty="0"/>
          </a:p>
          <a:p>
            <a:pPr marL="457200" indent="-457200" algn="just">
              <a:buFont typeface="+mj-lt"/>
              <a:buAutoNum type="arabicPeriod" startAt="2"/>
            </a:pPr>
            <a:r>
              <a:rPr lang="en-US" sz="2200" dirty="0" smtClean="0"/>
              <a:t>Positive </a:t>
            </a:r>
            <a:r>
              <a:rPr lang="en-US" sz="2200" dirty="0" err="1"/>
              <a:t>murexide</a:t>
            </a:r>
            <a:r>
              <a:rPr lang="en-US" sz="2200" dirty="0"/>
              <a:t> assay for purine cycle.</a:t>
            </a:r>
          </a:p>
          <a:p>
            <a:pPr marL="457200" indent="-457200" algn="just">
              <a:buFont typeface="+mj-lt"/>
              <a:buAutoNum type="arabicPeriod" startAt="2"/>
            </a:pPr>
            <a:r>
              <a:rPr lang="en-US" sz="2200" dirty="0" smtClean="0"/>
              <a:t>When </a:t>
            </a:r>
            <a:r>
              <a:rPr lang="en-US" sz="2200" dirty="0"/>
              <a:t>heated with </a:t>
            </a:r>
            <a:r>
              <a:rPr lang="en-US" sz="2200" dirty="0" err="1"/>
              <a:t>NaOH</a:t>
            </a:r>
            <a:r>
              <a:rPr lang="en-US" sz="2200" dirty="0"/>
              <a:t> solution, ammonia is released, which detectable by smell or </a:t>
            </a:r>
            <a:r>
              <a:rPr lang="en-US" sz="2200" dirty="0" err="1"/>
              <a:t>blueing</a:t>
            </a:r>
            <a:r>
              <a:rPr lang="en-US" sz="2200" dirty="0"/>
              <a:t> on wet red litmus paper.</a:t>
            </a:r>
          </a:p>
          <a:p>
            <a:pPr marL="457200" indent="-457200" algn="just">
              <a:buFont typeface="+mj-lt"/>
              <a:buAutoNum type="arabicPeriod" startAt="2"/>
            </a:pPr>
            <a:r>
              <a:rPr lang="en-US" sz="2200" dirty="0" smtClean="0"/>
              <a:t>The </a:t>
            </a:r>
            <a:r>
              <a:rPr lang="en-US" sz="2200" dirty="0"/>
              <a:t>amino group gives positive reactions with vanillin, with 2,4-dinitrochlorobenzene and </a:t>
            </a:r>
            <a:r>
              <a:rPr lang="en-US" sz="2200" dirty="0" smtClean="0"/>
              <a:t>p-</a:t>
            </a:r>
            <a:r>
              <a:rPr lang="en-US" sz="2200" dirty="0" err="1" smtClean="0"/>
              <a:t>dimethylaminobenz</a:t>
            </a:r>
            <a:r>
              <a:rPr lang="en-US" sz="2200" dirty="0" smtClean="0"/>
              <a:t>-aldehyde</a:t>
            </a:r>
            <a:r>
              <a:rPr lang="en-US" sz="2200" dirty="0"/>
              <a:t>.</a:t>
            </a:r>
          </a:p>
          <a:p>
            <a:pPr marL="457200" indent="-457200" algn="just">
              <a:buFont typeface="+mj-lt"/>
              <a:buAutoNum type="arabicPeriod" startAt="2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14796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05564" y="188640"/>
            <a:ext cx="725310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Anti-herpes medicines in clinical practice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76173" y="6483747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29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42076" cy="6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908720"/>
            <a:ext cx="124623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</a:rPr>
              <a:t>Acyclovir</a:t>
            </a:r>
            <a:endParaRPr lang="ru-RU" sz="22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1340768"/>
            <a:ext cx="186570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7030A0"/>
                </a:solidFill>
              </a:rPr>
              <a:t>Quantification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31640" y="2015549"/>
            <a:ext cx="4968552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600"/>
              </a:spcAft>
              <a:buFont typeface="+mj-lt"/>
              <a:buAutoNum type="arabicPeriod"/>
            </a:pPr>
            <a:r>
              <a:rPr lang="en-US" sz="2200" dirty="0" smtClean="0"/>
              <a:t>High </a:t>
            </a:r>
            <a:r>
              <a:rPr lang="en-US" sz="2200" dirty="0"/>
              <a:t>performance liquid chromatography</a:t>
            </a:r>
          </a:p>
          <a:p>
            <a:pPr marL="457200" indent="-457200" algn="just">
              <a:spcAft>
                <a:spcPts val="600"/>
              </a:spcAft>
              <a:buFont typeface="+mj-lt"/>
              <a:buAutoNum type="arabicPeriod"/>
            </a:pPr>
            <a:r>
              <a:rPr lang="en-US" sz="2200" dirty="0" smtClean="0"/>
              <a:t>Non-aqueous </a:t>
            </a:r>
            <a:r>
              <a:rPr lang="en-US" sz="2200" dirty="0"/>
              <a:t>titration. 0.150 g of the preparation dissolved in 60 ml anhydrous acetic acid. Titrate with 0.1 M </a:t>
            </a:r>
            <a:r>
              <a:rPr lang="en-US" sz="2200" dirty="0" err="1"/>
              <a:t>perchloric</a:t>
            </a:r>
            <a:r>
              <a:rPr lang="en-US" sz="2200" dirty="0"/>
              <a:t> acid solution. The indicator is crystal violet. The equivalence point can also be determined </a:t>
            </a:r>
            <a:r>
              <a:rPr lang="en-US" sz="2200" dirty="0" err="1"/>
              <a:t>potentiometrically</a:t>
            </a:r>
            <a:r>
              <a:rPr lang="en-US" sz="2200" dirty="0"/>
              <a:t>.</a:t>
            </a:r>
          </a:p>
          <a:p>
            <a:pPr marL="457200" indent="-457200" algn="just">
              <a:buFont typeface="+mj-lt"/>
              <a:buAutoNum type="arabicPeriod"/>
            </a:pPr>
            <a:endParaRPr lang="en-US" sz="22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813" y="4221088"/>
            <a:ext cx="2304256" cy="2304256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420" y="1771655"/>
            <a:ext cx="1780033" cy="2372450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069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05564" y="188640"/>
            <a:ext cx="725310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General characteristics of herpesviruses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35343" y="6453336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3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42076" cy="6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3648" y="3717032"/>
            <a:ext cx="74888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The </a:t>
            </a:r>
            <a:r>
              <a:rPr lang="en-US" sz="2200" b="1" i="1" dirty="0" err="1"/>
              <a:t>gammaherpesvirinae</a:t>
            </a:r>
            <a:r>
              <a:rPr lang="en-US" sz="2200" dirty="0"/>
              <a:t> subfamily includes the E</a:t>
            </a:r>
            <a:r>
              <a:rPr lang="en-US" sz="2200" i="1" dirty="0"/>
              <a:t>pstein-Barr virus</a:t>
            </a:r>
            <a:r>
              <a:rPr lang="en-US" sz="2200" dirty="0"/>
              <a:t> and the </a:t>
            </a:r>
            <a:r>
              <a:rPr lang="en-US" sz="2200" i="1" dirty="0"/>
              <a:t>herpesvirus associated with Kaposi's sarcoma</a:t>
            </a:r>
            <a:r>
              <a:rPr lang="en-US" sz="2200" dirty="0"/>
              <a:t>.</a:t>
            </a:r>
            <a:endParaRPr lang="ru-RU" sz="2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403648" y="908720"/>
            <a:ext cx="74888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/>
              <a:t>The </a:t>
            </a:r>
            <a:r>
              <a:rPr lang="en-US" sz="2200" b="1" i="1" dirty="0" err="1" smtClean="0"/>
              <a:t>betaherpesvirinae</a:t>
            </a:r>
            <a:r>
              <a:rPr lang="en-US" sz="2200" dirty="0" smtClean="0"/>
              <a:t> subfamily includes </a:t>
            </a:r>
            <a:endParaRPr lang="ru-RU" sz="2200" dirty="0" smtClean="0"/>
          </a:p>
          <a:p>
            <a:pPr algn="ctr"/>
            <a:r>
              <a:rPr lang="en-US" sz="2200" i="1" dirty="0" smtClean="0"/>
              <a:t>cytomegalovirus</a:t>
            </a:r>
            <a:r>
              <a:rPr lang="en-US" sz="2200" dirty="0" smtClean="0"/>
              <a:t> and</a:t>
            </a:r>
            <a:r>
              <a:rPr lang="ru-RU" sz="2200" dirty="0" smtClean="0"/>
              <a:t> </a:t>
            </a:r>
            <a:r>
              <a:rPr lang="en-US" sz="2200" i="1" dirty="0" smtClean="0"/>
              <a:t>Varicella Zoster Virus. </a:t>
            </a:r>
            <a:endParaRPr lang="ru-RU" sz="2200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873" y="1772816"/>
            <a:ext cx="1770079" cy="1728192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772816"/>
            <a:ext cx="1690388" cy="1728192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873" y="4616224"/>
            <a:ext cx="1770079" cy="1770079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616224"/>
            <a:ext cx="1690388" cy="1690388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928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05564" y="188640"/>
            <a:ext cx="725310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Anti-herpes medicines in clinical practice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76173" y="6483747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30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42076" cy="6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908720"/>
            <a:ext cx="151317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err="1">
                <a:solidFill>
                  <a:srgbClr val="C00000"/>
                </a:solidFill>
              </a:rPr>
              <a:t>Valaciclovir</a:t>
            </a:r>
            <a:endParaRPr lang="ru-RU" sz="22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1340768"/>
            <a:ext cx="239924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7030A0"/>
                </a:solidFill>
              </a:rPr>
              <a:t>Physical properties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31640" y="1916832"/>
            <a:ext cx="756084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200" dirty="0"/>
              <a:t>White or almost white crystalline powder.</a:t>
            </a:r>
          </a:p>
          <a:p>
            <a:pPr algn="just">
              <a:spcAft>
                <a:spcPts val="600"/>
              </a:spcAft>
            </a:pPr>
            <a:r>
              <a:rPr lang="en-US" sz="2200" dirty="0"/>
              <a:t>Little soluble in alcohol, ether and chloroform, soluble in water.</a:t>
            </a:r>
          </a:p>
          <a:p>
            <a:pPr marL="457200" indent="-457200" algn="just">
              <a:buFont typeface="+mj-lt"/>
              <a:buAutoNum type="arabicPeriod"/>
            </a:pPr>
            <a:endParaRPr lang="en-US" sz="2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331640" y="3142129"/>
            <a:ext cx="175028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7030A0"/>
                </a:solidFill>
              </a:rPr>
              <a:t>Identification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03648" y="3656925"/>
            <a:ext cx="7488832" cy="2508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dirty="0" smtClean="0"/>
              <a:t>Infrared </a:t>
            </a:r>
            <a:r>
              <a:rPr lang="en-US" sz="2200" dirty="0"/>
              <a:t>spectra</a:t>
            </a:r>
            <a:endParaRPr lang="ru-RU" sz="2200" dirty="0"/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dirty="0" smtClean="0"/>
              <a:t>UV </a:t>
            </a:r>
            <a:r>
              <a:rPr lang="en-US" sz="2200" dirty="0"/>
              <a:t>spectra; </a:t>
            </a:r>
            <a:endParaRPr lang="ru-RU" sz="2200" dirty="0"/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dirty="0" smtClean="0"/>
              <a:t>TLC</a:t>
            </a:r>
            <a:endParaRPr lang="ru-RU" sz="2200" dirty="0"/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dirty="0" smtClean="0"/>
              <a:t>HPLC</a:t>
            </a:r>
            <a:endParaRPr lang="ru-RU" sz="2200" dirty="0"/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dirty="0" smtClean="0"/>
              <a:t>Positive </a:t>
            </a:r>
            <a:r>
              <a:rPr lang="en-US" sz="2200" dirty="0" err="1"/>
              <a:t>murexide</a:t>
            </a:r>
            <a:r>
              <a:rPr lang="en-US" sz="2200" dirty="0"/>
              <a:t> assay for purine cycle.</a:t>
            </a:r>
            <a:endParaRPr lang="ru-RU" sz="2200" dirty="0"/>
          </a:p>
          <a:p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1880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05564" y="188640"/>
            <a:ext cx="725310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Anti-herpes medicines in clinical practice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76173" y="6483747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31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42076" cy="6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908720"/>
            <a:ext cx="151317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err="1">
                <a:solidFill>
                  <a:srgbClr val="C00000"/>
                </a:solidFill>
              </a:rPr>
              <a:t>Valaciclovir</a:t>
            </a:r>
            <a:endParaRPr lang="ru-RU" sz="2200" b="1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31640" y="1340768"/>
            <a:ext cx="175028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7030A0"/>
                </a:solidFill>
              </a:rPr>
              <a:t>Identification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03648" y="1844824"/>
            <a:ext cx="7488832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600"/>
              </a:spcAft>
              <a:buFont typeface="+mj-lt"/>
              <a:buAutoNum type="arabicPeriod" startAt="6"/>
            </a:pPr>
            <a:r>
              <a:rPr lang="en-US" sz="2200" dirty="0" smtClean="0"/>
              <a:t>When </a:t>
            </a:r>
            <a:r>
              <a:rPr lang="en-US" sz="2200" dirty="0"/>
              <a:t>heated with </a:t>
            </a:r>
            <a:r>
              <a:rPr lang="en-US" sz="2200" dirty="0" err="1"/>
              <a:t>NaOH</a:t>
            </a:r>
            <a:r>
              <a:rPr lang="en-US" sz="2200" dirty="0"/>
              <a:t> solution, ammonia is released, </a:t>
            </a:r>
            <a:r>
              <a:rPr lang="en-US" sz="2200" dirty="0" smtClean="0"/>
              <a:t>which detectable </a:t>
            </a:r>
            <a:r>
              <a:rPr lang="en-US" sz="2200" dirty="0"/>
              <a:t>by smell or </a:t>
            </a:r>
            <a:r>
              <a:rPr lang="en-US" sz="2200" dirty="0" err="1"/>
              <a:t>blueing</a:t>
            </a:r>
            <a:r>
              <a:rPr lang="en-US" sz="2200" dirty="0"/>
              <a:t> on wet red litmus paper.</a:t>
            </a:r>
          </a:p>
          <a:p>
            <a:pPr marL="457200" indent="-457200" algn="just">
              <a:spcAft>
                <a:spcPts val="600"/>
              </a:spcAft>
              <a:buFont typeface="+mj-lt"/>
              <a:buAutoNum type="arabicPeriod" startAt="6"/>
            </a:pPr>
            <a:r>
              <a:rPr lang="en-US" sz="2200" dirty="0" smtClean="0"/>
              <a:t>The </a:t>
            </a:r>
            <a:r>
              <a:rPr lang="en-US" sz="2200" dirty="0"/>
              <a:t>amino group gives positive reactions with vanillin, with </a:t>
            </a:r>
            <a:r>
              <a:rPr lang="en-US" sz="2200" dirty="0" smtClean="0"/>
              <a:t>2,4- dinitrochlorobenzene </a:t>
            </a:r>
            <a:r>
              <a:rPr lang="en-US" sz="2200" dirty="0"/>
              <a:t>and </a:t>
            </a:r>
            <a:r>
              <a:rPr lang="en-US" sz="2200" dirty="0" smtClean="0"/>
              <a:t>p-</a:t>
            </a:r>
            <a:r>
              <a:rPr lang="en-US" sz="2200" dirty="0" err="1" smtClean="0"/>
              <a:t>dimethylaminobenz</a:t>
            </a:r>
            <a:r>
              <a:rPr lang="en-US" sz="2200" dirty="0" smtClean="0"/>
              <a:t>-aldehyde</a:t>
            </a:r>
            <a:r>
              <a:rPr lang="en-US" sz="2200" dirty="0"/>
              <a:t>.</a:t>
            </a:r>
          </a:p>
          <a:p>
            <a:endParaRPr lang="ru-RU" sz="2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331640" y="4222249"/>
            <a:ext cx="186570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7030A0"/>
                </a:solidFill>
              </a:rPr>
              <a:t>Quantification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03648" y="4591288"/>
            <a:ext cx="7488832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US" sz="2200" dirty="0" smtClean="0"/>
              <a:t>HPLC </a:t>
            </a:r>
            <a:r>
              <a:rPr lang="en-US" sz="2200" dirty="0"/>
              <a:t>.</a:t>
            </a:r>
            <a:endParaRPr lang="ru-RU" sz="2200" dirty="0"/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US" sz="2200" smtClean="0"/>
              <a:t>Non-aqueous </a:t>
            </a:r>
            <a:r>
              <a:rPr lang="en-US" sz="2200" dirty="0"/>
              <a:t>titration. 0.150 g of the preparation dissolved in 60 ml anhydrous acetic acid. Titrate with 0.1 M </a:t>
            </a:r>
            <a:r>
              <a:rPr lang="en-US" sz="2200" dirty="0" err="1"/>
              <a:t>perchloric</a:t>
            </a:r>
            <a:r>
              <a:rPr lang="en-US" sz="2200" dirty="0"/>
              <a:t> acid solution</a:t>
            </a:r>
            <a:r>
              <a:rPr lang="en-US" sz="2200" dirty="0" smtClean="0"/>
              <a:t>. The </a:t>
            </a:r>
            <a:r>
              <a:rPr lang="en-US" sz="2200" dirty="0"/>
              <a:t>indicator is crystal violet. The equivalence point can also be determined </a:t>
            </a:r>
            <a:r>
              <a:rPr lang="en-US" sz="2200" dirty="0" err="1"/>
              <a:t>potentiometrically</a:t>
            </a:r>
            <a:r>
              <a:rPr lang="en-US" sz="2200" dirty="0"/>
              <a:t>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86884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35343" y="6453336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32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42076" cy="6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823034" y="1196752"/>
            <a:ext cx="42692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Thank you for attention!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6" t="23470" r="12699" b="7514"/>
          <a:stretch/>
        </p:blipFill>
        <p:spPr bwMode="auto">
          <a:xfrm>
            <a:off x="2749105" y="1988840"/>
            <a:ext cx="4415183" cy="3684051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541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05564" y="188640"/>
            <a:ext cx="725310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General characteristics of herpesviruses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35343" y="6453336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4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42076" cy="6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908720"/>
            <a:ext cx="367472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</a:rPr>
              <a:t>Herpes simplex virus infection</a:t>
            </a:r>
            <a:endParaRPr lang="ru-RU" sz="2200" b="1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127" y="1412776"/>
            <a:ext cx="3415353" cy="2276902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31640" y="1707773"/>
            <a:ext cx="388843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200" dirty="0" smtClean="0"/>
              <a:t>Herpesviruses are widespread in the human population. </a:t>
            </a:r>
            <a:endParaRPr lang="ru-RU" sz="2200" dirty="0" smtClean="0"/>
          </a:p>
          <a:p>
            <a:pPr algn="just">
              <a:spcAft>
                <a:spcPts val="600"/>
              </a:spcAft>
            </a:pPr>
            <a:r>
              <a:rPr lang="en-US" sz="2200" dirty="0" smtClean="0"/>
              <a:t>About 70% are infected with </a:t>
            </a:r>
            <a:r>
              <a:rPr lang="en-US" sz="2200" b="1" dirty="0" smtClean="0"/>
              <a:t>herpes simplex virus (HSV)</a:t>
            </a:r>
            <a:r>
              <a:rPr lang="en-US" sz="2200" dirty="0" smtClean="0"/>
              <a:t>, which is responsible for the development of oral herpes (usually HSV-1) or genital herpes (usually HSV-2). </a:t>
            </a:r>
            <a:endParaRPr lang="ru-RU" sz="2200" dirty="0" smtClean="0"/>
          </a:p>
          <a:p>
            <a:pPr algn="just">
              <a:spcAft>
                <a:spcPts val="600"/>
              </a:spcAft>
            </a:pPr>
            <a:r>
              <a:rPr lang="en-US" sz="2200" dirty="0" smtClean="0"/>
              <a:t>They can also cause central nervous system lesions - various infections including encephalitis.</a:t>
            </a:r>
            <a:endParaRPr lang="ru-RU" sz="22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4" t="24092" r="11699" b="11789"/>
          <a:stretch/>
        </p:blipFill>
        <p:spPr bwMode="auto">
          <a:xfrm>
            <a:off x="5477127" y="4221088"/>
            <a:ext cx="3429578" cy="2160240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604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05564" y="188640"/>
            <a:ext cx="725310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General characteristics of herpesviruses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35343" y="6453336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5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42076" cy="6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908720"/>
            <a:ext cx="367472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</a:rPr>
              <a:t>Varicella zoster virus infection</a:t>
            </a:r>
            <a:endParaRPr lang="ru-RU" sz="22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1484784"/>
            <a:ext cx="3888432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200" dirty="0" smtClean="0"/>
              <a:t>Primary </a:t>
            </a:r>
            <a:r>
              <a:rPr lang="en-US" sz="2200" b="1" dirty="0" smtClean="0"/>
              <a:t>varicella zoster virus (VZV) </a:t>
            </a:r>
            <a:r>
              <a:rPr lang="en-US" sz="2200" dirty="0" smtClean="0"/>
              <a:t>infection usually occurs in children and causes chickenpox after which the virus persists in the cervical ganglion. </a:t>
            </a:r>
            <a:endParaRPr lang="ru-RU" sz="2200" dirty="0" smtClean="0"/>
          </a:p>
          <a:p>
            <a:pPr algn="just">
              <a:spcAft>
                <a:spcPts val="600"/>
              </a:spcAft>
            </a:pPr>
            <a:r>
              <a:rPr lang="en-US" sz="2200" dirty="0" smtClean="0"/>
              <a:t>Reactivation of VZV infection occurs when the host's immune response decreases naturally due to old age or immune status. </a:t>
            </a:r>
            <a:endParaRPr lang="ru-RU" sz="2200" dirty="0" smtClean="0"/>
          </a:p>
          <a:p>
            <a:pPr algn="just">
              <a:spcAft>
                <a:spcPts val="600"/>
              </a:spcAft>
            </a:pPr>
            <a:r>
              <a:rPr lang="en-US" sz="2200" dirty="0" smtClean="0"/>
              <a:t>The reactivated virus causes shingles, a debilitating disease that can be fatal in patients with low immune status.</a:t>
            </a:r>
            <a:endParaRPr lang="ru-RU" sz="2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98787"/>
            <a:ext cx="3436219" cy="2290253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537265"/>
            <a:ext cx="3458739" cy="1628039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93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05564" y="188640"/>
            <a:ext cx="725310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General characteristics of herpesviruses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35343" y="6453336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6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42076" cy="6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908720"/>
            <a:ext cx="323928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</a:rPr>
              <a:t>Cytomegalovirus infection</a:t>
            </a:r>
            <a:endParaRPr lang="ru-RU" sz="22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1412776"/>
            <a:ext cx="3888432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000" b="1" dirty="0" smtClean="0"/>
              <a:t>Cytomegalovirus</a:t>
            </a:r>
            <a:r>
              <a:rPr lang="ru-RU" sz="2000" b="1" dirty="0" smtClean="0"/>
              <a:t> (</a:t>
            </a:r>
            <a:r>
              <a:rPr lang="en-US" sz="2000" b="1" dirty="0" smtClean="0"/>
              <a:t>CMV</a:t>
            </a:r>
            <a:r>
              <a:rPr lang="ru-RU" sz="2000" b="1" dirty="0" smtClean="0"/>
              <a:t>)</a:t>
            </a:r>
            <a:r>
              <a:rPr lang="en-US" sz="2000" b="1" dirty="0" smtClean="0"/>
              <a:t> </a:t>
            </a:r>
            <a:r>
              <a:rPr lang="en-US" sz="2000" dirty="0" smtClean="0"/>
              <a:t>is found in almost all parts of the world. About 60% of people aged 6 years and older are infected with CMV. </a:t>
            </a:r>
            <a:endParaRPr lang="ru-RU" sz="2000" dirty="0" smtClean="0"/>
          </a:p>
          <a:p>
            <a:pPr algn="just">
              <a:spcAft>
                <a:spcPts val="600"/>
              </a:spcAft>
            </a:pPr>
            <a:r>
              <a:rPr lang="en-US" sz="2000" dirty="0" smtClean="0"/>
              <a:t>In immunocompromised individuals, the virus poses a serious threat to life, especially in AIDS patients, transplant recipients, and newborns who acquire the infection congenitally. </a:t>
            </a:r>
            <a:endParaRPr lang="ru-RU" sz="2000" dirty="0" smtClean="0"/>
          </a:p>
          <a:p>
            <a:pPr algn="just">
              <a:spcAft>
                <a:spcPts val="600"/>
              </a:spcAft>
            </a:pPr>
            <a:r>
              <a:rPr lang="en-US" sz="2000" dirty="0" smtClean="0"/>
              <a:t>CMV is able to pass through the placenta and infect the </a:t>
            </a:r>
            <a:r>
              <a:rPr lang="en-US" sz="2000" dirty="0" err="1" smtClean="0"/>
              <a:t>foetus</a:t>
            </a:r>
            <a:r>
              <a:rPr lang="en-US" sz="2000" dirty="0" smtClean="0"/>
              <a:t>, leading to stillbirths and congenital malformations. </a:t>
            </a:r>
            <a:endParaRPr lang="ru-RU" sz="20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90" b="-560"/>
          <a:stretch/>
        </p:blipFill>
        <p:spPr bwMode="auto">
          <a:xfrm>
            <a:off x="5545387" y="1124744"/>
            <a:ext cx="3424758" cy="2892663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5" t="15686" r="7751" b="16617"/>
          <a:stretch/>
        </p:blipFill>
        <p:spPr bwMode="auto">
          <a:xfrm>
            <a:off x="5545387" y="4392184"/>
            <a:ext cx="3392244" cy="1845128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282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05564" y="188640"/>
            <a:ext cx="725310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General characteristics of herpesviruses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76173" y="6483747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7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42076" cy="6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908720"/>
            <a:ext cx="335220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</a:rPr>
              <a:t>Epstein-Barr virus infection</a:t>
            </a:r>
            <a:endParaRPr lang="ru-RU" sz="22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1412776"/>
            <a:ext cx="75608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000" b="1" dirty="0" smtClean="0"/>
              <a:t>Epstein-Barr virus </a:t>
            </a:r>
            <a:r>
              <a:rPr lang="ru-RU" sz="2000" b="1" dirty="0" smtClean="0"/>
              <a:t> (</a:t>
            </a:r>
            <a:r>
              <a:rPr lang="en-US" sz="2000" b="1" dirty="0" smtClean="0"/>
              <a:t>EBV</a:t>
            </a:r>
            <a:r>
              <a:rPr lang="ru-RU" sz="2000" b="1" dirty="0" smtClean="0"/>
              <a:t>)</a:t>
            </a:r>
            <a:r>
              <a:rPr lang="en-US" sz="2000" b="1" dirty="0" smtClean="0"/>
              <a:t> </a:t>
            </a:r>
            <a:r>
              <a:rPr lang="en-US" sz="2000" dirty="0" smtClean="0"/>
              <a:t>is the leading cause of infectious mononucleosis in adolescents. About 50% of adults have the infection during adolescence. </a:t>
            </a:r>
            <a:endParaRPr lang="ru-RU" sz="2000" dirty="0" smtClean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877" y="2564904"/>
            <a:ext cx="4704523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31640" y="2420888"/>
            <a:ext cx="2808312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000" dirty="0" smtClean="0"/>
              <a:t>EBV forms a latent infection in B-lymphocytes. </a:t>
            </a:r>
          </a:p>
          <a:p>
            <a:pPr algn="just">
              <a:spcAft>
                <a:spcPts val="600"/>
              </a:spcAft>
            </a:pPr>
            <a:r>
              <a:rPr lang="en-US" sz="2000" dirty="0" smtClean="0"/>
              <a:t>EBV infection is highly associated with two forms of human cancer: </a:t>
            </a:r>
            <a:r>
              <a:rPr lang="en-US" sz="2000" dirty="0" err="1" smtClean="0"/>
              <a:t>Burkitt's</a:t>
            </a:r>
            <a:r>
              <a:rPr lang="en-US" sz="2000" dirty="0" smtClean="0"/>
              <a:t> lymphoma, the most common </a:t>
            </a:r>
            <a:r>
              <a:rPr lang="en-US" sz="2000" dirty="0" err="1" smtClean="0"/>
              <a:t>tumour</a:t>
            </a:r>
            <a:r>
              <a:rPr lang="en-US" sz="2000" dirty="0" smtClean="0"/>
              <a:t> in African children, and nasopharyngeal carcinoma, the most common </a:t>
            </a:r>
            <a:r>
              <a:rPr lang="en-US" sz="2000" dirty="0" err="1" smtClean="0"/>
              <a:t>tumour</a:t>
            </a:r>
            <a:r>
              <a:rPr lang="en-US" sz="2000" dirty="0" smtClean="0"/>
              <a:t> in China.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620421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05564" y="188640"/>
            <a:ext cx="725310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General characteristics of herpesviruses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76173" y="6483747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8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42076" cy="6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908720"/>
            <a:ext cx="266617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</a:rPr>
              <a:t>Structure of the virus</a:t>
            </a:r>
            <a:endParaRPr lang="ru-RU" sz="2200" b="1" dirty="0">
              <a:solidFill>
                <a:srgbClr val="C0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596" y="1844824"/>
            <a:ext cx="7124868" cy="401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278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44624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05564" y="188640"/>
            <a:ext cx="725310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General characteristics of herpesviruses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76173" y="6483747"/>
            <a:ext cx="573161" cy="365125"/>
          </a:xfrm>
        </p:spPr>
        <p:txBody>
          <a:bodyPr/>
          <a:lstStyle/>
          <a:p>
            <a:fld id="{4D91EE17-DACC-472B-8BE3-E9E2DCA1BFAC}" type="slidenum">
              <a:rPr lang="ru-RU" smtClean="0"/>
              <a:t>9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1242076" cy="6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908720"/>
            <a:ext cx="349756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</a:rPr>
              <a:t>Life cycle of the herpes virus</a:t>
            </a:r>
            <a:endParaRPr lang="ru-RU" sz="2200" b="1" dirty="0">
              <a:solidFill>
                <a:srgbClr val="C0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8" t="7250" r="6218" b="6006"/>
          <a:stretch/>
        </p:blipFill>
        <p:spPr bwMode="auto">
          <a:xfrm>
            <a:off x="1475657" y="1412776"/>
            <a:ext cx="7200800" cy="5251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605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</TotalTime>
  <Words>1514</Words>
  <Application>Microsoft Office PowerPoint</Application>
  <PresentationFormat>Экран (4:3)</PresentationFormat>
  <Paragraphs>175</Paragraphs>
  <Slides>32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Лена Лена</dc:creator>
  <cp:lastModifiedBy>Лена Лена</cp:lastModifiedBy>
  <cp:revision>44</cp:revision>
  <dcterms:created xsi:type="dcterms:W3CDTF">2023-04-26T18:28:45Z</dcterms:created>
  <dcterms:modified xsi:type="dcterms:W3CDTF">2024-05-15T08:23:49Z</dcterms:modified>
</cp:coreProperties>
</file>