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9" r:id="rId3"/>
    <p:sldId id="257" r:id="rId4"/>
    <p:sldId id="258" r:id="rId5"/>
    <p:sldId id="260" r:id="rId6"/>
    <p:sldId id="267" r:id="rId7"/>
    <p:sldId id="278" r:id="rId8"/>
    <p:sldId id="277" r:id="rId9"/>
    <p:sldId id="268" r:id="rId10"/>
    <p:sldId id="269" r:id="rId11"/>
    <p:sldId id="270" r:id="rId12"/>
    <p:sldId id="271" r:id="rId13"/>
    <p:sldId id="272" r:id="rId14"/>
    <p:sldId id="261" r:id="rId15"/>
    <p:sldId id="262" r:id="rId16"/>
    <p:sldId id="273" r:id="rId17"/>
    <p:sldId id="274" r:id="rId18"/>
    <p:sldId id="275" r:id="rId19"/>
    <p:sldId id="276" r:id="rId20"/>
    <p:sldId id="263" r:id="rId21"/>
    <p:sldId id="265"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p:cViewPr varScale="1">
        <p:scale>
          <a:sx n="82" d="100"/>
          <a:sy n="82" d="100"/>
        </p:scale>
        <p:origin x="1474" y="58"/>
      </p:cViewPr>
      <p:guideLst>
        <p:guide orient="horz" pos="2160"/>
        <p:guide pos="2880"/>
      </p:guideLst>
    </p:cSldViewPr>
  </p:slideViewPr>
  <p:outlineViewPr>
    <p:cViewPr>
      <p:scale>
        <a:sx n="33" d="100"/>
        <a:sy n="33" d="100"/>
      </p:scale>
      <p:origin x="48" y="1246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146045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1645871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80595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4214399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7875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1626617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1647322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4143702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107919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2666949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132878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306104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3336663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8482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2542038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FA9164D-9E4D-4064-AFC7-568482598846}" type="datetimeFigureOut">
              <a:rPr lang="ru-RU" smtClean="0"/>
              <a:pPr/>
              <a:t>27.03.2023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7F7AD79-0345-45ED-9B74-10619854E6BC}" type="slidenum">
              <a:rPr lang="ru-RU" smtClean="0"/>
              <a:pPr/>
              <a:t>‹#›</a:t>
            </a:fld>
            <a:endParaRPr lang="ru-RU"/>
          </a:p>
        </p:txBody>
      </p:sp>
    </p:spTree>
    <p:extLst>
      <p:ext uri="{BB962C8B-B14F-4D97-AF65-F5344CB8AC3E}">
        <p14:creationId xmlns:p14="http://schemas.microsoft.com/office/powerpoint/2010/main" val="388370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A9164D-9E4D-4064-AFC7-568482598846}" type="datetimeFigureOut">
              <a:rPr lang="ru-RU" smtClean="0"/>
              <a:pPr/>
              <a:t>27.03.2023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7F7AD79-0345-45ED-9B74-10619854E6BC}" type="slidenum">
              <a:rPr lang="ru-RU" smtClean="0"/>
              <a:pPr/>
              <a:t>‹#›</a:t>
            </a:fld>
            <a:endParaRPr lang="ru-RU"/>
          </a:p>
        </p:txBody>
      </p:sp>
    </p:spTree>
    <p:extLst>
      <p:ext uri="{BB962C8B-B14F-4D97-AF65-F5344CB8AC3E}">
        <p14:creationId xmlns:p14="http://schemas.microsoft.com/office/powerpoint/2010/main" val="182423325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60648"/>
            <a:ext cx="7865844" cy="1596716"/>
          </a:xfrm>
        </p:spPr>
        <p:txBody>
          <a:bodyPr>
            <a:noAutofit/>
          </a:bodyPr>
          <a:lstStyle/>
          <a:p>
            <a:pPr algn="ctr"/>
            <a:r>
              <a:rPr lang="en-US" sz="4000" dirty="0">
                <a:solidFill>
                  <a:schemeClr val="accent1">
                    <a:lumMod val="75000"/>
                  </a:schemeClr>
                </a:solidFill>
              </a:rPr>
              <a:t>Theme: German classic philosophy</a:t>
            </a:r>
            <a:r>
              <a:rPr lang="ru-RU" sz="4000" dirty="0">
                <a:solidFill>
                  <a:schemeClr val="accent1">
                    <a:lumMod val="75000"/>
                  </a:schemeClr>
                </a:solidFill>
                <a:effectLst/>
              </a:rPr>
              <a:t>.</a:t>
            </a:r>
            <a:br>
              <a:rPr lang="ru-RU" sz="4000" dirty="0">
                <a:solidFill>
                  <a:schemeClr val="accent1">
                    <a:lumMod val="75000"/>
                  </a:schemeClr>
                </a:solidFill>
                <a:effectLst/>
              </a:rPr>
            </a:br>
            <a:endParaRPr lang="ru-RU" sz="4000" dirty="0">
              <a:solidFill>
                <a:schemeClr val="accent1">
                  <a:lumMod val="75000"/>
                </a:schemeClr>
              </a:solidFill>
              <a:effectLst/>
              <a:latin typeface="+mn-lt"/>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348" y="1340768"/>
            <a:ext cx="7344816" cy="5112568"/>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285728"/>
            <a:ext cx="8856984" cy="6286544"/>
          </a:xfrm>
        </p:spPr>
        <p:txBody>
          <a:bodyPr>
            <a:noAutofit/>
          </a:bodyPr>
          <a:lstStyle/>
          <a:p>
            <a:pPr algn="ctr">
              <a:spcBef>
                <a:spcPts val="0"/>
              </a:spcBef>
              <a:buNone/>
            </a:pPr>
            <a:r>
              <a:rPr lang="en-US" sz="3600" i="1" dirty="0">
                <a:solidFill>
                  <a:schemeClr val="accent4"/>
                </a:solidFill>
              </a:rPr>
              <a:t>Categorical imperative </a:t>
            </a:r>
            <a:r>
              <a:rPr lang="en-US" sz="3600" dirty="0">
                <a:solidFill>
                  <a:schemeClr val="tx1"/>
                </a:solidFill>
              </a:rPr>
              <a:t>speaks only about necessity to treat himself and other people as the subjects of free will: </a:t>
            </a:r>
          </a:p>
          <a:p>
            <a:pPr algn="ctr">
              <a:spcBef>
                <a:spcPts val="0"/>
              </a:spcBef>
              <a:buNone/>
            </a:pPr>
            <a:r>
              <a:rPr lang="en-US" sz="3600" b="1" i="1" dirty="0">
                <a:solidFill>
                  <a:srgbClr val="990000"/>
                </a:solidFill>
              </a:rPr>
              <a:t>“Act only on that maxim through which you can at the same time will that it should become a universal law”.</a:t>
            </a:r>
            <a:endParaRPr lang="ru-RU" sz="3600" b="1" i="1" dirty="0">
              <a:solidFill>
                <a:srgbClr val="990000"/>
              </a:solidFill>
            </a:endParaRPr>
          </a:p>
          <a:p>
            <a:pPr algn="ctr">
              <a:spcBef>
                <a:spcPts val="0"/>
              </a:spcBef>
              <a:buNone/>
            </a:pPr>
            <a:r>
              <a:rPr lang="en-US" sz="3600" dirty="0">
                <a:solidFill>
                  <a:schemeClr val="tx1"/>
                </a:solidFill>
              </a:rPr>
              <a:t>Formulation of </a:t>
            </a:r>
            <a:r>
              <a:rPr lang="en-US" sz="3600" i="1" dirty="0">
                <a:solidFill>
                  <a:schemeClr val="accent4"/>
                </a:solidFill>
              </a:rPr>
              <a:t>practical imperative </a:t>
            </a:r>
            <a:r>
              <a:rPr lang="en-US" sz="3600" dirty="0">
                <a:solidFill>
                  <a:schemeClr val="tx1"/>
                </a:solidFill>
              </a:rPr>
              <a:t>of Kant: </a:t>
            </a:r>
          </a:p>
          <a:p>
            <a:pPr algn="ctr">
              <a:spcBef>
                <a:spcPts val="0"/>
              </a:spcBef>
              <a:buNone/>
            </a:pPr>
            <a:r>
              <a:rPr lang="en-US" sz="3600" b="1" i="1" dirty="0">
                <a:solidFill>
                  <a:srgbClr val="990000"/>
                </a:solidFill>
              </a:rPr>
              <a:t>«One should treat oneself and all humanity as an end and never as a means».</a:t>
            </a:r>
            <a:endParaRPr lang="ru-RU" sz="3600" i="1" dirty="0">
              <a:solidFill>
                <a:srgbClr val="990000"/>
              </a:solidFill>
            </a:endParaRPr>
          </a:p>
          <a:p>
            <a:pPr algn="ctr">
              <a:buNone/>
            </a:pPr>
            <a:endParaRPr lang="ru-RU" sz="3600" b="1" dirty="0">
              <a:solidFill>
                <a:srgbClr val="990000"/>
              </a:solidFill>
            </a:endParaRPr>
          </a:p>
          <a:p>
            <a:pPr algn="ctr">
              <a:buNone/>
            </a:pPr>
            <a:endParaRPr lang="ru-RU" sz="36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357554" y="285728"/>
            <a:ext cx="5572164" cy="6286544"/>
          </a:xfrm>
        </p:spPr>
        <p:txBody>
          <a:bodyPr>
            <a:normAutofit lnSpcReduction="10000"/>
          </a:bodyPr>
          <a:lstStyle/>
          <a:p>
            <a:pPr algn="ctr">
              <a:spcBef>
                <a:spcPts val="0"/>
              </a:spcBef>
              <a:buNone/>
            </a:pPr>
            <a:r>
              <a:rPr lang="en-US" dirty="0"/>
              <a:t> </a:t>
            </a:r>
            <a:r>
              <a:rPr lang="en-US" sz="2800" dirty="0"/>
              <a:t>In the philosophy of Fichte the chief datum is the human self and its </a:t>
            </a:r>
            <a:r>
              <a:rPr lang="en-US" sz="2800" b="1" dirty="0">
                <a:solidFill>
                  <a:schemeClr val="accent6"/>
                </a:solidFill>
              </a:rPr>
              <a:t>self-consciousness</a:t>
            </a:r>
            <a:r>
              <a:rPr lang="en-US" sz="2800" dirty="0">
                <a:solidFill>
                  <a:schemeClr val="accent6"/>
                </a:solidFill>
              </a:rPr>
              <a:t>.</a:t>
            </a:r>
            <a:endParaRPr lang="ru-RU" sz="2800" dirty="0">
              <a:solidFill>
                <a:schemeClr val="accent6"/>
              </a:solidFill>
            </a:endParaRPr>
          </a:p>
          <a:p>
            <a:pPr algn="ctr">
              <a:spcBef>
                <a:spcPts val="0"/>
              </a:spcBef>
              <a:buNone/>
            </a:pPr>
            <a:r>
              <a:rPr lang="en-US" sz="2800" dirty="0"/>
              <a:t>Mind, according to Fichte, is the action. Mind gives being. All are deduced from it. Fichte thought, that contradiction is the beginning of creation, the origin of action and self-development. In fact, according to Fichte, there is something like a cosmic self and the world as a whole is spiritual through and through. This is the position of absolute idealism.</a:t>
            </a:r>
            <a:endParaRPr lang="ru-RU" sz="2800" dirty="0"/>
          </a:p>
          <a:p>
            <a:pPr algn="ctr">
              <a:buNone/>
            </a:pPr>
            <a:endParaRPr lang="ru-RU" dirty="0"/>
          </a:p>
        </p:txBody>
      </p:sp>
      <p:pic>
        <p:nvPicPr>
          <p:cNvPr id="1026" name="Picture 2" descr="C:\Users\solomea\Pictures\johanngottliebfichte4.jpg"/>
          <p:cNvPicPr>
            <a:picLocks noChangeAspect="1" noChangeArrowheads="1"/>
          </p:cNvPicPr>
          <p:nvPr/>
        </p:nvPicPr>
        <p:blipFill>
          <a:blip r:embed="rId2"/>
          <a:srcRect/>
          <a:stretch>
            <a:fillRect/>
          </a:stretch>
        </p:blipFill>
        <p:spPr bwMode="auto">
          <a:xfrm>
            <a:off x="214282" y="357166"/>
            <a:ext cx="3062294" cy="4071966"/>
          </a:xfrm>
          <a:prstGeom prst="rect">
            <a:avLst/>
          </a:prstGeom>
          <a:noFill/>
        </p:spPr>
      </p:pic>
      <p:sp>
        <p:nvSpPr>
          <p:cNvPr id="4" name="Прямоугольник 3"/>
          <p:cNvSpPr/>
          <p:nvPr/>
        </p:nvSpPr>
        <p:spPr>
          <a:xfrm>
            <a:off x="484144" y="5085184"/>
            <a:ext cx="2522570" cy="1384995"/>
          </a:xfrm>
          <a:prstGeom prst="rect">
            <a:avLst/>
          </a:prstGeom>
        </p:spPr>
        <p:txBody>
          <a:bodyPr wrap="square">
            <a:spAutoFit/>
          </a:bodyPr>
          <a:lstStyle/>
          <a:p>
            <a:pPr marL="571500" indent="-571500" algn="ctr"/>
            <a:r>
              <a:rPr lang="en-US" sz="2800" b="1" dirty="0">
                <a:solidFill>
                  <a:srgbClr val="990000"/>
                </a:solidFill>
              </a:rPr>
              <a:t>I.G. Fichte</a:t>
            </a:r>
          </a:p>
          <a:p>
            <a:pPr marL="571500" indent="-571500" algn="ctr"/>
            <a:r>
              <a:rPr lang="en-US" sz="2800" b="1" dirty="0">
                <a:solidFill>
                  <a:srgbClr val="990000"/>
                </a:solidFill>
              </a:rPr>
              <a:t>1762-1814</a:t>
            </a:r>
          </a:p>
          <a:p>
            <a:pPr marL="571500" indent="-571500" algn="ctr"/>
            <a:endParaRPr lang="ru-RU" sz="2800" b="1"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00398" y="142852"/>
            <a:ext cx="5643602" cy="6500858"/>
          </a:xfrm>
        </p:spPr>
        <p:txBody>
          <a:bodyPr>
            <a:normAutofit fontScale="92500"/>
          </a:bodyPr>
          <a:lstStyle/>
          <a:p>
            <a:pPr algn="ctr">
              <a:buNone/>
            </a:pPr>
            <a:r>
              <a:rPr lang="en-US" sz="3200" dirty="0">
                <a:solidFill>
                  <a:srgbClr val="002060"/>
                </a:solidFill>
              </a:rPr>
              <a:t>F. Schelling </a:t>
            </a:r>
            <a:r>
              <a:rPr lang="en-US" sz="3200" dirty="0"/>
              <a:t>directly proceeded from the principle of identity of spirit and nature, which are only different manifestations of the single active substance – that is “the Absolute” or God. The absolute identity of Schelling is original substance. The force, acting in nature, in fact, is identical with the force which is discovered in spiritual world.</a:t>
            </a:r>
            <a:endParaRPr lang="ru-RU" sz="3200" dirty="0"/>
          </a:p>
        </p:txBody>
      </p:sp>
      <p:pic>
        <p:nvPicPr>
          <p:cNvPr id="2050" name="Picture 2" descr="C:\Users\solomea\Pictures\sche_000.jpg"/>
          <p:cNvPicPr>
            <a:picLocks noChangeAspect="1" noChangeArrowheads="1"/>
          </p:cNvPicPr>
          <p:nvPr/>
        </p:nvPicPr>
        <p:blipFill>
          <a:blip r:embed="rId2"/>
          <a:srcRect/>
          <a:stretch>
            <a:fillRect/>
          </a:stretch>
        </p:blipFill>
        <p:spPr bwMode="auto">
          <a:xfrm>
            <a:off x="214282" y="285728"/>
            <a:ext cx="3162336" cy="4419608"/>
          </a:xfrm>
          <a:prstGeom prst="rect">
            <a:avLst/>
          </a:prstGeom>
          <a:noFill/>
        </p:spPr>
      </p:pic>
      <p:sp>
        <p:nvSpPr>
          <p:cNvPr id="4" name="Прямоугольник 3"/>
          <p:cNvSpPr/>
          <p:nvPr/>
        </p:nvSpPr>
        <p:spPr>
          <a:xfrm>
            <a:off x="285720" y="5143512"/>
            <a:ext cx="3071834" cy="954107"/>
          </a:xfrm>
          <a:prstGeom prst="rect">
            <a:avLst/>
          </a:prstGeom>
        </p:spPr>
        <p:txBody>
          <a:bodyPr wrap="square">
            <a:spAutoFit/>
          </a:bodyPr>
          <a:lstStyle/>
          <a:p>
            <a:pPr algn="ctr"/>
            <a:r>
              <a:rPr lang="en-US" sz="2800" b="1" dirty="0">
                <a:solidFill>
                  <a:srgbClr val="990000"/>
                </a:solidFill>
              </a:rPr>
              <a:t>F. Schelling</a:t>
            </a:r>
          </a:p>
          <a:p>
            <a:pPr algn="ctr"/>
            <a:r>
              <a:rPr lang="en-US" sz="2800" b="1" dirty="0">
                <a:solidFill>
                  <a:srgbClr val="990000"/>
                </a:solidFill>
              </a:rPr>
              <a:t>1775-1854 </a:t>
            </a:r>
            <a:endParaRPr lang="ru-RU" sz="2800" b="1" dirty="0">
              <a:solidFill>
                <a:srgbClr val="990000"/>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6632"/>
            <a:ext cx="9144000" cy="6455640"/>
          </a:xfrm>
        </p:spPr>
        <p:txBody>
          <a:bodyPr>
            <a:noAutofit/>
          </a:bodyPr>
          <a:lstStyle/>
          <a:p>
            <a:pPr algn="ctr">
              <a:buNone/>
            </a:pPr>
            <a:r>
              <a:rPr lang="en-US" sz="2900" dirty="0">
                <a:solidFill>
                  <a:schemeClr val="tx1"/>
                </a:solidFill>
              </a:rPr>
              <a:t>The creative force of Absolute displays the panorama of world’s life, transformation of its forms from the lowest to the highest, which is crowned by human self-awareness. The same creation as identity of theoretical and practical activity one must find in subjective intellect. There, according to Shelling, the aesthetic and artistic activity has such character and it is able to express the nature of creative origin with the largest wholeness. The ideal world of art and real world of things are the products of the same activity, which creating unconsciously, makes the world of nature, but creating consciously, aesthetic world of art. All world is the living work of art.</a:t>
            </a:r>
            <a:endParaRPr lang="ru-RU" sz="2900" dirty="0">
              <a:solidFill>
                <a:schemeClr val="tx1"/>
              </a:solidFill>
            </a:endParaRPr>
          </a:p>
          <a:p>
            <a:pPr algn="ctr">
              <a:buNone/>
            </a:pPr>
            <a:endParaRPr lang="ru-RU" sz="30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75856" y="214290"/>
            <a:ext cx="5725300" cy="6429420"/>
          </a:xfrm>
        </p:spPr>
        <p:txBody>
          <a:bodyPr>
            <a:normAutofit lnSpcReduction="10000"/>
          </a:bodyPr>
          <a:lstStyle/>
          <a:p>
            <a:pPr marL="0" indent="0" algn="ctr">
              <a:buNone/>
            </a:pPr>
            <a:r>
              <a:rPr lang="en-US" sz="2800" dirty="0">
                <a:solidFill>
                  <a:schemeClr val="tx1"/>
                </a:solidFill>
              </a:rPr>
              <a:t>G. W. F. Hegel tried to make comprehensive, </a:t>
            </a:r>
            <a:r>
              <a:rPr lang="en-US" sz="2800" b="1" dirty="0">
                <a:solidFill>
                  <a:srgbClr val="C00000"/>
                </a:solidFill>
              </a:rPr>
              <a:t>all-embracing philosophic system</a:t>
            </a:r>
            <a:r>
              <a:rPr lang="en-US" sz="2800" dirty="0">
                <a:solidFill>
                  <a:schemeClr val="tx1"/>
                </a:solidFill>
              </a:rPr>
              <a:t>, embracing all field of human knowledge. German philosopher considered identity of thought and being in the process of development. Rational development of the world is the main subject of Hegel’s philosophy. According to Hegel, the origin of development is Mind or Spirit, </a:t>
            </a:r>
            <a:r>
              <a:rPr lang="en-US" sz="2800" b="1" dirty="0">
                <a:solidFill>
                  <a:srgbClr val="C00000"/>
                </a:solidFill>
              </a:rPr>
              <a:t>absolute idea</a:t>
            </a:r>
            <a:r>
              <a:rPr lang="en-US" sz="2800" dirty="0">
                <a:solidFill>
                  <a:srgbClr val="C00000"/>
                </a:solidFill>
              </a:rPr>
              <a:t>.</a:t>
            </a:r>
            <a:r>
              <a:rPr lang="en-US" sz="2800" dirty="0"/>
              <a:t> </a:t>
            </a:r>
            <a:r>
              <a:rPr lang="en-US" sz="2800" dirty="0">
                <a:solidFill>
                  <a:schemeClr val="tx1"/>
                </a:solidFill>
              </a:rPr>
              <a:t>It is true reality. But world, nature is only reflection, another being of absolute idea. </a:t>
            </a:r>
            <a:endParaRPr lang="ru-RU" sz="2800" b="1" dirty="0">
              <a:solidFill>
                <a:schemeClr val="tx1"/>
              </a:solidFill>
            </a:endParaRPr>
          </a:p>
        </p:txBody>
      </p:sp>
      <p:pic>
        <p:nvPicPr>
          <p:cNvPr id="2050" name="Picture 2" descr="C:\Users\solomea\Pictures\гегль.jpg"/>
          <p:cNvPicPr>
            <a:picLocks noChangeAspect="1" noChangeArrowheads="1"/>
          </p:cNvPicPr>
          <p:nvPr/>
        </p:nvPicPr>
        <p:blipFill>
          <a:blip r:embed="rId2"/>
          <a:srcRect/>
          <a:stretch>
            <a:fillRect/>
          </a:stretch>
        </p:blipFill>
        <p:spPr bwMode="auto">
          <a:xfrm>
            <a:off x="285720" y="357167"/>
            <a:ext cx="2714644" cy="3857652"/>
          </a:xfrm>
          <a:prstGeom prst="rect">
            <a:avLst/>
          </a:prstGeom>
          <a:noFill/>
        </p:spPr>
      </p:pic>
      <p:sp>
        <p:nvSpPr>
          <p:cNvPr id="5" name="Прямоугольник 4"/>
          <p:cNvSpPr/>
          <p:nvPr/>
        </p:nvSpPr>
        <p:spPr>
          <a:xfrm>
            <a:off x="107125" y="4581128"/>
            <a:ext cx="3071834" cy="1077218"/>
          </a:xfrm>
          <a:prstGeom prst="rect">
            <a:avLst/>
          </a:prstGeom>
        </p:spPr>
        <p:txBody>
          <a:bodyPr wrap="square">
            <a:spAutoFit/>
          </a:bodyPr>
          <a:lstStyle/>
          <a:p>
            <a:pPr algn="ctr"/>
            <a:r>
              <a:rPr lang="ru-RU" sz="2400" b="1" dirty="0"/>
              <a:t> </a:t>
            </a:r>
            <a:r>
              <a:rPr lang="en-US" sz="3200" b="1" dirty="0">
                <a:solidFill>
                  <a:srgbClr val="990000"/>
                </a:solidFill>
              </a:rPr>
              <a:t>G. W. F. Hegel </a:t>
            </a:r>
          </a:p>
          <a:p>
            <a:pPr algn="ctr"/>
            <a:r>
              <a:rPr lang="ru-RU" sz="3200" b="1" dirty="0">
                <a:solidFill>
                  <a:srgbClr val="990000"/>
                </a:solidFill>
              </a:rPr>
              <a:t>(1770-1831)</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435280" cy="6408712"/>
          </a:xfrm>
        </p:spPr>
        <p:txBody>
          <a:bodyPr>
            <a:noAutofit/>
          </a:bodyPr>
          <a:lstStyle/>
          <a:p>
            <a:pPr indent="0" algn="ctr">
              <a:buNone/>
            </a:pPr>
            <a:r>
              <a:rPr lang="en-US" sz="3800" dirty="0">
                <a:solidFill>
                  <a:schemeClr val="tx1"/>
                </a:solidFill>
              </a:rPr>
              <a:t>Hegel regarded nature in its innumerable empirical phenomena as a sort of “scales, which the snake of absolute dialectics sheds in its motion”. Hegel developed the </a:t>
            </a:r>
            <a:r>
              <a:rPr lang="en-US" sz="3800" b="1" dirty="0">
                <a:solidFill>
                  <a:srgbClr val="C00000"/>
                </a:solidFill>
              </a:rPr>
              <a:t>study about laws and categories of dialectics</a:t>
            </a:r>
            <a:r>
              <a:rPr lang="en-US" sz="3800" dirty="0"/>
              <a:t>, </a:t>
            </a:r>
            <a:r>
              <a:rPr lang="en-US" sz="3800" dirty="0">
                <a:solidFill>
                  <a:schemeClr val="tx1"/>
                </a:solidFill>
              </a:rPr>
              <a:t>for the first time in systematic form worked out fundamental principles of </a:t>
            </a:r>
            <a:r>
              <a:rPr lang="en-US" sz="3800" b="1" dirty="0">
                <a:solidFill>
                  <a:srgbClr val="C00000"/>
                </a:solidFill>
              </a:rPr>
              <a:t>dialectical logic</a:t>
            </a:r>
            <a:r>
              <a:rPr lang="en-US" sz="3800" dirty="0">
                <a:solidFill>
                  <a:srgbClr val="C00000"/>
                </a:solidFill>
              </a:rPr>
              <a:t>.</a:t>
            </a:r>
            <a:endParaRPr lang="ru-RU" sz="3800" dirty="0">
              <a:solidFill>
                <a:srgbClr val="C00000"/>
              </a:solidFill>
            </a:endParaRPr>
          </a:p>
          <a:p>
            <a:pPr indent="0" algn="ctr">
              <a:buNone/>
            </a:pPr>
            <a:endParaRPr lang="ru-RU" sz="4000" b="1"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401080" cy="6095070"/>
          </a:xfrm>
        </p:spPr>
        <p:txBody>
          <a:bodyPr>
            <a:noAutofit/>
          </a:bodyPr>
          <a:lstStyle/>
          <a:p>
            <a:pPr indent="0" algn="ctr">
              <a:buNone/>
            </a:pPr>
            <a:r>
              <a:rPr lang="en-US" sz="3200" dirty="0"/>
              <a:t>In the process of its </a:t>
            </a:r>
            <a:r>
              <a:rPr lang="en-US" sz="3200" b="1" dirty="0">
                <a:solidFill>
                  <a:srgbClr val="C00000"/>
                </a:solidFill>
              </a:rPr>
              <a:t>dialectical self-development</a:t>
            </a:r>
            <a:r>
              <a:rPr lang="en-US" sz="3200" dirty="0"/>
              <a:t> absolute idea passes through tree stages. The first stage is logical. Hegel begins from the concept of absolute (“pure”) being, which has not concrete characteristics and therefore is equal to its opposite, that is – nothing. Absolute idea turns out to be, identity of being and nothing, which forms the concept of becoming, as something more concrete, substantial, as the moment of transition in another state of “absolute anxiety of becoming”. </a:t>
            </a:r>
            <a:endParaRPr lang="ru-RU" sz="3200" b="1"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2852"/>
            <a:ext cx="9144000" cy="6572296"/>
          </a:xfrm>
        </p:spPr>
        <p:txBody>
          <a:bodyPr>
            <a:noAutofit/>
          </a:bodyPr>
          <a:lstStyle/>
          <a:p>
            <a:pPr indent="0" algn="ctr">
              <a:spcBef>
                <a:spcPts val="0"/>
              </a:spcBef>
              <a:buNone/>
            </a:pPr>
            <a:r>
              <a:rPr lang="en-US" sz="2400" dirty="0">
                <a:solidFill>
                  <a:schemeClr val="tx1"/>
                </a:solidFill>
              </a:rPr>
              <a:t>The special features of construction of Hegel’s logic are obvious in this three concepts: </a:t>
            </a:r>
          </a:p>
          <a:p>
            <a:pPr indent="0" algn="ctr">
              <a:spcBef>
                <a:spcPts val="0"/>
              </a:spcBef>
              <a:buNone/>
            </a:pPr>
            <a:r>
              <a:rPr lang="en-US" sz="2400" b="1" dirty="0">
                <a:solidFill>
                  <a:srgbClr val="C00000"/>
                </a:solidFill>
              </a:rPr>
              <a:t>thesis-antithesis-synthesis. </a:t>
            </a:r>
          </a:p>
          <a:p>
            <a:pPr indent="0" algn="ctr">
              <a:spcBef>
                <a:spcPts val="0"/>
              </a:spcBef>
              <a:buNone/>
            </a:pPr>
            <a:r>
              <a:rPr lang="en-US" sz="2400" dirty="0">
                <a:solidFill>
                  <a:schemeClr val="tx1"/>
                </a:solidFill>
              </a:rPr>
              <a:t>The result of becoming (synthesis) Hegel calls “available being”. It’s inherent in real objects. The results of cognition of object show themselves in its concept, which is the conception of object as itself. Concept is the absolute creative power, generating all available. In other words, according to Hegel, all concepts transfer from the sphere of spirit to the material sphere and begin to live independent life.</a:t>
            </a:r>
          </a:p>
          <a:p>
            <a:pPr indent="0" algn="ctr">
              <a:spcBef>
                <a:spcPts val="0"/>
              </a:spcBef>
              <a:buNone/>
            </a:pPr>
            <a:r>
              <a:rPr lang="en-US" sz="2400" b="1" dirty="0">
                <a:solidFill>
                  <a:srgbClr val="C00000"/>
                </a:solidFill>
              </a:rPr>
              <a:t>The second stage begins. </a:t>
            </a:r>
            <a:r>
              <a:rPr lang="en-US" sz="2400" dirty="0">
                <a:solidFill>
                  <a:schemeClr val="tx1"/>
                </a:solidFill>
              </a:rPr>
              <a:t>Nature is the idea in its another being. Hegel said that though it is possible to deduce all knowledge about nature from the single concept of “absolute idea”, there is no need to do that, since there are concrete sciences. Therefore, it is necessary to correct all existing knowledge (physics, chemistry, biology) in order to reveal more distinctly the motion of idea in this world.</a:t>
            </a:r>
            <a:endParaRPr lang="ru-RU" sz="2400" b="1" dirty="0">
              <a:solidFill>
                <a:schemeClr val="tx1"/>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357982"/>
          </a:xfrm>
        </p:spPr>
        <p:txBody>
          <a:bodyPr>
            <a:normAutofit/>
          </a:bodyPr>
          <a:lstStyle/>
          <a:p>
            <a:pPr algn="ctr">
              <a:spcBef>
                <a:spcPts val="0"/>
              </a:spcBef>
              <a:buNone/>
            </a:pPr>
            <a:r>
              <a:rPr lang="en-US" sz="2800" dirty="0">
                <a:solidFill>
                  <a:schemeClr val="tx2"/>
                </a:solidFill>
              </a:rPr>
              <a:t>On the one hand Hegel tried to deduce general laws and forms of nature from </a:t>
            </a:r>
            <a:r>
              <a:rPr lang="en-US" sz="2800" b="1" dirty="0">
                <a:solidFill>
                  <a:srgbClr val="C00000"/>
                </a:solidFill>
              </a:rPr>
              <a:t>absolute world-Spirit</a:t>
            </a:r>
            <a:r>
              <a:rPr lang="en-US" sz="2800" dirty="0"/>
              <a:t>. </a:t>
            </a:r>
            <a:r>
              <a:rPr lang="en-US" sz="2800" dirty="0">
                <a:solidFill>
                  <a:schemeClr val="tx1"/>
                </a:solidFill>
              </a:rPr>
              <a:t>But on the other hand, he had to acknowledge, that something inexplicable, similar to Kant’s “thing in itself” exists in nature.</a:t>
            </a:r>
            <a:endParaRPr lang="ru-RU" sz="2800" dirty="0">
              <a:solidFill>
                <a:schemeClr val="tx1"/>
              </a:solidFill>
            </a:endParaRPr>
          </a:p>
          <a:p>
            <a:pPr algn="ctr">
              <a:spcBef>
                <a:spcPts val="0"/>
              </a:spcBef>
              <a:buNone/>
            </a:pPr>
            <a:r>
              <a:rPr lang="en-US" sz="2800" dirty="0">
                <a:solidFill>
                  <a:schemeClr val="tx1"/>
                </a:solidFill>
              </a:rPr>
              <a:t>For Hegel nature is the place</a:t>
            </a:r>
            <a:r>
              <a:rPr lang="ru-RU" sz="2800" dirty="0">
                <a:solidFill>
                  <a:schemeClr val="tx1"/>
                </a:solidFill>
              </a:rPr>
              <a:t> </a:t>
            </a:r>
            <a:r>
              <a:rPr lang="en-US" sz="2800" dirty="0">
                <a:solidFill>
                  <a:schemeClr val="tx1"/>
                </a:solidFill>
              </a:rPr>
              <a:t>where idea will free itself from its nature’s form and with the aid of human consciousness will return to its pure spiritual being. This is the third stage of the self-development of idea. Here idea gets necessary concreteness. It gets the form of concretization in the appearance of the subjective, objective and at last, where man and </a:t>
            </a:r>
            <a:r>
              <a:rPr lang="en-US" sz="2800" b="1" dirty="0">
                <a:solidFill>
                  <a:schemeClr val="accent6"/>
                </a:solidFill>
              </a:rPr>
              <a:t>social life appeared</a:t>
            </a:r>
            <a:r>
              <a:rPr lang="en-US" sz="2800" dirty="0">
                <a:solidFill>
                  <a:schemeClr val="accent6"/>
                </a:solidFill>
              </a:rPr>
              <a:t>, </a:t>
            </a:r>
            <a:r>
              <a:rPr lang="en-US" sz="2800" b="1" dirty="0">
                <a:solidFill>
                  <a:schemeClr val="accent6"/>
                </a:solidFill>
              </a:rPr>
              <a:t>Absolute spirit</a:t>
            </a:r>
            <a:r>
              <a:rPr lang="en-US" sz="2800" dirty="0">
                <a:solidFill>
                  <a:schemeClr val="accent6"/>
                </a:solidFill>
              </a:rPr>
              <a:t>.</a:t>
            </a:r>
            <a:endParaRPr lang="ru-RU" sz="2800" b="1" dirty="0">
              <a:solidFill>
                <a:schemeClr val="accent6"/>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643998" cy="6429420"/>
          </a:xfrm>
        </p:spPr>
        <p:txBody>
          <a:bodyPr>
            <a:normAutofit fontScale="92500" lnSpcReduction="20000"/>
          </a:bodyPr>
          <a:lstStyle/>
          <a:p>
            <a:pPr indent="0" algn="ctr">
              <a:buNone/>
            </a:pPr>
            <a:r>
              <a:rPr lang="en-US" sz="3600" b="1" dirty="0">
                <a:solidFill>
                  <a:srgbClr val="C00000"/>
                </a:solidFill>
              </a:rPr>
              <a:t>Subjective spirit </a:t>
            </a:r>
            <a:r>
              <a:rPr lang="en-US" sz="3600" dirty="0"/>
              <a:t>is the consciousness of subject, the psychological characteristics of man (habit, appetite, judgment). The </a:t>
            </a:r>
            <a:r>
              <a:rPr lang="en-US" sz="3600" b="1" dirty="0">
                <a:solidFill>
                  <a:srgbClr val="C00000"/>
                </a:solidFill>
              </a:rPr>
              <a:t>objective spirit </a:t>
            </a:r>
            <a:r>
              <a:rPr lang="en-US" sz="3600" dirty="0"/>
              <a:t>is the human family mind, got historical expression in the organizations of social life (the family, civil society, the state). The </a:t>
            </a:r>
            <a:r>
              <a:rPr lang="en-US" sz="3600" b="1" dirty="0">
                <a:solidFill>
                  <a:srgbClr val="C00000"/>
                </a:solidFill>
              </a:rPr>
              <a:t>absolute spirit </a:t>
            </a:r>
            <a:r>
              <a:rPr lang="en-US" sz="3600" dirty="0"/>
              <a:t>is the spirit of freedom, infinite, aspiring to cognize itself and express its essence. According to Hegel, spirit contemplating itself in complete freedom is art, spirit, representing itself with respect, is religion, spirit, thinking its essence in concepts and cognizing it, is </a:t>
            </a:r>
            <a:r>
              <a:rPr lang="en-US" sz="3600" b="1" dirty="0">
                <a:solidFill>
                  <a:srgbClr val="C00000"/>
                </a:solidFill>
              </a:rPr>
              <a:t>philosophy</a:t>
            </a:r>
            <a:r>
              <a:rPr lang="en-US" sz="3600" dirty="0">
                <a:solidFill>
                  <a:srgbClr val="C00000"/>
                </a:solidFill>
              </a:rPr>
              <a:t>.</a:t>
            </a:r>
            <a:endParaRPr lang="ru-RU" sz="3600" dirty="0">
              <a:solidFill>
                <a:srgbClr val="C00000"/>
              </a:solidFill>
            </a:endParaRPr>
          </a:p>
          <a:p>
            <a:pPr indent="0" algn="ctr">
              <a:buNone/>
            </a:pPr>
            <a:endParaRPr lang="ru-RU" b="1"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1" y="980728"/>
            <a:ext cx="7704856" cy="5060635"/>
          </a:xfrm>
        </p:spPr>
        <p:txBody>
          <a:bodyPr>
            <a:normAutofit/>
          </a:bodyPr>
          <a:lstStyle/>
          <a:p>
            <a:pPr marL="0" lvl="0" indent="0" algn="ctr">
              <a:buClr>
                <a:srgbClr val="E84C22"/>
              </a:buClr>
              <a:buNone/>
            </a:pPr>
            <a:r>
              <a:rPr lang="en-US" sz="4000" dirty="0">
                <a:solidFill>
                  <a:prstClr val="black"/>
                </a:solidFill>
              </a:rPr>
              <a:t>The main distinctive features of German classic philosophy are globalization, systematic and classic character, the high degree of generalization, gnosiologism, dialectical character, interpretation of man as active subject.</a:t>
            </a:r>
            <a:endParaRPr lang="ru-RU" sz="4000" dirty="0">
              <a:solidFill>
                <a:prstClr val="black"/>
              </a:solidFill>
            </a:endParaRPr>
          </a:p>
          <a:p>
            <a:endParaRPr lang="ru-RU" sz="4000" dirty="0"/>
          </a:p>
        </p:txBody>
      </p:sp>
    </p:spTree>
    <p:extLst>
      <p:ext uri="{BB962C8B-B14F-4D97-AF65-F5344CB8AC3E}">
        <p14:creationId xmlns:p14="http://schemas.microsoft.com/office/powerpoint/2010/main" val="41554013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3635896" y="214290"/>
            <a:ext cx="5508104" cy="6643710"/>
          </a:xfrm>
        </p:spPr>
        <p:txBody>
          <a:bodyPr>
            <a:normAutofit fontScale="92500"/>
          </a:bodyPr>
          <a:lstStyle/>
          <a:p>
            <a:pPr marL="6350" indent="0" algn="ctr">
              <a:buNone/>
            </a:pPr>
            <a:r>
              <a:rPr lang="en-US" sz="3000" dirty="0">
                <a:solidFill>
                  <a:schemeClr val="tx1"/>
                </a:solidFill>
              </a:rPr>
              <a:t>L. Feuerbach is the founder of one of the versions of philosophic materialism. The starting-point of Feuerbach’s philosophy is the idea, which is expressed in aphorism: </a:t>
            </a:r>
            <a:r>
              <a:rPr lang="en-US" sz="3000" b="1" dirty="0">
                <a:solidFill>
                  <a:srgbClr val="990000"/>
                </a:solidFill>
              </a:rPr>
              <a:t>“It is not God created man, but man created God”.</a:t>
            </a:r>
            <a:r>
              <a:rPr lang="en-US" sz="3000" b="1" dirty="0">
                <a:solidFill>
                  <a:srgbClr val="002060"/>
                </a:solidFill>
              </a:rPr>
              <a:t> </a:t>
            </a:r>
            <a:r>
              <a:rPr lang="en-US" sz="3000" dirty="0">
                <a:solidFill>
                  <a:schemeClr val="tx1"/>
                </a:solidFill>
              </a:rPr>
              <a:t>Nature is the basis of spirit. It must become the basis of new philosophy, which must reveal the earthy essence of man, whom nature has given senses and mind and whose mentality, depends on his corporal organization.</a:t>
            </a:r>
            <a:endParaRPr lang="ru-RU" sz="3000" dirty="0">
              <a:solidFill>
                <a:schemeClr val="tx1"/>
              </a:solidFill>
            </a:endParaRPr>
          </a:p>
          <a:p>
            <a:pPr marL="6350" indent="0">
              <a:buNone/>
            </a:pPr>
            <a:endParaRPr lang="ru-RU" b="1" dirty="0"/>
          </a:p>
        </p:txBody>
      </p:sp>
      <p:sp>
        <p:nvSpPr>
          <p:cNvPr id="8" name="Прямоугольник 7"/>
          <p:cNvSpPr/>
          <p:nvPr/>
        </p:nvSpPr>
        <p:spPr>
          <a:xfrm>
            <a:off x="601098" y="5301208"/>
            <a:ext cx="2571752" cy="954107"/>
          </a:xfrm>
          <a:prstGeom prst="rect">
            <a:avLst/>
          </a:prstGeom>
        </p:spPr>
        <p:txBody>
          <a:bodyPr wrap="square">
            <a:spAutoFit/>
          </a:bodyPr>
          <a:lstStyle/>
          <a:p>
            <a:pPr lvl="0" algn="ctr"/>
            <a:r>
              <a:rPr lang="en-US" sz="2800" b="1" dirty="0">
                <a:solidFill>
                  <a:srgbClr val="990000"/>
                </a:solidFill>
              </a:rPr>
              <a:t>L. Feuerbach</a:t>
            </a:r>
          </a:p>
          <a:p>
            <a:pPr lvl="0" algn="ctr"/>
            <a:r>
              <a:rPr lang="ru-RU" sz="2800" b="1" dirty="0">
                <a:solidFill>
                  <a:srgbClr val="990000"/>
                </a:solidFill>
              </a:rPr>
              <a:t>(1</a:t>
            </a:r>
            <a:r>
              <a:rPr lang="en-US" sz="2800" b="1" dirty="0">
                <a:solidFill>
                  <a:srgbClr val="990000"/>
                </a:solidFill>
              </a:rPr>
              <a:t>804</a:t>
            </a:r>
            <a:r>
              <a:rPr lang="ru-RU" sz="2800" b="1" dirty="0">
                <a:solidFill>
                  <a:srgbClr val="990000"/>
                </a:solidFill>
              </a:rPr>
              <a:t>-18</a:t>
            </a:r>
            <a:r>
              <a:rPr lang="en-US" sz="2800" b="1" dirty="0">
                <a:solidFill>
                  <a:srgbClr val="990000"/>
                </a:solidFill>
              </a:rPr>
              <a:t>72</a:t>
            </a:r>
            <a:r>
              <a:rPr lang="ru-RU" sz="2800" b="1" dirty="0">
                <a:solidFill>
                  <a:srgbClr val="990000"/>
                </a:solidFill>
              </a:rPr>
              <a:t>).</a:t>
            </a:r>
          </a:p>
        </p:txBody>
      </p:sp>
      <p:pic>
        <p:nvPicPr>
          <p:cNvPr id="3074" name="Picture 2" descr="C:\Users\solomea\Pictures\Ludwig-Feuerbach.jpg"/>
          <p:cNvPicPr>
            <a:picLocks noChangeAspect="1" noChangeArrowheads="1"/>
          </p:cNvPicPr>
          <p:nvPr/>
        </p:nvPicPr>
        <p:blipFill>
          <a:blip r:embed="rId2"/>
          <a:srcRect/>
          <a:stretch>
            <a:fillRect/>
          </a:stretch>
        </p:blipFill>
        <p:spPr bwMode="auto">
          <a:xfrm>
            <a:off x="151039" y="-772"/>
            <a:ext cx="3471870" cy="4838712"/>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643998" cy="6858000"/>
          </a:xfrm>
        </p:spPr>
        <p:txBody>
          <a:bodyPr>
            <a:normAutofit/>
          </a:bodyPr>
          <a:lstStyle/>
          <a:p>
            <a:pPr marL="7938" indent="-7938">
              <a:buNone/>
            </a:pPr>
            <a:endParaRPr lang="ru-RU" sz="3100" dirty="0"/>
          </a:p>
          <a:p>
            <a:pPr indent="0" algn="ctr">
              <a:buNone/>
            </a:pPr>
            <a:r>
              <a:rPr lang="en-US" sz="4000" dirty="0"/>
              <a:t>Feuerbach proposed </a:t>
            </a:r>
            <a:r>
              <a:rPr lang="en-US" sz="4000" b="1" dirty="0">
                <a:solidFill>
                  <a:srgbClr val="C00000"/>
                </a:solidFill>
              </a:rPr>
              <a:t>anthropological principle</a:t>
            </a:r>
            <a:r>
              <a:rPr lang="en-US" sz="4000" dirty="0"/>
              <a:t>. He became to interpret the concept “object” in a new way. This concept is originally formed in the experience of human dealings and therefore the first object for man is the other man, or “You”.</a:t>
            </a:r>
            <a:endParaRPr lang="ru-RU" sz="4000" dirty="0"/>
          </a:p>
          <a:p>
            <a:pPr indent="0" algn="ctr">
              <a:buNone/>
            </a:pPr>
            <a:endParaRPr lang="ru-RU" sz="36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3214678" y="142852"/>
            <a:ext cx="5929322" cy="6715148"/>
          </a:xfrm>
        </p:spPr>
        <p:txBody>
          <a:bodyPr>
            <a:normAutofit fontScale="92500" lnSpcReduction="10000"/>
          </a:bodyPr>
          <a:lstStyle/>
          <a:p>
            <a:pPr marL="88900" indent="-7938" algn="ctr">
              <a:buNone/>
            </a:pPr>
            <a:r>
              <a:rPr lang="en-US" sz="3200" b="1" dirty="0">
                <a:solidFill>
                  <a:srgbClr val="C00000"/>
                </a:solidFill>
              </a:rPr>
              <a:t>E. Kant </a:t>
            </a:r>
            <a:r>
              <a:rPr lang="en-US" sz="3200" dirty="0">
                <a:solidFill>
                  <a:schemeClr val="tx1"/>
                </a:solidFill>
              </a:rPr>
              <a:t>is the founder of German classic philosophy and one of the greatest minds of humankind. It was Kant who realized radical change in philosophy, demolished the idea about passive, contemplative nature of mind, human consciousness in general. Kant thoroughly investigated the possibilities of human cognition and established its limits. Work of philosophers of New Time revealed irreconcilable contradiction between rationalism and empiricism. </a:t>
            </a:r>
            <a:endParaRPr lang="ru-RU" sz="3000" b="1" dirty="0">
              <a:solidFill>
                <a:schemeClr val="tx1"/>
              </a:solidFill>
            </a:endParaRPr>
          </a:p>
          <a:p>
            <a:pPr marL="88900" indent="-7938">
              <a:buNone/>
            </a:pPr>
            <a:endParaRPr lang="ru-RU" sz="3000" b="1" dirty="0"/>
          </a:p>
          <a:p>
            <a:pPr marL="88900" indent="-7938">
              <a:buNone/>
            </a:pPr>
            <a:endParaRPr lang="en-US" sz="3000" b="1" dirty="0"/>
          </a:p>
          <a:p>
            <a:pPr marL="88900" indent="-7938">
              <a:buNone/>
            </a:pPr>
            <a:endParaRPr lang="ru-RU" dirty="0"/>
          </a:p>
          <a:p>
            <a:pPr marL="88900" indent="-7938">
              <a:buNone/>
            </a:pPr>
            <a:endParaRPr lang="ru-RU" dirty="0"/>
          </a:p>
          <a:p>
            <a:pPr marL="88900" indent="-7938">
              <a:buNone/>
            </a:pPr>
            <a:endParaRPr lang="ru-RU" dirty="0"/>
          </a:p>
          <a:p>
            <a:pPr marL="88900" indent="-7938">
              <a:buNone/>
            </a:pPr>
            <a:endParaRPr lang="ru-RU" dirty="0"/>
          </a:p>
        </p:txBody>
      </p:sp>
      <p:pic>
        <p:nvPicPr>
          <p:cNvPr id="1026" name="Picture 2" descr="C:\Users\solomea\Pictures\Immanuel_Kant.jpg"/>
          <p:cNvPicPr>
            <a:picLocks noChangeAspect="1" noChangeArrowheads="1"/>
          </p:cNvPicPr>
          <p:nvPr/>
        </p:nvPicPr>
        <p:blipFill>
          <a:blip r:embed="rId2"/>
          <a:srcRect/>
          <a:stretch>
            <a:fillRect/>
          </a:stretch>
        </p:blipFill>
        <p:spPr bwMode="auto">
          <a:xfrm>
            <a:off x="142844" y="428604"/>
            <a:ext cx="3143272" cy="4103678"/>
          </a:xfrm>
          <a:prstGeom prst="rect">
            <a:avLst/>
          </a:prstGeom>
          <a:noFill/>
        </p:spPr>
      </p:pic>
      <p:sp>
        <p:nvSpPr>
          <p:cNvPr id="7" name="Прямоугольник 6"/>
          <p:cNvSpPr/>
          <p:nvPr/>
        </p:nvSpPr>
        <p:spPr>
          <a:xfrm>
            <a:off x="-84873" y="4800703"/>
            <a:ext cx="3357554" cy="1631216"/>
          </a:xfrm>
          <a:prstGeom prst="rect">
            <a:avLst/>
          </a:prstGeom>
        </p:spPr>
        <p:txBody>
          <a:bodyPr wrap="square">
            <a:spAutoFit/>
          </a:bodyPr>
          <a:lstStyle/>
          <a:p>
            <a:endParaRPr lang="ru-RU" sz="2800" b="1" dirty="0"/>
          </a:p>
          <a:p>
            <a:pPr marL="360363" algn="ctr"/>
            <a:r>
              <a:rPr lang="en-US" sz="3600" b="1" dirty="0">
                <a:solidFill>
                  <a:srgbClr val="990000"/>
                </a:solidFill>
              </a:rPr>
              <a:t>E. Kant</a:t>
            </a:r>
          </a:p>
          <a:p>
            <a:pPr marL="360363" algn="ctr"/>
            <a:r>
              <a:rPr lang="ru-RU" sz="3600" b="1" dirty="0">
                <a:solidFill>
                  <a:srgbClr val="990000"/>
                </a:solidFill>
              </a:rPr>
              <a:t>(1724-1804)</a:t>
            </a:r>
            <a:endParaRPr lang="ru-RU" sz="3600" dirty="0">
              <a:solidFill>
                <a:srgbClr val="990000"/>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572272"/>
          </a:xfrm>
        </p:spPr>
        <p:txBody>
          <a:bodyPr>
            <a:noAutofit/>
          </a:bodyPr>
          <a:lstStyle/>
          <a:p>
            <a:pPr algn="ctr">
              <a:spcBef>
                <a:spcPts val="0"/>
              </a:spcBef>
              <a:buNone/>
            </a:pPr>
            <a:r>
              <a:rPr lang="en-US" sz="2800" dirty="0">
                <a:solidFill>
                  <a:schemeClr val="tx1"/>
                </a:solidFill>
              </a:rPr>
              <a:t>Kant thought, that neither sense perceptions independently nor rational ideas accordingly can be placed at the basis of knowledge. In one of his main works </a:t>
            </a:r>
            <a:r>
              <a:rPr lang="en-US" sz="2800" b="1" dirty="0">
                <a:solidFill>
                  <a:schemeClr val="accent1">
                    <a:lumMod val="75000"/>
                  </a:schemeClr>
                </a:solidFill>
              </a:rPr>
              <a:t>“The critique of pure reason</a:t>
            </a:r>
            <a:r>
              <a:rPr lang="en-US" sz="2800" b="1" dirty="0">
                <a:solidFill>
                  <a:schemeClr val="tx1"/>
                </a:solidFill>
              </a:rPr>
              <a:t>” </a:t>
            </a:r>
            <a:r>
              <a:rPr lang="en-US" sz="2800" dirty="0">
                <a:solidFill>
                  <a:schemeClr val="tx1"/>
                </a:solidFill>
              </a:rPr>
              <a:t>he writes about that very clearly: “Our nature is like that contemplations can be only sense, that is contain in themselves only way by which things influence us. The ability to think the object of sense contemplation is reason. </a:t>
            </a:r>
          </a:p>
          <a:p>
            <a:pPr algn="ctr">
              <a:spcBef>
                <a:spcPts val="0"/>
              </a:spcBef>
              <a:buNone/>
            </a:pPr>
            <a:r>
              <a:rPr lang="en-US" sz="2800" dirty="0">
                <a:solidFill>
                  <a:schemeClr val="tx1"/>
                </a:solidFill>
              </a:rPr>
              <a:t>Acquaintance with things is always a matter of the exercise of the senses. But senses without concepts are blind. Equally, the concepts of reason are empty, without sense content. For reason can not contemplate and senses can not think. And knowledge can arise only through connecting of reason and senses.” </a:t>
            </a:r>
            <a:endParaRPr lang="ru-RU" sz="2800" dirty="0">
              <a:solidFill>
                <a:schemeClr val="tx1"/>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535322" cy="6408712"/>
          </a:xfrm>
        </p:spPr>
        <p:txBody>
          <a:bodyPr>
            <a:noAutofit/>
          </a:bodyPr>
          <a:lstStyle/>
          <a:p>
            <a:pPr algn="ctr">
              <a:buNone/>
            </a:pPr>
            <a:r>
              <a:rPr lang="en-US" sz="3200" dirty="0">
                <a:solidFill>
                  <a:schemeClr val="tx1"/>
                </a:solidFill>
              </a:rPr>
              <a:t>Connecting of senses and reason can be made only in activity, in arbitrary, subjective activity of productive imagination. According to Kant, man is a creature, having surprising and incomprehensible productive ability of imagination. Owing to this ability man can get notions about things as phenomena. However, each thing has its independent of human consciousness essence. Kant called this essence </a:t>
            </a:r>
            <a:r>
              <a:rPr lang="en-US" sz="3200" b="1" dirty="0">
                <a:solidFill>
                  <a:srgbClr val="C00000"/>
                </a:solidFill>
              </a:rPr>
              <a:t>“thing in itself”. </a:t>
            </a:r>
            <a:r>
              <a:rPr lang="en-US" sz="3200" dirty="0">
                <a:solidFill>
                  <a:schemeClr val="tx1"/>
                </a:solidFill>
              </a:rPr>
              <a:t>The absolute cognition of “thing in itself” is impossible.</a:t>
            </a:r>
            <a:endParaRPr lang="ru-RU" sz="3200" dirty="0">
              <a:solidFill>
                <a:schemeClr val="tx1"/>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42852"/>
            <a:ext cx="8643998" cy="6429420"/>
          </a:xfrm>
        </p:spPr>
        <p:txBody>
          <a:bodyPr>
            <a:noAutofit/>
          </a:bodyPr>
          <a:lstStyle/>
          <a:p>
            <a:pPr algn="ctr">
              <a:spcBef>
                <a:spcPts val="0"/>
              </a:spcBef>
              <a:buNone/>
            </a:pPr>
            <a:r>
              <a:rPr lang="en-US" sz="3000" dirty="0">
                <a:solidFill>
                  <a:schemeClr val="tx1"/>
                </a:solidFill>
              </a:rPr>
              <a:t>Man, getting down to cognition, has been possessing cognitive forms </a:t>
            </a:r>
            <a:r>
              <a:rPr lang="ru-RU" sz="3000" dirty="0"/>
              <a:t>- </a:t>
            </a:r>
            <a:r>
              <a:rPr lang="en-US" sz="3000" b="1" dirty="0" err="1">
                <a:solidFill>
                  <a:srgbClr val="C00000"/>
                </a:solidFill>
              </a:rPr>
              <a:t>apriori</a:t>
            </a:r>
            <a:r>
              <a:rPr lang="en-US" sz="3000" dirty="0"/>
              <a:t>, </a:t>
            </a:r>
            <a:r>
              <a:rPr lang="en-US" sz="3000" dirty="0">
                <a:solidFill>
                  <a:schemeClr val="tx1"/>
                </a:solidFill>
              </a:rPr>
              <a:t>which has appeared before him. Apriori are forms, acquired by man in the process of his drawing into forms of culture, which has appeared before him. The most important </a:t>
            </a:r>
            <a:r>
              <a:rPr lang="en-US" sz="3000" dirty="0" err="1">
                <a:solidFill>
                  <a:schemeClr val="tx1"/>
                </a:solidFill>
              </a:rPr>
              <a:t>apriori</a:t>
            </a:r>
            <a:r>
              <a:rPr lang="en-US" sz="3000" dirty="0">
                <a:solidFill>
                  <a:schemeClr val="tx1"/>
                </a:solidFill>
              </a:rPr>
              <a:t> are the ideas of</a:t>
            </a:r>
            <a:r>
              <a:rPr lang="en-US" sz="3000" dirty="0"/>
              <a:t> </a:t>
            </a:r>
            <a:r>
              <a:rPr lang="en-US" sz="3000" b="1" dirty="0">
                <a:solidFill>
                  <a:schemeClr val="accent1">
                    <a:lumMod val="75000"/>
                  </a:schemeClr>
                </a:solidFill>
              </a:rPr>
              <a:t>space and time</a:t>
            </a:r>
            <a:r>
              <a:rPr lang="en-US" sz="3000" dirty="0">
                <a:solidFill>
                  <a:schemeClr val="accent1">
                    <a:lumMod val="75000"/>
                  </a:schemeClr>
                </a:solidFill>
              </a:rPr>
              <a:t>. </a:t>
            </a:r>
          </a:p>
          <a:p>
            <a:pPr algn="ctr">
              <a:spcBef>
                <a:spcPts val="0"/>
              </a:spcBef>
              <a:buNone/>
            </a:pPr>
            <a:r>
              <a:rPr lang="en-US" sz="3000" dirty="0">
                <a:solidFill>
                  <a:schemeClr val="tx1"/>
                </a:solidFill>
              </a:rPr>
              <a:t>In his </a:t>
            </a:r>
            <a:r>
              <a:rPr lang="en-US" sz="3000" dirty="0" err="1">
                <a:solidFill>
                  <a:schemeClr val="tx1"/>
                </a:solidFill>
              </a:rPr>
              <a:t>gnosiology</a:t>
            </a:r>
            <a:r>
              <a:rPr lang="en-US" sz="3000" dirty="0">
                <a:solidFill>
                  <a:schemeClr val="tx1"/>
                </a:solidFill>
              </a:rPr>
              <a:t>, Kant used dialectics: contradiction for him is necessary feature of cognition. But dialectics for him was only </a:t>
            </a:r>
            <a:r>
              <a:rPr lang="en-US" sz="3000" dirty="0" err="1">
                <a:solidFill>
                  <a:schemeClr val="tx1"/>
                </a:solidFill>
              </a:rPr>
              <a:t>gnosiological</a:t>
            </a:r>
            <a:r>
              <a:rPr lang="en-US" sz="3000" dirty="0">
                <a:solidFill>
                  <a:schemeClr val="tx1"/>
                </a:solidFill>
              </a:rPr>
              <a:t> principle, its subjective for reflects contradictions not things as themselves, but only contradictions of thinking.</a:t>
            </a:r>
            <a:endParaRPr lang="ru-RU" sz="3000" dirty="0">
              <a:solidFill>
                <a:schemeClr val="tx1"/>
              </a:solidFill>
            </a:endParaRPr>
          </a:p>
          <a:p>
            <a:pPr algn="ctr">
              <a:buNone/>
            </a:pPr>
            <a:endParaRPr lang="ru-RU" sz="30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929718" cy="6650182"/>
          </a:xfrm>
        </p:spPr>
        <p:txBody>
          <a:bodyPr>
            <a:normAutofit fontScale="92500"/>
          </a:bodyPr>
          <a:lstStyle/>
          <a:p>
            <a:pPr algn="ctr">
              <a:buNone/>
            </a:pPr>
            <a:r>
              <a:rPr lang="en-US" sz="3200" b="1" i="1" dirty="0">
                <a:solidFill>
                  <a:srgbClr val="990000"/>
                </a:solidFill>
              </a:rPr>
              <a:t>There are four antinomies of pure reason that Kant formulated:</a:t>
            </a:r>
            <a:endParaRPr lang="ru-RU" sz="3200" i="1" dirty="0">
              <a:solidFill>
                <a:srgbClr val="990000"/>
              </a:solidFill>
            </a:endParaRPr>
          </a:p>
          <a:p>
            <a:pPr lvl="0"/>
            <a:r>
              <a:rPr lang="en-US" sz="3200" dirty="0">
                <a:solidFill>
                  <a:schemeClr val="tx1"/>
                </a:solidFill>
              </a:rPr>
              <a:t>The world is finite in time and space. The world is infinite in time and space.</a:t>
            </a:r>
            <a:endParaRPr lang="ru-RU" sz="3200" dirty="0">
              <a:solidFill>
                <a:schemeClr val="tx1"/>
              </a:solidFill>
            </a:endParaRPr>
          </a:p>
          <a:p>
            <a:pPr lvl="0"/>
            <a:r>
              <a:rPr lang="en-US" sz="3200" dirty="0">
                <a:solidFill>
                  <a:schemeClr val="tx1"/>
                </a:solidFill>
              </a:rPr>
              <a:t>The world consists of indivisible elements. The world does not consists of indivisible elements.</a:t>
            </a:r>
            <a:endParaRPr lang="ru-RU" sz="3200" dirty="0">
              <a:solidFill>
                <a:schemeClr val="tx1"/>
              </a:solidFill>
            </a:endParaRPr>
          </a:p>
          <a:p>
            <a:pPr lvl="0"/>
            <a:r>
              <a:rPr lang="en-US" sz="3200" dirty="0">
                <a:solidFill>
                  <a:schemeClr val="tx1"/>
                </a:solidFill>
              </a:rPr>
              <a:t>Freedom exists as a causality in the world. There is no freedom and everything in the world takes place according to laws of nature.</a:t>
            </a:r>
            <a:endParaRPr lang="ru-RU" sz="3200" dirty="0">
              <a:solidFill>
                <a:schemeClr val="tx1"/>
              </a:solidFill>
            </a:endParaRPr>
          </a:p>
          <a:p>
            <a:pPr lvl="0"/>
            <a:r>
              <a:rPr lang="en-US" sz="3200" dirty="0">
                <a:solidFill>
                  <a:schemeClr val="tx1"/>
                </a:solidFill>
              </a:rPr>
              <a:t>There is an absolutely necessary being (such as God) in the causal chain of beings. There is no absolutely necessary being.</a:t>
            </a:r>
            <a:endParaRPr lang="ru-RU" sz="3200" dirty="0">
              <a:solidFill>
                <a:schemeClr val="tx1"/>
              </a:solidFill>
            </a:endParaRPr>
          </a:p>
          <a:p>
            <a:pPr>
              <a:buNone/>
            </a:pPr>
            <a:endParaRPr lang="ru-RU" sz="32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a:bodyPr>
          <a:lstStyle/>
          <a:p>
            <a:pPr marL="273050" indent="350838" algn="ctr">
              <a:buNone/>
            </a:pPr>
            <a:r>
              <a:rPr lang="en-US" sz="3000" dirty="0">
                <a:solidFill>
                  <a:schemeClr val="tx1"/>
                </a:solidFill>
              </a:rPr>
              <a:t>Kant revealed two forms of human life: man belongs to the </a:t>
            </a:r>
            <a:r>
              <a:rPr lang="en-US" sz="3000" b="1" dirty="0">
                <a:solidFill>
                  <a:srgbClr val="C00000"/>
                </a:solidFill>
              </a:rPr>
              <a:t>world of phenomena</a:t>
            </a:r>
            <a:r>
              <a:rPr lang="en-US" sz="3000" dirty="0"/>
              <a:t>, </a:t>
            </a:r>
            <a:r>
              <a:rPr lang="en-US" sz="3000" dirty="0">
                <a:solidFill>
                  <a:schemeClr val="tx1"/>
                </a:solidFill>
              </a:rPr>
              <a:t>natural world, there is no freedom in this world, it is the </a:t>
            </a:r>
            <a:r>
              <a:rPr lang="en-US" sz="3000" b="1" dirty="0">
                <a:solidFill>
                  <a:srgbClr val="C00000"/>
                </a:solidFill>
              </a:rPr>
              <a:t>world of limitation</a:t>
            </a:r>
            <a:r>
              <a:rPr lang="en-US" sz="3000" dirty="0">
                <a:solidFill>
                  <a:schemeClr val="tx1"/>
                </a:solidFill>
              </a:rPr>
              <a:t>, necessity. But man at the same time is the “thing in itself”, for he has productive ability of imagination, which we can call freedom. When man treats himself as single ground of his own action, then he acts freely. </a:t>
            </a:r>
            <a:endParaRPr lang="ru-RU" sz="3000" dirty="0">
              <a:solidFill>
                <a:schemeClr val="tx1"/>
              </a:solidFill>
            </a:endParaRPr>
          </a:p>
          <a:p>
            <a:pPr marL="273050" indent="350838" algn="ctr">
              <a:buNone/>
            </a:pPr>
            <a:r>
              <a:rPr lang="en-US" sz="3000" dirty="0">
                <a:solidFill>
                  <a:schemeClr val="tx1"/>
                </a:solidFill>
              </a:rPr>
              <a:t>Kant came to a conclusion, that it is impossible to cognize the man as free and responsible creature with the aid of “pure reason”, it is impossible to investigate man as phenomenon, as object. Man can be investigated only from the inside, as the subject of free, independent action.</a:t>
            </a:r>
          </a:p>
          <a:p>
            <a:pPr>
              <a:buNone/>
            </a:pPr>
            <a:endParaRPr lang="ru-RU"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0"/>
            <a:ext cx="8928992" cy="6572272"/>
          </a:xfrm>
        </p:spPr>
        <p:txBody>
          <a:bodyPr>
            <a:noAutofit/>
          </a:bodyPr>
          <a:lstStyle/>
          <a:p>
            <a:pPr algn="ctr">
              <a:spcBef>
                <a:spcPts val="0"/>
              </a:spcBef>
              <a:buNone/>
            </a:pPr>
            <a:r>
              <a:rPr lang="en-US" sz="3100" dirty="0">
                <a:solidFill>
                  <a:schemeClr val="tx1"/>
                </a:solidFill>
              </a:rPr>
              <a:t>Kant calls this special cognitive faculty </a:t>
            </a:r>
            <a:r>
              <a:rPr lang="en-US" sz="3100" b="1" dirty="0">
                <a:solidFill>
                  <a:srgbClr val="C00000"/>
                </a:solidFill>
              </a:rPr>
              <a:t>“practical reason”</a:t>
            </a:r>
            <a:r>
              <a:rPr lang="en-US" sz="3100" dirty="0">
                <a:solidFill>
                  <a:srgbClr val="C00000"/>
                </a:solidFill>
              </a:rPr>
              <a:t>. </a:t>
            </a:r>
            <a:r>
              <a:rPr lang="en-US" sz="3100" dirty="0">
                <a:solidFill>
                  <a:schemeClr val="tx1"/>
                </a:solidFill>
              </a:rPr>
              <a:t>Practical reason is the basis of will, it appeals to man so that he would act beyond dependence on possible consequences of this action. The subject of practical reason (Kant called it also moral consciousness) intentionally excludes himself from the natural necessity. For him true reality is his immortal soul, freedom and God.</a:t>
            </a:r>
          </a:p>
          <a:p>
            <a:pPr algn="ctr">
              <a:spcBef>
                <a:spcPts val="0"/>
              </a:spcBef>
              <a:buNone/>
            </a:pPr>
            <a:r>
              <a:rPr lang="en-US" sz="3100" dirty="0">
                <a:solidFill>
                  <a:schemeClr val="tx1"/>
                </a:solidFill>
              </a:rPr>
              <a:t>Kant proposed </a:t>
            </a:r>
            <a:r>
              <a:rPr lang="en-US" sz="3100" b="1" dirty="0">
                <a:solidFill>
                  <a:srgbClr val="C00000"/>
                </a:solidFill>
              </a:rPr>
              <a:t>categorical imperative </a:t>
            </a:r>
            <a:r>
              <a:rPr lang="en-US" sz="3100" dirty="0">
                <a:solidFill>
                  <a:schemeClr val="tx1"/>
                </a:solidFill>
              </a:rPr>
              <a:t>(</a:t>
            </a:r>
            <a:r>
              <a:rPr lang="en-US" sz="3100" b="1" dirty="0">
                <a:solidFill>
                  <a:schemeClr val="tx1"/>
                </a:solidFill>
              </a:rPr>
              <a:t>moral law</a:t>
            </a:r>
            <a:r>
              <a:rPr lang="en-US" sz="3100" dirty="0">
                <a:solidFill>
                  <a:schemeClr val="tx1"/>
                </a:solidFill>
              </a:rPr>
              <a:t>) which does not contain concrete orders, but appeals to autonomous subject and therefore nothing imposes upon him.</a:t>
            </a:r>
            <a:endParaRPr lang="ru-RU" sz="3100" dirty="0">
              <a:solidFill>
                <a:schemeClr val="tx1"/>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Грань">
  <a:themeElements>
    <a:clrScheme name="Красный и оранжевый">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1379</TotalTime>
  <Words>1903</Words>
  <Application>Microsoft Office PowerPoint</Application>
  <PresentationFormat>Экран (4:3)</PresentationFormat>
  <Paragraphs>53</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Trebuchet MS</vt:lpstr>
      <vt:lpstr>Wingdings 3</vt:lpstr>
      <vt:lpstr>Грань</vt:lpstr>
      <vt:lpstr>Theme: German classic philosophy.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solomea</dc:creator>
  <cp:lastModifiedBy>Екатерина Екатерина</cp:lastModifiedBy>
  <cp:revision>155</cp:revision>
  <dcterms:created xsi:type="dcterms:W3CDTF">2012-08-14T13:30:11Z</dcterms:created>
  <dcterms:modified xsi:type="dcterms:W3CDTF">2023-03-27T13:22:36Z</dcterms:modified>
</cp:coreProperties>
</file>