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317" r:id="rId4"/>
    <p:sldId id="321" r:id="rId5"/>
    <p:sldId id="322" r:id="rId6"/>
    <p:sldId id="353" r:id="rId7"/>
    <p:sldId id="325" r:id="rId8"/>
    <p:sldId id="326" r:id="rId9"/>
    <p:sldId id="327" r:id="rId10"/>
    <p:sldId id="328" r:id="rId11"/>
    <p:sldId id="329" r:id="rId12"/>
    <p:sldId id="330" r:id="rId13"/>
    <p:sldId id="331" r:id="rId14"/>
    <p:sldId id="333" r:id="rId15"/>
    <p:sldId id="332" r:id="rId16"/>
    <p:sldId id="334" r:id="rId17"/>
    <p:sldId id="335" r:id="rId18"/>
    <p:sldId id="336" r:id="rId19"/>
    <p:sldId id="337" r:id="rId20"/>
    <p:sldId id="354" r:id="rId21"/>
    <p:sldId id="338" r:id="rId22"/>
    <p:sldId id="339" r:id="rId23"/>
    <p:sldId id="340" r:id="rId24"/>
    <p:sldId id="341" r:id="rId25"/>
    <p:sldId id="342" r:id="rId26"/>
    <p:sldId id="343" r:id="rId27"/>
    <p:sldId id="348" r:id="rId28"/>
    <p:sldId id="344" r:id="rId29"/>
    <p:sldId id="355" r:id="rId30"/>
    <p:sldId id="350"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4CC"/>
    <a:srgbClr val="A4B4C6"/>
    <a:srgbClr val="374D67"/>
    <a:srgbClr val="6E8CB2"/>
    <a:srgbClr val="8A2826"/>
    <a:srgbClr val="7B3A35"/>
    <a:srgbClr val="9B4943"/>
    <a:srgbClr val="D7C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2" autoAdjust="0"/>
    <p:restoredTop sz="94660"/>
  </p:normalViewPr>
  <p:slideViewPr>
    <p:cSldViewPr>
      <p:cViewPr varScale="1">
        <p:scale>
          <a:sx n="70" d="100"/>
          <a:sy n="70" d="100"/>
        </p:scale>
        <p:origin x="12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B48365-4F03-462F-8F0D-618D079E4F79}" type="slidenum">
              <a:rPr lang="ru-RU" altLang="ru-RU"/>
              <a:pPr/>
              <a:t>‹#›</a:t>
            </a:fld>
            <a:endParaRPr lang="ru-RU" altLang="ru-RU"/>
          </a:p>
        </p:txBody>
      </p:sp>
    </p:spTree>
    <p:extLst>
      <p:ext uri="{BB962C8B-B14F-4D97-AF65-F5344CB8AC3E}">
        <p14:creationId xmlns:p14="http://schemas.microsoft.com/office/powerpoint/2010/main" val="3388897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pic>
        <p:nvPicPr>
          <p:cNvPr id="4" name="Picture 8" descr="dna title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339850"/>
            <a:ext cx="7772400" cy="1470025"/>
          </a:xfrm>
          <a:effectLst/>
        </p:spPr>
        <p:txBody>
          <a:bodyPr anchor="b"/>
          <a:lstStyle>
            <a:lvl1pPr algn="ctr">
              <a:defRPr sz="4000" b="1"/>
            </a:lvl1pPr>
          </a:lstStyle>
          <a:p>
            <a:r>
              <a:rPr lang="en-GB"/>
              <a:t>Образец заголовка</a:t>
            </a:r>
          </a:p>
        </p:txBody>
      </p:sp>
      <p:sp>
        <p:nvSpPr>
          <p:cNvPr id="3075" name="Rectangle 3"/>
          <p:cNvSpPr>
            <a:spLocks noGrp="1" noChangeArrowheads="1"/>
          </p:cNvSpPr>
          <p:nvPr>
            <p:ph type="subTitle" idx="1"/>
          </p:nvPr>
        </p:nvSpPr>
        <p:spPr>
          <a:xfrm>
            <a:off x="1371600" y="2852738"/>
            <a:ext cx="6400800" cy="792162"/>
          </a:xfrm>
        </p:spPr>
        <p:txBody>
          <a:bodyPr anchor="ctr"/>
          <a:lstStyle>
            <a:lvl1pPr marL="0" indent="0" algn="ctr">
              <a:buFontTx/>
              <a:buNone/>
              <a:defRPr sz="2800">
                <a:solidFill>
                  <a:schemeClr val="bg1"/>
                </a:solidFill>
                <a:effectLst>
                  <a:outerShdw blurRad="38100" dist="38100" dir="2700000" algn="tl">
                    <a:srgbClr val="C0C0C0"/>
                  </a:outerShdw>
                </a:effectLst>
              </a:defRPr>
            </a:lvl1pPr>
          </a:lstStyle>
          <a:p>
            <a:r>
              <a:rPr lang="en-GB"/>
              <a:t>Образец подзаголовка</a:t>
            </a:r>
          </a:p>
        </p:txBody>
      </p:sp>
      <p:sp>
        <p:nvSpPr>
          <p:cNvPr id="5" name="Rectangle 12"/>
          <p:cNvSpPr>
            <a:spLocks noGrp="1" noChangeArrowheads="1"/>
          </p:cNvSpPr>
          <p:nvPr>
            <p:ph type="dt" sz="half" idx="10"/>
          </p:nvPr>
        </p:nvSpPr>
        <p:spPr/>
        <p:txBody>
          <a:bodyPr/>
          <a:lstStyle>
            <a:lvl1pPr>
              <a:defRPr/>
            </a:lvl1pPr>
          </a:lstStyle>
          <a:p>
            <a:pPr>
              <a:defRPr/>
            </a:pPr>
            <a:endParaRPr lang="en-GB"/>
          </a:p>
        </p:txBody>
      </p:sp>
      <p:sp>
        <p:nvSpPr>
          <p:cNvPr id="6" name="Rectangle 13"/>
          <p:cNvSpPr>
            <a:spLocks noGrp="1" noChangeArrowheads="1"/>
          </p:cNvSpPr>
          <p:nvPr>
            <p:ph type="ftr" sz="quarter" idx="11"/>
          </p:nvPr>
        </p:nvSpPr>
        <p:spPr/>
        <p:txBody>
          <a:bodyPr/>
          <a:lstStyle>
            <a:lvl1pPr>
              <a:defRPr/>
            </a:lvl1pPr>
          </a:lstStyle>
          <a:p>
            <a:pPr>
              <a:defRPr/>
            </a:pPr>
            <a:endParaRPr lang="en-GB"/>
          </a:p>
        </p:txBody>
      </p:sp>
      <p:sp>
        <p:nvSpPr>
          <p:cNvPr id="7" name="Rectangle 14"/>
          <p:cNvSpPr>
            <a:spLocks noGrp="1" noChangeArrowheads="1"/>
          </p:cNvSpPr>
          <p:nvPr>
            <p:ph type="sldNum" sz="quarter" idx="12"/>
          </p:nvPr>
        </p:nvSpPr>
        <p:spPr/>
        <p:txBody>
          <a:bodyPr/>
          <a:lstStyle>
            <a:lvl1pPr>
              <a:defRPr/>
            </a:lvl1pPr>
          </a:lstStyle>
          <a:p>
            <a:fld id="{D0136082-4AF4-4A2A-8E88-C0320E707FA9}" type="slidenum">
              <a:rPr lang="en-GB" altLang="ru-RU"/>
              <a:pPr/>
              <a:t>‹#›</a:t>
            </a:fld>
            <a:endParaRPr lang="en-GB" altLang="ru-RU"/>
          </a:p>
        </p:txBody>
      </p:sp>
    </p:spTree>
    <p:extLst>
      <p:ext uri="{BB962C8B-B14F-4D97-AF65-F5344CB8AC3E}">
        <p14:creationId xmlns:p14="http://schemas.microsoft.com/office/powerpoint/2010/main" val="160418151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92A84DA-000C-411D-BC5F-7F0B2356D6C4}" type="slidenum">
              <a:rPr lang="en-GB" altLang="ru-RU"/>
              <a:pPr/>
              <a:t>‹#›</a:t>
            </a:fld>
            <a:endParaRPr lang="en-GB" altLang="ru-RU"/>
          </a:p>
        </p:txBody>
      </p:sp>
    </p:spTree>
    <p:extLst>
      <p:ext uri="{BB962C8B-B14F-4D97-AF65-F5344CB8AC3E}">
        <p14:creationId xmlns:p14="http://schemas.microsoft.com/office/powerpoint/2010/main" val="29314812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115888"/>
            <a:ext cx="2227263" cy="614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0650" y="115888"/>
            <a:ext cx="6530975" cy="614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25FDE99-78FC-417B-AB8F-DE9899E1F75D}" type="slidenum">
              <a:rPr lang="en-GB" altLang="ru-RU"/>
              <a:pPr/>
              <a:t>‹#›</a:t>
            </a:fld>
            <a:endParaRPr lang="en-GB" altLang="ru-RU"/>
          </a:p>
        </p:txBody>
      </p:sp>
    </p:spTree>
    <p:extLst>
      <p:ext uri="{BB962C8B-B14F-4D97-AF65-F5344CB8AC3E}">
        <p14:creationId xmlns:p14="http://schemas.microsoft.com/office/powerpoint/2010/main" val="39127721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20650" y="115888"/>
            <a:ext cx="8910638" cy="503237"/>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120650" y="862013"/>
            <a:ext cx="4378325" cy="2624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51375" y="862013"/>
            <a:ext cx="4379913" cy="2624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120650" y="3638550"/>
            <a:ext cx="4378325" cy="2624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51375" y="3638550"/>
            <a:ext cx="4379913" cy="2624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7446F4C2-409B-4C9B-BBAD-08F3363BB520}" type="slidenum">
              <a:rPr lang="en-GB" altLang="ru-RU"/>
              <a:pPr/>
              <a:t>‹#›</a:t>
            </a:fld>
            <a:endParaRPr lang="en-GB" altLang="ru-RU"/>
          </a:p>
        </p:txBody>
      </p:sp>
    </p:spTree>
    <p:extLst>
      <p:ext uri="{BB962C8B-B14F-4D97-AF65-F5344CB8AC3E}">
        <p14:creationId xmlns:p14="http://schemas.microsoft.com/office/powerpoint/2010/main" val="24666373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70D8015-B124-4A68-B009-4032A07D49BA}" type="slidenum">
              <a:rPr lang="en-GB" altLang="ru-RU"/>
              <a:pPr/>
              <a:t>‹#›</a:t>
            </a:fld>
            <a:endParaRPr lang="en-GB" altLang="ru-RU"/>
          </a:p>
        </p:txBody>
      </p:sp>
    </p:spTree>
    <p:extLst>
      <p:ext uri="{BB962C8B-B14F-4D97-AF65-F5344CB8AC3E}">
        <p14:creationId xmlns:p14="http://schemas.microsoft.com/office/powerpoint/2010/main" val="26534930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BFD8E3E-879C-4EBB-B58B-F52C578CFCC3}" type="slidenum">
              <a:rPr lang="en-GB" altLang="ru-RU"/>
              <a:pPr/>
              <a:t>‹#›</a:t>
            </a:fld>
            <a:endParaRPr lang="en-GB" altLang="ru-RU"/>
          </a:p>
        </p:txBody>
      </p:sp>
    </p:spTree>
    <p:extLst>
      <p:ext uri="{BB962C8B-B14F-4D97-AF65-F5344CB8AC3E}">
        <p14:creationId xmlns:p14="http://schemas.microsoft.com/office/powerpoint/2010/main" val="10467725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0650" y="862013"/>
            <a:ext cx="437832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1375" y="862013"/>
            <a:ext cx="437991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F4FE462-43FF-473B-AA73-B2FE8EEEC3A1}" type="slidenum">
              <a:rPr lang="en-GB" altLang="ru-RU"/>
              <a:pPr/>
              <a:t>‹#›</a:t>
            </a:fld>
            <a:endParaRPr lang="en-GB" altLang="ru-RU"/>
          </a:p>
        </p:txBody>
      </p:sp>
    </p:spTree>
    <p:extLst>
      <p:ext uri="{BB962C8B-B14F-4D97-AF65-F5344CB8AC3E}">
        <p14:creationId xmlns:p14="http://schemas.microsoft.com/office/powerpoint/2010/main" val="41864379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3F36C7D-1DC5-4E35-9E5E-74A48814CB18}" type="slidenum">
              <a:rPr lang="en-GB" altLang="ru-RU"/>
              <a:pPr/>
              <a:t>‹#›</a:t>
            </a:fld>
            <a:endParaRPr lang="en-GB" altLang="ru-RU"/>
          </a:p>
        </p:txBody>
      </p:sp>
    </p:spTree>
    <p:extLst>
      <p:ext uri="{BB962C8B-B14F-4D97-AF65-F5344CB8AC3E}">
        <p14:creationId xmlns:p14="http://schemas.microsoft.com/office/powerpoint/2010/main" val="5958214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A0AE34FD-424A-4BB6-AACF-BE0410EE85D0}" type="slidenum">
              <a:rPr lang="en-GB" altLang="ru-RU"/>
              <a:pPr/>
              <a:t>‹#›</a:t>
            </a:fld>
            <a:endParaRPr lang="en-GB" altLang="ru-RU"/>
          </a:p>
        </p:txBody>
      </p:sp>
    </p:spTree>
    <p:extLst>
      <p:ext uri="{BB962C8B-B14F-4D97-AF65-F5344CB8AC3E}">
        <p14:creationId xmlns:p14="http://schemas.microsoft.com/office/powerpoint/2010/main" val="25940749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81F2AB0F-2B76-4832-A46C-311CA349F18D}" type="slidenum">
              <a:rPr lang="en-GB" altLang="ru-RU"/>
              <a:pPr/>
              <a:t>‹#›</a:t>
            </a:fld>
            <a:endParaRPr lang="en-GB" altLang="ru-RU"/>
          </a:p>
        </p:txBody>
      </p:sp>
    </p:spTree>
    <p:extLst>
      <p:ext uri="{BB962C8B-B14F-4D97-AF65-F5344CB8AC3E}">
        <p14:creationId xmlns:p14="http://schemas.microsoft.com/office/powerpoint/2010/main" val="1980984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9847AF5-EF45-42E7-9D2B-CCB0FFE6D797}" type="slidenum">
              <a:rPr lang="en-GB" altLang="ru-RU"/>
              <a:pPr/>
              <a:t>‹#›</a:t>
            </a:fld>
            <a:endParaRPr lang="en-GB" altLang="ru-RU"/>
          </a:p>
        </p:txBody>
      </p:sp>
    </p:spTree>
    <p:extLst>
      <p:ext uri="{BB962C8B-B14F-4D97-AF65-F5344CB8AC3E}">
        <p14:creationId xmlns:p14="http://schemas.microsoft.com/office/powerpoint/2010/main" val="30237537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1B392E2-B329-427B-B381-07237FADD98E}" type="slidenum">
              <a:rPr lang="en-GB" altLang="ru-RU"/>
              <a:pPr/>
              <a:t>‹#›</a:t>
            </a:fld>
            <a:endParaRPr lang="en-GB" altLang="ru-RU"/>
          </a:p>
        </p:txBody>
      </p:sp>
    </p:spTree>
    <p:extLst>
      <p:ext uri="{BB962C8B-B14F-4D97-AF65-F5344CB8AC3E}">
        <p14:creationId xmlns:p14="http://schemas.microsoft.com/office/powerpoint/2010/main" val="8644219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dna templat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20650" y="862013"/>
            <a:ext cx="89106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ru-RU" smtClean="0"/>
              <a:t>Образец текста</a:t>
            </a:r>
          </a:p>
          <a:p>
            <a:pPr lvl="1"/>
            <a:r>
              <a:rPr lang="en-GB" altLang="ru-RU" smtClean="0"/>
              <a:t>Второй уровень</a:t>
            </a:r>
          </a:p>
          <a:p>
            <a:pPr lvl="2"/>
            <a:r>
              <a:rPr lang="en-GB" altLang="ru-RU" smtClean="0"/>
              <a:t>Третий уровень</a:t>
            </a:r>
          </a:p>
          <a:p>
            <a:pPr lvl="3"/>
            <a:r>
              <a:rPr lang="en-GB" altLang="ru-RU" smtClean="0"/>
              <a:t>Четвертый уровень</a:t>
            </a:r>
          </a:p>
          <a:p>
            <a:pPr lvl="4"/>
            <a:r>
              <a:rPr lang="en-GB" altLang="ru-RU" smtClean="0"/>
              <a:t>Пятый уровень</a:t>
            </a:r>
          </a:p>
        </p:txBody>
      </p:sp>
      <p:sp>
        <p:nvSpPr>
          <p:cNvPr id="1028" name="Rectangle 4"/>
          <p:cNvSpPr>
            <a:spLocks noGrp="1" noChangeArrowheads="1"/>
          </p:cNvSpPr>
          <p:nvPr>
            <p:ph type="dt" sz="half" idx="2"/>
          </p:nvPr>
        </p:nvSpPr>
        <p:spPr bwMode="auto">
          <a:xfrm>
            <a:off x="120650" y="63373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2308225" y="6337300"/>
            <a:ext cx="45354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897688" y="63373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236DB887-DF4E-4F78-B2F6-6E8054FF68DE}" type="slidenum">
              <a:rPr lang="en-GB" altLang="ru-RU"/>
              <a:pPr/>
              <a:t>‹#›</a:t>
            </a:fld>
            <a:endParaRPr lang="en-GB" altLang="ru-RU"/>
          </a:p>
        </p:txBody>
      </p:sp>
      <p:sp>
        <p:nvSpPr>
          <p:cNvPr id="2" name="Rectangle 2"/>
          <p:cNvSpPr>
            <a:spLocks noGrp="1" noChangeArrowheads="1"/>
          </p:cNvSpPr>
          <p:nvPr>
            <p:ph type="title"/>
          </p:nvPr>
        </p:nvSpPr>
        <p:spPr bwMode="auto">
          <a:xfrm>
            <a:off x="120650" y="115888"/>
            <a:ext cx="8910638" cy="503237"/>
          </a:xfrm>
          <a:prstGeom prst="rect">
            <a:avLst/>
          </a:prstGeom>
          <a:noFill/>
          <a:ln w="9525">
            <a:noFill/>
            <a:miter lim="800000"/>
            <a:headEnd/>
            <a:tailEnd/>
          </a:ln>
          <a:effectLst>
            <a:outerShdw dist="17961" dir="2700000" algn="ctr" rotWithShape="0">
              <a:schemeClr val="accent1"/>
            </a:outerShdw>
          </a:effectLst>
        </p:spPr>
        <p:txBody>
          <a:bodyPr vert="horz" wrap="square" lIns="91440" tIns="45720" rIns="91440" bIns="45720" numCol="1" anchor="ctr" anchorCtr="0" compatLnSpc="1">
            <a:prstTxWarp prst="textNoShape">
              <a:avLst/>
            </a:prstTxWarp>
          </a:bodyPr>
          <a:lstStyle/>
          <a:p>
            <a:pPr lvl="0"/>
            <a:r>
              <a:rPr lang="en-GB" smtClean="0"/>
              <a:t>Образец заголовка</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0" fontAlgn="base" hangingPunct="0">
        <a:spcBef>
          <a:spcPct val="0"/>
        </a:spcBef>
        <a:spcAft>
          <a:spcPct val="0"/>
        </a:spcAft>
        <a:defRPr sz="2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400">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400">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4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24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24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24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24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00808"/>
            <a:ext cx="7772400" cy="1728192"/>
          </a:xfrm>
        </p:spPr>
        <p:txBody>
          <a:bodyPr/>
          <a:lstStyle/>
          <a:p>
            <a:pPr>
              <a:defRPr/>
            </a:pPr>
            <a:r>
              <a:rPr lang="ru-RU" sz="3600" dirty="0" smtClean="0"/>
              <a:t>Векторы клонирования в бактериях</a:t>
            </a:r>
            <a:endParaRPr lang="ru-RU" sz="3600" dirty="0"/>
          </a:p>
        </p:txBody>
      </p:sp>
      <p:sp>
        <p:nvSpPr>
          <p:cNvPr id="2051" name="Rectangle 3"/>
          <p:cNvSpPr>
            <a:spLocks noGrp="1" noChangeArrowheads="1"/>
          </p:cNvSpPr>
          <p:nvPr>
            <p:ph type="subTitle" idx="1"/>
          </p:nvPr>
        </p:nvSpPr>
        <p:spPr>
          <a:xfrm>
            <a:off x="5508104" y="5085184"/>
            <a:ext cx="3096344" cy="1440160"/>
          </a:xfrm>
        </p:spPr>
        <p:txBody>
          <a:bodyPr/>
          <a:lstStyle/>
          <a:p>
            <a:pPr eaLnBrk="1" hangingPunct="1">
              <a:lnSpc>
                <a:spcPct val="80000"/>
              </a:lnSpc>
              <a:defRPr/>
            </a:pPr>
            <a:r>
              <a:rPr lang="en-US" sz="800" dirty="0" smtClean="0"/>
              <a:t>   </a:t>
            </a:r>
            <a:endParaRPr lang="ru-RU" sz="800" dirty="0" smtClean="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26"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Rectangle 3"/>
          <p:cNvSpPr>
            <a:spLocks noGrp="1" noChangeArrowheads="1"/>
          </p:cNvSpPr>
          <p:nvPr>
            <p:ph type="title"/>
          </p:nvPr>
        </p:nvSpPr>
        <p:spPr/>
        <p:txBody>
          <a:bodyPr/>
          <a:lstStyle/>
          <a:p>
            <a:pPr eaLnBrk="1" hangingPunct="1">
              <a:defRPr/>
            </a:pPr>
            <a:r>
              <a:rPr lang="ru-RU" smtClean="0"/>
              <a:t>Фаговые векторы</a:t>
            </a:r>
          </a:p>
        </p:txBody>
      </p:sp>
      <p:pic>
        <p:nvPicPr>
          <p:cNvPr id="1229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0153" t="18259" r="3552" b="13501"/>
          <a:stretch>
            <a:fillRect/>
          </a:stretch>
        </p:blipFill>
        <p:spPr>
          <a:xfrm>
            <a:off x="468313" y="836613"/>
            <a:ext cx="8207375" cy="5984875"/>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fade">
                                      <p:cBhvr>
                                        <p:cTn id="7" dur="500"/>
                                        <p:tgtEl>
                                          <p:spTgt spid="205826"/>
                                        </p:tgtEl>
                                      </p:cBhvr>
                                    </p:animEffect>
                                    <p:anim calcmode="lin" valueType="num">
                                      <p:cBhvr>
                                        <p:cTn id="8" dur="500" fill="hold"/>
                                        <p:tgtEl>
                                          <p:spTgt spid="205826"/>
                                        </p:tgtEl>
                                        <p:attrNameLst>
                                          <p:attrName>ppt_x</p:attrName>
                                        </p:attrNameLst>
                                      </p:cBhvr>
                                      <p:tavLst>
                                        <p:tav tm="0">
                                          <p:val>
                                            <p:strVal val="#ppt_x"/>
                                          </p:val>
                                        </p:tav>
                                        <p:tav tm="100000">
                                          <p:val>
                                            <p:strVal val="#ppt_x"/>
                                          </p:val>
                                        </p:tav>
                                      </p:tavLst>
                                    </p:anim>
                                    <p:anim calcmode="lin" valueType="num">
                                      <p:cBhvr>
                                        <p:cTn id="9" dur="500" fill="hold"/>
                                        <p:tgtEl>
                                          <p:spTgt spid="2058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5827"/>
                                        </p:tgtEl>
                                        <p:attrNameLst>
                                          <p:attrName>style.visibility</p:attrName>
                                        </p:attrNameLst>
                                      </p:cBhvr>
                                      <p:to>
                                        <p:strVal val="visible"/>
                                      </p:to>
                                    </p:set>
                                    <p:animEffect transition="in" filter="wipe(left)">
                                      <p:cBhvr>
                                        <p:cTn id="13" dur="500"/>
                                        <p:tgtEl>
                                          <p:spTgt spid="205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85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Rectangle 3"/>
          <p:cNvSpPr>
            <a:spLocks noGrp="1" noChangeArrowheads="1"/>
          </p:cNvSpPr>
          <p:nvPr>
            <p:ph type="title"/>
          </p:nvPr>
        </p:nvSpPr>
        <p:spPr/>
        <p:txBody>
          <a:bodyPr/>
          <a:lstStyle/>
          <a:p>
            <a:pPr eaLnBrk="1" hangingPunct="1">
              <a:defRPr/>
            </a:pPr>
            <a:r>
              <a:rPr lang="ru-RU" smtClean="0"/>
              <a:t>Вектор на основе фага </a:t>
            </a:r>
            <a:r>
              <a:rPr lang="el-GR" smtClean="0"/>
              <a:t>λ</a:t>
            </a:r>
            <a:endParaRPr lang="ru-RU" smtClean="0"/>
          </a:p>
        </p:txBody>
      </p:sp>
      <p:sp>
        <p:nvSpPr>
          <p:cNvPr id="13316" name="Rectangle 4"/>
          <p:cNvSpPr>
            <a:spLocks noChangeArrowheads="1"/>
          </p:cNvSpPr>
          <p:nvPr/>
        </p:nvSpPr>
        <p:spPr bwMode="auto">
          <a:xfrm>
            <a:off x="0" y="836613"/>
            <a:ext cx="3708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ru-RU" altLang="ru-RU"/>
          </a:p>
          <a:p>
            <a:pPr eaLnBrk="1" hangingPunct="1">
              <a:spcBef>
                <a:spcPct val="20000"/>
              </a:spcBef>
              <a:buFontTx/>
              <a:buChar char="•"/>
            </a:pPr>
            <a:endParaRPr lang="ru-RU" altLang="ru-RU" sz="2000"/>
          </a:p>
          <a:p>
            <a:pPr eaLnBrk="1" hangingPunct="1">
              <a:spcBef>
                <a:spcPct val="20000"/>
              </a:spcBef>
              <a:buFontTx/>
              <a:buChar char="•"/>
            </a:pPr>
            <a:r>
              <a:rPr lang="ru-RU" altLang="ru-RU" sz="1600"/>
              <a:t>Большое разнообразие векторов существует на основе бактериофагов , в них используется особенность фага, состоящая в том, что значительная часть его ДНК не нужна для размножения фага в клетке. </a:t>
            </a:r>
          </a:p>
          <a:p>
            <a:pPr eaLnBrk="1" hangingPunct="1">
              <a:spcBef>
                <a:spcPct val="20000"/>
              </a:spcBef>
              <a:buFontTx/>
              <a:buChar char="•"/>
            </a:pPr>
            <a:r>
              <a:rPr lang="ru-RU" altLang="ru-RU" sz="1600"/>
              <a:t>Это позволяет вводить чужеродную ДНК в ДНК фага при использовании его в качестве вектора, причем длина вставляемого фрагмента может быть существенно больше величины фрагмента, встраиваемого в плазмиду</a:t>
            </a:r>
            <a:r>
              <a:rPr lang="ru-RU" altLang="ru-RU" sz="2400"/>
              <a:t>.</a:t>
            </a:r>
          </a:p>
        </p:txBody>
      </p:sp>
      <p:pic>
        <p:nvPicPr>
          <p:cNvPr id="13317" name="Picture 5"/>
          <p:cNvPicPr>
            <a:picLocks noGrp="1" noChangeAspect="1" noChangeArrowheads="1"/>
          </p:cNvPicPr>
          <p:nvPr>
            <p:ph idx="1"/>
          </p:nvPr>
        </p:nvPicPr>
        <p:blipFill>
          <a:blip r:embed="rId3">
            <a:clrChange>
              <a:clrFrom>
                <a:srgbClr val="E4D6B4"/>
              </a:clrFrom>
              <a:clrTo>
                <a:srgbClr val="E4D6B4">
                  <a:alpha val="0"/>
                </a:srgbClr>
              </a:clrTo>
            </a:clrChange>
            <a:extLst>
              <a:ext uri="{28A0092B-C50C-407E-A947-70E740481C1C}">
                <a14:useLocalDpi xmlns:a14="http://schemas.microsoft.com/office/drawing/2010/main" val="0"/>
              </a:ext>
            </a:extLst>
          </a:blip>
          <a:srcRect/>
          <a:stretch>
            <a:fillRect/>
          </a:stretch>
        </p:blipFill>
        <p:spPr>
          <a:xfrm>
            <a:off x="3851275" y="1844675"/>
            <a:ext cx="5292725" cy="34417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500"/>
                                        <p:tgtEl>
                                          <p:spTgt spid="206850"/>
                                        </p:tgtEl>
                                      </p:cBhvr>
                                    </p:animEffect>
                                    <p:anim calcmode="lin" valueType="num">
                                      <p:cBhvr>
                                        <p:cTn id="8" dur="500" fill="hold"/>
                                        <p:tgtEl>
                                          <p:spTgt spid="206850"/>
                                        </p:tgtEl>
                                        <p:attrNameLst>
                                          <p:attrName>ppt_x</p:attrName>
                                        </p:attrNameLst>
                                      </p:cBhvr>
                                      <p:tavLst>
                                        <p:tav tm="0">
                                          <p:val>
                                            <p:strVal val="#ppt_x"/>
                                          </p:val>
                                        </p:tav>
                                        <p:tav tm="100000">
                                          <p:val>
                                            <p:strVal val="#ppt_x"/>
                                          </p:val>
                                        </p:tav>
                                      </p:tavLst>
                                    </p:anim>
                                    <p:anim calcmode="lin" valueType="num">
                                      <p:cBhvr>
                                        <p:cTn id="9" dur="500" fill="hold"/>
                                        <p:tgtEl>
                                          <p:spTgt spid="2068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6851"/>
                                        </p:tgtEl>
                                        <p:attrNameLst>
                                          <p:attrName>style.visibility</p:attrName>
                                        </p:attrNameLst>
                                      </p:cBhvr>
                                      <p:to>
                                        <p:strVal val="visible"/>
                                      </p:to>
                                    </p:set>
                                    <p:animEffect transition="in" filter="wipe(left)">
                                      <p:cBhvr>
                                        <p:cTn id="13" dur="5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7874"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3"/>
          <p:cNvSpPr>
            <a:spLocks noGrp="1" noChangeArrowheads="1"/>
          </p:cNvSpPr>
          <p:nvPr>
            <p:ph type="title"/>
          </p:nvPr>
        </p:nvSpPr>
        <p:spPr/>
        <p:txBody>
          <a:bodyPr/>
          <a:lstStyle/>
          <a:p>
            <a:pPr eaLnBrk="1" hangingPunct="1">
              <a:defRPr/>
            </a:pPr>
            <a:r>
              <a:rPr lang="ru-RU" smtClean="0"/>
              <a:t>Вектор на основе фага М13</a:t>
            </a:r>
          </a:p>
        </p:txBody>
      </p:sp>
      <p:sp>
        <p:nvSpPr>
          <p:cNvPr id="14340" name="Rectangle 4"/>
          <p:cNvSpPr>
            <a:spLocks noChangeArrowheads="1"/>
          </p:cNvSpPr>
          <p:nvPr/>
        </p:nvSpPr>
        <p:spPr bwMode="auto">
          <a:xfrm>
            <a:off x="0" y="836613"/>
            <a:ext cx="52197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ru-RU" altLang="ru-RU"/>
          </a:p>
          <a:p>
            <a:pPr eaLnBrk="1" hangingPunct="1">
              <a:spcBef>
                <a:spcPct val="20000"/>
              </a:spcBef>
              <a:buFontTx/>
              <a:buChar char="•"/>
            </a:pPr>
            <a:r>
              <a:rPr lang="ru-RU" altLang="ru-RU" sz="1400"/>
              <a:t>Нитевидные бактериофаги, такие, как М13, fd и fl. Фаг М13 представляет собой </a:t>
            </a:r>
            <a:r>
              <a:rPr lang="ru-RU" altLang="ru-RU" sz="1400" i="1"/>
              <a:t>одноцепочечную</a:t>
            </a:r>
            <a:r>
              <a:rPr lang="ru-RU" altLang="ru-RU" sz="1400"/>
              <a:t> циклическую ДНК длиной около 6407 нуклеотидов. После инфицирования бактериальной клетки одно цепочечная ДНК фага превращается в двухцепочечную репликативную форму (RF), которая во всех отношениях подобна плазмиде. Кроме того, фаговая ДНК содержит короткий участок (500 нуклеотидов), названный межгенной последовательностью (МП или </a:t>
            </a:r>
            <a:r>
              <a:rPr lang="en-US" altLang="ru-RU" sz="1400"/>
              <a:t>IR</a:t>
            </a:r>
            <a:r>
              <a:rPr lang="ru-RU" altLang="ru-RU" sz="1400"/>
              <a:t>), несущественный для ее жизнеспособности.</a:t>
            </a:r>
          </a:p>
          <a:p>
            <a:pPr eaLnBrk="1" hangingPunct="1">
              <a:spcBef>
                <a:spcPct val="20000"/>
              </a:spcBef>
              <a:buFontTx/>
              <a:buChar char="•"/>
            </a:pPr>
            <a:r>
              <a:rPr lang="ru-RU" altLang="ru-RU" sz="1400"/>
              <a:t>Таким образом, выделив репликативную форму ДНК и расщепив ее в области несущественного участка, можно с помощью лигазы вставить в место разрыва чужеродную ДНК. </a:t>
            </a:r>
          </a:p>
          <a:p>
            <a:pPr eaLnBrk="1" hangingPunct="1">
              <a:spcBef>
                <a:spcPct val="20000"/>
              </a:spcBef>
              <a:buFontTx/>
              <a:buChar char="•"/>
            </a:pPr>
            <a:r>
              <a:rPr lang="ru-RU" altLang="ru-RU" sz="1400"/>
              <a:t>Введение рекомбинантной двухцепочечной молекулы в клетку Е. coli приводит к ее репликации, синтезу (+) -цепи, упаковке последней в белковый чехол и выделению фага в среду. </a:t>
            </a:r>
          </a:p>
          <a:p>
            <a:pPr eaLnBrk="1" hangingPunct="1">
              <a:spcBef>
                <a:spcPct val="20000"/>
              </a:spcBef>
              <a:buFontTx/>
              <a:buChar char="•"/>
            </a:pPr>
            <a:r>
              <a:rPr lang="ru-RU" altLang="ru-RU" sz="1400"/>
              <a:t>Далее инфицированная нитевидным фагом клетка, продолжая делиться, хотя и с замедленной скоростью, постепенно выделяет в окружающую среду большое количество фага (200-300 копий на клетку). Этот фаг содержит в вирионе одноцепочечную циклическую ДНК, в которую встроена одна из цепей чужеродной ДНК.</a:t>
            </a:r>
          </a:p>
          <a:p>
            <a:pPr eaLnBrk="1" hangingPunct="1">
              <a:spcBef>
                <a:spcPct val="20000"/>
              </a:spcBef>
              <a:buFontTx/>
              <a:buChar char="•"/>
            </a:pPr>
            <a:endParaRPr lang="ru-RU" altLang="ru-RU" sz="1400"/>
          </a:p>
        </p:txBody>
      </p:sp>
      <p:pic>
        <p:nvPicPr>
          <p:cNvPr id="1434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40313" y="1768475"/>
            <a:ext cx="4103687" cy="400050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fade">
                                      <p:cBhvr>
                                        <p:cTn id="7" dur="500"/>
                                        <p:tgtEl>
                                          <p:spTgt spid="207874"/>
                                        </p:tgtEl>
                                      </p:cBhvr>
                                    </p:animEffect>
                                    <p:anim calcmode="lin" valueType="num">
                                      <p:cBhvr>
                                        <p:cTn id="8" dur="500" fill="hold"/>
                                        <p:tgtEl>
                                          <p:spTgt spid="207874"/>
                                        </p:tgtEl>
                                        <p:attrNameLst>
                                          <p:attrName>ppt_x</p:attrName>
                                        </p:attrNameLst>
                                      </p:cBhvr>
                                      <p:tavLst>
                                        <p:tav tm="0">
                                          <p:val>
                                            <p:strVal val="#ppt_x"/>
                                          </p:val>
                                        </p:tav>
                                        <p:tav tm="100000">
                                          <p:val>
                                            <p:strVal val="#ppt_x"/>
                                          </p:val>
                                        </p:tav>
                                      </p:tavLst>
                                    </p:anim>
                                    <p:anim calcmode="lin" valueType="num">
                                      <p:cBhvr>
                                        <p:cTn id="9" dur="500" fill="hold"/>
                                        <p:tgtEl>
                                          <p:spTgt spid="20787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7875"/>
                                        </p:tgtEl>
                                        <p:attrNameLst>
                                          <p:attrName>style.visibility</p:attrName>
                                        </p:attrNameLst>
                                      </p:cBhvr>
                                      <p:to>
                                        <p:strVal val="visible"/>
                                      </p:to>
                                    </p:set>
                                    <p:animEffect transition="in" filter="wipe(left)">
                                      <p:cBhvr>
                                        <p:cTn id="13"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8898"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Rectangle 3"/>
          <p:cNvSpPr>
            <a:spLocks noGrp="1" noChangeArrowheads="1"/>
          </p:cNvSpPr>
          <p:nvPr>
            <p:ph type="title"/>
          </p:nvPr>
        </p:nvSpPr>
        <p:spPr/>
        <p:txBody>
          <a:bodyPr/>
          <a:lstStyle/>
          <a:p>
            <a:pPr eaLnBrk="1" hangingPunct="1">
              <a:defRPr/>
            </a:pPr>
            <a:r>
              <a:rPr lang="ru-RU" smtClean="0"/>
              <a:t>Плазмидно-фаговые векторы</a:t>
            </a:r>
          </a:p>
        </p:txBody>
      </p:sp>
      <p:grpSp>
        <p:nvGrpSpPr>
          <p:cNvPr id="15364" name="Group 9"/>
          <p:cNvGrpSpPr>
            <a:grpSpLocks/>
          </p:cNvGrpSpPr>
          <p:nvPr/>
        </p:nvGrpSpPr>
        <p:grpSpPr bwMode="auto">
          <a:xfrm>
            <a:off x="684213" y="836613"/>
            <a:ext cx="7704137" cy="6021387"/>
            <a:chOff x="1497" y="822"/>
            <a:chExt cx="3787" cy="3272"/>
          </a:xfrm>
        </p:grpSpPr>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l="10677" t="18204" r="4410" b="11026"/>
            <a:stretch>
              <a:fillRect/>
            </a:stretch>
          </p:blipFill>
          <p:spPr bwMode="auto">
            <a:xfrm>
              <a:off x="1497" y="822"/>
              <a:ext cx="3787"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noChangeArrowheads="1"/>
            </p:cNvPicPr>
            <p:nvPr/>
          </p:nvPicPr>
          <p:blipFill>
            <a:blip r:embed="rId4">
              <a:extLst>
                <a:ext uri="{28A0092B-C50C-407E-A947-70E740481C1C}">
                  <a14:useLocalDpi xmlns:a14="http://schemas.microsoft.com/office/drawing/2010/main" val="0"/>
                </a:ext>
              </a:extLst>
            </a:blip>
            <a:srcRect l="10652" t="18356" r="3584" b="61990"/>
            <a:stretch>
              <a:fillRect/>
            </a:stretch>
          </p:blipFill>
          <p:spPr bwMode="auto">
            <a:xfrm>
              <a:off x="1519" y="3339"/>
              <a:ext cx="3765"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fade">
                                      <p:cBhvr>
                                        <p:cTn id="7" dur="500"/>
                                        <p:tgtEl>
                                          <p:spTgt spid="208898"/>
                                        </p:tgtEl>
                                      </p:cBhvr>
                                    </p:animEffect>
                                    <p:anim calcmode="lin" valueType="num">
                                      <p:cBhvr>
                                        <p:cTn id="8" dur="500" fill="hold"/>
                                        <p:tgtEl>
                                          <p:spTgt spid="208898"/>
                                        </p:tgtEl>
                                        <p:attrNameLst>
                                          <p:attrName>ppt_x</p:attrName>
                                        </p:attrNameLst>
                                      </p:cBhvr>
                                      <p:tavLst>
                                        <p:tav tm="0">
                                          <p:val>
                                            <p:strVal val="#ppt_x"/>
                                          </p:val>
                                        </p:tav>
                                        <p:tav tm="100000">
                                          <p:val>
                                            <p:strVal val="#ppt_x"/>
                                          </p:val>
                                        </p:tav>
                                      </p:tavLst>
                                    </p:anim>
                                    <p:anim calcmode="lin" valueType="num">
                                      <p:cBhvr>
                                        <p:cTn id="9" dur="500" fill="hold"/>
                                        <p:tgtEl>
                                          <p:spTgt spid="2088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8899"/>
                                        </p:tgtEl>
                                        <p:attrNameLst>
                                          <p:attrName>style.visibility</p:attrName>
                                        </p:attrNameLst>
                                      </p:cBhvr>
                                      <p:to>
                                        <p:strVal val="visible"/>
                                      </p:to>
                                    </p:set>
                                    <p:animEffect transition="in" filter="wipe(left)">
                                      <p:cBhvr>
                                        <p:cTn id="13" dur="500"/>
                                        <p:tgtEl>
                                          <p:spTgt spid="20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0946"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Rectangle 3"/>
          <p:cNvSpPr>
            <a:spLocks noGrp="1" noChangeArrowheads="1"/>
          </p:cNvSpPr>
          <p:nvPr>
            <p:ph type="title"/>
          </p:nvPr>
        </p:nvSpPr>
        <p:spPr/>
        <p:txBody>
          <a:bodyPr/>
          <a:lstStyle/>
          <a:p>
            <a:pPr eaLnBrk="1" hangingPunct="1">
              <a:defRPr/>
            </a:pPr>
            <a:r>
              <a:rPr lang="ru-RU" smtClean="0"/>
              <a:t>Космиды</a:t>
            </a:r>
          </a:p>
        </p:txBody>
      </p:sp>
      <p:sp>
        <p:nvSpPr>
          <p:cNvPr id="16388" name="Rectangle 4"/>
          <p:cNvSpPr>
            <a:spLocks noChangeArrowheads="1"/>
          </p:cNvSpPr>
          <p:nvPr/>
        </p:nvSpPr>
        <p:spPr bwMode="auto">
          <a:xfrm>
            <a:off x="0" y="477838"/>
            <a:ext cx="52927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ru-RU" altLang="ru-RU"/>
          </a:p>
          <a:p>
            <a:pPr eaLnBrk="1" hangingPunct="1">
              <a:spcBef>
                <a:spcPct val="20000"/>
              </a:spcBef>
              <a:buFontTx/>
              <a:buChar char="•"/>
            </a:pPr>
            <a:r>
              <a:rPr lang="ru-RU" altLang="ru-RU" sz="1400"/>
              <a:t>В ДНК нормальных фаговых частиц cos-сайты расположены на концах молекул, они разделяют мономеры фаговой ДНК в конкатемерах, объединяющих несколько соединенных "голова к хвосту" мономеров, которые являются предшественниками зрелых фаговых ДНК перед упаковкой в фаговые частицы. В процессе упаковки cos-сайты узнаются компонентами ферментативной системы и по ним происходит последовательное отрезание упакованной в фаговую частицу лямбда-ДНК.</a:t>
            </a:r>
          </a:p>
          <a:p>
            <a:pPr eaLnBrk="1" hangingPunct="1">
              <a:spcBef>
                <a:spcPct val="20000"/>
              </a:spcBef>
              <a:buFontTx/>
              <a:buChar char="•"/>
            </a:pPr>
            <a:r>
              <a:rPr lang="ru-RU" altLang="ru-RU" sz="1400"/>
              <a:t>Последовательность нуклеотидов лямбда-ДНК, расположенная между двумя cos-сайтами, которая заключает в себе весь фаговый геном (35-45 т.п.о.), может быть замещена in vitro на аналогичный по длине фрагмент чужеродной ДНК и упакована в фаговые частицы. Такая искусственная фаговая частица оказывается нежизнеспособной. Однако после адсорбции химерной фаговой частицы на поверхности бактериальной клетки заключенная в ней ДНК проникает (вводится фаговой частицей) внутрь бактерии и начинает автономно реплицироваться как плазмида, размер которой составляет 30-40 т.п.о. Поскольку такая плазмида (космида) содержит в своем составе селектируемые маркеры в виде генов устойчивости к антибиотикам, ее поддерживают в бактериальных клетках путем выращивания бактерий на среде с соответствующими антибиотиками. </a:t>
            </a:r>
          </a:p>
          <a:p>
            <a:pPr eaLnBrk="1" hangingPunct="1">
              <a:spcBef>
                <a:spcPct val="20000"/>
              </a:spcBef>
              <a:buFontTx/>
              <a:buChar char="•"/>
            </a:pPr>
            <a:endParaRPr lang="ru-RU" altLang="ru-RU" sz="2400"/>
          </a:p>
        </p:txBody>
      </p:sp>
      <p:pic>
        <p:nvPicPr>
          <p:cNvPr id="1638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4163" y="765175"/>
            <a:ext cx="3779837" cy="6092825"/>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500"/>
                                        <p:tgtEl>
                                          <p:spTgt spid="210946"/>
                                        </p:tgtEl>
                                      </p:cBhvr>
                                    </p:animEffect>
                                    <p:anim calcmode="lin" valueType="num">
                                      <p:cBhvr>
                                        <p:cTn id="8" dur="500" fill="hold"/>
                                        <p:tgtEl>
                                          <p:spTgt spid="210946"/>
                                        </p:tgtEl>
                                        <p:attrNameLst>
                                          <p:attrName>ppt_x</p:attrName>
                                        </p:attrNameLst>
                                      </p:cBhvr>
                                      <p:tavLst>
                                        <p:tav tm="0">
                                          <p:val>
                                            <p:strVal val="#ppt_x"/>
                                          </p:val>
                                        </p:tav>
                                        <p:tav tm="100000">
                                          <p:val>
                                            <p:strVal val="#ppt_x"/>
                                          </p:val>
                                        </p:tav>
                                      </p:tavLst>
                                    </p:anim>
                                    <p:anim calcmode="lin" valueType="num">
                                      <p:cBhvr>
                                        <p:cTn id="9" dur="500" fill="hold"/>
                                        <p:tgtEl>
                                          <p:spTgt spid="2109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0947"/>
                                        </p:tgtEl>
                                        <p:attrNameLst>
                                          <p:attrName>style.visibility</p:attrName>
                                        </p:attrNameLst>
                                      </p:cBhvr>
                                      <p:to>
                                        <p:strVal val="visible"/>
                                      </p:to>
                                    </p:set>
                                    <p:animEffect transition="in" filter="wipe(left)">
                                      <p:cBhvr>
                                        <p:cTn id="13" dur="500"/>
                                        <p:tgtEl>
                                          <p:spTgt spid="21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9922"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3"/>
          <p:cNvSpPr>
            <a:spLocks noGrp="1" noChangeArrowheads="1"/>
          </p:cNvSpPr>
          <p:nvPr>
            <p:ph type="title"/>
          </p:nvPr>
        </p:nvSpPr>
        <p:spPr/>
        <p:txBody>
          <a:bodyPr/>
          <a:lstStyle/>
          <a:p>
            <a:pPr eaLnBrk="1" hangingPunct="1">
              <a:defRPr/>
            </a:pPr>
            <a:r>
              <a:rPr lang="ru-RU" smtClean="0"/>
              <a:t>Искусственные хромосомы</a:t>
            </a:r>
          </a:p>
        </p:txBody>
      </p:sp>
      <p:sp>
        <p:nvSpPr>
          <p:cNvPr id="17412" name="Rectangle 5"/>
          <p:cNvSpPr>
            <a:spLocks noChangeArrowheads="1"/>
          </p:cNvSpPr>
          <p:nvPr/>
        </p:nvSpPr>
        <p:spPr bwMode="auto">
          <a:xfrm>
            <a:off x="250825" y="1196975"/>
            <a:ext cx="4465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ru-RU" altLang="ru-RU" sz="1600"/>
              <a:t>В 1992 г. Х.Шизуя с соавт. создали </a:t>
            </a:r>
            <a:r>
              <a:rPr lang="ru-RU" altLang="ru-RU" sz="1600" b="1"/>
              <a:t>бактериальную искусственную хромосому</a:t>
            </a:r>
            <a:r>
              <a:rPr lang="ru-RU" altLang="ru-RU" sz="1600"/>
              <a:t> (</a:t>
            </a:r>
            <a:r>
              <a:rPr lang="en-US" altLang="ru-RU" sz="1600"/>
              <a:t>bacterial artificial chromosome</a:t>
            </a:r>
            <a:r>
              <a:rPr lang="ru-RU" altLang="ru-RU" sz="1600"/>
              <a:t>)</a:t>
            </a:r>
            <a:r>
              <a:rPr lang="en-US" altLang="ru-RU" sz="1600"/>
              <a:t> – BAC</a:t>
            </a:r>
            <a:r>
              <a:rPr lang="ru-RU" altLang="ru-RU" sz="1600"/>
              <a:t>. Основа вектора </a:t>
            </a:r>
            <a:r>
              <a:rPr lang="en-US" altLang="ru-RU" sz="1600"/>
              <a:t>F</a:t>
            </a:r>
            <a:r>
              <a:rPr lang="ru-RU" altLang="ru-RU" sz="1600"/>
              <a:t>-плазмида и содержит ее регуляторные генетические локусы. В неё можно вместить до 300000 п.о. Затем она вводится в клетку путем электропорации.</a:t>
            </a:r>
          </a:p>
          <a:p>
            <a:pPr eaLnBrk="1" hangingPunct="1">
              <a:spcBef>
                <a:spcPct val="20000"/>
              </a:spcBef>
              <a:buFontTx/>
              <a:buChar char="•"/>
            </a:pPr>
            <a:r>
              <a:rPr lang="ru-RU" altLang="ru-RU" sz="1600"/>
              <a:t>В 1987 г. Дэвидом Берком создана </a:t>
            </a:r>
            <a:r>
              <a:rPr lang="ru-RU" altLang="ru-RU" sz="1600" b="1"/>
              <a:t>искусственная дрожжевая хромосома</a:t>
            </a:r>
            <a:r>
              <a:rPr lang="ru-RU" altLang="ru-RU" sz="1600"/>
              <a:t>. Вводится в клетку с помощью химических методов. Может вмещать до 1 млн.п.о., более устойчива в случае вставки эукариотической ДНК.</a:t>
            </a:r>
          </a:p>
          <a:p>
            <a:pPr eaLnBrk="1" hangingPunct="1">
              <a:spcBef>
                <a:spcPct val="20000"/>
              </a:spcBef>
              <a:buFontTx/>
              <a:buChar char="•"/>
            </a:pPr>
            <a:r>
              <a:rPr lang="ru-RU" altLang="ru-RU" sz="1600"/>
              <a:t>В 1997 году созданы первые </a:t>
            </a:r>
            <a:r>
              <a:rPr lang="ru-RU" altLang="ru-RU" sz="1600" b="1"/>
              <a:t>искусственные человеческие  хромосомы</a:t>
            </a:r>
            <a:r>
              <a:rPr lang="ru-RU" altLang="ru-RU"/>
              <a:t>.</a:t>
            </a:r>
          </a:p>
        </p:txBody>
      </p:sp>
      <p:pic>
        <p:nvPicPr>
          <p:cNvPr id="17413" name="Picture 6" descr="plasmid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57800" y="981075"/>
            <a:ext cx="3778250" cy="569753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fade">
                                      <p:cBhvr>
                                        <p:cTn id="7" dur="500"/>
                                        <p:tgtEl>
                                          <p:spTgt spid="209922"/>
                                        </p:tgtEl>
                                      </p:cBhvr>
                                    </p:animEffect>
                                    <p:anim calcmode="lin" valueType="num">
                                      <p:cBhvr>
                                        <p:cTn id="8" dur="500" fill="hold"/>
                                        <p:tgtEl>
                                          <p:spTgt spid="209922"/>
                                        </p:tgtEl>
                                        <p:attrNameLst>
                                          <p:attrName>ppt_x</p:attrName>
                                        </p:attrNameLst>
                                      </p:cBhvr>
                                      <p:tavLst>
                                        <p:tav tm="0">
                                          <p:val>
                                            <p:strVal val="#ppt_x"/>
                                          </p:val>
                                        </p:tav>
                                        <p:tav tm="100000">
                                          <p:val>
                                            <p:strVal val="#ppt_x"/>
                                          </p:val>
                                        </p:tav>
                                      </p:tavLst>
                                    </p:anim>
                                    <p:anim calcmode="lin" valueType="num">
                                      <p:cBhvr>
                                        <p:cTn id="9" dur="500" fill="hold"/>
                                        <p:tgtEl>
                                          <p:spTgt spid="2099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9923"/>
                                        </p:tgtEl>
                                        <p:attrNameLst>
                                          <p:attrName>style.visibility</p:attrName>
                                        </p:attrNameLst>
                                      </p:cBhvr>
                                      <p:to>
                                        <p:strVal val="visible"/>
                                      </p:to>
                                    </p:set>
                                    <p:animEffect transition="in" filter="wipe(left)">
                                      <p:cBhvr>
                                        <p:cTn id="13" dur="5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197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Rectangle 3"/>
          <p:cNvSpPr>
            <a:spLocks noGrp="1" noChangeArrowheads="1"/>
          </p:cNvSpPr>
          <p:nvPr>
            <p:ph type="title"/>
          </p:nvPr>
        </p:nvSpPr>
        <p:spPr/>
        <p:txBody>
          <a:bodyPr/>
          <a:lstStyle/>
          <a:p>
            <a:pPr eaLnBrk="1" hangingPunct="1">
              <a:defRPr/>
            </a:pPr>
            <a:r>
              <a:rPr lang="ru-RU" smtClean="0"/>
              <a:t>Векторы на основе вируса </a:t>
            </a:r>
            <a:r>
              <a:rPr lang="en-US" smtClean="0"/>
              <a:t>SV-40</a:t>
            </a:r>
            <a:endParaRPr lang="ru-RU" smtClean="0"/>
          </a:p>
        </p:txBody>
      </p:sp>
      <p:sp>
        <p:nvSpPr>
          <p:cNvPr id="18436" name="Rectangle 5"/>
          <p:cNvSpPr>
            <a:spLocks noChangeArrowheads="1"/>
          </p:cNvSpPr>
          <p:nvPr/>
        </p:nvSpPr>
        <p:spPr bwMode="auto">
          <a:xfrm>
            <a:off x="395288" y="1125538"/>
            <a:ext cx="8497887"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r>
              <a:rPr lang="ru-RU" altLang="ru-RU" sz="2000"/>
              <a:t>Примером вирусов, применяемых в качестве векторов, является вирус SV-40, геном которого представляет собой циклическую ДНК длиной 5243 нуклеотидных оснований с полностью известной последовательностью. </a:t>
            </a:r>
          </a:p>
          <a:p>
            <a:pPr eaLnBrk="1" hangingPunct="1">
              <a:spcBef>
                <a:spcPct val="20000"/>
              </a:spcBef>
              <a:buFontTx/>
              <a:buChar char="•"/>
            </a:pPr>
            <a:r>
              <a:rPr lang="ru-RU" altLang="ru-RU" sz="2000"/>
              <a:t>Эукариотические векторы, использующие вирусы, способные формировать вирионы, обладают тем недостатком, что они убивают клетку-хозяина при своем размножении так же как и бактериофаги. Поэтому постоянно делаются попытки разработать векторы, подобные плазмидам. Обычно опухолевые вирусы, в том числе и SV-40, внедряют свою ДНК в хромосому клетки-хозяина. Однако вирус бычьей папилломы в трансформированных клетках существует в виде эписомы (около 100 копий на клетку) и используется в качестве основы для создания эписомных векторов. </a:t>
            </a:r>
          </a:p>
          <a:p>
            <a:pPr eaLnBrk="1" hangingPunct="1">
              <a:spcBef>
                <a:spcPct val="20000"/>
              </a:spcBef>
              <a:buFontTx/>
              <a:buChar char="•"/>
            </a:pPr>
            <a:r>
              <a:rPr lang="ru-RU" altLang="ru-RU" sz="2000"/>
              <a:t>Эписома - плазмида, способная существовать в бактериальной клетке как автономно, так и в составе хромосомы. Классические примеры эписом – R-плазмида и F-фактор.</a:t>
            </a:r>
            <a:r>
              <a:rPr lang="ru-RU" altLang="ru-RU" sz="1600"/>
              <a:t> </a:t>
            </a:r>
          </a:p>
          <a:p>
            <a:pPr eaLnBrk="1" hangingPunct="1">
              <a:lnSpc>
                <a:spcPct val="80000"/>
              </a:lnSpc>
              <a:spcBef>
                <a:spcPct val="20000"/>
              </a:spcBef>
              <a:buFontTx/>
              <a:buChar char="•"/>
            </a:pPr>
            <a:endParaRPr lang="ru-RU" altLang="ru-RU" sz="16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fade">
                                      <p:cBhvr>
                                        <p:cTn id="7" dur="500"/>
                                        <p:tgtEl>
                                          <p:spTgt spid="211970"/>
                                        </p:tgtEl>
                                      </p:cBhvr>
                                    </p:animEffect>
                                    <p:anim calcmode="lin" valueType="num">
                                      <p:cBhvr>
                                        <p:cTn id="8" dur="500" fill="hold"/>
                                        <p:tgtEl>
                                          <p:spTgt spid="211970"/>
                                        </p:tgtEl>
                                        <p:attrNameLst>
                                          <p:attrName>ppt_x</p:attrName>
                                        </p:attrNameLst>
                                      </p:cBhvr>
                                      <p:tavLst>
                                        <p:tav tm="0">
                                          <p:val>
                                            <p:strVal val="#ppt_x"/>
                                          </p:val>
                                        </p:tav>
                                        <p:tav tm="100000">
                                          <p:val>
                                            <p:strVal val="#ppt_x"/>
                                          </p:val>
                                        </p:tav>
                                      </p:tavLst>
                                    </p:anim>
                                    <p:anim calcmode="lin" valueType="num">
                                      <p:cBhvr>
                                        <p:cTn id="9" dur="500" fill="hold"/>
                                        <p:tgtEl>
                                          <p:spTgt spid="21197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1971"/>
                                        </p:tgtEl>
                                        <p:attrNameLst>
                                          <p:attrName>style.visibility</p:attrName>
                                        </p:attrNameLst>
                                      </p:cBhvr>
                                      <p:to>
                                        <p:strVal val="visible"/>
                                      </p:to>
                                    </p:set>
                                    <p:animEffect transition="in" filter="wipe(left)">
                                      <p:cBhvr>
                                        <p:cTn id="13" dur="500"/>
                                        <p:tgtEl>
                                          <p:spTgt spid="21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2994"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Rectangle 3"/>
          <p:cNvSpPr>
            <a:spLocks noGrp="1" noChangeArrowheads="1"/>
          </p:cNvSpPr>
          <p:nvPr>
            <p:ph type="title"/>
          </p:nvPr>
        </p:nvSpPr>
        <p:spPr/>
        <p:txBody>
          <a:bodyPr/>
          <a:lstStyle/>
          <a:p>
            <a:pPr eaLnBrk="1" hangingPunct="1">
              <a:defRPr/>
            </a:pPr>
            <a:r>
              <a:rPr lang="ru-RU" smtClean="0"/>
              <a:t>Векторы на основе плазмид агробактерий</a:t>
            </a:r>
          </a:p>
        </p:txBody>
      </p:sp>
      <p:sp>
        <p:nvSpPr>
          <p:cNvPr id="19460" name="Rectangle 5"/>
          <p:cNvSpPr>
            <a:spLocks noChangeArrowheads="1"/>
          </p:cNvSpPr>
          <p:nvPr/>
        </p:nvSpPr>
        <p:spPr bwMode="auto">
          <a:xfrm>
            <a:off x="0" y="836613"/>
            <a:ext cx="5508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r>
              <a:rPr lang="ru-RU" altLang="ru-RU" sz="1600"/>
              <a:t>Наибольшее развитие получили векторы, сконструированные на так называемых Ti-плазмидах бактерий Agrobacterium tumefaciens. Эти бактерии инфицируют двудольные растения и вызывают образование корончатых галлов - своеобразных опухолей растений, клетки которых способны размножаться в культуре без добавления факторов роста. </a:t>
            </a:r>
          </a:p>
          <a:p>
            <a:pPr eaLnBrk="1" hangingPunct="1">
              <a:lnSpc>
                <a:spcPct val="80000"/>
              </a:lnSpc>
              <a:spcBef>
                <a:spcPct val="20000"/>
              </a:spcBef>
              <a:buFontTx/>
              <a:buChar char="•"/>
            </a:pPr>
            <a:r>
              <a:rPr lang="ru-RU" altLang="ru-RU" sz="1600"/>
              <a:t>Было показано, что такая трансформация является следствием внедрения в геном растения части ДНК-tumor-inducing) -плазмиды, получившей название Т (transforming)-ДНК. Трансформированные клетки приобретают способность синтезировать необычные аминокислоты - опины, например, нопалин или октопин, являющиеся производными аргинина и служащие источником питания A. tumefaciens. Какая именно аминокислота синтезируется, зависит от Ti-плазмиды, трансформировавшей клетку: одни бактерии A. tumefaciens несут октопиновые, а другие - нопалиновые плазмиды. И опухолевая трансформация, и синтез опинов вызваны Т-ДНК. </a:t>
            </a:r>
          </a:p>
          <a:p>
            <a:pPr eaLnBrk="1" hangingPunct="1">
              <a:lnSpc>
                <a:spcPct val="80000"/>
              </a:lnSpc>
              <a:spcBef>
                <a:spcPct val="20000"/>
              </a:spcBef>
              <a:buFontTx/>
              <a:buChar char="•"/>
            </a:pPr>
            <a:r>
              <a:rPr lang="ru-RU" altLang="ru-RU" sz="1600"/>
              <a:t>В Т-ДНК содержится несколько генов, контролируемых отдельными промоторами, которые и определяют все свойства опухолевых клеток. Трансформация клеток Т-ДНК стабильно наследуется; некоторые трансформированные культуры существуют без изменения уже более 20 лет. Интегрированная Т-ДНК наследуется по законам Г. Менделя. </a:t>
            </a:r>
          </a:p>
          <a:p>
            <a:pPr eaLnBrk="1" hangingPunct="1">
              <a:lnSpc>
                <a:spcPct val="80000"/>
              </a:lnSpc>
              <a:spcBef>
                <a:spcPct val="20000"/>
              </a:spcBef>
              <a:buFontTx/>
              <a:buChar char="•"/>
            </a:pPr>
            <a:endParaRPr lang="ru-RU" altLang="ru-RU" sz="1600"/>
          </a:p>
        </p:txBody>
      </p:sp>
      <p:pic>
        <p:nvPicPr>
          <p:cNvPr id="19461" name="Picture 6" descr="433583a-f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625" y="1773238"/>
            <a:ext cx="3635375" cy="3573462"/>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500"/>
                                        <p:tgtEl>
                                          <p:spTgt spid="212994"/>
                                        </p:tgtEl>
                                      </p:cBhvr>
                                    </p:animEffect>
                                    <p:anim calcmode="lin" valueType="num">
                                      <p:cBhvr>
                                        <p:cTn id="8" dur="500" fill="hold"/>
                                        <p:tgtEl>
                                          <p:spTgt spid="212994"/>
                                        </p:tgtEl>
                                        <p:attrNameLst>
                                          <p:attrName>ppt_x</p:attrName>
                                        </p:attrNameLst>
                                      </p:cBhvr>
                                      <p:tavLst>
                                        <p:tav tm="0">
                                          <p:val>
                                            <p:strVal val="#ppt_x"/>
                                          </p:val>
                                        </p:tav>
                                        <p:tav tm="100000">
                                          <p:val>
                                            <p:strVal val="#ppt_x"/>
                                          </p:val>
                                        </p:tav>
                                      </p:tavLst>
                                    </p:anim>
                                    <p:anim calcmode="lin" valueType="num">
                                      <p:cBhvr>
                                        <p:cTn id="9" dur="500" fill="hold"/>
                                        <p:tgtEl>
                                          <p:spTgt spid="21299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2995"/>
                                        </p:tgtEl>
                                        <p:attrNameLst>
                                          <p:attrName>style.visibility</p:attrName>
                                        </p:attrNameLst>
                                      </p:cBhvr>
                                      <p:to>
                                        <p:strVal val="visible"/>
                                      </p:to>
                                    </p:set>
                                    <p:animEffect transition="in" filter="wipe(left)">
                                      <p:cBhvr>
                                        <p:cTn id="13" dur="500"/>
                                        <p:tgtEl>
                                          <p:spTgt spid="21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4018"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Rectangle 3"/>
          <p:cNvSpPr>
            <a:spLocks noGrp="1" noChangeArrowheads="1"/>
          </p:cNvSpPr>
          <p:nvPr>
            <p:ph type="title"/>
          </p:nvPr>
        </p:nvSpPr>
        <p:spPr/>
        <p:txBody>
          <a:bodyPr/>
          <a:lstStyle/>
          <a:p>
            <a:pPr eaLnBrk="1" hangingPunct="1">
              <a:defRPr/>
            </a:pPr>
            <a:r>
              <a:rPr lang="ru-RU" smtClean="0"/>
              <a:t>Клонирование в дрожжах</a:t>
            </a:r>
          </a:p>
        </p:txBody>
      </p:sp>
      <p:sp>
        <p:nvSpPr>
          <p:cNvPr id="20484" name="Rectangle 5"/>
          <p:cNvSpPr>
            <a:spLocks noChangeArrowheads="1"/>
          </p:cNvSpPr>
          <p:nvPr/>
        </p:nvSpPr>
        <p:spPr bwMode="auto">
          <a:xfrm>
            <a:off x="395288" y="1341438"/>
            <a:ext cx="84978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r>
              <a:rPr lang="ru-RU" altLang="ru-RU" sz="2000"/>
              <a:t>Наиболее широко используются штаммы Saccharomyces cerevisiae. Работа с дрожжами облегчается тем, что, подобно бактериям, они могут расти в жидкой среде и давать колонии на твердой, генетически хорошо охарактеризованы и имеют сравнительно короткое время генерации. </a:t>
            </a:r>
          </a:p>
          <a:p>
            <a:pPr eaLnBrk="1" hangingPunct="1">
              <a:lnSpc>
                <a:spcPct val="80000"/>
              </a:lnSpc>
              <a:spcBef>
                <a:spcPct val="20000"/>
              </a:spcBef>
              <a:buFontTx/>
              <a:buChar char="•"/>
            </a:pPr>
            <a:r>
              <a:rPr lang="ru-RU" altLang="ru-RU" sz="2000"/>
              <a:t>S. cerevisiae содержит плазмиду Scpl, представляющую собой циклическую молекулу длиной 2 мкм. Ее гибриды с плазмидами Е. coli обычно и используют в качестве векторов. </a:t>
            </a:r>
          </a:p>
          <a:p>
            <a:pPr eaLnBrk="1" hangingPunct="1">
              <a:lnSpc>
                <a:spcPct val="80000"/>
              </a:lnSpc>
              <a:spcBef>
                <a:spcPct val="20000"/>
              </a:spcBef>
              <a:buFontTx/>
              <a:buChar char="•"/>
            </a:pPr>
            <a:r>
              <a:rPr lang="ru-RU" altLang="ru-RU" sz="2000"/>
              <a:t>Селекция дрожжевых клонов, трансформированных такими рекомбинантными плазмидами, основана на применении в качестве клеток-хозяев определенных мутантов, не способных расти на среде, лишенной какого-либо питательного компонента. Векторная плазмида, в свою очередь, содержит ген или гены, которые при попадании в клетку придают ей этот недостающий признак. Трансформанты легко отбираются по их способности давать колонии на обедненной среде.</a:t>
            </a:r>
            <a:r>
              <a:rPr lang="ru-RU" altLang="ru-RU"/>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fade">
                                      <p:cBhvr>
                                        <p:cTn id="7" dur="500"/>
                                        <p:tgtEl>
                                          <p:spTgt spid="214018"/>
                                        </p:tgtEl>
                                      </p:cBhvr>
                                    </p:animEffect>
                                    <p:anim calcmode="lin" valueType="num">
                                      <p:cBhvr>
                                        <p:cTn id="8" dur="500" fill="hold"/>
                                        <p:tgtEl>
                                          <p:spTgt spid="214018"/>
                                        </p:tgtEl>
                                        <p:attrNameLst>
                                          <p:attrName>ppt_x</p:attrName>
                                        </p:attrNameLst>
                                      </p:cBhvr>
                                      <p:tavLst>
                                        <p:tav tm="0">
                                          <p:val>
                                            <p:strVal val="#ppt_x"/>
                                          </p:val>
                                        </p:tav>
                                        <p:tav tm="100000">
                                          <p:val>
                                            <p:strVal val="#ppt_x"/>
                                          </p:val>
                                        </p:tav>
                                      </p:tavLst>
                                    </p:anim>
                                    <p:anim calcmode="lin" valueType="num">
                                      <p:cBhvr>
                                        <p:cTn id="9" dur="500" fill="hold"/>
                                        <p:tgtEl>
                                          <p:spTgt spid="2140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4019"/>
                                        </p:tgtEl>
                                        <p:attrNameLst>
                                          <p:attrName>style.visibility</p:attrName>
                                        </p:attrNameLst>
                                      </p:cBhvr>
                                      <p:to>
                                        <p:strVal val="visible"/>
                                      </p:to>
                                    </p:set>
                                    <p:animEffect transition="in" filter="wipe(left)">
                                      <p:cBhvr>
                                        <p:cTn id="13" dur="500"/>
                                        <p:tgtEl>
                                          <p:spTgt spid="214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42"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Rectangle 3"/>
          <p:cNvSpPr>
            <a:spLocks noGrp="1" noChangeArrowheads="1"/>
          </p:cNvSpPr>
          <p:nvPr>
            <p:ph type="title"/>
          </p:nvPr>
        </p:nvSpPr>
        <p:spPr/>
        <p:txBody>
          <a:bodyPr/>
          <a:lstStyle/>
          <a:p>
            <a:pPr eaLnBrk="1" hangingPunct="1">
              <a:defRPr/>
            </a:pPr>
            <a:r>
              <a:rPr lang="ru-RU" smtClean="0"/>
              <a:t>Векторы, используемые для молекулярного клонирования</a:t>
            </a:r>
          </a:p>
        </p:txBody>
      </p:sp>
      <p:graphicFrame>
        <p:nvGraphicFramePr>
          <p:cNvPr id="215045" name="Group 5"/>
          <p:cNvGraphicFramePr>
            <a:graphicFrameLocks noGrp="1"/>
          </p:cNvGraphicFramePr>
          <p:nvPr>
            <p:ph idx="1"/>
          </p:nvPr>
        </p:nvGraphicFramePr>
        <p:xfrm>
          <a:off x="1547813" y="1268413"/>
          <a:ext cx="6216650" cy="4464052"/>
        </p:xfrm>
        <a:graphic>
          <a:graphicData uri="http://schemas.openxmlformats.org/drawingml/2006/table">
            <a:tbl>
              <a:tblPr/>
              <a:tblGrid>
                <a:gridCol w="3035300">
                  <a:extLst>
                    <a:ext uri="{9D8B030D-6E8A-4147-A177-3AD203B41FA5}">
                      <a16:colId xmlns="" xmlns:a16="http://schemas.microsoft.com/office/drawing/2014/main" val="20000"/>
                    </a:ext>
                  </a:extLst>
                </a:gridCol>
                <a:gridCol w="3181350">
                  <a:extLst>
                    <a:ext uri="{9D8B030D-6E8A-4147-A177-3AD203B41FA5}">
                      <a16:colId xmlns="" xmlns:a16="http://schemas.microsoft.com/office/drawing/2014/main" val="20001"/>
                    </a:ext>
                  </a:extLst>
                </a:gridCol>
              </a:tblGrid>
              <a:tr h="820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Вектор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Оптимальная величина вставки, кб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Плазмида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Вектор на основе фага </a:t>
                      </a:r>
                      <a:r>
                        <a:rPr kumimoji="0" lang="el-GR" sz="1800" b="0" i="0" u="none" strike="noStrike" cap="none" normalizeH="0" baseline="0" smtClean="0">
                          <a:ln>
                            <a:noFill/>
                          </a:ln>
                          <a:solidFill>
                            <a:schemeClr val="tx1"/>
                          </a:solidFill>
                          <a:effectLst/>
                          <a:latin typeface="Arial" charset="0"/>
                          <a:cs typeface="Arial" charset="0"/>
                        </a:rPr>
                        <a:t>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Космида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Фазмида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0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Векторы на основе однонитевых фагов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0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Искусственные хромосомы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 300, до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fade">
                                      <p:cBhvr>
                                        <p:cTn id="7" dur="500"/>
                                        <p:tgtEl>
                                          <p:spTgt spid="215042"/>
                                        </p:tgtEl>
                                      </p:cBhvr>
                                    </p:animEffect>
                                    <p:anim calcmode="lin" valueType="num">
                                      <p:cBhvr>
                                        <p:cTn id="8" dur="500" fill="hold"/>
                                        <p:tgtEl>
                                          <p:spTgt spid="215042"/>
                                        </p:tgtEl>
                                        <p:attrNameLst>
                                          <p:attrName>ppt_x</p:attrName>
                                        </p:attrNameLst>
                                      </p:cBhvr>
                                      <p:tavLst>
                                        <p:tav tm="0">
                                          <p:val>
                                            <p:strVal val="#ppt_x"/>
                                          </p:val>
                                        </p:tav>
                                        <p:tav tm="100000">
                                          <p:val>
                                            <p:strVal val="#ppt_x"/>
                                          </p:val>
                                        </p:tav>
                                      </p:tavLst>
                                    </p:anim>
                                    <p:anim calcmode="lin" valueType="num">
                                      <p:cBhvr>
                                        <p:cTn id="9" dur="500" fill="hold"/>
                                        <p:tgtEl>
                                          <p:spTgt spid="2150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5043"/>
                                        </p:tgtEl>
                                        <p:attrNameLst>
                                          <p:attrName>style.visibility</p:attrName>
                                        </p:attrNameLst>
                                      </p:cBhvr>
                                      <p:to>
                                        <p:strVal val="visible"/>
                                      </p:to>
                                    </p:set>
                                    <p:animEffect transition="in" filter="wipe(left)">
                                      <p:cBhvr>
                                        <p:cTn id="13" dur="500"/>
                                        <p:tgtEl>
                                          <p:spTgt spid="21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p:txBody>
          <a:bodyPr/>
          <a:lstStyle/>
          <a:p>
            <a:pPr eaLnBrk="1" hangingPunct="1">
              <a:defRPr/>
            </a:pPr>
            <a:r>
              <a:rPr lang="ru-RU" smtClean="0"/>
              <a:t>План лекции:</a:t>
            </a:r>
          </a:p>
        </p:txBody>
      </p:sp>
      <p:sp>
        <p:nvSpPr>
          <p:cNvPr id="4100" name="Rectangle 4"/>
          <p:cNvSpPr>
            <a:spLocks noChangeArrowheads="1"/>
          </p:cNvSpPr>
          <p:nvPr/>
        </p:nvSpPr>
        <p:spPr bwMode="auto">
          <a:xfrm>
            <a:off x="0" y="836613"/>
            <a:ext cx="914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pPr>
            <a:endParaRPr lang="ru-RU" altLang="ru-RU"/>
          </a:p>
          <a:p>
            <a:pPr eaLnBrk="1" hangingPunct="1">
              <a:spcBef>
                <a:spcPct val="20000"/>
              </a:spcBef>
              <a:buFontTx/>
              <a:buChar char="•"/>
            </a:pPr>
            <a:r>
              <a:rPr lang="ru-RU" altLang="ru-RU" sz="2000"/>
              <a:t>Способы введения рекомбинантных ДНК в клетку:</a:t>
            </a:r>
          </a:p>
          <a:p>
            <a:pPr lvl="1" eaLnBrk="1" hangingPunct="1">
              <a:spcBef>
                <a:spcPct val="20000"/>
              </a:spcBef>
              <a:buFontTx/>
              <a:buChar char="–"/>
            </a:pPr>
            <a:r>
              <a:rPr lang="ru-RU" altLang="ru-RU"/>
              <a:t>Векторы для переноса измененного генетического материала. Требования к векторной ДНК, её свойства. </a:t>
            </a:r>
            <a:endParaRPr lang="en-US" altLang="ru-RU"/>
          </a:p>
          <a:p>
            <a:pPr lvl="1" eaLnBrk="1" hangingPunct="1">
              <a:spcBef>
                <a:spcPct val="20000"/>
              </a:spcBef>
              <a:buFontTx/>
              <a:buChar char="–"/>
            </a:pPr>
            <a:r>
              <a:rPr lang="ru-RU" altLang="ru-RU"/>
              <a:t>Гены-маркеры. </a:t>
            </a:r>
            <a:endParaRPr lang="en-US" altLang="ru-RU"/>
          </a:p>
          <a:p>
            <a:pPr lvl="1" eaLnBrk="1" hangingPunct="1">
              <a:spcBef>
                <a:spcPct val="20000"/>
              </a:spcBef>
              <a:buFontTx/>
              <a:buChar char="–"/>
            </a:pPr>
            <a:r>
              <a:rPr lang="ru-RU" altLang="ru-RU"/>
              <a:t>Типы векторов: бактериальные плазмиды, вирусы, искусственные хромосомы.</a:t>
            </a:r>
          </a:p>
          <a:p>
            <a:pPr lvl="1" eaLnBrk="1" hangingPunct="1">
              <a:spcBef>
                <a:spcPct val="20000"/>
              </a:spcBef>
              <a:buFontTx/>
              <a:buChar char="–"/>
            </a:pPr>
            <a:r>
              <a:rPr lang="ru-RU" altLang="ru-RU"/>
              <a:t>Трансформация. </a:t>
            </a:r>
          </a:p>
          <a:p>
            <a:pPr lvl="1" eaLnBrk="1" hangingPunct="1">
              <a:spcBef>
                <a:spcPct val="20000"/>
              </a:spcBef>
              <a:buFontTx/>
              <a:buChar char="–"/>
            </a:pPr>
            <a:r>
              <a:rPr lang="ru-RU" altLang="ru-RU"/>
              <a:t>Электропорация. </a:t>
            </a:r>
          </a:p>
          <a:p>
            <a:pPr lvl="1" eaLnBrk="1" hangingPunct="1">
              <a:spcBef>
                <a:spcPct val="20000"/>
              </a:spcBef>
              <a:buFontTx/>
              <a:buChar char="–"/>
            </a:pPr>
            <a:r>
              <a:rPr lang="ru-RU" altLang="ru-RU"/>
              <a:t>Микроинъекция. </a:t>
            </a:r>
          </a:p>
          <a:p>
            <a:pPr lvl="1" eaLnBrk="1" hangingPunct="1">
              <a:spcBef>
                <a:spcPct val="20000"/>
              </a:spcBef>
              <a:buFontTx/>
              <a:buChar char="–"/>
            </a:pPr>
            <a:r>
              <a:rPr lang="ru-RU" altLang="ru-RU"/>
              <a:t>Упаковка в липосомы. </a:t>
            </a:r>
          </a:p>
          <a:p>
            <a:pPr lvl="1" eaLnBrk="1" hangingPunct="1">
              <a:spcBef>
                <a:spcPct val="20000"/>
              </a:spcBef>
              <a:buFontTx/>
              <a:buChar char="–"/>
            </a:pPr>
            <a:r>
              <a:rPr lang="ru-RU" altLang="ru-RU"/>
              <a:t>Электронная пушка.</a:t>
            </a:r>
          </a:p>
          <a:p>
            <a:pPr lvl="1" eaLnBrk="1" hangingPunct="1">
              <a:spcBef>
                <a:spcPct val="20000"/>
              </a:spcBef>
              <a:buFontTx/>
              <a:buChar char="–"/>
            </a:pPr>
            <a:endParaRPr lang="ru-RU" altLang="ru-RU"/>
          </a:p>
          <a:p>
            <a:pPr eaLnBrk="1" hangingPunct="1">
              <a:spcBef>
                <a:spcPct val="20000"/>
              </a:spcBef>
              <a:buFontTx/>
              <a:buChar char="•"/>
            </a:pPr>
            <a:r>
              <a:rPr lang="ru-RU" altLang="ru-RU" sz="2000"/>
              <a:t>Скрининг бактериальных клонов</a:t>
            </a:r>
          </a:p>
          <a:p>
            <a:pPr eaLnBrk="1" hangingPunct="1">
              <a:spcBef>
                <a:spcPct val="20000"/>
              </a:spcBef>
              <a:buFontTx/>
              <a:buChar char="•"/>
            </a:pPr>
            <a:endParaRPr lang="ru-RU" altLang="ru-RU" sz="2000"/>
          </a:p>
          <a:p>
            <a:pPr eaLnBrk="1" hangingPunct="1">
              <a:spcBef>
                <a:spcPct val="20000"/>
              </a:spcBef>
              <a:buFontTx/>
              <a:buChar char="•"/>
            </a:pPr>
            <a:endParaRPr lang="ru-RU" altLang="ru-RU"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anim calcmode="lin" valueType="num">
                                      <p:cBhvr>
                                        <p:cTn id="8" dur="500" fill="hold"/>
                                        <p:tgtEl>
                                          <p:spTgt spid="12290"/>
                                        </p:tgtEl>
                                        <p:attrNameLst>
                                          <p:attrName>ppt_x</p:attrName>
                                        </p:attrNameLst>
                                      </p:cBhvr>
                                      <p:tavLst>
                                        <p:tav tm="0">
                                          <p:val>
                                            <p:strVal val="#ppt_x"/>
                                          </p:val>
                                        </p:tav>
                                        <p:tav tm="100000">
                                          <p:val>
                                            <p:strVal val="#ppt_x"/>
                                          </p:val>
                                        </p:tav>
                                      </p:tavLst>
                                    </p:anim>
                                    <p:anim calcmode="lin" valueType="num">
                                      <p:cBhvr>
                                        <p:cTn id="9" dur="500" fill="hold"/>
                                        <p:tgtEl>
                                          <p:spTgt spid="122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wipe(left)">
                                      <p:cBhvr>
                                        <p:cTn id="13"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3474"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5" name="Rectangle 3"/>
          <p:cNvSpPr>
            <a:spLocks noGrp="1" noChangeArrowheads="1"/>
          </p:cNvSpPr>
          <p:nvPr>
            <p:ph type="title"/>
          </p:nvPr>
        </p:nvSpPr>
        <p:spPr/>
        <p:txBody>
          <a:bodyPr/>
          <a:lstStyle/>
          <a:p>
            <a:pPr eaLnBrk="1" hangingPunct="1">
              <a:defRPr/>
            </a:pPr>
            <a:r>
              <a:rPr lang="ru-RU" smtClean="0"/>
              <a:t>Трансформация</a:t>
            </a:r>
          </a:p>
        </p:txBody>
      </p:sp>
      <p:sp>
        <p:nvSpPr>
          <p:cNvPr id="22532" name="Rectangle 4"/>
          <p:cNvSpPr>
            <a:spLocks noChangeArrowheads="1"/>
          </p:cNvSpPr>
          <p:nvPr/>
        </p:nvSpPr>
        <p:spPr bwMode="auto">
          <a:xfrm>
            <a:off x="336550" y="981075"/>
            <a:ext cx="88074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ru-RU" altLang="ru-RU"/>
              <a:t>- процесс поглощения экзогенной ДНК бактериальными клетками, сопровождающийся приобретением ими новых генетических маркеров. </a:t>
            </a:r>
          </a:p>
          <a:p>
            <a:pPr eaLnBrk="1" hangingPunct="1">
              <a:spcBef>
                <a:spcPct val="20000"/>
              </a:spcBef>
              <a:buFontTx/>
              <a:buChar char="•"/>
            </a:pPr>
            <a:r>
              <a:rPr lang="ru-RU" altLang="ru-RU"/>
              <a:t>Частоту трансформации клеток E. coli можно повысить разными способами: холодовым шоком, введением в инкубационную смесь одновалентных катионов (Rb+), хлорида гексаминкобальта(III) или выращиванием на среде с повышенным содержанием ионов Mg2+ (10-20 мМ). </a:t>
            </a:r>
          </a:p>
          <a:p>
            <a:pPr eaLnBrk="1" hangingPunct="1">
              <a:spcBef>
                <a:spcPct val="20000"/>
              </a:spcBef>
              <a:buFontTx/>
              <a:buChar char="•"/>
            </a:pPr>
            <a:r>
              <a:rPr lang="ru-RU" altLang="ru-RU"/>
              <a:t>Трансформация </a:t>
            </a:r>
            <a:r>
              <a:rPr lang="ru-RU" altLang="ru-RU" b="1"/>
              <a:t>у дрожжей</a:t>
            </a:r>
            <a:r>
              <a:rPr lang="ru-RU" altLang="ru-RU"/>
              <a:t> может  быть осуществлена только искусственным путем. Для этой цели используют протопласты или обрабатывают клетки солями щелочных металлов. ДНК проникает в дрожжевые протопласты также под действием электрических разрядов (электропорация).</a:t>
            </a:r>
          </a:p>
          <a:p>
            <a:pPr eaLnBrk="1" hangingPunct="1">
              <a:spcBef>
                <a:spcPct val="20000"/>
              </a:spcBef>
              <a:buFontTx/>
              <a:buChar char="•"/>
            </a:pPr>
            <a:r>
              <a:rPr lang="ru-RU" altLang="ru-RU"/>
              <a:t>Трансформация </a:t>
            </a:r>
            <a:r>
              <a:rPr lang="ru-RU" altLang="ru-RU" b="1"/>
              <a:t>клеток млекопитающих</a:t>
            </a:r>
            <a:r>
              <a:rPr lang="ru-RU" altLang="ru-RU"/>
              <a:t> осуществима только искусственно в результате микроинъекций чужеродной ДНК в ядра эмбрионов, соматических клеток или путем поглощения ДНК клетками в культуре тканей. Чаще всего ДНК добавляют к смеси р-ра СаСl2 и фосфатного буфера</a:t>
            </a:r>
            <a:r>
              <a:rPr lang="en-US" altLang="ru-RU"/>
              <a:t>.</a:t>
            </a:r>
            <a:endParaRPr lang="ru-RU" altLang="ru-RU"/>
          </a:p>
          <a:p>
            <a:pPr eaLnBrk="1" hangingPunct="1">
              <a:spcBef>
                <a:spcPct val="20000"/>
              </a:spcBef>
              <a:buFontTx/>
              <a:buChar char="•"/>
            </a:pPr>
            <a:r>
              <a:rPr lang="ru-RU" altLang="ru-RU" b="1"/>
              <a:t>Клетки растений</a:t>
            </a:r>
            <a:r>
              <a:rPr lang="ru-RU" altLang="ru-RU"/>
              <a:t> не способны поглощать ДНК. При трансформации клеток двудольных растений используют регенерирующие протопласты, поглощающие свободную ДНК и ДНК, заключенную в липосомы.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fade">
                                      <p:cBhvr>
                                        <p:cTn id="7" dur="500"/>
                                        <p:tgtEl>
                                          <p:spTgt spid="233474"/>
                                        </p:tgtEl>
                                      </p:cBhvr>
                                    </p:animEffect>
                                    <p:anim calcmode="lin" valueType="num">
                                      <p:cBhvr>
                                        <p:cTn id="8" dur="500" fill="hold"/>
                                        <p:tgtEl>
                                          <p:spTgt spid="233474"/>
                                        </p:tgtEl>
                                        <p:attrNameLst>
                                          <p:attrName>ppt_x</p:attrName>
                                        </p:attrNameLst>
                                      </p:cBhvr>
                                      <p:tavLst>
                                        <p:tav tm="0">
                                          <p:val>
                                            <p:strVal val="#ppt_x"/>
                                          </p:val>
                                        </p:tav>
                                        <p:tav tm="100000">
                                          <p:val>
                                            <p:strVal val="#ppt_x"/>
                                          </p:val>
                                        </p:tav>
                                      </p:tavLst>
                                    </p:anim>
                                    <p:anim calcmode="lin" valueType="num">
                                      <p:cBhvr>
                                        <p:cTn id="9" dur="500" fill="hold"/>
                                        <p:tgtEl>
                                          <p:spTgt spid="23347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3475"/>
                                        </p:tgtEl>
                                        <p:attrNameLst>
                                          <p:attrName>style.visibility</p:attrName>
                                        </p:attrNameLst>
                                      </p:cBhvr>
                                      <p:to>
                                        <p:strVal val="visible"/>
                                      </p:to>
                                    </p:set>
                                    <p:animEffect transition="in" filter="wipe(left)">
                                      <p:cBhvr>
                                        <p:cTn id="13" dur="500"/>
                                        <p:tgtEl>
                                          <p:spTgt spid="233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6066"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Rectangle 3"/>
          <p:cNvSpPr>
            <a:spLocks noGrp="1" noChangeArrowheads="1"/>
          </p:cNvSpPr>
          <p:nvPr>
            <p:ph type="title"/>
          </p:nvPr>
        </p:nvSpPr>
        <p:spPr/>
        <p:txBody>
          <a:bodyPr/>
          <a:lstStyle/>
          <a:p>
            <a:pPr eaLnBrk="1" hangingPunct="1">
              <a:defRPr/>
            </a:pPr>
            <a:r>
              <a:rPr lang="ru-RU" smtClean="0"/>
              <a:t>Трансформация</a:t>
            </a:r>
          </a:p>
        </p:txBody>
      </p:sp>
      <p:sp>
        <p:nvSpPr>
          <p:cNvPr id="23556" name="Rectangle 5"/>
          <p:cNvSpPr>
            <a:spLocks noGrp="1" noChangeArrowheads="1"/>
          </p:cNvSpPr>
          <p:nvPr>
            <p:ph idx="1"/>
          </p:nvPr>
        </p:nvSpPr>
        <p:spPr>
          <a:xfrm>
            <a:off x="323850" y="1196975"/>
            <a:ext cx="8640763" cy="4114800"/>
          </a:xfrm>
        </p:spPr>
        <p:txBody>
          <a:bodyPr/>
          <a:lstStyle/>
          <a:p>
            <a:pPr eaLnBrk="1" hangingPunct="1"/>
            <a:r>
              <a:rPr lang="ru-RU" altLang="ru-RU" sz="1800" smtClean="0"/>
              <a:t>включает необратимую адсорбцию ДНК клетки-донора (например, выделяемую в среду в результате лизиса клеток) на поверхности клетки-реципиента. У большинства бактерий адсорбироваться может ДНК любого происхождения. </a:t>
            </a:r>
          </a:p>
          <a:p>
            <a:pPr eaLnBrk="1" hangingPunct="1"/>
            <a:r>
              <a:rPr lang="ru-RU" altLang="ru-RU" sz="1800" smtClean="0"/>
              <a:t>Адсорбция осуществляется на специальных рецепторах, где ДНК связывается с особыми белками и "втягивается" в клетку. </a:t>
            </a:r>
          </a:p>
          <a:p>
            <a:pPr eaLnBrk="1" hangingPunct="1"/>
            <a:r>
              <a:rPr lang="ru-RU" altLang="ru-RU" sz="1800" smtClean="0"/>
              <a:t>При этом одна из нитей ДНК разрушается благодаря нуклеазной активности связывающих ДНК белков, и в клетку поступает уже однонитевая ДНК. </a:t>
            </a:r>
          </a:p>
          <a:p>
            <a:pPr eaLnBrk="1" hangingPunct="1"/>
            <a:r>
              <a:rPr lang="ru-RU" altLang="ru-RU" sz="1800" smtClean="0"/>
              <a:t>Она тут же обволакивается молекулами белков, которые защищают ДНК от клеточных экзонуклеаз и способствуют ее контакту с хромосомой, а затем рекомбинации с ней. </a:t>
            </a:r>
          </a:p>
          <a:p>
            <a:pPr eaLnBrk="1" hangingPunct="1"/>
            <a:r>
              <a:rPr lang="ru-RU" altLang="ru-RU" sz="1800" smtClean="0"/>
              <a:t>Поглощение экзогенной ДНК в процессе трансформации и трансфекции может осуществляться лишь </a:t>
            </a:r>
            <a:r>
              <a:rPr lang="ru-RU" altLang="ru-RU" sz="1800" b="1" smtClean="0"/>
              <a:t>компетентными</a:t>
            </a:r>
            <a:r>
              <a:rPr lang="ru-RU" altLang="ru-RU" sz="1800" smtClean="0"/>
              <a:t> клетками .</a:t>
            </a:r>
          </a:p>
          <a:p>
            <a:pPr eaLnBrk="1" hangingPunct="1"/>
            <a:endParaRPr lang="ru-RU" altLang="ru-RU" sz="18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fade">
                                      <p:cBhvr>
                                        <p:cTn id="7" dur="500"/>
                                        <p:tgtEl>
                                          <p:spTgt spid="216066"/>
                                        </p:tgtEl>
                                      </p:cBhvr>
                                    </p:animEffect>
                                    <p:anim calcmode="lin" valueType="num">
                                      <p:cBhvr>
                                        <p:cTn id="8" dur="500" fill="hold"/>
                                        <p:tgtEl>
                                          <p:spTgt spid="216066"/>
                                        </p:tgtEl>
                                        <p:attrNameLst>
                                          <p:attrName>ppt_x</p:attrName>
                                        </p:attrNameLst>
                                      </p:cBhvr>
                                      <p:tavLst>
                                        <p:tav tm="0">
                                          <p:val>
                                            <p:strVal val="#ppt_x"/>
                                          </p:val>
                                        </p:tav>
                                        <p:tav tm="100000">
                                          <p:val>
                                            <p:strVal val="#ppt_x"/>
                                          </p:val>
                                        </p:tav>
                                      </p:tavLst>
                                    </p:anim>
                                    <p:anim calcmode="lin" valueType="num">
                                      <p:cBhvr>
                                        <p:cTn id="9" dur="500" fill="hold"/>
                                        <p:tgtEl>
                                          <p:spTgt spid="21606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6067"/>
                                        </p:tgtEl>
                                        <p:attrNameLst>
                                          <p:attrName>style.visibility</p:attrName>
                                        </p:attrNameLst>
                                      </p:cBhvr>
                                      <p:to>
                                        <p:strVal val="visible"/>
                                      </p:to>
                                    </p:set>
                                    <p:animEffect transition="in" filter="wipe(left)">
                                      <p:cBhvr>
                                        <p:cTn id="13" dur="500"/>
                                        <p:tgtEl>
                                          <p:spTgt spid="21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709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Rectangle 3"/>
          <p:cNvSpPr>
            <a:spLocks noGrp="1" noChangeArrowheads="1"/>
          </p:cNvSpPr>
          <p:nvPr>
            <p:ph type="title"/>
          </p:nvPr>
        </p:nvSpPr>
        <p:spPr/>
        <p:txBody>
          <a:bodyPr/>
          <a:lstStyle/>
          <a:p>
            <a:pPr eaLnBrk="1" hangingPunct="1">
              <a:defRPr/>
            </a:pPr>
            <a:r>
              <a:rPr lang="ru-RU" smtClean="0"/>
              <a:t>Компетентность</a:t>
            </a:r>
          </a:p>
        </p:txBody>
      </p:sp>
      <p:sp>
        <p:nvSpPr>
          <p:cNvPr id="24580" name="Rectangle 5"/>
          <p:cNvSpPr>
            <a:spLocks noChangeArrowheads="1"/>
          </p:cNvSpPr>
          <p:nvPr/>
        </p:nvSpPr>
        <p:spPr bwMode="auto">
          <a:xfrm>
            <a:off x="323850" y="1520825"/>
            <a:ext cx="882015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r>
              <a:rPr lang="ru-RU" altLang="ru-RU"/>
              <a:t>- состояние бактериальных клеток, при котором они способны сорбировать экзогенную ДНК на своей поверхности и поглощать ее, после чего экзогенная ДНК может быть интегрирована в бактериальную хромосому или существовать в виде внехромосомного элемента. </a:t>
            </a:r>
          </a:p>
          <a:p>
            <a:pPr eaLnBrk="1" hangingPunct="1">
              <a:lnSpc>
                <a:spcPct val="80000"/>
              </a:lnSpc>
              <a:spcBef>
                <a:spcPct val="20000"/>
              </a:spcBef>
              <a:buFontTx/>
              <a:buChar char="•"/>
            </a:pPr>
            <a:r>
              <a:rPr lang="ru-RU" altLang="ru-RU"/>
              <a:t>Состояние компетентности наступает в определенный период жизненного цикла (конец фазы роста). Развитие компетентности может идти по "каскадному" типу: клетки, ставшие компетентными, выделяют в среду низкомол. белок (фактор компетентности), который, адсорбируясь на др. клетках, делает их также компетентными. </a:t>
            </a:r>
          </a:p>
          <a:p>
            <a:pPr eaLnBrk="1" hangingPunct="1">
              <a:lnSpc>
                <a:spcPct val="80000"/>
              </a:lnSpc>
              <a:spcBef>
                <a:spcPct val="20000"/>
              </a:spcBef>
              <a:buFontTx/>
              <a:buChar char="•"/>
            </a:pPr>
            <a:r>
              <a:rPr lang="ru-RU" altLang="ru-RU"/>
              <a:t>Для многих грамположительных бактерий компетентность является естественным свойством. </a:t>
            </a:r>
          </a:p>
          <a:p>
            <a:pPr eaLnBrk="1" hangingPunct="1">
              <a:lnSpc>
                <a:spcPct val="80000"/>
              </a:lnSpc>
              <a:spcBef>
                <a:spcPct val="20000"/>
              </a:spcBef>
              <a:buFontTx/>
              <a:buChar char="•"/>
            </a:pPr>
            <a:r>
              <a:rPr lang="ru-RU" altLang="ru-RU"/>
              <a:t>У грамотрицательных клеток E. coli естественная компетентность отсутствует и клетки приобретают ее лишь в искусственных условиях. Установлено, что при низких температурах и в присутствии двухвалентных катионов клетки E. coli и экзогенная ДНК продуктивно взаимодействуют друг с другом и экзогенная ДНК может с высокой эффективностью проникать внутрь бактериальных клеток.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fade">
                                      <p:cBhvr>
                                        <p:cTn id="7" dur="500"/>
                                        <p:tgtEl>
                                          <p:spTgt spid="217090"/>
                                        </p:tgtEl>
                                      </p:cBhvr>
                                    </p:animEffect>
                                    <p:anim calcmode="lin" valueType="num">
                                      <p:cBhvr>
                                        <p:cTn id="8" dur="500" fill="hold"/>
                                        <p:tgtEl>
                                          <p:spTgt spid="217090"/>
                                        </p:tgtEl>
                                        <p:attrNameLst>
                                          <p:attrName>ppt_x</p:attrName>
                                        </p:attrNameLst>
                                      </p:cBhvr>
                                      <p:tavLst>
                                        <p:tav tm="0">
                                          <p:val>
                                            <p:strVal val="#ppt_x"/>
                                          </p:val>
                                        </p:tav>
                                        <p:tav tm="100000">
                                          <p:val>
                                            <p:strVal val="#ppt_x"/>
                                          </p:val>
                                        </p:tav>
                                      </p:tavLst>
                                    </p:anim>
                                    <p:anim calcmode="lin" valueType="num">
                                      <p:cBhvr>
                                        <p:cTn id="9" dur="500" fill="hold"/>
                                        <p:tgtEl>
                                          <p:spTgt spid="2170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7091"/>
                                        </p:tgtEl>
                                        <p:attrNameLst>
                                          <p:attrName>style.visibility</p:attrName>
                                        </p:attrNameLst>
                                      </p:cBhvr>
                                      <p:to>
                                        <p:strVal val="visible"/>
                                      </p:to>
                                    </p:set>
                                    <p:animEffect transition="in" filter="wipe(left)">
                                      <p:cBhvr>
                                        <p:cTn id="13" dur="500"/>
                                        <p:tgtEl>
                                          <p:spTgt spid="217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8114"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Rectangle 3"/>
          <p:cNvSpPr>
            <a:spLocks noGrp="1" noChangeArrowheads="1"/>
          </p:cNvSpPr>
          <p:nvPr>
            <p:ph type="title"/>
          </p:nvPr>
        </p:nvSpPr>
        <p:spPr/>
        <p:txBody>
          <a:bodyPr/>
          <a:lstStyle/>
          <a:p>
            <a:pPr eaLnBrk="1" hangingPunct="1">
              <a:defRPr/>
            </a:pPr>
            <a:r>
              <a:rPr lang="ru-RU" smtClean="0"/>
              <a:t>Электропорация</a:t>
            </a:r>
          </a:p>
        </p:txBody>
      </p:sp>
      <p:pic>
        <p:nvPicPr>
          <p:cNvPr id="25604" name="Picture 5" descr="введение ДНК в клетку путем электропорации"/>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35475" y="2679700"/>
            <a:ext cx="4637088" cy="2657475"/>
          </a:xfrm>
          <a:noFill/>
        </p:spPr>
      </p:pic>
      <p:sp>
        <p:nvSpPr>
          <p:cNvPr id="25605" name="Rectangle 6"/>
          <p:cNvSpPr>
            <a:spLocks noChangeArrowheads="1"/>
          </p:cNvSpPr>
          <p:nvPr/>
        </p:nvSpPr>
        <p:spPr bwMode="auto">
          <a:xfrm>
            <a:off x="0" y="1052513"/>
            <a:ext cx="46434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ru-RU" altLang="ru-RU" sz="1600"/>
              <a:t>основана на том, что импульсы высокого напряжения обратимо увеличивают проницаемость биомембран. Через среду, содержащую клетки и фрагменты ДНК, пропускают высоковольтные кратковременные импульсы, приводящие к образованию пор в цитоплазматической мембране, время существования и размер которых достаточны для проникновения ДНК из среды в результате действия осмотических сил. При этом объем клетки увеличивается. </a:t>
            </a:r>
          </a:p>
          <a:p>
            <a:pPr eaLnBrk="1" hangingPunct="1">
              <a:lnSpc>
                <a:spcPct val="90000"/>
              </a:lnSpc>
              <a:spcBef>
                <a:spcPct val="20000"/>
              </a:spcBef>
              <a:buFontTx/>
              <a:buChar char="•"/>
            </a:pPr>
            <a:r>
              <a:rPr lang="ru-RU" altLang="ru-RU" sz="1600"/>
              <a:t>В оптимальных условиях электропорации количество трансформантов может достигать 80% выживших клеток.</a:t>
            </a:r>
          </a:p>
          <a:p>
            <a:pPr eaLnBrk="1" hangingPunct="1">
              <a:lnSpc>
                <a:spcPct val="90000"/>
              </a:lnSpc>
              <a:spcBef>
                <a:spcPct val="20000"/>
              </a:spcBef>
              <a:buFontTx/>
              <a:buChar char="•"/>
            </a:pPr>
            <a:r>
              <a:rPr lang="ru-RU" altLang="ru-RU" sz="1600"/>
              <a:t>Электропорирующий эффект зависит от радиуса кривизны клетки. Поэтому мелкие бактериальные клетки эффективно поглощают ДНК при значительно большей напряженности (10 кВ/см и более), чем крупные животные и растительные клетки, эффективно поглощающие ДНК при напряженности поля 1—2 кВ/см.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500"/>
                                        <p:tgtEl>
                                          <p:spTgt spid="218114"/>
                                        </p:tgtEl>
                                      </p:cBhvr>
                                    </p:animEffect>
                                    <p:anim calcmode="lin" valueType="num">
                                      <p:cBhvr>
                                        <p:cTn id="8" dur="500" fill="hold"/>
                                        <p:tgtEl>
                                          <p:spTgt spid="218114"/>
                                        </p:tgtEl>
                                        <p:attrNameLst>
                                          <p:attrName>ppt_x</p:attrName>
                                        </p:attrNameLst>
                                      </p:cBhvr>
                                      <p:tavLst>
                                        <p:tav tm="0">
                                          <p:val>
                                            <p:strVal val="#ppt_x"/>
                                          </p:val>
                                        </p:tav>
                                        <p:tav tm="100000">
                                          <p:val>
                                            <p:strVal val="#ppt_x"/>
                                          </p:val>
                                        </p:tav>
                                      </p:tavLst>
                                    </p:anim>
                                    <p:anim calcmode="lin" valueType="num">
                                      <p:cBhvr>
                                        <p:cTn id="9" dur="500" fill="hold"/>
                                        <p:tgtEl>
                                          <p:spTgt spid="2181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8115"/>
                                        </p:tgtEl>
                                        <p:attrNameLst>
                                          <p:attrName>style.visibility</p:attrName>
                                        </p:attrNameLst>
                                      </p:cBhvr>
                                      <p:to>
                                        <p:strVal val="visible"/>
                                      </p:to>
                                    </p:set>
                                    <p:animEffect transition="in" filter="wipe(left)">
                                      <p:cBhvr>
                                        <p:cTn id="13" dur="500"/>
                                        <p:tgtEl>
                                          <p:spTgt spid="218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9138"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Rectangle 3"/>
          <p:cNvSpPr>
            <a:spLocks noGrp="1" noChangeArrowheads="1"/>
          </p:cNvSpPr>
          <p:nvPr>
            <p:ph type="title"/>
          </p:nvPr>
        </p:nvSpPr>
        <p:spPr/>
        <p:txBody>
          <a:bodyPr/>
          <a:lstStyle/>
          <a:p>
            <a:pPr eaLnBrk="1" hangingPunct="1">
              <a:defRPr/>
            </a:pPr>
            <a:r>
              <a:rPr lang="ru-RU" smtClean="0"/>
              <a:t>Микроинъекция</a:t>
            </a:r>
          </a:p>
        </p:txBody>
      </p:sp>
      <p:pic>
        <p:nvPicPr>
          <p:cNvPr id="26628" name="Picture 5" descr="ge9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64050" y="2708275"/>
            <a:ext cx="4608513" cy="2230438"/>
          </a:xfrm>
          <a:noFill/>
        </p:spPr>
      </p:pic>
      <p:sp>
        <p:nvSpPr>
          <p:cNvPr id="26629" name="Rectangle 6"/>
          <p:cNvSpPr>
            <a:spLocks noChangeArrowheads="1"/>
          </p:cNvSpPr>
          <p:nvPr/>
        </p:nvSpPr>
        <p:spPr bwMode="auto">
          <a:xfrm>
            <a:off x="0" y="1557338"/>
            <a:ext cx="4643438"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ru-RU" altLang="ru-RU" sz="1600"/>
              <a:t>в клетки млекопитающих стала возможной с появлением прибора для изготовления микропипеток диаметром 0.1-0.5 микрона и микроманипулятора.</a:t>
            </a:r>
          </a:p>
          <a:p>
            <a:pPr eaLnBrk="1" hangingPunct="1">
              <a:lnSpc>
                <a:spcPct val="90000"/>
              </a:lnSpc>
              <a:spcBef>
                <a:spcPct val="20000"/>
              </a:spcBef>
              <a:buFontTx/>
              <a:buChar char="•"/>
            </a:pPr>
            <a:r>
              <a:rPr lang="ru-RU" altLang="ru-RU" sz="1600"/>
              <a:t>Метод введения ДНК с помощью микроинъекций был разработан в начале 70-х годов Андерсоном и Диакумакосом. </a:t>
            </a:r>
          </a:p>
          <a:p>
            <a:pPr eaLnBrk="1" hangingPunct="1">
              <a:lnSpc>
                <a:spcPct val="90000"/>
              </a:lnSpc>
              <a:spcBef>
                <a:spcPct val="20000"/>
              </a:spcBef>
              <a:buFontTx/>
              <a:buChar char="•"/>
            </a:pPr>
            <a:r>
              <a:rPr lang="ru-RU" altLang="ru-RU" sz="1600"/>
              <a:t>При наличии хорошего оборудования можно за 1 час инъецировать 500-1000 клеток, причем в лучших экспериментах в 50% клеток наблюдается стабильная интеграция и экспрессия инъецированных генов. </a:t>
            </a:r>
          </a:p>
          <a:p>
            <a:pPr eaLnBrk="1" hangingPunct="1">
              <a:lnSpc>
                <a:spcPct val="90000"/>
              </a:lnSpc>
              <a:spcBef>
                <a:spcPct val="20000"/>
              </a:spcBef>
              <a:buFontTx/>
              <a:buChar char="•"/>
            </a:pPr>
            <a:r>
              <a:rPr lang="ru-RU" altLang="ru-RU" sz="1600"/>
              <a:t>Преимущество метода заключается также в том, что он позволяет вводить любую ДНК в любые клетки.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500"/>
                                        <p:tgtEl>
                                          <p:spTgt spid="219138"/>
                                        </p:tgtEl>
                                      </p:cBhvr>
                                    </p:animEffect>
                                    <p:anim calcmode="lin" valueType="num">
                                      <p:cBhvr>
                                        <p:cTn id="8" dur="500" fill="hold"/>
                                        <p:tgtEl>
                                          <p:spTgt spid="219138"/>
                                        </p:tgtEl>
                                        <p:attrNameLst>
                                          <p:attrName>ppt_x</p:attrName>
                                        </p:attrNameLst>
                                      </p:cBhvr>
                                      <p:tavLst>
                                        <p:tav tm="0">
                                          <p:val>
                                            <p:strVal val="#ppt_x"/>
                                          </p:val>
                                        </p:tav>
                                        <p:tav tm="100000">
                                          <p:val>
                                            <p:strVal val="#ppt_x"/>
                                          </p:val>
                                        </p:tav>
                                      </p:tavLst>
                                    </p:anim>
                                    <p:anim calcmode="lin" valueType="num">
                                      <p:cBhvr>
                                        <p:cTn id="9" dur="500" fill="hold"/>
                                        <p:tgtEl>
                                          <p:spTgt spid="21913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9139"/>
                                        </p:tgtEl>
                                        <p:attrNameLst>
                                          <p:attrName>style.visibility</p:attrName>
                                        </p:attrNameLst>
                                      </p:cBhvr>
                                      <p:to>
                                        <p:strVal val="visible"/>
                                      </p:to>
                                    </p:set>
                                    <p:animEffect transition="in" filter="wipe(left)">
                                      <p:cBhvr>
                                        <p:cTn id="13" dur="500"/>
                                        <p:tgtEl>
                                          <p:spTgt spid="219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0162"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ectangle 3"/>
          <p:cNvSpPr>
            <a:spLocks noGrp="1" noChangeArrowheads="1"/>
          </p:cNvSpPr>
          <p:nvPr>
            <p:ph type="title"/>
          </p:nvPr>
        </p:nvSpPr>
        <p:spPr/>
        <p:txBody>
          <a:bodyPr/>
          <a:lstStyle/>
          <a:p>
            <a:pPr eaLnBrk="1" hangingPunct="1">
              <a:defRPr/>
            </a:pPr>
            <a:r>
              <a:rPr lang="ru-RU" smtClean="0"/>
              <a:t>Липосомы</a:t>
            </a:r>
          </a:p>
        </p:txBody>
      </p:sp>
      <p:pic>
        <p:nvPicPr>
          <p:cNvPr id="27652" name="Picture 2" descr="C:\Documents and Settings\Admin\Рабочий стол\УНИВЕР\генетика\ГИ\мое\pictures\Включение ДНК (стрелки) в липосомы из фосфатидилхолина.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48263" y="2155825"/>
            <a:ext cx="3652837" cy="2241550"/>
          </a:xfrm>
          <a:noFill/>
        </p:spPr>
      </p:pic>
      <p:sp>
        <p:nvSpPr>
          <p:cNvPr id="27653" name="Rectangle 7"/>
          <p:cNvSpPr>
            <a:spLocks noChangeArrowheads="1"/>
          </p:cNvSpPr>
          <p:nvPr/>
        </p:nvSpPr>
        <p:spPr bwMode="auto">
          <a:xfrm>
            <a:off x="0" y="1773238"/>
            <a:ext cx="514826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ru-RU" altLang="ru-RU" sz="1600"/>
              <a:t>используются для защиты экзогенного генетического материала от разрушающего действия рестриктаз. </a:t>
            </a:r>
          </a:p>
          <a:p>
            <a:pPr eaLnBrk="1" hangingPunct="1">
              <a:lnSpc>
                <a:spcPct val="90000"/>
              </a:lnSpc>
              <a:spcBef>
                <a:spcPct val="20000"/>
              </a:spcBef>
              <a:buFontTx/>
              <a:buChar char="•"/>
            </a:pPr>
            <a:r>
              <a:rPr lang="ru-RU" altLang="ru-RU" sz="1600" b="1"/>
              <a:t>Липосомы</a:t>
            </a:r>
            <a:r>
              <a:rPr lang="ru-RU" altLang="ru-RU" sz="1600"/>
              <a:t> - сферические оболочки, состоящие из фосфолипидов. Получают их путем резкого встряхивания смеси водного раствора и липидов, либо обрабатывая ультразвуком водные эмульсии фосфолипидов. </a:t>
            </a:r>
          </a:p>
          <a:p>
            <a:pPr eaLnBrk="1" hangingPunct="1">
              <a:lnSpc>
                <a:spcPct val="90000"/>
              </a:lnSpc>
              <a:spcBef>
                <a:spcPct val="20000"/>
              </a:spcBef>
              <a:buFontTx/>
              <a:buChar char="•"/>
            </a:pPr>
            <a:r>
              <a:rPr lang="ru-RU" altLang="ru-RU" sz="1600"/>
              <a:t>Липосомы, состоящие из фосфатидилсерина и холестерина наиболее пригодны для введения ДНК в клетки животных и растений. Системы переноса с помощью липосом низкотоксичны по отношению к клеткам.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fade">
                                      <p:cBhvr>
                                        <p:cTn id="7" dur="500"/>
                                        <p:tgtEl>
                                          <p:spTgt spid="220162"/>
                                        </p:tgtEl>
                                      </p:cBhvr>
                                    </p:animEffect>
                                    <p:anim calcmode="lin" valueType="num">
                                      <p:cBhvr>
                                        <p:cTn id="8" dur="500" fill="hold"/>
                                        <p:tgtEl>
                                          <p:spTgt spid="220162"/>
                                        </p:tgtEl>
                                        <p:attrNameLst>
                                          <p:attrName>ppt_x</p:attrName>
                                        </p:attrNameLst>
                                      </p:cBhvr>
                                      <p:tavLst>
                                        <p:tav tm="0">
                                          <p:val>
                                            <p:strVal val="#ppt_x"/>
                                          </p:val>
                                        </p:tav>
                                        <p:tav tm="100000">
                                          <p:val>
                                            <p:strVal val="#ppt_x"/>
                                          </p:val>
                                        </p:tav>
                                      </p:tavLst>
                                    </p:anim>
                                    <p:anim calcmode="lin" valueType="num">
                                      <p:cBhvr>
                                        <p:cTn id="9" dur="500" fill="hold"/>
                                        <p:tgtEl>
                                          <p:spTgt spid="2201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0163"/>
                                        </p:tgtEl>
                                        <p:attrNameLst>
                                          <p:attrName>style.visibility</p:attrName>
                                        </p:attrNameLst>
                                      </p:cBhvr>
                                      <p:to>
                                        <p:strVal val="visible"/>
                                      </p:to>
                                    </p:set>
                                    <p:animEffect transition="in" filter="wipe(left)">
                                      <p:cBhvr>
                                        <p:cTn id="13" dur="500"/>
                                        <p:tgtEl>
                                          <p:spTgt spid="220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1186"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7" name="Rectangle 3"/>
          <p:cNvSpPr>
            <a:spLocks noGrp="1" noChangeArrowheads="1"/>
          </p:cNvSpPr>
          <p:nvPr>
            <p:ph type="title"/>
          </p:nvPr>
        </p:nvSpPr>
        <p:spPr/>
        <p:txBody>
          <a:bodyPr/>
          <a:lstStyle/>
          <a:p>
            <a:pPr eaLnBrk="1" hangingPunct="1">
              <a:defRPr/>
            </a:pPr>
            <a:r>
              <a:rPr lang="ru-RU" smtClean="0"/>
              <a:t>Метод биологической баллистики</a:t>
            </a:r>
          </a:p>
        </p:txBody>
      </p:sp>
      <p:sp>
        <p:nvSpPr>
          <p:cNvPr id="28676" name="Rectangle 6"/>
          <p:cNvSpPr>
            <a:spLocks noChangeArrowheads="1"/>
          </p:cNvSpPr>
          <p:nvPr/>
        </p:nvSpPr>
        <p:spPr bwMode="auto">
          <a:xfrm>
            <a:off x="0" y="1052513"/>
            <a:ext cx="59404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r>
              <a:rPr lang="ru-RU" altLang="ru-RU" sz="1600"/>
              <a:t>является одним из самых эффективных на сегодняшний день методов трансформации растений, особенно однодольных. </a:t>
            </a:r>
          </a:p>
          <a:p>
            <a:pPr eaLnBrk="1" hangingPunct="1">
              <a:lnSpc>
                <a:spcPct val="80000"/>
              </a:lnSpc>
              <a:spcBef>
                <a:spcPct val="20000"/>
              </a:spcBef>
              <a:buFontTx/>
              <a:buChar char="•"/>
            </a:pPr>
            <a:r>
              <a:rPr lang="ru-RU" altLang="ru-RU" sz="1600"/>
              <a:t>Суть метода: на мельчайшие частички вольфрама, диаметром 0,6—1,2 мкм, напыляется ДНК вектора, содержащего необходимую для трансформирования генную конструкцию. </a:t>
            </a:r>
          </a:p>
          <a:p>
            <a:pPr eaLnBrk="1" hangingPunct="1">
              <a:lnSpc>
                <a:spcPct val="80000"/>
              </a:lnSpc>
              <a:spcBef>
                <a:spcPct val="20000"/>
              </a:spcBef>
              <a:buFontTx/>
              <a:buChar char="•"/>
            </a:pPr>
            <a:r>
              <a:rPr lang="ru-RU" altLang="ru-RU" sz="1600"/>
              <a:t>Вольфрамовые частички, несущие ДНК, наносятся на целлофановую подложку и помещаются внутрь биолистической пушки. </a:t>
            </a:r>
          </a:p>
          <a:p>
            <a:pPr eaLnBrk="1" hangingPunct="1">
              <a:lnSpc>
                <a:spcPct val="80000"/>
              </a:lnSpc>
              <a:spcBef>
                <a:spcPct val="20000"/>
              </a:spcBef>
              <a:buFontTx/>
              <a:buChar char="•"/>
            </a:pPr>
            <a:r>
              <a:rPr lang="ru-RU" altLang="ru-RU" sz="1600"/>
              <a:t>Суспензия клеток наносится в чашку Петри с агаризированной средой и помещается под биолистическую пушку на расстоянии 10—15 см. </a:t>
            </a:r>
          </a:p>
          <a:p>
            <a:pPr eaLnBrk="1" hangingPunct="1">
              <a:lnSpc>
                <a:spcPct val="80000"/>
              </a:lnSpc>
              <a:spcBef>
                <a:spcPct val="20000"/>
              </a:spcBef>
              <a:buFontTx/>
              <a:buChar char="•"/>
            </a:pPr>
            <a:r>
              <a:rPr lang="ru-RU" altLang="ru-RU" sz="1600"/>
              <a:t>В пушке вакуумным насосом уменьшается давление до 0,1 атм. В момент сбрасывания давления вольфрамовые частички с огромной скоростью выбрасываются из биолистической пушки и, разрывая клеточные стенки, входят в цитоплазму и ядро клеток. Обычно клетки, располагающиеся непосредственно по центру, погибают из-за огромного количества и давления вольфрамовых частиц, в то время как в зоне 0,6—1 см от центра находятся наиболее удачно протрансформированные клетки. Далее клетки осторожно переносят на среду для дальнейшего культивирования и регенерации. </a:t>
            </a:r>
          </a:p>
        </p:txBody>
      </p:sp>
      <p:pic>
        <p:nvPicPr>
          <p:cNvPr id="28677" name="Picture 7" descr="selplod_html_799253f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67388" y="908050"/>
            <a:ext cx="3376612" cy="568960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500"/>
                                        <p:tgtEl>
                                          <p:spTgt spid="221186"/>
                                        </p:tgtEl>
                                      </p:cBhvr>
                                    </p:animEffect>
                                    <p:anim calcmode="lin" valueType="num">
                                      <p:cBhvr>
                                        <p:cTn id="8" dur="500" fill="hold"/>
                                        <p:tgtEl>
                                          <p:spTgt spid="221186"/>
                                        </p:tgtEl>
                                        <p:attrNameLst>
                                          <p:attrName>ppt_x</p:attrName>
                                        </p:attrNameLst>
                                      </p:cBhvr>
                                      <p:tavLst>
                                        <p:tav tm="0">
                                          <p:val>
                                            <p:strVal val="#ppt_x"/>
                                          </p:val>
                                        </p:tav>
                                        <p:tav tm="100000">
                                          <p:val>
                                            <p:strVal val="#ppt_x"/>
                                          </p:val>
                                        </p:tav>
                                      </p:tavLst>
                                    </p:anim>
                                    <p:anim calcmode="lin" valueType="num">
                                      <p:cBhvr>
                                        <p:cTn id="9" dur="500" fill="hold"/>
                                        <p:tgtEl>
                                          <p:spTgt spid="22118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1187"/>
                                        </p:tgtEl>
                                        <p:attrNameLst>
                                          <p:attrName>style.visibility</p:attrName>
                                        </p:attrNameLst>
                                      </p:cBhvr>
                                      <p:to>
                                        <p:strVal val="visible"/>
                                      </p:to>
                                    </p:set>
                                    <p:animEffect transition="in" filter="wipe(left)">
                                      <p:cBhvr>
                                        <p:cTn id="13" dur="5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733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Rectangle 3"/>
          <p:cNvSpPr>
            <a:spLocks noGrp="1" noChangeArrowheads="1"/>
          </p:cNvSpPr>
          <p:nvPr>
            <p:ph type="title"/>
          </p:nvPr>
        </p:nvSpPr>
        <p:spPr/>
        <p:txBody>
          <a:bodyPr/>
          <a:lstStyle/>
          <a:p>
            <a:pPr eaLnBrk="1" hangingPunct="1">
              <a:defRPr/>
            </a:pPr>
            <a:r>
              <a:rPr lang="ru-RU" smtClean="0"/>
              <a:t>Маркерные гены</a:t>
            </a:r>
          </a:p>
        </p:txBody>
      </p:sp>
      <p:sp>
        <p:nvSpPr>
          <p:cNvPr id="29700" name="Rectangle 4"/>
          <p:cNvSpPr>
            <a:spLocks noChangeArrowheads="1"/>
          </p:cNvSpPr>
          <p:nvPr/>
        </p:nvSpPr>
        <p:spPr bwMode="auto">
          <a:xfrm>
            <a:off x="395288" y="1016000"/>
            <a:ext cx="84978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ru-RU" altLang="ru-RU" sz="2000"/>
              <a:t>Можно выделить 2 группы маркерных генов, позволяющие отличить трансформированные клетки: </a:t>
            </a:r>
          </a:p>
          <a:p>
            <a:pPr eaLnBrk="1" hangingPunct="1">
              <a:lnSpc>
                <a:spcPct val="90000"/>
              </a:lnSpc>
              <a:spcBef>
                <a:spcPct val="20000"/>
              </a:spcBef>
              <a:buFontTx/>
              <a:buChar char="•"/>
            </a:pPr>
            <a:r>
              <a:rPr lang="ru-RU" altLang="ru-RU" sz="2000"/>
              <a:t>1. </a:t>
            </a:r>
            <a:r>
              <a:rPr lang="ru-RU" altLang="ru-RU" sz="2000" b="1"/>
              <a:t>Селективные гены,</a:t>
            </a:r>
            <a:r>
              <a:rPr lang="ru-RU" altLang="ru-RU" sz="2000"/>
              <a:t> отвечающие за устойчивость к антибиотикам (канамицину, тетрациклину, неомицину и др.), гербицидам (у растений). Это могут быть гены ауксотрофности по какому-либо субстрату и т.д. Основной принцип работы такого маркера – способность трансформированных клеток расти на селективной питательной среде, с добавкой определенных веществ, ингибирующих рост и деление нетрансформированных, нормальных клеток. </a:t>
            </a:r>
          </a:p>
          <a:p>
            <a:pPr eaLnBrk="1" hangingPunct="1">
              <a:lnSpc>
                <a:spcPct val="90000"/>
              </a:lnSpc>
              <a:spcBef>
                <a:spcPct val="20000"/>
              </a:spcBef>
              <a:buFontTx/>
              <a:buChar char="•"/>
            </a:pPr>
            <a:r>
              <a:rPr lang="ru-RU" altLang="ru-RU" sz="2000"/>
              <a:t>2. </a:t>
            </a:r>
            <a:r>
              <a:rPr lang="ru-RU" altLang="ru-RU" sz="2000" b="1"/>
              <a:t>Репортерные гены,</a:t>
            </a:r>
            <a:r>
              <a:rPr lang="ru-RU" altLang="ru-RU" sz="2000"/>
              <a:t> кодирующие нейтральные для клеток белки, наличие которых в тканях может быть легко тестировано. В качестве репортерных</a:t>
            </a:r>
            <a:r>
              <a:rPr lang="ru-RU" altLang="ru-RU" sz="2000" b="1"/>
              <a:t> </a:t>
            </a:r>
            <a:r>
              <a:rPr lang="ru-RU" altLang="ru-RU" sz="2000"/>
              <a:t>используются гены β-глюкуронидазы (GUS), зеленого флюоресцентного белка (GFP), люциферазы (LUC</a:t>
            </a:r>
            <a:r>
              <a:rPr lang="en-US" altLang="ru-RU" sz="2000"/>
              <a:t>/LUX</a:t>
            </a:r>
            <a:r>
              <a:rPr lang="ru-RU" altLang="ru-RU" sz="2000"/>
              <a:t>), хлорамфениколацетилтрансферазы (CAT).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fade">
                                      <p:cBhvr>
                                        <p:cTn id="7" dur="500"/>
                                        <p:tgtEl>
                                          <p:spTgt spid="227330"/>
                                        </p:tgtEl>
                                      </p:cBhvr>
                                    </p:animEffect>
                                    <p:anim calcmode="lin" valueType="num">
                                      <p:cBhvr>
                                        <p:cTn id="8" dur="500" fill="hold"/>
                                        <p:tgtEl>
                                          <p:spTgt spid="227330"/>
                                        </p:tgtEl>
                                        <p:attrNameLst>
                                          <p:attrName>ppt_x</p:attrName>
                                        </p:attrNameLst>
                                      </p:cBhvr>
                                      <p:tavLst>
                                        <p:tav tm="0">
                                          <p:val>
                                            <p:strVal val="#ppt_x"/>
                                          </p:val>
                                        </p:tav>
                                        <p:tav tm="100000">
                                          <p:val>
                                            <p:strVal val="#ppt_x"/>
                                          </p:val>
                                        </p:tav>
                                      </p:tavLst>
                                    </p:anim>
                                    <p:anim calcmode="lin" valueType="num">
                                      <p:cBhvr>
                                        <p:cTn id="9" dur="500" fill="hold"/>
                                        <p:tgtEl>
                                          <p:spTgt spid="2273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7331"/>
                                        </p:tgtEl>
                                        <p:attrNameLst>
                                          <p:attrName>style.visibility</p:attrName>
                                        </p:attrNameLst>
                                      </p:cBhvr>
                                      <p:to>
                                        <p:strVal val="visible"/>
                                      </p:to>
                                    </p:set>
                                    <p:animEffect transition="in" filter="wipe(left)">
                                      <p:cBhvr>
                                        <p:cTn id="13" dur="500"/>
                                        <p:tgtEl>
                                          <p:spTgt spid="22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221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Rectangle 3"/>
          <p:cNvSpPr>
            <a:spLocks noGrp="1" noChangeArrowheads="1"/>
          </p:cNvSpPr>
          <p:nvPr>
            <p:ph type="title"/>
          </p:nvPr>
        </p:nvSpPr>
        <p:spPr/>
        <p:txBody>
          <a:bodyPr/>
          <a:lstStyle/>
          <a:p>
            <a:pPr eaLnBrk="1" hangingPunct="1">
              <a:defRPr/>
            </a:pPr>
            <a:r>
              <a:rPr lang="ru-RU" smtClean="0"/>
              <a:t>Селективные гены</a:t>
            </a:r>
          </a:p>
        </p:txBody>
      </p:sp>
      <p:sp>
        <p:nvSpPr>
          <p:cNvPr id="30724" name="Rectangle 5"/>
          <p:cNvSpPr>
            <a:spLocks noChangeArrowheads="1"/>
          </p:cNvSpPr>
          <p:nvPr/>
        </p:nvSpPr>
        <p:spPr bwMode="auto">
          <a:xfrm>
            <a:off x="0" y="1438275"/>
            <a:ext cx="41402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ru-RU" altLang="ru-RU" sz="1600"/>
              <a:t>Селекция возможна, если в векторной молекуле предусмотрена специальная </a:t>
            </a:r>
            <a:r>
              <a:rPr lang="ru-RU" altLang="ru-RU" sz="1600" b="1"/>
              <a:t>фенотипическая система селекции</a:t>
            </a:r>
            <a:r>
              <a:rPr lang="ru-RU" altLang="ru-RU" sz="1600"/>
              <a:t>.</a:t>
            </a:r>
          </a:p>
          <a:p>
            <a:pPr eaLnBrk="1" hangingPunct="1">
              <a:lnSpc>
                <a:spcPct val="90000"/>
              </a:lnSpc>
              <a:spcBef>
                <a:spcPct val="20000"/>
              </a:spcBef>
              <a:buFontTx/>
              <a:buChar char="•"/>
            </a:pPr>
            <a:r>
              <a:rPr lang="ru-RU" altLang="ru-RU" sz="1600"/>
              <a:t>Например, если векторная молекула несёт </a:t>
            </a:r>
            <a:r>
              <a:rPr lang="ru-RU" altLang="ru-RU" sz="1600" b="1"/>
              <a:t>гены устойчивости к антибиотикам</a:t>
            </a:r>
            <a:r>
              <a:rPr lang="ru-RU" altLang="ru-RU" sz="1600"/>
              <a:t>, то на среде с определённым антибиотиком будут расти только клетки трансформантов. Если в векторе содержатся гены устойчивости к 2-м антибиотикам, то при встройке фрагмента ДНК в один из таких генов, клоны клеток содержащих такие гибридные молекулы легко отличить от трансформатов несущих исходные молекулы ДНК на средах с каждым антибиотиком в отдельности.</a:t>
            </a:r>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1811338"/>
            <a:ext cx="4929187"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5"/>
          <p:cNvSpPr>
            <a:spLocks noChangeArrowheads="1"/>
          </p:cNvSpPr>
          <p:nvPr/>
        </p:nvSpPr>
        <p:spPr bwMode="auto">
          <a:xfrm>
            <a:off x="6011863" y="1160463"/>
            <a:ext cx="31321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b="1">
                <a:cs typeface="Arial" panose="020B0604020202020204" pitchFamily="34" charset="0"/>
              </a:rPr>
              <a:t>Плазмида pBR322 </a:t>
            </a:r>
            <a:r>
              <a:rPr lang="en-US" altLang="ru-RU" b="1">
                <a:cs typeface="Arial" panose="020B0604020202020204" pitchFamily="34" charset="0"/>
              </a:rPr>
              <a:t>E.coli</a:t>
            </a:r>
            <a:r>
              <a:rPr lang="ru-RU" altLang="ru-RU">
                <a:cs typeface="Arial" panose="020B0604020202020204" pitchFamily="34" charset="0"/>
              </a:rPr>
              <a:t> обуславливает устойчивость к ампицилину                 	      и тетрациклину</a:t>
            </a:r>
          </a:p>
        </p:txBody>
      </p:sp>
      <p:sp>
        <p:nvSpPr>
          <p:cNvPr id="30727" name="Text Box 8"/>
          <p:cNvSpPr txBox="1">
            <a:spLocks noChangeArrowheads="1"/>
          </p:cNvSpPr>
          <p:nvPr/>
        </p:nvSpPr>
        <p:spPr bwMode="auto">
          <a:xfrm>
            <a:off x="4103688" y="1160463"/>
            <a:ext cx="14398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a:cs typeface="Arial" panose="020B0604020202020204" pitchFamily="34" charset="0"/>
              </a:rPr>
              <a:t>Встройка экзогенного фрагмента ДНК</a:t>
            </a:r>
          </a:p>
        </p:txBody>
      </p:sp>
      <p:cxnSp>
        <p:nvCxnSpPr>
          <p:cNvPr id="30728" name="AutoShape 11"/>
          <p:cNvCxnSpPr>
            <a:cxnSpLocks noChangeShapeType="1"/>
            <a:stCxn id="30727" idx="3"/>
          </p:cNvCxnSpPr>
          <p:nvPr/>
        </p:nvCxnSpPr>
        <p:spPr bwMode="auto">
          <a:xfrm>
            <a:off x="5543550" y="1755775"/>
            <a:ext cx="217488" cy="2120900"/>
          </a:xfrm>
          <a:prstGeom prst="bentConnector2">
            <a:avLst/>
          </a:prstGeom>
          <a:noFill/>
          <a:ln w="76200">
            <a:solidFill>
              <a:schemeClr val="tx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fade">
                                      <p:cBhvr>
                                        <p:cTn id="7" dur="500"/>
                                        <p:tgtEl>
                                          <p:spTgt spid="222210"/>
                                        </p:tgtEl>
                                      </p:cBhvr>
                                    </p:animEffect>
                                    <p:anim calcmode="lin" valueType="num">
                                      <p:cBhvr>
                                        <p:cTn id="8" dur="500" fill="hold"/>
                                        <p:tgtEl>
                                          <p:spTgt spid="222210"/>
                                        </p:tgtEl>
                                        <p:attrNameLst>
                                          <p:attrName>ppt_x</p:attrName>
                                        </p:attrNameLst>
                                      </p:cBhvr>
                                      <p:tavLst>
                                        <p:tav tm="0">
                                          <p:val>
                                            <p:strVal val="#ppt_x"/>
                                          </p:val>
                                        </p:tav>
                                        <p:tav tm="100000">
                                          <p:val>
                                            <p:strVal val="#ppt_x"/>
                                          </p:val>
                                        </p:tav>
                                      </p:tavLst>
                                    </p:anim>
                                    <p:anim calcmode="lin" valueType="num">
                                      <p:cBhvr>
                                        <p:cTn id="9" dur="500" fill="hold"/>
                                        <p:tgtEl>
                                          <p:spTgt spid="2222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2211"/>
                                        </p:tgtEl>
                                        <p:attrNameLst>
                                          <p:attrName>style.visibility</p:attrName>
                                        </p:attrNameLst>
                                      </p:cBhvr>
                                      <p:to>
                                        <p:strVal val="visible"/>
                                      </p:to>
                                    </p:set>
                                    <p:animEffect transition="in" filter="wipe(left)">
                                      <p:cBhvr>
                                        <p:cTn id="13" dur="500"/>
                                        <p:tgtEl>
                                          <p:spTgt spid="22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3779838" y="1700213"/>
            <a:ext cx="1871662" cy="1728787"/>
          </a:xfrm>
          <a:prstGeom prst="ellipse">
            <a:avLst/>
          </a:prstGeom>
          <a:noFill/>
          <a:ln w="38100">
            <a:solidFill>
              <a:srgbClr val="22002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cs typeface="Arial" panose="020B0604020202020204" pitchFamily="34" charset="0"/>
            </a:endParaRPr>
          </a:p>
        </p:txBody>
      </p:sp>
      <p:sp>
        <p:nvSpPr>
          <p:cNvPr id="31747" name="Oval 3"/>
          <p:cNvSpPr>
            <a:spLocks noChangeArrowheads="1"/>
          </p:cNvSpPr>
          <p:nvPr/>
        </p:nvSpPr>
        <p:spPr bwMode="auto">
          <a:xfrm>
            <a:off x="1116013" y="3933825"/>
            <a:ext cx="1871662" cy="1728788"/>
          </a:xfrm>
          <a:prstGeom prst="ellipse">
            <a:avLst/>
          </a:prstGeom>
          <a:noFill/>
          <a:ln w="38100">
            <a:solidFill>
              <a:srgbClr val="22002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48" name="Oval 4"/>
          <p:cNvSpPr>
            <a:spLocks noChangeArrowheads="1"/>
          </p:cNvSpPr>
          <p:nvPr/>
        </p:nvSpPr>
        <p:spPr bwMode="auto">
          <a:xfrm>
            <a:off x="6443663" y="4005263"/>
            <a:ext cx="1871662" cy="1728787"/>
          </a:xfrm>
          <a:prstGeom prst="ellipse">
            <a:avLst/>
          </a:prstGeom>
          <a:noFill/>
          <a:ln w="38100">
            <a:solidFill>
              <a:srgbClr val="22002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49" name="Line 5"/>
          <p:cNvSpPr>
            <a:spLocks noChangeShapeType="1"/>
          </p:cNvSpPr>
          <p:nvPr/>
        </p:nvSpPr>
        <p:spPr bwMode="auto">
          <a:xfrm flipH="1">
            <a:off x="2700338" y="3141663"/>
            <a:ext cx="935037"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1750" name="Line 6"/>
          <p:cNvSpPr>
            <a:spLocks noChangeShapeType="1"/>
          </p:cNvSpPr>
          <p:nvPr/>
        </p:nvSpPr>
        <p:spPr bwMode="auto">
          <a:xfrm>
            <a:off x="5580063" y="3213100"/>
            <a:ext cx="100965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1751" name="Oval 7"/>
          <p:cNvSpPr>
            <a:spLocks noChangeArrowheads="1"/>
          </p:cNvSpPr>
          <p:nvPr/>
        </p:nvSpPr>
        <p:spPr bwMode="auto">
          <a:xfrm>
            <a:off x="6877050" y="4292600"/>
            <a:ext cx="144463" cy="144463"/>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solidFill>
                <a:schemeClr val="accent2"/>
              </a:solidFill>
              <a:cs typeface="Arial" panose="020B0604020202020204" pitchFamily="34" charset="0"/>
            </a:endParaRPr>
          </a:p>
        </p:txBody>
      </p:sp>
      <p:sp>
        <p:nvSpPr>
          <p:cNvPr id="31752" name="Oval 8"/>
          <p:cNvSpPr>
            <a:spLocks noChangeArrowheads="1"/>
          </p:cNvSpPr>
          <p:nvPr/>
        </p:nvSpPr>
        <p:spPr bwMode="auto">
          <a:xfrm>
            <a:off x="6877050" y="5157788"/>
            <a:ext cx="144463" cy="144462"/>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53" name="Oval 9"/>
          <p:cNvSpPr>
            <a:spLocks noChangeArrowheads="1"/>
          </p:cNvSpPr>
          <p:nvPr/>
        </p:nvSpPr>
        <p:spPr bwMode="auto">
          <a:xfrm>
            <a:off x="4211638" y="2708275"/>
            <a:ext cx="144462" cy="144463"/>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54" name="Oval 10"/>
          <p:cNvSpPr>
            <a:spLocks noChangeArrowheads="1"/>
          </p:cNvSpPr>
          <p:nvPr/>
        </p:nvSpPr>
        <p:spPr bwMode="auto">
          <a:xfrm>
            <a:off x="4643438" y="2708275"/>
            <a:ext cx="144462" cy="14446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55" name="Oval 11"/>
          <p:cNvSpPr>
            <a:spLocks noChangeArrowheads="1"/>
          </p:cNvSpPr>
          <p:nvPr/>
        </p:nvSpPr>
        <p:spPr bwMode="auto">
          <a:xfrm>
            <a:off x="5148263" y="2708275"/>
            <a:ext cx="144462" cy="144463"/>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56" name="Oval 12"/>
          <p:cNvSpPr>
            <a:spLocks noChangeArrowheads="1"/>
          </p:cNvSpPr>
          <p:nvPr/>
        </p:nvSpPr>
        <p:spPr bwMode="auto">
          <a:xfrm>
            <a:off x="5076825" y="1989138"/>
            <a:ext cx="144463" cy="144462"/>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57" name="Oval 13"/>
          <p:cNvSpPr>
            <a:spLocks noChangeArrowheads="1"/>
          </p:cNvSpPr>
          <p:nvPr/>
        </p:nvSpPr>
        <p:spPr bwMode="auto">
          <a:xfrm>
            <a:off x="4211638" y="1989138"/>
            <a:ext cx="144462" cy="144462"/>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solidFill>
                <a:schemeClr val="accent2"/>
              </a:solidFill>
              <a:cs typeface="Arial" panose="020B0604020202020204" pitchFamily="34" charset="0"/>
            </a:endParaRPr>
          </a:p>
        </p:txBody>
      </p:sp>
      <p:sp>
        <p:nvSpPr>
          <p:cNvPr id="31758" name="Oval 14"/>
          <p:cNvSpPr>
            <a:spLocks noChangeArrowheads="1"/>
          </p:cNvSpPr>
          <p:nvPr/>
        </p:nvSpPr>
        <p:spPr bwMode="auto">
          <a:xfrm>
            <a:off x="4643438" y="1989138"/>
            <a:ext cx="144462" cy="14446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59" name="Oval 16"/>
          <p:cNvSpPr>
            <a:spLocks noChangeArrowheads="1"/>
          </p:cNvSpPr>
          <p:nvPr/>
        </p:nvSpPr>
        <p:spPr bwMode="auto">
          <a:xfrm>
            <a:off x="1979613" y="5229225"/>
            <a:ext cx="144462" cy="14446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60" name="Oval 17"/>
          <p:cNvSpPr>
            <a:spLocks noChangeArrowheads="1"/>
          </p:cNvSpPr>
          <p:nvPr/>
        </p:nvSpPr>
        <p:spPr bwMode="auto">
          <a:xfrm>
            <a:off x="1979613" y="4149725"/>
            <a:ext cx="144462" cy="14446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61" name="Oval 18"/>
          <p:cNvSpPr>
            <a:spLocks noChangeArrowheads="1"/>
          </p:cNvSpPr>
          <p:nvPr/>
        </p:nvSpPr>
        <p:spPr bwMode="auto">
          <a:xfrm>
            <a:off x="7740650" y="4292600"/>
            <a:ext cx="144463" cy="144463"/>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62" name="Oval 19"/>
          <p:cNvSpPr>
            <a:spLocks noChangeArrowheads="1"/>
          </p:cNvSpPr>
          <p:nvPr/>
        </p:nvSpPr>
        <p:spPr bwMode="auto">
          <a:xfrm>
            <a:off x="7812088" y="5157788"/>
            <a:ext cx="144462" cy="144462"/>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cs typeface="Arial" panose="020B0604020202020204" pitchFamily="34" charset="0"/>
            </a:endParaRPr>
          </a:p>
        </p:txBody>
      </p:sp>
      <p:sp>
        <p:nvSpPr>
          <p:cNvPr id="31763" name="Text Box 20"/>
          <p:cNvSpPr txBox="1">
            <a:spLocks noChangeArrowheads="1"/>
          </p:cNvSpPr>
          <p:nvPr/>
        </p:nvSpPr>
        <p:spPr bwMode="auto">
          <a:xfrm>
            <a:off x="3276600" y="3573463"/>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a:cs typeface="Arial" panose="020B0604020202020204" pitchFamily="34" charset="0"/>
              </a:rPr>
              <a:t>Среда с тетрациклином</a:t>
            </a:r>
          </a:p>
        </p:txBody>
      </p:sp>
      <p:sp>
        <p:nvSpPr>
          <p:cNvPr id="31764" name="Text Box 21"/>
          <p:cNvSpPr txBox="1">
            <a:spLocks noChangeArrowheads="1"/>
          </p:cNvSpPr>
          <p:nvPr/>
        </p:nvSpPr>
        <p:spPr bwMode="auto">
          <a:xfrm>
            <a:off x="6084888" y="594995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a:cs typeface="Arial" panose="020B0604020202020204" pitchFamily="34" charset="0"/>
              </a:rPr>
              <a:t>Среда с тетрациклином</a:t>
            </a:r>
          </a:p>
        </p:txBody>
      </p:sp>
      <p:sp>
        <p:nvSpPr>
          <p:cNvPr id="31765" name="Text Box 22"/>
          <p:cNvSpPr txBox="1">
            <a:spLocks noChangeArrowheads="1"/>
          </p:cNvSpPr>
          <p:nvPr/>
        </p:nvSpPr>
        <p:spPr bwMode="auto">
          <a:xfrm>
            <a:off x="539750" y="5876925"/>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a:cs typeface="Arial" panose="020B0604020202020204" pitchFamily="34" charset="0"/>
              </a:rPr>
              <a:t>Среда с ампицилином</a:t>
            </a:r>
          </a:p>
        </p:txBody>
      </p:sp>
      <p:sp>
        <p:nvSpPr>
          <p:cNvPr id="31766" name="Text Box 26"/>
          <p:cNvSpPr txBox="1">
            <a:spLocks noChangeArrowheads="1"/>
          </p:cNvSpPr>
          <p:nvPr/>
        </p:nvSpPr>
        <p:spPr bwMode="auto">
          <a:xfrm rot="-2675960">
            <a:off x="1862138" y="3228975"/>
            <a:ext cx="220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1400">
                <a:cs typeface="Arial" panose="020B0604020202020204" pitchFamily="34" charset="0"/>
              </a:rPr>
              <a:t>перепечатывание</a:t>
            </a:r>
          </a:p>
        </p:txBody>
      </p:sp>
      <p:sp>
        <p:nvSpPr>
          <p:cNvPr id="31767" name="Text Box 27"/>
          <p:cNvSpPr txBox="1">
            <a:spLocks noChangeArrowheads="1"/>
          </p:cNvSpPr>
          <p:nvPr/>
        </p:nvSpPr>
        <p:spPr bwMode="auto">
          <a:xfrm rot="2724040">
            <a:off x="5283994" y="3305969"/>
            <a:ext cx="2203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1400">
                <a:cs typeface="Arial" panose="020B0604020202020204" pitchFamily="34" charset="0"/>
              </a:rPr>
              <a:t>перепечатывание</a:t>
            </a:r>
          </a:p>
        </p:txBody>
      </p:sp>
      <p:sp>
        <p:nvSpPr>
          <p:cNvPr id="31768" name="TextBox 26"/>
          <p:cNvSpPr txBox="1">
            <a:spLocks noChangeArrowheads="1"/>
          </p:cNvSpPr>
          <p:nvPr/>
        </p:nvSpPr>
        <p:spPr bwMode="auto">
          <a:xfrm>
            <a:off x="5786438" y="1857375"/>
            <a:ext cx="31432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Вырастают колонии часть которых содержит  исходные плазмиды, а другая часть содержит гибридные плазмиды.</a:t>
            </a:r>
          </a:p>
        </p:txBody>
      </p:sp>
      <p:sp>
        <p:nvSpPr>
          <p:cNvPr id="31769" name="TextBox 27"/>
          <p:cNvSpPr txBox="1">
            <a:spLocks noChangeArrowheads="1"/>
          </p:cNvSpPr>
          <p:nvPr/>
        </p:nvSpPr>
        <p:spPr bwMode="auto">
          <a:xfrm>
            <a:off x="3071813" y="4429125"/>
            <a:ext cx="1285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Колонии, содержащие исходные плазмиды</a:t>
            </a:r>
          </a:p>
        </p:txBody>
      </p:sp>
      <p:sp>
        <p:nvSpPr>
          <p:cNvPr id="31770" name="TextBox 28"/>
          <p:cNvSpPr txBox="1">
            <a:spLocks noChangeArrowheads="1"/>
          </p:cNvSpPr>
          <p:nvPr/>
        </p:nvSpPr>
        <p:spPr bwMode="auto">
          <a:xfrm>
            <a:off x="5072063" y="4429125"/>
            <a:ext cx="15001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Колонии, содержащие гибридные плазмиды</a:t>
            </a:r>
          </a:p>
        </p:txBody>
      </p:sp>
      <p:pic>
        <p:nvPicPr>
          <p:cNvPr id="235547" name="Picture 27"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8" name="Rectangle 28"/>
          <p:cNvSpPr>
            <a:spLocks noChangeArrowheads="1"/>
          </p:cNvSpPr>
          <p:nvPr/>
        </p:nvSpPr>
        <p:spPr bwMode="auto">
          <a:xfrm>
            <a:off x="120650" y="115888"/>
            <a:ext cx="8910638" cy="503237"/>
          </a:xfrm>
          <a:prstGeom prst="rect">
            <a:avLst/>
          </a:prstGeom>
          <a:noFill/>
          <a:ln w="9525">
            <a:noFill/>
            <a:miter lim="800000"/>
            <a:headEnd/>
            <a:tailEnd/>
          </a:ln>
          <a:effectLst>
            <a:outerShdw dist="17961" dir="2700000" algn="ctr" rotWithShape="0">
              <a:schemeClr val="accent1"/>
            </a:outerShdw>
          </a:effectLst>
        </p:spPr>
        <p:txBody>
          <a:bodyPr anchor="ctr"/>
          <a:lstStyle/>
          <a:p>
            <a:pPr>
              <a:defRPr/>
            </a:pPr>
            <a:r>
              <a:rPr lang="ru-RU" sz="2400">
                <a:solidFill>
                  <a:schemeClr val="bg1"/>
                </a:solidFill>
                <a:effectLst>
                  <a:outerShdw blurRad="38100" dist="38100" dir="2700000" algn="tl">
                    <a:srgbClr val="C0C0C0"/>
                  </a:outerShdw>
                </a:effectLst>
                <a:latin typeface="Arial" charset="0"/>
              </a:rPr>
              <a:t>Фенотипическая селекция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35547"/>
                                        </p:tgtEl>
                                        <p:attrNameLst>
                                          <p:attrName>style.visibility</p:attrName>
                                        </p:attrNameLst>
                                      </p:cBhvr>
                                      <p:to>
                                        <p:strVal val="visible"/>
                                      </p:to>
                                    </p:set>
                                    <p:animEffect transition="in" filter="fade">
                                      <p:cBhvr>
                                        <p:cTn id="7" dur="500"/>
                                        <p:tgtEl>
                                          <p:spTgt spid="235547"/>
                                        </p:tgtEl>
                                      </p:cBhvr>
                                    </p:animEffect>
                                    <p:anim calcmode="lin" valueType="num">
                                      <p:cBhvr>
                                        <p:cTn id="8" dur="500" fill="hold"/>
                                        <p:tgtEl>
                                          <p:spTgt spid="235547"/>
                                        </p:tgtEl>
                                        <p:attrNameLst>
                                          <p:attrName>ppt_x</p:attrName>
                                        </p:attrNameLst>
                                      </p:cBhvr>
                                      <p:tavLst>
                                        <p:tav tm="0">
                                          <p:val>
                                            <p:strVal val="#ppt_x"/>
                                          </p:val>
                                        </p:tav>
                                        <p:tav tm="100000">
                                          <p:val>
                                            <p:strVal val="#ppt_x"/>
                                          </p:val>
                                        </p:tav>
                                      </p:tavLst>
                                    </p:anim>
                                    <p:anim calcmode="lin" valueType="num">
                                      <p:cBhvr>
                                        <p:cTn id="9" dur="500" fill="hold"/>
                                        <p:tgtEl>
                                          <p:spTgt spid="2355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5548"/>
                                        </p:tgtEl>
                                        <p:attrNameLst>
                                          <p:attrName>style.visibility</p:attrName>
                                        </p:attrNameLst>
                                      </p:cBhvr>
                                      <p:to>
                                        <p:strVal val="visible"/>
                                      </p:to>
                                    </p:set>
                                    <p:animEffect transition="in" filter="wipe(left)">
                                      <p:cBhvr>
                                        <p:cTn id="13" dur="500"/>
                                        <p:tgtEl>
                                          <p:spTgt spid="23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62"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Grp="1" noChangeArrowheads="1"/>
          </p:cNvSpPr>
          <p:nvPr>
            <p:ph type="title"/>
          </p:nvPr>
        </p:nvSpPr>
        <p:spPr/>
        <p:txBody>
          <a:bodyPr/>
          <a:lstStyle/>
          <a:p>
            <a:pPr eaLnBrk="1" hangingPunct="1">
              <a:defRPr/>
            </a:pPr>
            <a:r>
              <a:rPr lang="ru-RU" smtClean="0"/>
              <a:t>Схема генно-инженерной работы:</a:t>
            </a:r>
          </a:p>
        </p:txBody>
      </p:sp>
      <p:sp>
        <p:nvSpPr>
          <p:cNvPr id="5124" name="Rectangle 5"/>
          <p:cNvSpPr>
            <a:spLocks noChangeArrowheads="1"/>
          </p:cNvSpPr>
          <p:nvPr/>
        </p:nvSpPr>
        <p:spPr bwMode="auto">
          <a:xfrm>
            <a:off x="120650" y="1196975"/>
            <a:ext cx="50990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ru-RU" altLang="ru-RU" sz="2000"/>
              <a:t>обработка кольцевой векторной молекулы рестриктазой с образованием линейной формы ДНК;</a:t>
            </a:r>
          </a:p>
          <a:p>
            <a:pPr eaLnBrk="1" hangingPunct="1">
              <a:lnSpc>
                <a:spcPct val="90000"/>
              </a:lnSpc>
              <a:spcBef>
                <a:spcPct val="20000"/>
              </a:spcBef>
              <a:buFontTx/>
              <a:buChar char="•"/>
            </a:pPr>
            <a:r>
              <a:rPr lang="ru-RU" altLang="ru-RU" sz="2000"/>
              <a:t>сплавление ее с фрагментом чужеродной ДНК, ведущее к формированию гибридной структуры;</a:t>
            </a:r>
          </a:p>
          <a:p>
            <a:pPr eaLnBrk="1" hangingPunct="1">
              <a:lnSpc>
                <a:spcPct val="90000"/>
              </a:lnSpc>
              <a:spcBef>
                <a:spcPct val="20000"/>
              </a:spcBef>
              <a:buFontTx/>
              <a:buChar char="•"/>
            </a:pPr>
            <a:r>
              <a:rPr lang="ru-RU" altLang="ru-RU" sz="2000"/>
              <a:t>введение гибрида в клетку реципиента;</a:t>
            </a:r>
          </a:p>
          <a:p>
            <a:pPr eaLnBrk="1" hangingPunct="1">
              <a:lnSpc>
                <a:spcPct val="90000"/>
              </a:lnSpc>
              <a:spcBef>
                <a:spcPct val="20000"/>
              </a:spcBef>
              <a:buFontTx/>
              <a:buChar char="•"/>
            </a:pPr>
            <a:r>
              <a:rPr lang="ru-RU" altLang="ru-RU" sz="2000"/>
              <a:t>отбор клонов трансформированных клеток на селективных средах;</a:t>
            </a:r>
          </a:p>
          <a:p>
            <a:pPr eaLnBrk="1" hangingPunct="1">
              <a:lnSpc>
                <a:spcPct val="90000"/>
              </a:lnSpc>
              <a:spcBef>
                <a:spcPct val="20000"/>
              </a:spcBef>
              <a:buFontTx/>
              <a:buChar char="•"/>
            </a:pPr>
            <a:r>
              <a:rPr lang="ru-RU" altLang="ru-RU" sz="2000"/>
              <a:t>доказательство присутствия рекомбинантной ДНК в этих клонах путем ее выделения из клеток, обработки соответствующими рестриктазами и анализа образовавшихся фрагментов методом электрофореза в агарозном геле.</a:t>
            </a:r>
          </a:p>
          <a:p>
            <a:pPr eaLnBrk="1" hangingPunct="1">
              <a:lnSpc>
                <a:spcPct val="90000"/>
              </a:lnSpc>
              <a:spcBef>
                <a:spcPct val="20000"/>
              </a:spcBef>
              <a:buFontTx/>
              <a:buChar char="•"/>
            </a:pPr>
            <a:endParaRPr lang="ru-RU" altLang="ru-RU" sz="2000"/>
          </a:p>
        </p:txBody>
      </p:sp>
      <p:pic>
        <p:nvPicPr>
          <p:cNvPr id="5125" name="Picture 6" descr="oyster"/>
          <p:cNvPicPr>
            <a:picLocks noGrp="1" noChangeAspect="1" noChangeArrowheads="1"/>
          </p:cNvPicPr>
          <p:nvPr>
            <p:ph idx="1"/>
          </p:nvPr>
        </p:nvPicPr>
        <p:blipFill>
          <a:blip r:embed="rId3">
            <a:clrChange>
              <a:clrFrom>
                <a:srgbClr val="F3FEF6"/>
              </a:clrFrom>
              <a:clrTo>
                <a:srgbClr val="F3FEF6">
                  <a:alpha val="0"/>
                </a:srgbClr>
              </a:clrTo>
            </a:clrChange>
            <a:extLst>
              <a:ext uri="{28A0092B-C50C-407E-A947-70E740481C1C}">
                <a14:useLocalDpi xmlns:a14="http://schemas.microsoft.com/office/drawing/2010/main" val="0"/>
              </a:ext>
            </a:extLst>
          </a:blip>
          <a:srcRect l="28687" t="6606" r="27724" b="8026"/>
          <a:stretch>
            <a:fillRect/>
          </a:stretch>
        </p:blipFill>
        <p:spPr>
          <a:xfrm>
            <a:off x="5097463" y="836613"/>
            <a:ext cx="4064000" cy="5761037"/>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500"/>
                                        <p:tgtEl>
                                          <p:spTgt spid="194562"/>
                                        </p:tgtEl>
                                      </p:cBhvr>
                                    </p:animEffect>
                                    <p:anim calcmode="lin" valueType="num">
                                      <p:cBhvr>
                                        <p:cTn id="8" dur="500" fill="hold"/>
                                        <p:tgtEl>
                                          <p:spTgt spid="194562"/>
                                        </p:tgtEl>
                                        <p:attrNameLst>
                                          <p:attrName>ppt_x</p:attrName>
                                        </p:attrNameLst>
                                      </p:cBhvr>
                                      <p:tavLst>
                                        <p:tav tm="0">
                                          <p:val>
                                            <p:strVal val="#ppt_x"/>
                                          </p:val>
                                        </p:tav>
                                        <p:tav tm="100000">
                                          <p:val>
                                            <p:strVal val="#ppt_x"/>
                                          </p:val>
                                        </p:tav>
                                      </p:tavLst>
                                    </p:anim>
                                    <p:anim calcmode="lin" valueType="num">
                                      <p:cBhvr>
                                        <p:cTn id="9" dur="500" fill="hold"/>
                                        <p:tgtEl>
                                          <p:spTgt spid="1945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4563"/>
                                        </p:tgtEl>
                                        <p:attrNameLst>
                                          <p:attrName>style.visibility</p:attrName>
                                        </p:attrNameLst>
                                      </p:cBhvr>
                                      <p:to>
                                        <p:strVal val="visible"/>
                                      </p:to>
                                    </p:set>
                                    <p:animEffect transition="in" filter="wipe(left)">
                                      <p:cBhvr>
                                        <p:cTn id="13"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gfp.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24300" y="2528888"/>
            <a:ext cx="5219700" cy="4321175"/>
          </a:xfrm>
          <a:noFill/>
        </p:spPr>
      </p:pic>
      <p:sp>
        <p:nvSpPr>
          <p:cNvPr id="32771" name="Rectangle 6"/>
          <p:cNvSpPr>
            <a:spLocks noChangeArrowheads="1"/>
          </p:cNvSpPr>
          <p:nvPr/>
        </p:nvSpPr>
        <p:spPr bwMode="auto">
          <a:xfrm>
            <a:off x="107950" y="1177925"/>
            <a:ext cx="446405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hlink"/>
              </a:buClr>
              <a:buSzPct val="50000"/>
              <a:buFont typeface="Monotype Sorts" pitchFamily="2" charset="2"/>
              <a:buChar char="n"/>
            </a:pPr>
            <a:r>
              <a:rPr kumimoji="1" lang="en-US" altLang="ru-RU" sz="1600"/>
              <a:t>GFP</a:t>
            </a:r>
            <a:r>
              <a:rPr kumimoji="1" lang="ru-RU" altLang="ru-RU" sz="1600"/>
              <a:t> обладает способностью флюоресцировать в видимой (зеленой) области спектра при облучении длинноволновым УФ. Эта флюоресценция обусловлена непосредственно белком, для ее проявления не требуется субстратов или кофакторов. Благодаря этому свойству ген GFP является очень перспективным репортерным геном, позволяющим проводить разнообразные прижизненные (недеструктивные) исследования с трансгенными организмами. </a:t>
            </a:r>
          </a:p>
          <a:p>
            <a:pPr>
              <a:spcBef>
                <a:spcPct val="20000"/>
              </a:spcBef>
              <a:buClr>
                <a:schemeClr val="hlink"/>
              </a:buClr>
              <a:buSzPct val="50000"/>
              <a:buFont typeface="Monotype Sorts" pitchFamily="2" charset="2"/>
              <a:buChar char="n"/>
            </a:pPr>
            <a:r>
              <a:rPr kumimoji="1" lang="ru-RU" altLang="ru-RU" sz="1600"/>
              <a:t>три аминокислотных остатка в молекуле — сенин-65, тирозин-66 и глицин-67 (здесь число означает порядковое место аминокислотного остатка в молекуле белка) совместно формируют уникальную хромофорную группу, называемую p-гидроксибензилиденимидазолиновое кольцо — структура хромофорной группы образуется самим белком! </a:t>
            </a:r>
          </a:p>
        </p:txBody>
      </p:sp>
      <p:pic>
        <p:nvPicPr>
          <p:cNvPr id="32772" name="Picture 7"/>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140200" y="1268413"/>
            <a:ext cx="5003800" cy="1476375"/>
          </a:xfrm>
        </p:spPr>
      </p:pic>
      <p:pic>
        <p:nvPicPr>
          <p:cNvPr id="229385" name="Picture 9" descr="dna t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6" name="Rectangle 10"/>
          <p:cNvSpPr>
            <a:spLocks noChangeArrowheads="1"/>
          </p:cNvSpPr>
          <p:nvPr/>
        </p:nvSpPr>
        <p:spPr bwMode="auto">
          <a:xfrm>
            <a:off x="120650" y="115888"/>
            <a:ext cx="8910638" cy="503237"/>
          </a:xfrm>
          <a:prstGeom prst="rect">
            <a:avLst/>
          </a:prstGeom>
          <a:noFill/>
          <a:ln w="9525">
            <a:noFill/>
            <a:miter lim="800000"/>
            <a:headEnd/>
            <a:tailEnd/>
          </a:ln>
          <a:effectLst>
            <a:outerShdw dist="17961" dir="2700000" algn="ctr" rotWithShape="0">
              <a:schemeClr val="accent1"/>
            </a:outerShdw>
          </a:effectLst>
        </p:spPr>
        <p:txBody>
          <a:bodyPr anchor="ctr"/>
          <a:lstStyle/>
          <a:p>
            <a:pPr>
              <a:defRPr/>
            </a:pPr>
            <a:r>
              <a:rPr lang="ru-RU" sz="2400">
                <a:solidFill>
                  <a:schemeClr val="bg1"/>
                </a:solidFill>
                <a:effectLst>
                  <a:outerShdw blurRad="38100" dist="38100" dir="2700000" algn="tl">
                    <a:srgbClr val="C0C0C0"/>
                  </a:outerShdw>
                </a:effectLst>
                <a:latin typeface="Arial" charset="0"/>
              </a:rPr>
              <a:t>Репортерный ген – Green Fluorescent Protein (</a:t>
            </a:r>
            <a:r>
              <a:rPr lang="en-US" sz="2400">
                <a:solidFill>
                  <a:schemeClr val="bg1"/>
                </a:solidFill>
                <a:effectLst>
                  <a:outerShdw blurRad="38100" dist="38100" dir="2700000" algn="tl">
                    <a:srgbClr val="C0C0C0"/>
                  </a:outerShdw>
                </a:effectLst>
                <a:latin typeface="Arial" charset="0"/>
              </a:rPr>
              <a:t>GFP</a:t>
            </a:r>
            <a:r>
              <a:rPr lang="ru-RU" sz="2400">
                <a:solidFill>
                  <a:schemeClr val="bg1"/>
                </a:solidFill>
                <a:effectLst>
                  <a:outerShdw blurRad="38100" dist="38100" dir="2700000" algn="tl">
                    <a:srgbClr val="C0C0C0"/>
                  </a:outerShdw>
                </a:effectLst>
                <a:latin typeface="Arial"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29385"/>
                                        </p:tgtEl>
                                        <p:attrNameLst>
                                          <p:attrName>style.visibility</p:attrName>
                                        </p:attrNameLst>
                                      </p:cBhvr>
                                      <p:to>
                                        <p:strVal val="visible"/>
                                      </p:to>
                                    </p:set>
                                    <p:animEffect transition="in" filter="fade">
                                      <p:cBhvr>
                                        <p:cTn id="7" dur="500"/>
                                        <p:tgtEl>
                                          <p:spTgt spid="229385"/>
                                        </p:tgtEl>
                                      </p:cBhvr>
                                    </p:animEffect>
                                    <p:anim calcmode="lin" valueType="num">
                                      <p:cBhvr>
                                        <p:cTn id="8" dur="500" fill="hold"/>
                                        <p:tgtEl>
                                          <p:spTgt spid="229385"/>
                                        </p:tgtEl>
                                        <p:attrNameLst>
                                          <p:attrName>ppt_x</p:attrName>
                                        </p:attrNameLst>
                                      </p:cBhvr>
                                      <p:tavLst>
                                        <p:tav tm="0">
                                          <p:val>
                                            <p:strVal val="#ppt_x"/>
                                          </p:val>
                                        </p:tav>
                                        <p:tav tm="100000">
                                          <p:val>
                                            <p:strVal val="#ppt_x"/>
                                          </p:val>
                                        </p:tav>
                                      </p:tavLst>
                                    </p:anim>
                                    <p:anim calcmode="lin" valueType="num">
                                      <p:cBhvr>
                                        <p:cTn id="9" dur="500" fill="hold"/>
                                        <p:tgtEl>
                                          <p:spTgt spid="22938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9386"/>
                                        </p:tgtEl>
                                        <p:attrNameLst>
                                          <p:attrName>style.visibility</p:attrName>
                                        </p:attrNameLst>
                                      </p:cBhvr>
                                      <p:to>
                                        <p:strVal val="visible"/>
                                      </p:to>
                                    </p:set>
                                    <p:animEffect transition="in" filter="wipe(left)">
                                      <p:cBhvr>
                                        <p:cTn id="13" dur="500"/>
                                        <p:tgtEl>
                                          <p:spTgt spid="229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8658"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p:cNvSpPr>
            <a:spLocks noGrp="1" noChangeArrowheads="1"/>
          </p:cNvSpPr>
          <p:nvPr>
            <p:ph type="title"/>
          </p:nvPr>
        </p:nvSpPr>
        <p:spPr/>
        <p:txBody>
          <a:bodyPr/>
          <a:lstStyle/>
          <a:p>
            <a:pPr eaLnBrk="1" hangingPunct="1">
              <a:defRPr/>
            </a:pPr>
            <a:r>
              <a:rPr lang="ru-RU" smtClean="0"/>
              <a:t>Введение рекомбинантных ДНК в клетку</a:t>
            </a:r>
          </a:p>
        </p:txBody>
      </p:sp>
      <p:sp>
        <p:nvSpPr>
          <p:cNvPr id="6148" name="Rectangle 4"/>
          <p:cNvSpPr>
            <a:spLocks noChangeArrowheads="1"/>
          </p:cNvSpPr>
          <p:nvPr/>
        </p:nvSpPr>
        <p:spPr bwMode="auto">
          <a:xfrm>
            <a:off x="336550" y="836613"/>
            <a:ext cx="88074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ru-RU" altLang="ru-RU"/>
          </a:p>
          <a:p>
            <a:pPr eaLnBrk="1" hangingPunct="1">
              <a:spcBef>
                <a:spcPct val="20000"/>
              </a:spcBef>
              <a:buFontTx/>
              <a:buChar char="•"/>
            </a:pPr>
            <a:endParaRPr lang="ru-RU" altLang="ru-RU" sz="2000"/>
          </a:p>
          <a:p>
            <a:pPr eaLnBrk="1" hangingPunct="1">
              <a:spcBef>
                <a:spcPct val="20000"/>
              </a:spcBef>
              <a:buFontTx/>
              <a:buChar char="•"/>
            </a:pPr>
            <a:r>
              <a:rPr kumimoji="1" lang="en-US" altLang="ru-RU" sz="2400"/>
              <a:t>используя вектор</a:t>
            </a:r>
            <a:r>
              <a:rPr kumimoji="1" lang="ru-RU" altLang="ru-RU" sz="2400"/>
              <a:t>ы </a:t>
            </a:r>
            <a:r>
              <a:rPr kumimoji="1" lang="en-US" altLang="ru-RU" sz="2400"/>
              <a:t>или </a:t>
            </a:r>
            <a:endParaRPr kumimoji="1" lang="ru-RU" altLang="ru-RU" sz="2400"/>
          </a:p>
          <a:p>
            <a:pPr eaLnBrk="1" hangingPunct="1">
              <a:spcBef>
                <a:spcPct val="20000"/>
              </a:spcBef>
              <a:buFontTx/>
              <a:buChar char="•"/>
            </a:pPr>
            <a:r>
              <a:rPr kumimoji="1" lang="en-US" altLang="ru-RU" sz="2400"/>
              <a:t>путем прямого введения</a:t>
            </a:r>
            <a:r>
              <a:rPr lang="ru-RU" altLang="ru-RU" sz="2400"/>
              <a:t>.</a:t>
            </a:r>
          </a:p>
          <a:p>
            <a:pPr eaLnBrk="1" hangingPunct="1">
              <a:spcBef>
                <a:spcPct val="20000"/>
              </a:spcBef>
              <a:buFontTx/>
              <a:buChar char="•"/>
            </a:pPr>
            <a:endParaRPr lang="ru-RU" altLang="ru-RU" sz="2400"/>
          </a:p>
          <a:p>
            <a:pPr eaLnBrk="1" hangingPunct="1">
              <a:spcBef>
                <a:spcPct val="20000"/>
              </a:spcBef>
              <a:buFontTx/>
              <a:buChar char="•"/>
            </a:pPr>
            <a:r>
              <a:rPr lang="ru-RU" altLang="ru-RU" sz="2400" b="1"/>
              <a:t>Векторы</a:t>
            </a:r>
            <a:r>
              <a:rPr lang="ru-RU" altLang="ru-RU" sz="2400"/>
              <a:t> </a:t>
            </a:r>
            <a:r>
              <a:rPr lang="en-US" altLang="ru-RU" sz="2400"/>
              <a:t>- </a:t>
            </a:r>
            <a:r>
              <a:rPr lang="ru-RU" altLang="ru-RU" sz="2400"/>
              <a:t>автономно реплицирующиеся молекулы ДНК, которые обеспечивают размножение и работу встроенного в них определённого гена.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fade">
                                      <p:cBhvr>
                                        <p:cTn id="7" dur="500"/>
                                        <p:tgtEl>
                                          <p:spTgt spid="198658"/>
                                        </p:tgtEl>
                                      </p:cBhvr>
                                    </p:animEffect>
                                    <p:anim calcmode="lin" valueType="num">
                                      <p:cBhvr>
                                        <p:cTn id="8" dur="500" fill="hold"/>
                                        <p:tgtEl>
                                          <p:spTgt spid="198658"/>
                                        </p:tgtEl>
                                        <p:attrNameLst>
                                          <p:attrName>ppt_x</p:attrName>
                                        </p:attrNameLst>
                                      </p:cBhvr>
                                      <p:tavLst>
                                        <p:tav tm="0">
                                          <p:val>
                                            <p:strVal val="#ppt_x"/>
                                          </p:val>
                                        </p:tav>
                                        <p:tav tm="100000">
                                          <p:val>
                                            <p:strVal val="#ppt_x"/>
                                          </p:val>
                                        </p:tav>
                                      </p:tavLst>
                                    </p:anim>
                                    <p:anim calcmode="lin" valueType="num">
                                      <p:cBhvr>
                                        <p:cTn id="9" dur="500" fill="hold"/>
                                        <p:tgtEl>
                                          <p:spTgt spid="19865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8659"/>
                                        </p:tgtEl>
                                        <p:attrNameLst>
                                          <p:attrName>style.visibility</p:attrName>
                                        </p:attrNameLst>
                                      </p:cBhvr>
                                      <p:to>
                                        <p:strVal val="visible"/>
                                      </p:to>
                                    </p:set>
                                    <p:animEffect transition="in" filter="wipe(left)">
                                      <p:cBhvr>
                                        <p:cTn id="13" dur="5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9682"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Rectangle 3"/>
          <p:cNvSpPr>
            <a:spLocks noGrp="1" noChangeArrowheads="1"/>
          </p:cNvSpPr>
          <p:nvPr>
            <p:ph type="title"/>
          </p:nvPr>
        </p:nvSpPr>
        <p:spPr/>
        <p:txBody>
          <a:bodyPr/>
          <a:lstStyle/>
          <a:p>
            <a:pPr eaLnBrk="1" hangingPunct="1">
              <a:defRPr/>
            </a:pPr>
            <a:r>
              <a:rPr lang="ru-RU" smtClean="0"/>
              <a:t>Свойства векторной ДНК</a:t>
            </a:r>
          </a:p>
        </p:txBody>
      </p:sp>
      <p:sp>
        <p:nvSpPr>
          <p:cNvPr id="7172" name="Rectangle 5"/>
          <p:cNvSpPr>
            <a:spLocks noChangeArrowheads="1"/>
          </p:cNvSpPr>
          <p:nvPr/>
        </p:nvSpPr>
        <p:spPr bwMode="auto">
          <a:xfrm>
            <a:off x="358775" y="1341438"/>
            <a:ext cx="8569325"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ru-RU" altLang="ru-RU" sz="1000"/>
              <a:t/>
            </a:r>
            <a:br>
              <a:rPr lang="ru-RU" altLang="ru-RU" sz="1000"/>
            </a:br>
            <a:endParaRPr lang="ru-RU" altLang="ru-RU" sz="2000"/>
          </a:p>
          <a:p>
            <a:pPr eaLnBrk="1" hangingPunct="1">
              <a:spcBef>
                <a:spcPct val="20000"/>
              </a:spcBef>
              <a:buFontTx/>
              <a:buChar char="•"/>
            </a:pPr>
            <a:r>
              <a:rPr lang="ru-RU" altLang="ru-RU" sz="2000"/>
              <a:t>1) способностью автономно реплицироваться в клетке-реципиенте, то есть быть самостоятельным репликоном;</a:t>
            </a:r>
          </a:p>
          <a:p>
            <a:pPr eaLnBrk="1" hangingPunct="1">
              <a:spcBef>
                <a:spcPct val="20000"/>
              </a:spcBef>
              <a:buFontTx/>
              <a:buChar char="•"/>
            </a:pPr>
            <a:r>
              <a:rPr lang="ru-RU" altLang="ru-RU" sz="2000"/>
              <a:t>2) содержать один или несколько маркерных генов, благодаря экспрессии которых у клетки-реципиента появляются новые признаки, позволяющие отличить трансформированные клетки от исходных;</a:t>
            </a:r>
          </a:p>
          <a:p>
            <a:pPr eaLnBrk="1" hangingPunct="1">
              <a:spcBef>
                <a:spcPct val="20000"/>
              </a:spcBef>
              <a:buFontTx/>
              <a:buChar char="•"/>
            </a:pPr>
            <a:r>
              <a:rPr lang="ru-RU" altLang="ru-RU" sz="2000"/>
              <a:t>3) содержать по одному или, самое большее, по два участка (сайта) для различных рестриктаз в разных районах (в том числе в составе маркерных генов), но не в области, ответственной за их репликацию.</a:t>
            </a:r>
          </a:p>
          <a:p>
            <a:pPr eaLnBrk="1" hangingPunct="1">
              <a:spcBef>
                <a:spcPct val="20000"/>
              </a:spcBef>
              <a:buFontTx/>
              <a:buChar char="•"/>
            </a:pPr>
            <a:endParaRPr lang="ru-RU" altLang="ru-RU"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500"/>
                                        <p:tgtEl>
                                          <p:spTgt spid="199682"/>
                                        </p:tgtEl>
                                      </p:cBhvr>
                                    </p:animEffect>
                                    <p:anim calcmode="lin" valueType="num">
                                      <p:cBhvr>
                                        <p:cTn id="8" dur="500" fill="hold"/>
                                        <p:tgtEl>
                                          <p:spTgt spid="199682"/>
                                        </p:tgtEl>
                                        <p:attrNameLst>
                                          <p:attrName>ppt_x</p:attrName>
                                        </p:attrNameLst>
                                      </p:cBhvr>
                                      <p:tavLst>
                                        <p:tav tm="0">
                                          <p:val>
                                            <p:strVal val="#ppt_x"/>
                                          </p:val>
                                        </p:tav>
                                        <p:tav tm="100000">
                                          <p:val>
                                            <p:strVal val="#ppt_x"/>
                                          </p:val>
                                        </p:tav>
                                      </p:tavLst>
                                    </p:anim>
                                    <p:anim calcmode="lin" valueType="num">
                                      <p:cBhvr>
                                        <p:cTn id="9" dur="500" fill="hold"/>
                                        <p:tgtEl>
                                          <p:spTgt spid="19968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9683"/>
                                        </p:tgtEl>
                                        <p:attrNameLst>
                                          <p:attrName>style.visibility</p:attrName>
                                        </p:attrNameLst>
                                      </p:cBhvr>
                                      <p:to>
                                        <p:strVal val="visible"/>
                                      </p:to>
                                    </p:set>
                                    <p:animEffect transition="in" filter="wipe(left)">
                                      <p:cBhvr>
                                        <p:cTn id="13" dur="500"/>
                                        <p:tgtEl>
                                          <p:spTgt spid="199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2450"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
          <p:cNvSpPr>
            <a:spLocks noGrp="1" noChangeArrowheads="1"/>
          </p:cNvSpPr>
          <p:nvPr>
            <p:ph type="title"/>
          </p:nvPr>
        </p:nvSpPr>
        <p:spPr/>
        <p:txBody>
          <a:bodyPr/>
          <a:lstStyle/>
          <a:p>
            <a:pPr eaLnBrk="1" hangingPunct="1">
              <a:defRPr/>
            </a:pPr>
            <a:r>
              <a:rPr lang="ru-RU" smtClean="0"/>
              <a:t>Классификация векторов</a:t>
            </a:r>
          </a:p>
        </p:txBody>
      </p:sp>
      <p:sp>
        <p:nvSpPr>
          <p:cNvPr id="8196" name="Rectangle 5"/>
          <p:cNvSpPr>
            <a:spLocks noChangeArrowheads="1"/>
          </p:cNvSpPr>
          <p:nvPr/>
        </p:nvSpPr>
        <p:spPr bwMode="auto">
          <a:xfrm>
            <a:off x="250825" y="1665288"/>
            <a:ext cx="871378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ru-RU" altLang="ru-RU" sz="2000"/>
              <a:t>В качестве прокариотических векторов используются </a:t>
            </a:r>
            <a:r>
              <a:rPr lang="ru-RU" altLang="ru-RU" sz="2000" b="1"/>
              <a:t>плазмиды</a:t>
            </a:r>
            <a:r>
              <a:rPr lang="ru-RU" altLang="ru-RU" sz="2000"/>
              <a:t>, </a:t>
            </a:r>
            <a:r>
              <a:rPr lang="ru-RU" altLang="ru-RU" sz="2000" b="1"/>
              <a:t>бактериофаги</a:t>
            </a:r>
            <a:r>
              <a:rPr lang="ru-RU" altLang="ru-RU" sz="2000"/>
              <a:t>; </a:t>
            </a:r>
          </a:p>
          <a:p>
            <a:pPr eaLnBrk="1" hangingPunct="1">
              <a:spcBef>
                <a:spcPct val="20000"/>
              </a:spcBef>
              <a:buFontTx/>
              <a:buChar char="•"/>
            </a:pPr>
            <a:endParaRPr lang="ru-RU" altLang="ru-RU" sz="2000"/>
          </a:p>
          <a:p>
            <a:pPr eaLnBrk="1" hangingPunct="1">
              <a:spcBef>
                <a:spcPct val="20000"/>
              </a:spcBef>
              <a:buFontTx/>
              <a:buChar char="•"/>
            </a:pPr>
            <a:r>
              <a:rPr lang="ru-RU" altLang="ru-RU" sz="2000"/>
              <a:t>в качестве эукариотических векторов применяют </a:t>
            </a:r>
            <a:r>
              <a:rPr lang="ru-RU" altLang="ru-RU" sz="2000" b="1"/>
              <a:t>вирусы животных и растений</a:t>
            </a:r>
            <a:r>
              <a:rPr lang="ru-RU" altLang="ru-RU" sz="2000"/>
              <a:t>, векторы на основе 2 мкм дрожжей, </a:t>
            </a:r>
          </a:p>
          <a:p>
            <a:pPr eaLnBrk="1" hangingPunct="1">
              <a:spcBef>
                <a:spcPct val="20000"/>
              </a:spcBef>
              <a:buFontTx/>
              <a:buChar char="•"/>
            </a:pPr>
            <a:endParaRPr lang="ru-RU" altLang="ru-RU" sz="2000"/>
          </a:p>
          <a:p>
            <a:pPr eaLnBrk="1" hangingPunct="1">
              <a:spcBef>
                <a:spcPct val="20000"/>
              </a:spcBef>
              <a:buFontTx/>
              <a:buChar char="•"/>
            </a:pPr>
            <a:r>
              <a:rPr lang="ru-RU" altLang="ru-RU" sz="2000"/>
              <a:t>а также ряд </a:t>
            </a:r>
            <a:r>
              <a:rPr lang="ru-RU" altLang="ru-RU" sz="2000" b="1"/>
              <a:t>искусственно сконструированных векторов</a:t>
            </a:r>
            <a:r>
              <a:rPr lang="ru-RU" altLang="ru-RU" sz="2000"/>
              <a:t>, способных реплицироваться как в бактериальных, так и в эукариотических клетках (челночные векторы).</a:t>
            </a:r>
          </a:p>
          <a:p>
            <a:pPr eaLnBrk="1" hangingPunct="1">
              <a:spcBef>
                <a:spcPct val="20000"/>
              </a:spcBef>
              <a:buFontTx/>
              <a:buChar char="•"/>
            </a:pPr>
            <a:endParaRPr lang="ru-RU" altLang="ru-RU"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fade">
                                      <p:cBhvr>
                                        <p:cTn id="7" dur="500"/>
                                        <p:tgtEl>
                                          <p:spTgt spid="232450"/>
                                        </p:tgtEl>
                                      </p:cBhvr>
                                    </p:animEffect>
                                    <p:anim calcmode="lin" valueType="num">
                                      <p:cBhvr>
                                        <p:cTn id="8" dur="500" fill="hold"/>
                                        <p:tgtEl>
                                          <p:spTgt spid="232450"/>
                                        </p:tgtEl>
                                        <p:attrNameLst>
                                          <p:attrName>ppt_x</p:attrName>
                                        </p:attrNameLst>
                                      </p:cBhvr>
                                      <p:tavLst>
                                        <p:tav tm="0">
                                          <p:val>
                                            <p:strVal val="#ppt_x"/>
                                          </p:val>
                                        </p:tav>
                                        <p:tav tm="100000">
                                          <p:val>
                                            <p:strVal val="#ppt_x"/>
                                          </p:val>
                                        </p:tav>
                                      </p:tavLst>
                                    </p:anim>
                                    <p:anim calcmode="lin" valueType="num">
                                      <p:cBhvr>
                                        <p:cTn id="9" dur="500" fill="hold"/>
                                        <p:tgtEl>
                                          <p:spTgt spid="2324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wipe(left)">
                                      <p:cBhvr>
                                        <p:cTn id="13" dur="500"/>
                                        <p:tgtEl>
                                          <p:spTgt spid="23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2754"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3"/>
          <p:cNvSpPr>
            <a:spLocks noGrp="1" noChangeArrowheads="1"/>
          </p:cNvSpPr>
          <p:nvPr>
            <p:ph type="title"/>
          </p:nvPr>
        </p:nvSpPr>
        <p:spPr/>
        <p:txBody>
          <a:bodyPr/>
          <a:lstStyle/>
          <a:p>
            <a:pPr eaLnBrk="1" hangingPunct="1">
              <a:defRPr/>
            </a:pPr>
            <a:r>
              <a:rPr lang="ru-RU" smtClean="0"/>
              <a:t>Плазмидные векторы</a:t>
            </a:r>
          </a:p>
        </p:txBody>
      </p:sp>
      <p:pic>
        <p:nvPicPr>
          <p:cNvPr id="9220" name="Picture 5"/>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33" t="16821" r="3795" b="13194"/>
          <a:stretch>
            <a:fillRect/>
          </a:stretch>
        </p:blipFill>
        <p:spPr>
          <a:xfrm>
            <a:off x="395288" y="836613"/>
            <a:ext cx="8459787" cy="5927725"/>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500"/>
                                        <p:tgtEl>
                                          <p:spTgt spid="202754"/>
                                        </p:tgtEl>
                                      </p:cBhvr>
                                    </p:animEffect>
                                    <p:anim calcmode="lin" valueType="num">
                                      <p:cBhvr>
                                        <p:cTn id="8" dur="500" fill="hold"/>
                                        <p:tgtEl>
                                          <p:spTgt spid="202754"/>
                                        </p:tgtEl>
                                        <p:attrNameLst>
                                          <p:attrName>ppt_x</p:attrName>
                                        </p:attrNameLst>
                                      </p:cBhvr>
                                      <p:tavLst>
                                        <p:tav tm="0">
                                          <p:val>
                                            <p:strVal val="#ppt_x"/>
                                          </p:val>
                                        </p:tav>
                                        <p:tav tm="100000">
                                          <p:val>
                                            <p:strVal val="#ppt_x"/>
                                          </p:val>
                                        </p:tav>
                                      </p:tavLst>
                                    </p:anim>
                                    <p:anim calcmode="lin" valueType="num">
                                      <p:cBhvr>
                                        <p:cTn id="9" dur="500" fill="hold"/>
                                        <p:tgtEl>
                                          <p:spTgt spid="20275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2755"/>
                                        </p:tgtEl>
                                        <p:attrNameLst>
                                          <p:attrName>style.visibility</p:attrName>
                                        </p:attrNameLst>
                                      </p:cBhvr>
                                      <p:to>
                                        <p:strVal val="visible"/>
                                      </p:to>
                                    </p:set>
                                    <p:animEffect transition="in" filter="wipe(left)">
                                      <p:cBhvr>
                                        <p:cTn id="13" dur="500"/>
                                        <p:tgtEl>
                                          <p:spTgt spid="202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3778"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Rectangle 3"/>
          <p:cNvSpPr>
            <a:spLocks noGrp="1" noChangeArrowheads="1"/>
          </p:cNvSpPr>
          <p:nvPr>
            <p:ph type="title"/>
          </p:nvPr>
        </p:nvSpPr>
        <p:spPr/>
        <p:txBody>
          <a:bodyPr/>
          <a:lstStyle/>
          <a:p>
            <a:pPr eaLnBrk="1" hangingPunct="1">
              <a:defRPr/>
            </a:pPr>
            <a:r>
              <a:rPr lang="ru-RU" smtClean="0"/>
              <a:t>Плазмидный вектор на основе </a:t>
            </a:r>
            <a:r>
              <a:rPr lang="en-US" smtClean="0"/>
              <a:t>pBR322</a:t>
            </a:r>
            <a:endParaRPr lang="ru-RU" smtClean="0"/>
          </a:p>
        </p:txBody>
      </p:sp>
      <p:sp>
        <p:nvSpPr>
          <p:cNvPr id="10244" name="Rectangle 4"/>
          <p:cNvSpPr>
            <a:spLocks noChangeArrowheads="1"/>
          </p:cNvSpPr>
          <p:nvPr/>
        </p:nvSpPr>
        <p:spPr bwMode="auto">
          <a:xfrm>
            <a:off x="0" y="692150"/>
            <a:ext cx="48593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ru-RU" altLang="ru-RU" sz="2000"/>
          </a:p>
          <a:p>
            <a:pPr eaLnBrk="1" hangingPunct="1">
              <a:spcBef>
                <a:spcPct val="20000"/>
              </a:spcBef>
              <a:buFontTx/>
              <a:buChar char="•"/>
            </a:pPr>
            <a:r>
              <a:rPr lang="ru-RU" altLang="ru-RU" sz="1600"/>
              <a:t>В гене </a:t>
            </a:r>
            <a:r>
              <a:rPr lang="en-US" altLang="ru-RU" sz="1600"/>
              <a:t>t</a:t>
            </a:r>
            <a:r>
              <a:rPr lang="ru-RU" altLang="ru-RU" sz="1600"/>
              <a:t>et (тетрациклин) находятся уникальные участки расщепления рестриктазами Hindlll, BamHI и Sail, а в гене bla (ампициллин) - участок расщепления Pstl. </a:t>
            </a:r>
          </a:p>
          <a:p>
            <a:pPr eaLnBrk="1" hangingPunct="1">
              <a:spcBef>
                <a:spcPct val="20000"/>
              </a:spcBef>
              <a:buFontTx/>
              <a:buChar char="•"/>
            </a:pPr>
            <a:r>
              <a:rPr lang="ru-RU" altLang="ru-RU" sz="1600"/>
              <a:t>Если "разрезать" плазмиду любой из рестриктаз, участок расщепления которой находится в гене tet, и соединить ее методом липких концов с чужеродным фрагментом ДНК, то в полученной рекомбинантной молекуле останется нетронутым только ген blа, а ген tet утрачивает свою активность, поскольку его последовательность разрывается вставкой.</a:t>
            </a:r>
          </a:p>
          <a:p>
            <a:pPr eaLnBrk="1" hangingPunct="1">
              <a:spcBef>
                <a:spcPct val="20000"/>
              </a:spcBef>
              <a:buFontTx/>
              <a:buChar char="•"/>
            </a:pPr>
            <a:r>
              <a:rPr lang="ru-RU" altLang="ru-RU" sz="1600"/>
              <a:t>Наоборот, при разрезании плазмиды рестриктазой PstI и внедрении в этот участок фрагмента ДНК инактивируется ген bla тогда как ген tet продолжает обеспечивать синтез белка, придающего Е. coli устойчивость к тетрациклину. </a:t>
            </a:r>
          </a:p>
          <a:p>
            <a:pPr eaLnBrk="1" hangingPunct="1">
              <a:spcBef>
                <a:spcPct val="20000"/>
              </a:spcBef>
              <a:buFontTx/>
              <a:buChar char="•"/>
            </a:pPr>
            <a:r>
              <a:rPr lang="ru-RU" altLang="ru-RU" sz="1600"/>
              <a:t>Использование такой методологии позволяет быстро идентифицировать клетки, содержащие рекомбинантные плазмиды. </a:t>
            </a:r>
          </a:p>
        </p:txBody>
      </p:sp>
      <p:pic>
        <p:nvPicPr>
          <p:cNvPr id="10245" name="Picture 5" descr="Плазмида pBR322 [О.В.Мосин]"/>
          <p:cNvPicPr>
            <a:picLocks noGrp="1"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4748213" y="1557338"/>
            <a:ext cx="4395787" cy="4500562"/>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500"/>
                                        <p:tgtEl>
                                          <p:spTgt spid="203778"/>
                                        </p:tgtEl>
                                      </p:cBhvr>
                                    </p:animEffect>
                                    <p:anim calcmode="lin" valueType="num">
                                      <p:cBhvr>
                                        <p:cTn id="8" dur="500" fill="hold"/>
                                        <p:tgtEl>
                                          <p:spTgt spid="203778"/>
                                        </p:tgtEl>
                                        <p:attrNameLst>
                                          <p:attrName>ppt_x</p:attrName>
                                        </p:attrNameLst>
                                      </p:cBhvr>
                                      <p:tavLst>
                                        <p:tav tm="0">
                                          <p:val>
                                            <p:strVal val="#ppt_x"/>
                                          </p:val>
                                        </p:tav>
                                        <p:tav tm="100000">
                                          <p:val>
                                            <p:strVal val="#ppt_x"/>
                                          </p:val>
                                        </p:tav>
                                      </p:tavLst>
                                    </p:anim>
                                    <p:anim calcmode="lin" valueType="num">
                                      <p:cBhvr>
                                        <p:cTn id="9" dur="500" fill="hold"/>
                                        <p:tgtEl>
                                          <p:spTgt spid="2037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3779"/>
                                        </p:tgtEl>
                                        <p:attrNameLst>
                                          <p:attrName>style.visibility</p:attrName>
                                        </p:attrNameLst>
                                      </p:cBhvr>
                                      <p:to>
                                        <p:strVal val="visible"/>
                                      </p:to>
                                    </p:set>
                                    <p:animEffect transition="in" filter="wipe(left)">
                                      <p:cBhvr>
                                        <p:cTn id="13" dur="500"/>
                                        <p:tgtEl>
                                          <p:spTgt spid="203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02" name="Picture 2" descr="dna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ctangle 3"/>
          <p:cNvSpPr>
            <a:spLocks noGrp="1" noChangeArrowheads="1"/>
          </p:cNvSpPr>
          <p:nvPr>
            <p:ph type="title"/>
          </p:nvPr>
        </p:nvSpPr>
        <p:spPr/>
        <p:txBody>
          <a:bodyPr/>
          <a:lstStyle/>
          <a:p>
            <a:pPr eaLnBrk="1" hangingPunct="1">
              <a:defRPr/>
            </a:pPr>
            <a:r>
              <a:rPr lang="ru-RU" smtClean="0"/>
              <a:t>Плазмидный вектор на основе </a:t>
            </a:r>
            <a:r>
              <a:rPr lang="en-US" smtClean="0"/>
              <a:t>pBR322</a:t>
            </a:r>
            <a:endParaRPr lang="ru-RU" smtClean="0"/>
          </a:p>
        </p:txBody>
      </p:sp>
      <p:pic>
        <p:nvPicPr>
          <p:cNvPr id="1126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088" t="3976"/>
          <a:stretch>
            <a:fillRect/>
          </a:stretch>
        </p:blipFill>
        <p:spPr>
          <a:xfrm>
            <a:off x="3924300" y="765175"/>
            <a:ext cx="5219700" cy="6092825"/>
          </a:xfrm>
        </p:spPr>
      </p:pic>
      <p:sp>
        <p:nvSpPr>
          <p:cNvPr id="11269" name="Rectangle 6"/>
          <p:cNvSpPr>
            <a:spLocks noChangeArrowheads="1"/>
          </p:cNvSpPr>
          <p:nvPr/>
        </p:nvSpPr>
        <p:spPr bwMode="auto">
          <a:xfrm>
            <a:off x="0" y="981075"/>
            <a:ext cx="39243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ru-RU" altLang="ru-RU" sz="1600"/>
              <a:t>Расщепление исходной плазмиды pBR322 по сайту BamHI и последующее лигирование с фрагментом ДНК приводит к смеси исходных и рекомбинантных плазмид. </a:t>
            </a:r>
          </a:p>
          <a:p>
            <a:pPr eaLnBrk="1" hangingPunct="1">
              <a:spcBef>
                <a:spcPct val="20000"/>
              </a:spcBef>
              <a:buFontTx/>
              <a:buChar char="•"/>
            </a:pPr>
            <a:r>
              <a:rPr lang="ru-RU" altLang="ru-RU" sz="1600"/>
              <a:t>При введении этой смеси в Е. coli образуются клетки трех типов - не содержащие плазмиду, содержащие исходную pBR322 и клетки с рекомбинантной плазмидой. Их легко отличить по различной устойчивости к антибиотикам.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500"/>
                                        <p:tgtEl>
                                          <p:spTgt spid="204802"/>
                                        </p:tgtEl>
                                      </p:cBhvr>
                                    </p:animEffect>
                                    <p:anim calcmode="lin" valueType="num">
                                      <p:cBhvr>
                                        <p:cTn id="8" dur="500" fill="hold"/>
                                        <p:tgtEl>
                                          <p:spTgt spid="204802"/>
                                        </p:tgtEl>
                                        <p:attrNameLst>
                                          <p:attrName>ppt_x</p:attrName>
                                        </p:attrNameLst>
                                      </p:cBhvr>
                                      <p:tavLst>
                                        <p:tav tm="0">
                                          <p:val>
                                            <p:strVal val="#ppt_x"/>
                                          </p:val>
                                        </p:tav>
                                        <p:tav tm="100000">
                                          <p:val>
                                            <p:strVal val="#ppt_x"/>
                                          </p:val>
                                        </p:tav>
                                      </p:tavLst>
                                    </p:anim>
                                    <p:anim calcmode="lin" valueType="num">
                                      <p:cBhvr>
                                        <p:cTn id="9" dur="500" fill="hold"/>
                                        <p:tgtEl>
                                          <p:spTgt spid="20480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4803"/>
                                        </p:tgtEl>
                                        <p:attrNameLst>
                                          <p:attrName>style.visibility</p:attrName>
                                        </p:attrNameLst>
                                      </p:cBhvr>
                                      <p:to>
                                        <p:strVal val="visible"/>
                                      </p:to>
                                    </p:set>
                                    <p:animEffect transition="in" filter="wipe(left)">
                                      <p:cBhvr>
                                        <p:cTn id="13" dur="5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Lst>
  </p:timing>
</p:sld>
</file>

<file path=ppt/theme/theme1.xml><?xml version="1.0" encoding="utf-8"?>
<a:theme xmlns:a="http://schemas.openxmlformats.org/drawingml/2006/main" name="DNA">
  <a:themeElements>
    <a:clrScheme name="DNA 13">
      <a:dk1>
        <a:srgbClr val="000000"/>
      </a:dk1>
      <a:lt1>
        <a:srgbClr val="FFFFFF"/>
      </a:lt1>
      <a:dk2>
        <a:srgbClr val="FFFFFF"/>
      </a:dk2>
      <a:lt2>
        <a:srgbClr val="969696"/>
      </a:lt2>
      <a:accent1>
        <a:srgbClr val="374D67"/>
      </a:accent1>
      <a:accent2>
        <a:srgbClr val="8A2826"/>
      </a:accent2>
      <a:accent3>
        <a:srgbClr val="FFFFFF"/>
      </a:accent3>
      <a:accent4>
        <a:srgbClr val="000000"/>
      </a:accent4>
      <a:accent5>
        <a:srgbClr val="AEB2B8"/>
      </a:accent5>
      <a:accent6>
        <a:srgbClr val="7D2321"/>
      </a:accent6>
      <a:hlink>
        <a:srgbClr val="6E8CB2"/>
      </a:hlink>
      <a:folHlink>
        <a:srgbClr val="B2C2D6"/>
      </a:folHlink>
    </a:clrScheme>
    <a:fontScheme name="DNA">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NA 13">
        <a:dk1>
          <a:srgbClr val="000000"/>
        </a:dk1>
        <a:lt1>
          <a:srgbClr val="FFFFFF"/>
        </a:lt1>
        <a:dk2>
          <a:srgbClr val="FFFFFF"/>
        </a:dk2>
        <a:lt2>
          <a:srgbClr val="969696"/>
        </a:lt2>
        <a:accent1>
          <a:srgbClr val="374D67"/>
        </a:accent1>
        <a:accent2>
          <a:srgbClr val="8A2826"/>
        </a:accent2>
        <a:accent3>
          <a:srgbClr val="FFFFFF"/>
        </a:accent3>
        <a:accent4>
          <a:srgbClr val="000000"/>
        </a:accent4>
        <a:accent5>
          <a:srgbClr val="AEB2B8"/>
        </a:accent5>
        <a:accent6>
          <a:srgbClr val="7D2321"/>
        </a:accent6>
        <a:hlink>
          <a:srgbClr val="6E8CB2"/>
        </a:hlink>
        <a:folHlink>
          <a:srgbClr val="B2C2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Template>
  <TotalTime>2672</TotalTime>
  <Words>2603</Words>
  <Application>Microsoft Office PowerPoint</Application>
  <PresentationFormat>Экран (4:3)</PresentationFormat>
  <Paragraphs>154</Paragraphs>
  <Slides>30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30</vt:i4>
      </vt:variant>
    </vt:vector>
  </HeadingPairs>
  <TitlesOfParts>
    <vt:vector size="33" baseType="lpstr">
      <vt:lpstr>Arial</vt:lpstr>
      <vt:lpstr>Monotype Sorts</vt:lpstr>
      <vt:lpstr>DNA</vt:lpstr>
      <vt:lpstr>Векторы клонирования в бактериях</vt:lpstr>
      <vt:lpstr>План лекции:</vt:lpstr>
      <vt:lpstr>Схема генно-инженерной работы:</vt:lpstr>
      <vt:lpstr>Введение рекомбинантных ДНК в клетку</vt:lpstr>
      <vt:lpstr>Свойства векторной ДНК</vt:lpstr>
      <vt:lpstr>Классификация векторов</vt:lpstr>
      <vt:lpstr>Плазмидные векторы</vt:lpstr>
      <vt:lpstr>Плазмидный вектор на основе pBR322</vt:lpstr>
      <vt:lpstr>Плазмидный вектор на основе pBR322</vt:lpstr>
      <vt:lpstr>Фаговые векторы</vt:lpstr>
      <vt:lpstr>Вектор на основе фага λ</vt:lpstr>
      <vt:lpstr>Вектор на основе фага М13</vt:lpstr>
      <vt:lpstr>Плазмидно-фаговые векторы</vt:lpstr>
      <vt:lpstr>Космиды</vt:lpstr>
      <vt:lpstr>Искусственные хромосомы</vt:lpstr>
      <vt:lpstr>Векторы на основе вируса SV-40</vt:lpstr>
      <vt:lpstr>Векторы на основе плазмид агробактерий</vt:lpstr>
      <vt:lpstr>Клонирование в дрожжах</vt:lpstr>
      <vt:lpstr>Векторы, используемые для молекулярного клонирования</vt:lpstr>
      <vt:lpstr>Трансформация</vt:lpstr>
      <vt:lpstr>Трансформация</vt:lpstr>
      <vt:lpstr>Компетентность</vt:lpstr>
      <vt:lpstr>Электропорация</vt:lpstr>
      <vt:lpstr>Микроинъекция</vt:lpstr>
      <vt:lpstr>Липосомы</vt:lpstr>
      <vt:lpstr>Метод биологической баллистики</vt:lpstr>
      <vt:lpstr>Маркерные гены</vt:lpstr>
      <vt:lpstr>Селективные гены</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Øàáëîí äëÿ ïðåçåíòàöèé ïî ìåäèöèíå</dc:subject>
  <dc:creator>Hike</dc:creator>
  <dc:description>http://rusderm.ru - Ñïðàâî÷íèê äåðìàòîâåíåðîëîãà. Ìåäèöèíñêèå øàáëîíû äëÿ ïðåçåíòàöèé. Êíèãè è ïðåçåíòàöèè  ïî ìåäèöèíå. </dc:description>
  <cp:lastModifiedBy>Антон</cp:lastModifiedBy>
  <cp:revision>89</cp:revision>
  <dcterms:created xsi:type="dcterms:W3CDTF">2013-02-10T10:50:03Z</dcterms:created>
  <dcterms:modified xsi:type="dcterms:W3CDTF">2020-04-08T07:15:42Z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000800d6010000000000010243100207f6000400038000</vt:lpwstr>
  </property>
</Properties>
</file>