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86"/>
  </p:normalViewPr>
  <p:slideViewPr>
    <p:cSldViewPr>
      <p:cViewPr varScale="1">
        <p:scale>
          <a:sx n="109" d="100"/>
          <a:sy n="109" d="100"/>
        </p:scale>
        <p:origin x="17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Волгоград 2020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Рак челюстей. Клиника, диагностика, лечение</a:t>
            </a:r>
          </a:p>
        </p:txBody>
      </p:sp>
    </p:spTree>
    <p:extLst>
      <p:ext uri="{BB962C8B-B14F-4D97-AF65-F5344CB8AC3E}">
        <p14:creationId xmlns:p14="http://schemas.microsoft.com/office/powerpoint/2010/main" val="102334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Следует помнить о возможности прорастания рака по </a:t>
            </a:r>
            <a:r>
              <a:rPr lang="ru-RU" dirty="0" err="1"/>
              <a:t>перивазоневральным</a:t>
            </a:r>
            <a:r>
              <a:rPr lang="ru-RU" dirty="0"/>
              <a:t> пространствам, вдоль сосудисто-нервных пучков, поэтому «экономия» тканей при резекции нижней челюсти является грубой ошибкой (Ю. А. </a:t>
            </a:r>
            <a:r>
              <a:rPr lang="ru-RU" dirty="0" err="1"/>
              <a:t>Шеломенцев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084704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Грубой ошибкой (Ю. А. </a:t>
            </a:r>
            <a:r>
              <a:rPr lang="ru-RU" dirty="0" err="1"/>
              <a:t>Шеломенцев</a:t>
            </a:r>
            <a:r>
              <a:rPr lang="ru-RU" dirty="0"/>
              <a:t>, 1969). Если рак располагается на границе горизонтальной и задней зон, проводится резекция челюсти с экзартикуляцией. Нередко широко иссекаются прилежащие ткани щеки, дна полости рта, т. к. рак либо начинается с них (как правило), либо прорастает сюда из кости.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542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Перед операцией желательна перевязка наружных сонных артерий (лучше с резекцией последних и </a:t>
            </a:r>
            <a:r>
              <a:rPr lang="ru-RU" dirty="0" err="1"/>
              <a:t>десимпатизацией</a:t>
            </a:r>
            <a:r>
              <a:rPr lang="ru-RU" dirty="0"/>
              <a:t>). Фрагменты после резекции фиксируются либо </a:t>
            </a:r>
            <a:r>
              <a:rPr lang="ru-RU" dirty="0" err="1"/>
              <a:t>назубными</a:t>
            </a:r>
            <a:r>
              <a:rPr lang="ru-RU" dirty="0"/>
              <a:t> шинами, либо лабораторными шинами типа шины </a:t>
            </a:r>
            <a:r>
              <a:rPr lang="ru-RU" dirty="0" err="1"/>
              <a:t>Ванкевич</a:t>
            </a:r>
            <a:r>
              <a:rPr lang="ru-RU" dirty="0"/>
              <a:t>, либо </a:t>
            </a:r>
            <a:r>
              <a:rPr lang="ru-RU" dirty="0" err="1"/>
              <a:t>внеротовыми</a:t>
            </a:r>
            <a:r>
              <a:rPr lang="ru-RU" dirty="0"/>
              <a:t> аппаратами типа аппарата </a:t>
            </a:r>
            <a:r>
              <a:rPr lang="ru-RU" dirty="0" err="1"/>
              <a:t>Рудько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7233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Реконструктивный этап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Пластическое замещение дефектов нижней челюсти после ее резекции можно проводить </a:t>
            </a:r>
            <a:r>
              <a:rPr lang="ru-RU" dirty="0" err="1"/>
              <a:t>ауто</a:t>
            </a:r>
            <a:r>
              <a:rPr lang="ru-RU" dirty="0"/>
              <a:t>- или </a:t>
            </a:r>
            <a:r>
              <a:rPr lang="ru-RU" dirty="0" err="1"/>
              <a:t>аллотрансплантатами</a:t>
            </a:r>
            <a:r>
              <a:rPr lang="ru-RU" dirty="0"/>
              <a:t> через 10–12 месяцев после оперативного вмешательства (включая и операцию </a:t>
            </a:r>
            <a:r>
              <a:rPr lang="ru-RU" dirty="0" err="1"/>
              <a:t>Крайла</a:t>
            </a:r>
            <a:r>
              <a:rPr lang="ru-RU" dirty="0"/>
              <a:t>), с учетом состояния микроциркуляции крови в облученных тканях.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857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Операция </a:t>
            </a:r>
            <a:r>
              <a:rPr lang="ru-RU" dirty="0" err="1"/>
              <a:t>Крайла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Операция </a:t>
            </a:r>
            <a:r>
              <a:rPr lang="ru-RU" dirty="0" err="1"/>
              <a:t>Крайла</a:t>
            </a:r>
            <a:r>
              <a:rPr lang="ru-RU" dirty="0"/>
              <a:t> проводится одновременно с резекцией первичного очага с одной или с двух сторон по показаниям. При этом учитывается общее состояние больного.</a:t>
            </a:r>
          </a:p>
        </p:txBody>
      </p:sp>
    </p:spTree>
    <p:extLst>
      <p:ext uri="{BB962C8B-B14F-4D97-AF65-F5344CB8AC3E}">
        <p14:creationId xmlns:p14="http://schemas.microsoft.com/office/powerpoint/2010/main" val="1642267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Прогноз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Прогноз при раках нижней челюсти неблагоприятный. Пятилетняя выживаемость-20–30% от общего количества больных, прошедших комбинированное лечение.</a:t>
            </a:r>
          </a:p>
        </p:txBody>
      </p:sp>
    </p:spTree>
    <p:extLst>
      <p:ext uri="{BB962C8B-B14F-4D97-AF65-F5344CB8AC3E}">
        <p14:creationId xmlns:p14="http://schemas.microsoft.com/office/powerpoint/2010/main" val="3346252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Злокачественные поражения верхней челюсти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Бывают эпителиального (раки и </a:t>
            </a:r>
            <a:r>
              <a:rPr lang="ru-RU" dirty="0" err="1"/>
              <a:t>аденокарциномы</a:t>
            </a:r>
            <a:r>
              <a:rPr lang="ru-RU" dirty="0"/>
              <a:t>) и соединительнотканного (саркомы) характера, а также редко встречающиеся (</a:t>
            </a:r>
            <a:r>
              <a:rPr lang="ru-RU" dirty="0" err="1"/>
              <a:t>рабдомиобластома</a:t>
            </a:r>
            <a:r>
              <a:rPr lang="ru-RU" dirty="0"/>
              <a:t>, злокачественная </a:t>
            </a:r>
            <a:r>
              <a:rPr lang="ru-RU" dirty="0" err="1"/>
              <a:t>меланобластома</a:t>
            </a:r>
            <a:r>
              <a:rPr lang="ru-RU" dirty="0"/>
              <a:t> и т.д.). </a:t>
            </a:r>
          </a:p>
        </p:txBody>
      </p:sp>
    </p:spTree>
    <p:extLst>
      <p:ext uri="{BB962C8B-B14F-4D97-AF65-F5344CB8AC3E}">
        <p14:creationId xmlns:p14="http://schemas.microsoft.com/office/powerpoint/2010/main" val="212628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Морфология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Типичным представителем раков верхней челюсти</a:t>
            </a:r>
          </a:p>
          <a:p>
            <a:pPr marL="0" indent="0">
              <a:buNone/>
            </a:pPr>
            <a:r>
              <a:rPr lang="ru-RU" dirty="0"/>
              <a:t> является карцинома. Возникает, как правило, из слизистой выстилающей гайморову полость (60-70%). В остальных случаях начинается либо ростом на альвеолярном отростке, либо на твердом небе. Встречается </a:t>
            </a:r>
            <a:r>
              <a:rPr lang="ru-RU" dirty="0" err="1"/>
              <a:t>плоскоклеточныйнеороговевающий</a:t>
            </a:r>
            <a:r>
              <a:rPr lang="ru-RU" dirty="0"/>
              <a:t> рак, </a:t>
            </a:r>
            <a:r>
              <a:rPr lang="ru-RU" dirty="0" err="1"/>
              <a:t>скирр</a:t>
            </a:r>
            <a:r>
              <a:rPr lang="ru-RU" dirty="0"/>
              <a:t>, низкодифференцированный рак, </a:t>
            </a:r>
            <a:r>
              <a:rPr lang="ru-RU" dirty="0" err="1"/>
              <a:t>цилиндрома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err="1"/>
              <a:t>малигнизированная</a:t>
            </a:r>
            <a:r>
              <a:rPr lang="ru-RU" dirty="0"/>
              <a:t> </a:t>
            </a:r>
            <a:r>
              <a:rPr lang="ru-RU" dirty="0" err="1"/>
              <a:t>эпителиома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(Р. А. Мельников)</a:t>
            </a:r>
          </a:p>
        </p:txBody>
      </p:sp>
    </p:spTree>
    <p:extLst>
      <p:ext uri="{BB962C8B-B14F-4D97-AF65-F5344CB8AC3E}">
        <p14:creationId xmlns:p14="http://schemas.microsoft.com/office/powerpoint/2010/main" val="4283097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Клинические проявления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Всегда зависят от первичной локализации опухоли и выражаются в поражении прилегающих анатомических областей и образовании. Наиболее характерны зубная боль, затрудненное носовое дыхание, зловонные выделения из носа с примесью крови, экзофтальм, диплопия. Боли очень резкие, отдающие по ходу ветвей тройничного нерва. Частым симптомом является головная боль.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6129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Злокачественные поражения верхней челюсти нередко принимаются за гаймориты, фронтиты, риниты, поражение зубов соответствующей стороны и т.д. Это приводит к неправильному лечению, усугубляет течение </a:t>
            </a:r>
            <a:r>
              <a:rPr lang="ru-RU" dirty="0" err="1"/>
              <a:t>процесса,больные</a:t>
            </a:r>
            <a:r>
              <a:rPr lang="ru-RU" dirty="0"/>
              <a:t> нередко попадают в клинику с уже запущенными формами рака верхней челюсти.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458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злокачественным поражениям челюстей относятся опухоли эпителиального (раки) и соединительнотканного происхождения (саркомы). Возможно развитие злокачественных опухолей из других видов ткани (нервной, сосудистой), но их процент очень и очень мал.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315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Диагностика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диагностики важное значение, кроме анамнеза, жалоб, объективного исследования, имеют данные дополнительных методов: диафаноскопии, риноскопии, перкуссии челюсти, рентгенографии, томографии, сканирования. Наиболее весомый вклад в процесс диагностики вносят данные пробного прокола или диагностического вскрытия гайморовой полости со взятием материала для биопсии с последующим гистологическим исследованием.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100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Стадии рака верхней челюсти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I стадия – опухоль в гайморовой полости без деструкции стенок кости, без метастазов в регионарные л/узлы.</a:t>
            </a:r>
          </a:p>
          <a:p>
            <a:r>
              <a:rPr lang="ru-RU" dirty="0"/>
              <a:t>II стадия «А» – опухоль в гайморовой пазухе с очаговой деструкцией стенок без метастазов в регионарные л/узлы.</a:t>
            </a:r>
          </a:p>
          <a:p>
            <a:r>
              <a:rPr lang="ru-RU" dirty="0"/>
              <a:t>II стадия «Б» – такая же, как и при II-А, но с одиночными регионарными метастазами на этой же стороне.</a:t>
            </a:r>
          </a:p>
        </p:txBody>
      </p:sp>
    </p:spTree>
    <p:extLst>
      <p:ext uri="{BB962C8B-B14F-4D97-AF65-F5344CB8AC3E}">
        <p14:creationId xmlns:p14="http://schemas.microsoft.com/office/powerpoint/2010/main" val="39998960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III стадия «А» – опухоль, выходящая за пределы гайморовой пазухи, прорастающая в мягкие ткани, или с одиночными или с несколькими (3-5) метастазами на стороне поражения.</a:t>
            </a:r>
          </a:p>
          <a:p>
            <a:r>
              <a:rPr lang="ru-RU" dirty="0"/>
              <a:t>III стадия «Б» – то же, что и в III -«А», но с множественными метастазами на стороне поражения.</a:t>
            </a:r>
          </a:p>
          <a:p>
            <a:r>
              <a:rPr lang="ru-RU" dirty="0"/>
              <a:t>IV стадия - опухоль больших размеров (6 и более увеличенных л/узлов), распадающаяся метастазами.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156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Позднее обращение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Согласно статистике число больных с IV стадией поступает около 60%, а с I – всего – 10–14%.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10345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Лечение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Лечение рака верхней челюсти комбинированное. I этап - дистанционная близкофокусная </a:t>
            </a:r>
            <a:r>
              <a:rPr lang="ru-RU" dirty="0" err="1"/>
              <a:t>телегамматерапия</a:t>
            </a:r>
            <a:r>
              <a:rPr lang="ru-RU" dirty="0"/>
              <a:t> в дозе от 3,5 до 8 тыс. рад, в зависимости от размеров и радиорезистентности опухоли. Применяется обычно </a:t>
            </a:r>
            <a:r>
              <a:rPr lang="ru-RU" dirty="0" err="1"/>
              <a:t>трехполевое</a:t>
            </a:r>
            <a:r>
              <a:rPr lang="ru-RU" dirty="0"/>
              <a:t> облучение. Возможна кюритерапия в дозе 3-4 тыс. рад на восковой маске (</a:t>
            </a:r>
            <a:r>
              <a:rPr lang="ru-RU" dirty="0" err="1"/>
              <a:t>лимфоэпителиома</a:t>
            </a:r>
            <a:r>
              <a:rPr lang="ru-RU" dirty="0"/>
              <a:t>, </a:t>
            </a:r>
            <a:r>
              <a:rPr lang="ru-RU" dirty="0" err="1"/>
              <a:t>ретикулоцитома</a:t>
            </a:r>
            <a:r>
              <a:rPr lang="ru-RU" dirty="0"/>
              <a:t>), но для </a:t>
            </a:r>
            <a:r>
              <a:rPr lang="ru-RU" dirty="0" err="1"/>
              <a:t>рентгеноустойчивых</a:t>
            </a:r>
            <a:r>
              <a:rPr lang="ru-RU" dirty="0"/>
              <a:t> форм эта доза может доходить до 12 тыс. рад.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72675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Оперативный компонент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Спустя 2-3 недели проводится хирургическое вмешательство, заключающееся в удалении одной или обеих (по показаниям) верхних челюстей с попутным удалением проросших опухолью органов (например, глаза). Операция проводится типичным: методом, через один из общеизвестных доступов (Вебера, Петрова-</a:t>
            </a:r>
            <a:r>
              <a:rPr lang="ru-RU" dirty="0" err="1"/>
              <a:t>Нелатона</a:t>
            </a:r>
            <a:r>
              <a:rPr lang="ru-RU" dirty="0"/>
              <a:t>, </a:t>
            </a:r>
            <a:r>
              <a:rPr lang="ru-RU" dirty="0" err="1"/>
              <a:t>Кохера</a:t>
            </a:r>
            <a:r>
              <a:rPr lang="ru-RU" dirty="0"/>
              <a:t>, </a:t>
            </a:r>
            <a:r>
              <a:rPr lang="ru-RU" dirty="0" err="1"/>
              <a:t>Диффенбаха</a:t>
            </a:r>
            <a:r>
              <a:rPr lang="ru-RU" dirty="0"/>
              <a:t> и т.д.)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10193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послеоперационном периоде изготавливаются сложные замещающие протезы верхней челюсти после </a:t>
            </a:r>
            <a:r>
              <a:rPr lang="ru-RU" dirty="0" err="1"/>
              <a:t>эпителизации</a:t>
            </a:r>
            <a:r>
              <a:rPr lang="ru-RU" dirty="0"/>
              <a:t> краев раны. Не исключается возможность регионарной внутриартериальной химиотерапии </a:t>
            </a:r>
            <a:r>
              <a:rPr lang="ru-RU" dirty="0" err="1"/>
              <a:t>метатрексатом</a:t>
            </a:r>
            <a:r>
              <a:rPr lang="ru-RU" dirty="0"/>
              <a:t> (параллельно с операцией на очаге </a:t>
            </a:r>
            <a:r>
              <a:rPr lang="ru-RU" dirty="0" err="1"/>
              <a:t>канюлируется</a:t>
            </a:r>
            <a:r>
              <a:rPr lang="ru-RU" dirty="0"/>
              <a:t> наружная сонная артерия), а операции обычно начинают с перевязки указанной артерии.</a:t>
            </a:r>
          </a:p>
        </p:txBody>
      </p:sp>
    </p:spTree>
    <p:extLst>
      <p:ext uri="{BB962C8B-B14F-4D97-AF65-F5344CB8AC3E}">
        <p14:creationId xmlns:p14="http://schemas.microsoft.com/office/powerpoint/2010/main" val="3431278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Прогрессирование процесса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Процент рецидивов при злокачественных опухолях верхней челюсти-до 25% (при комбинированном методе). При изолированном лечении (только лучом или только ножом) процент доходит до 50% и более. Метастазы – отдаленные из верхней челюсти-очень редки. Они бывают в ребрах, тазовых костях, печени, костях черепа. Регионарные метастазы встречаются в 30–50% случаев. Для борьбы с ними используется лучевая терапия с последующей операцией </a:t>
            </a:r>
            <a:r>
              <a:rPr lang="ru-RU" dirty="0" err="1"/>
              <a:t>Крайла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2685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Эпидемиология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Злокачественные опухоли  нижней челюсти (НЧ) встречаются в несколько раз реже, чем верхней. Наиболее поражаемый возраст– 40–66 лет. Первичный рак нижней челюсти очень редок. Это казуистические случаи, когда он возникает из остатков </a:t>
            </a:r>
            <a:r>
              <a:rPr lang="ru-RU" dirty="0" err="1"/>
              <a:t>гертвиговской</a:t>
            </a:r>
            <a:r>
              <a:rPr lang="ru-RU" dirty="0"/>
              <a:t> мембраны или из элементов стенки </a:t>
            </a:r>
            <a:r>
              <a:rPr lang="ru-RU" dirty="0" err="1"/>
              <a:t>радикулярной</a:t>
            </a:r>
            <a:r>
              <a:rPr lang="ru-RU" dirty="0"/>
              <a:t> кисты. Рак нижней челюсти всегда вторичен и переходит на кость со слизистой оболочки полости рта. Существуют метастатические поражения нижней челюсти при раке легкого, желудка, молочной железы, матки.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24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Клинические признаки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Общие клинические признаки рака нижней челюсти- наличие «беспричинных», </a:t>
            </a:r>
            <a:r>
              <a:rPr lang="ru-RU" dirty="0" err="1"/>
              <a:t>стреляюще</a:t>
            </a:r>
            <a:r>
              <a:rPr lang="ru-RU" dirty="0"/>
              <a:t>-рвущих болей в челюсти с иррадиацией в ухо, висок, шею, расшатывание зубов, кровоточивость десен, неприятный запах изо рта, онемение мягких тканей губы и подбородка (симптом </a:t>
            </a:r>
            <a:r>
              <a:rPr lang="ru-RU" dirty="0" err="1"/>
              <a:t>Венсана</a:t>
            </a:r>
            <a:r>
              <a:rPr lang="ru-RU" dirty="0"/>
              <a:t>). При прорастании опухоли в полость рта (при центральном ее расположении) видна язва с заполняющими ее мягкими сочными грануляциями, похожими на малину. В зависимости от локализации могут возникать «раковая» контрактура, нарушения глотания и дыхания вплоть до асфиксии. Анамнез исчисляется месяцами, при некоторых саркомах - 1–2 года максимум.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340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Анатомические особенности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Анатомически нижняя челюсть делится на 3 сегмента: ментальный сегмент(4321 / 1234 зубы), горизонтальный сегмент(5678/5678 зубы) и задний -ветвь челюсти. Рак может поражать только один сегмент и находиться в его пределах (Т1), полностью захватывать один сегмент челюсти и частично распространяться на  соседний - (Т2), полностью захватывать два сегмента челюсти (Т3), поражать более двух сегментов, распространяясь при этом на прилежащие мягкие ткани (Т4).</a:t>
            </a:r>
          </a:p>
        </p:txBody>
      </p:sp>
    </p:spTree>
    <p:extLst>
      <p:ext uri="{BB962C8B-B14F-4D97-AF65-F5344CB8AC3E}">
        <p14:creationId xmlns:p14="http://schemas.microsoft.com/office/powerpoint/2010/main" val="1337892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Диагностика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На рентгенограммах при злокачественных опухолях нижней челюсти можно увидеть «размытость» костной структуры, участки деструкции кости, дефекты с нечеткими контурами (картина «тающего сахара»).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7099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Очень ценные данные могут быть получены при биопсии, когда возможно определение гистогенеза опухоли. Все данные обследования в комплексе (только!) могут дать основание к постановке такого грозного заболевания, как рак.</a:t>
            </a:r>
          </a:p>
        </p:txBody>
      </p:sp>
    </p:spTree>
    <p:extLst>
      <p:ext uri="{BB962C8B-B14F-4D97-AF65-F5344CB8AC3E}">
        <p14:creationId xmlns:p14="http://schemas.microsoft.com/office/powerpoint/2010/main" val="1079570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Лечение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Лечение рака нижней челюсти начинается с санации полости рта (слизистая оболочка, кариозные зубы и т. д.). Категорически запрещается проводить экстракцию зубов в зоне опухоли и применять </a:t>
            </a:r>
            <a:r>
              <a:rPr lang="ru-RU" dirty="0" err="1"/>
              <a:t>физиопроцедуры</a:t>
            </a:r>
            <a:r>
              <a:rPr lang="ru-RU" dirty="0"/>
              <a:t>, т. к. это вызывает резкое ускорение роста опухоли и создает возможность для раннего метастазирования.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122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После этого проводится лучевая терапия (</a:t>
            </a:r>
            <a:r>
              <a:rPr lang="ru-RU" dirty="0" err="1"/>
              <a:t>телегамматерапия</a:t>
            </a:r>
            <a:r>
              <a:rPr lang="ru-RU" dirty="0"/>
              <a:t>) суммарной дозой 5–6 тыс. рад. Операция проводится спустя 3 недели после лучевой терапии. Сущность ее: сквозная резекция нижней челюсти в пределах здоровых тканей (отступя не менее 3 см от пораженного участка).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822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9987</TotalTime>
  <Words>1333</Words>
  <Application>Microsoft Macintosh PowerPoint</Application>
  <PresentationFormat>Экран (4:3)</PresentationFormat>
  <Paragraphs>53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Calibri</vt:lpstr>
      <vt:lpstr>Cambria</vt:lpstr>
      <vt:lpstr>Franklin Gothic Book</vt:lpstr>
      <vt:lpstr>Perpetua</vt:lpstr>
      <vt:lpstr>Times New Roman</vt:lpstr>
      <vt:lpstr>Wingdings 2</vt:lpstr>
      <vt:lpstr>Справедливость</vt:lpstr>
      <vt:lpstr>Рак челюстей. Клиника, диагностика, лечение</vt:lpstr>
      <vt:lpstr>Актуальность</vt:lpstr>
      <vt:lpstr>Эпидемиология</vt:lpstr>
      <vt:lpstr>Клинические признаки</vt:lpstr>
      <vt:lpstr>Анатомические особенности</vt:lpstr>
      <vt:lpstr>Диагностика</vt:lpstr>
      <vt:lpstr>Презентация PowerPoint</vt:lpstr>
      <vt:lpstr>Лечение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Реконструктивный этап</vt:lpstr>
      <vt:lpstr>Операция Крайла</vt:lpstr>
      <vt:lpstr>Прогноз</vt:lpstr>
      <vt:lpstr>Злокачественные поражения верхней челюсти</vt:lpstr>
      <vt:lpstr>Морфология</vt:lpstr>
      <vt:lpstr>Клинические проявления</vt:lpstr>
      <vt:lpstr>Презентация PowerPoint</vt:lpstr>
      <vt:lpstr>Диагностика</vt:lpstr>
      <vt:lpstr>Стадии рака верхней челюсти</vt:lpstr>
      <vt:lpstr>Презентация PowerPoint</vt:lpstr>
      <vt:lpstr>Позднее обращение</vt:lpstr>
      <vt:lpstr>Лечение</vt:lpstr>
      <vt:lpstr>Оперативный компонент</vt:lpstr>
      <vt:lpstr>Презентация PowerPoint</vt:lpstr>
      <vt:lpstr>Прогрессирование процесса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Рак челюстей. Клиника, диагностика, лечение</dc:title>
  <dc:creator>Александр</dc:creator>
  <cp:lastModifiedBy>Leonid Speransky</cp:lastModifiedBy>
  <cp:revision>6</cp:revision>
  <dcterms:created xsi:type="dcterms:W3CDTF">2020-12-04T06:32:30Z</dcterms:created>
  <dcterms:modified xsi:type="dcterms:W3CDTF">2021-02-16T15:14:27Z</dcterms:modified>
</cp:coreProperties>
</file>