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4"/>
  </p:notesMasterIdLst>
  <p:sldIdLst>
    <p:sldId id="739" r:id="rId2"/>
    <p:sldId id="661" r:id="rId3"/>
    <p:sldId id="743" r:id="rId4"/>
    <p:sldId id="750" r:id="rId5"/>
    <p:sldId id="744" r:id="rId6"/>
    <p:sldId id="751" r:id="rId7"/>
    <p:sldId id="752" r:id="rId8"/>
    <p:sldId id="753" r:id="rId9"/>
    <p:sldId id="754" r:id="rId10"/>
    <p:sldId id="747" r:id="rId11"/>
    <p:sldId id="755" r:id="rId12"/>
    <p:sldId id="756" r:id="rId13"/>
    <p:sldId id="757" r:id="rId14"/>
    <p:sldId id="758" r:id="rId15"/>
    <p:sldId id="748" r:id="rId16"/>
    <p:sldId id="706" r:id="rId17"/>
    <p:sldId id="759" r:id="rId18"/>
    <p:sldId id="749" r:id="rId19"/>
    <p:sldId id="742" r:id="rId20"/>
    <p:sldId id="740" r:id="rId21"/>
    <p:sldId id="730" r:id="rId22"/>
    <p:sldId id="741" r:id="rId23"/>
    <p:sldId id="735" r:id="rId24"/>
    <p:sldId id="765" r:id="rId25"/>
    <p:sldId id="766" r:id="rId26"/>
    <p:sldId id="737" r:id="rId27"/>
    <p:sldId id="767" r:id="rId28"/>
    <p:sldId id="768" r:id="rId29"/>
    <p:sldId id="764" r:id="rId30"/>
    <p:sldId id="763" r:id="rId31"/>
    <p:sldId id="762" r:id="rId32"/>
    <p:sldId id="769" r:id="rId33"/>
    <p:sldId id="770" r:id="rId34"/>
    <p:sldId id="771" r:id="rId35"/>
    <p:sldId id="772" r:id="rId36"/>
    <p:sldId id="773" r:id="rId37"/>
    <p:sldId id="761" r:id="rId38"/>
    <p:sldId id="774" r:id="rId39"/>
    <p:sldId id="775" r:id="rId40"/>
    <p:sldId id="760" r:id="rId41"/>
    <p:sldId id="776" r:id="rId42"/>
    <p:sldId id="693" r:id="rId43"/>
  </p:sldIdLst>
  <p:sldSz cx="9144000" cy="5143500" type="screen16x9"/>
  <p:notesSz cx="68580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5C78C"/>
    <a:srgbClr val="239079"/>
    <a:srgbClr val="EAE884"/>
    <a:srgbClr val="078877"/>
    <a:srgbClr val="FF3B3B"/>
    <a:srgbClr val="FF9393"/>
    <a:srgbClr val="FE6150"/>
    <a:srgbClr val="FFCE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 autoAdjust="0"/>
    <p:restoredTop sz="91788" autoAdjust="0"/>
  </p:normalViewPr>
  <p:slideViewPr>
    <p:cSldViewPr snapToGrid="0">
      <p:cViewPr>
        <p:scale>
          <a:sx n="59" d="100"/>
          <a:sy n="59" d="100"/>
        </p:scale>
        <p:origin x="-408" y="-13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8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778" tIns="45889" rIns="91778" bIns="458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778" tIns="45889" rIns="91778" bIns="458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CD5CCD-14AF-426B-B28D-CAB618EEAE59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78" tIns="45889" rIns="91778" bIns="4588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778" tIns="45889" rIns="91778" bIns="4588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8475"/>
          </a:xfrm>
          <a:prstGeom prst="rect">
            <a:avLst/>
          </a:prstGeom>
        </p:spPr>
        <p:txBody>
          <a:bodyPr vert="horz" lIns="91778" tIns="45889" rIns="91778" bIns="458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</p:spPr>
        <p:txBody>
          <a:bodyPr vert="horz" wrap="square" lIns="91778" tIns="45889" rIns="91778" bIns="458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0FA1EB-683F-4C3F-8A0C-E82446B80C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>
            <a:extLst>
              <a:ext uri="{FF2B5EF4-FFF2-40B4-BE49-F238E27FC236}"/>
            </a:extLst>
          </p:cNvPr>
          <p:cNvCxnSpPr/>
          <p:nvPr/>
        </p:nvCxnSpPr>
        <p:spPr>
          <a:xfrm flipH="1">
            <a:off x="6171010" y="5954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>
            <a:extLst>
              <a:ext uri="{FF2B5EF4-FFF2-40B4-BE49-F238E27FC236}"/>
            </a:extLst>
          </p:cNvPr>
          <p:cNvCxnSpPr/>
          <p:nvPr/>
        </p:nvCxnSpPr>
        <p:spPr>
          <a:xfrm flipH="1">
            <a:off x="4581525" y="69057"/>
            <a:ext cx="4560094" cy="45600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>
            <a:extLst>
              <a:ext uri="{FF2B5EF4-FFF2-40B4-BE49-F238E27FC236}"/>
            </a:extLst>
          </p:cNvPr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>
            <a:extLst>
              <a:ext uri="{FF2B5EF4-FFF2-40B4-BE49-F238E27FC236}"/>
            </a:extLst>
          </p:cNvPr>
          <p:cNvCxnSpPr/>
          <p:nvPr/>
        </p:nvCxnSpPr>
        <p:spPr>
          <a:xfrm flipH="1">
            <a:off x="5501879" y="23813"/>
            <a:ext cx="3639740" cy="363974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>
            <a:extLst>
              <a:ext uri="{FF2B5EF4-FFF2-40B4-BE49-F238E27FC236}"/>
            </a:extLst>
          </p:cNvPr>
          <p:cNvCxnSpPr/>
          <p:nvPr/>
        </p:nvCxnSpPr>
        <p:spPr>
          <a:xfrm flipH="1">
            <a:off x="5884069" y="457200"/>
            <a:ext cx="3257550" cy="32575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/>
          <a:lstStyle>
            <a:lvl1pPr algn="l">
              <a:defRPr sz="36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5EC0C-9D6F-4EDF-8E24-C05CBDA23547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10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FD79D-B403-4E95-A735-4087E02BEE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E380F-69FB-4A09-B2EB-D1B6337BE2C9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CCE8E-CC82-4376-878D-39EFF79128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/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849F0-DA52-419A-88E5-D7FF5C6B7A37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73FC3-0925-470A-BAAD-0137901739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98860" y="609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6000" dirty="0">
                <a:latin typeface="Palatino Linotype" panose="02040502050505030304" pitchFamily="18" charset="0"/>
              </a:rPr>
              <a:t>“</a:t>
            </a:r>
          </a:p>
        </p:txBody>
      </p:sp>
      <p:sp>
        <p:nvSpPr>
          <p:cNvPr id="6" name="TextBox 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7714060" y="207645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ru-RU" sz="6000" dirty="0">
                <a:latin typeface="Palatino Linotype" panose="02040502050505030304" pitchFamily="18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/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6FAE2-693D-45EF-874B-C6394EFC5A40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D8F5C-3C03-4FCD-B726-6493548A56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/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4D1E9-7977-46D2-AACC-BF0A45E688D4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114A5-1920-497D-A4AB-24F1E1B335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98860" y="609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6000" dirty="0">
                <a:latin typeface="Palatino Linotype" panose="02040502050505030304" pitchFamily="18" charset="0"/>
              </a:rPr>
              <a:t>“</a:t>
            </a:r>
          </a:p>
        </p:txBody>
      </p:sp>
      <p:sp>
        <p:nvSpPr>
          <p:cNvPr id="6" name="TextBox 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7714060" y="207645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ru-RU" sz="6000" dirty="0">
                <a:latin typeface="Palatino Linotype" panose="02040502050505030304" pitchFamily="18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/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660F-8A76-4BC7-B137-064B237FE052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AC1E6-D5D6-45EB-8A87-BDD5BEC73B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05B7C-39F3-4D30-9F5D-918C03A91FE8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59FF-6795-497C-B3F6-00DC83B958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D4B2F-04C3-4F01-B9C6-9C7B37FFAFE9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CD964-B45C-49AA-BD82-05A27CBBE6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CFF73-C228-4CFF-9A0E-B36C74FCD36D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4FE96-06FC-4D30-AFEA-E994756BC7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FA5A3-9554-4312-9E30-12096E7827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28601"/>
            <a:ext cx="7543800" cy="10739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485900"/>
            <a:ext cx="3695700" cy="3086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485900"/>
            <a:ext cx="3695700" cy="3086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E73AD-24E3-4BCD-BB02-9BD9DE36E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4502A-58AC-4A62-83B5-B75DC9778FB8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DE7C6-F741-4AF3-A401-3579FF5ECD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/>
          <a:lstStyle>
            <a:lvl1pPr algn="l">
              <a:defRPr sz="27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A7537-30D5-48DA-BB6A-6E2CF7C1D559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E91B6-7FFB-4A26-9773-F328611E8E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B4524-D3EC-4C00-AE74-996B08782E98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3B59A-54FC-4F5D-865E-11B5DBF3DA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F7767-BAB4-4546-BBFA-8CA70A4FD8DF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7D547-7F88-4ED3-8B53-FDC24A069F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0CDA6-E4B1-4F7F-B74E-528B66BDBCD7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759AE-56DE-447F-BECA-3D05CCC100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2"/>
          <p:cNvPicPr>
            <a:picLocks noChangeAspect="1"/>
          </p:cNvPicPr>
          <p:nvPr userDrawn="1"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14312" y="225029"/>
            <a:ext cx="90963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500">
                <a:solidFill>
                  <a:srgbClr val="E5C78C"/>
                </a:solidFill>
              </a:defRPr>
            </a:lvl1pPr>
          </a:lstStyle>
          <a:p>
            <a:pPr>
              <a:defRPr/>
            </a:pPr>
            <a:r>
              <a:rPr lang="ru-RU"/>
              <a:t>2020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F931A-7BE4-4F5B-8AEA-E900189FC537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9D70-7E97-49B9-AC0F-D78D8DF6D7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/>
          <a:lstStyle>
            <a:lvl1pPr algn="l">
              <a:defRPr sz="21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ECBD9-621D-4814-8B95-9789FCC387EF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F007B-67AC-4C96-8331-06C8F3DC74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78877"/>
            </a:gs>
            <a:gs pos="35001">
              <a:srgbClr val="078877"/>
            </a:gs>
            <a:gs pos="97000">
              <a:srgbClr val="4BE7C8"/>
            </a:gs>
            <a:gs pos="100000">
              <a:srgbClr val="4BE7C8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6905625" y="2222898"/>
            <a:ext cx="2235994" cy="2406253"/>
            <a:chOff x="9206969" y="2963333"/>
            <a:chExt cx="2981858" cy="3208867"/>
          </a:xfrm>
        </p:grpSpPr>
        <p:cxnSp>
          <p:nvCxnSpPr>
            <p:cNvPr id="8" name="Straight Connector 7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60" y="3365898"/>
            <a:ext cx="6400800" cy="1129903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3160" y="514350"/>
            <a:ext cx="6400800" cy="27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28310" y="4629150"/>
            <a:ext cx="1200150" cy="273844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5DAC4219-837F-48B6-BB73-7ADCF14FBF09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3160" y="4629150"/>
            <a:ext cx="5657850" cy="273844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7250" cy="502444"/>
          </a:xfrm>
          <a:prstGeom prst="rect">
            <a:avLst/>
          </a:prstGeom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rgbClr val="0A304A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6C4C84D-3A4F-4194-AE13-9F9D403ADB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98" r:id="rId7"/>
    <p:sldLayoutId id="2147483689" r:id="rId8"/>
    <p:sldLayoutId id="2147483690" r:id="rId9"/>
    <p:sldLayoutId id="2147483691" r:id="rId10"/>
    <p:sldLayoutId id="2147483692" r:id="rId11"/>
    <p:sldLayoutId id="2147483699" r:id="rId12"/>
    <p:sldLayoutId id="2147483693" r:id="rId13"/>
    <p:sldLayoutId id="2147483700" r:id="rId14"/>
    <p:sldLayoutId id="2147483694" r:id="rId15"/>
    <p:sldLayoutId id="2147483695" r:id="rId16"/>
    <p:sldLayoutId id="2147483696" r:id="rId17"/>
    <p:sldLayoutId id="2147483701" r:id="rId18"/>
    <p:sldLayoutId id="2147483702" r:id="rId19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alatino Linotype" panose="02040502050505030304" pitchFamily="18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alatino Linotype" panose="02040502050505030304" pitchFamily="18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alatino Linotype" panose="02040502050505030304" pitchFamily="18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alatino Linotype" panose="02040502050505030304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sz="1500" kern="1200">
          <a:solidFill>
            <a:srgbClr val="0F496F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9001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sz="1200" kern="1200">
          <a:solidFill>
            <a:srgbClr val="0F496F"/>
          </a:solidFill>
          <a:latin typeface="+mn-lt"/>
          <a:ea typeface="+mn-ea"/>
          <a:cs typeface="+mn-cs"/>
        </a:defRPr>
      </a:lvl3pPr>
      <a:lvl4pPr marL="11572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sz="1100" kern="1200">
          <a:solidFill>
            <a:srgbClr val="0F496F"/>
          </a:solidFill>
          <a:latin typeface="+mn-lt"/>
          <a:ea typeface="+mn-ea"/>
          <a:cs typeface="+mn-cs"/>
        </a:defRPr>
      </a:lvl4pPr>
      <a:lvl5pPr marL="15001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sz="1100" kern="1200">
          <a:solidFill>
            <a:srgbClr val="0F496F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stest.ru/%D0%9C%D0%BA%D0%BC" TargetMode="External"/><Relationship Id="rId3" Type="http://schemas.openxmlformats.org/officeDocument/2006/relationships/hyperlink" Target="https://newstest.ru/%D0%A4%D0%B0%D0%B9%D0%BB:Halobacteria.jpg" TargetMode="External"/><Relationship Id="rId7" Type="http://schemas.openxmlformats.org/officeDocument/2006/relationships/hyperlink" Target="https://newstest.ru/%D0%A8%D1%82%D0%B0%D0%BC%D0%B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wstest.ru/w/index.php?title=Halobacteria&amp;action=edit&amp;redlink=1" TargetMode="Externa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2551510" y="126801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endParaRPr lang="ru-RU" altLang="ru-RU">
              <a:solidFill>
                <a:srgbClr val="FFFFFF"/>
              </a:solidFill>
              <a:latin typeface="Palatino Linotype" pitchFamily="18" charset="0"/>
            </a:endParaRPr>
          </a:p>
        </p:txBody>
      </p:sp>
      <p:pic>
        <p:nvPicPr>
          <p:cNvPr id="21507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818" y="204099"/>
            <a:ext cx="2310877" cy="87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5557837" y="3979069"/>
            <a:ext cx="3506391" cy="238527"/>
          </a:xfrm>
          <a:prstGeom prst="rect">
            <a:avLst/>
          </a:prstGeom>
          <a:solidFill>
            <a:srgbClr val="078877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r"/>
            <a:endParaRPr lang="ru-RU" altLang="ru-RU" sz="1100" dirty="0">
              <a:solidFill>
                <a:srgbClr val="E5C78C"/>
              </a:solidFill>
            </a:endParaRPr>
          </a:p>
        </p:txBody>
      </p:sp>
      <p:sp>
        <p:nvSpPr>
          <p:cNvPr id="21509" name="Прямоугольник 6"/>
          <p:cNvSpPr>
            <a:spLocks noChangeArrowheads="1"/>
          </p:cNvSpPr>
          <p:nvPr/>
        </p:nvSpPr>
        <p:spPr bwMode="auto">
          <a:xfrm>
            <a:off x="1167063" y="204788"/>
            <a:ext cx="7976937" cy="410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chemeClr val="bg1"/>
                </a:solidFill>
              </a:rPr>
              <a:t>Кафедра биологии</a:t>
            </a:r>
            <a:endParaRPr lang="ru-RU" sz="2400" dirty="0">
              <a:solidFill>
                <a:schemeClr val="bg1"/>
              </a:solidFill>
            </a:endParaRPr>
          </a:p>
          <a:p>
            <a:pPr algn="ctr" eaLnBrk="0" hangingPunct="0"/>
            <a:r>
              <a:rPr lang="ru-RU" sz="2400" b="1" dirty="0">
                <a:solidFill>
                  <a:schemeClr val="bg1"/>
                </a:solidFill>
              </a:rPr>
              <a:t> </a:t>
            </a:r>
            <a:endParaRPr lang="ru-RU" sz="2400" dirty="0">
              <a:solidFill>
                <a:schemeClr val="bg1"/>
              </a:solidFill>
            </a:endParaRPr>
          </a:p>
          <a:p>
            <a:pPr algn="ctr" eaLnBrk="0" hangingPunct="0"/>
            <a:r>
              <a:rPr lang="ru-RU" sz="2400" b="1" dirty="0">
                <a:solidFill>
                  <a:schemeClr val="bg1"/>
                </a:solidFill>
              </a:rPr>
              <a:t>Лекционный курс по дисциплине «Биология»</a:t>
            </a:r>
          </a:p>
          <a:p>
            <a:pPr algn="ctr" eaLnBrk="0" hangingPunct="0"/>
            <a:r>
              <a:rPr lang="ru-RU" sz="2400" b="1" dirty="0">
                <a:solidFill>
                  <a:schemeClr val="bg1"/>
                </a:solidFill>
              </a:rPr>
              <a:t>для </a:t>
            </a:r>
            <a:r>
              <a:rPr lang="ru-RU" sz="2400" b="1" dirty="0" err="1">
                <a:solidFill>
                  <a:schemeClr val="bg1"/>
                </a:solidFill>
              </a:rPr>
              <a:t>специалитета</a:t>
            </a:r>
            <a:r>
              <a:rPr lang="ru-RU" sz="2400" b="1" dirty="0">
                <a:solidFill>
                  <a:schemeClr val="bg1"/>
                </a:solidFill>
              </a:rPr>
              <a:t> по специальности</a:t>
            </a:r>
            <a:endParaRPr lang="ru-RU" sz="2400" dirty="0">
              <a:solidFill>
                <a:schemeClr val="bg1"/>
              </a:solidFill>
            </a:endParaRPr>
          </a:p>
          <a:p>
            <a:pPr algn="ctr" eaLnBrk="0" hangingPunct="0"/>
            <a:r>
              <a:rPr lang="ru-RU" sz="2400" b="1" dirty="0">
                <a:solidFill>
                  <a:schemeClr val="bg1"/>
                </a:solidFill>
              </a:rPr>
              <a:t>30.05.01 Медицинская биохимия, направленность</a:t>
            </a:r>
          </a:p>
          <a:p>
            <a:pPr algn="ctr" eaLnBrk="0" hangingPunct="0"/>
            <a:r>
              <a:rPr lang="ru-RU" sz="2400" b="1" dirty="0">
                <a:solidFill>
                  <a:schemeClr val="bg1"/>
                </a:solidFill>
              </a:rPr>
              <a:t> (профиль) Медицинская биохимия</a:t>
            </a:r>
            <a:endParaRPr lang="ru-RU" sz="2400" dirty="0">
              <a:solidFill>
                <a:schemeClr val="bg1"/>
              </a:solidFill>
            </a:endParaRPr>
          </a:p>
          <a:p>
            <a:pPr algn="ctr"/>
            <a:endParaRPr lang="ru-RU" altLang="ru-RU" sz="2400" b="1" dirty="0">
              <a:solidFill>
                <a:srgbClr val="E5C78C"/>
              </a:solidFill>
              <a:latin typeface="Palatino Linotype" pitchFamily="18" charset="0"/>
            </a:endParaRPr>
          </a:p>
          <a:p>
            <a:pPr algn="ctr" eaLnBrk="0" hangingPunct="0"/>
            <a:r>
              <a:rPr lang="ru-RU" sz="2400" b="1" dirty="0">
                <a:solidFill>
                  <a:schemeClr val="bg1"/>
                </a:solidFill>
              </a:rPr>
              <a:t>Лекция </a:t>
            </a:r>
            <a:r>
              <a:rPr lang="ru-RU" sz="2400" b="1" dirty="0" smtClean="0">
                <a:solidFill>
                  <a:schemeClr val="bg1"/>
                </a:solidFill>
              </a:rPr>
              <a:t>№ 1</a:t>
            </a:r>
          </a:p>
          <a:p>
            <a:pPr algn="ctr" eaLnBrk="0" hangingPunct="0"/>
            <a:endParaRPr lang="ru-RU" sz="2400" b="1" dirty="0" smtClean="0">
              <a:solidFill>
                <a:schemeClr val="bg1"/>
              </a:solidFill>
            </a:endParaRPr>
          </a:p>
          <a:p>
            <a:pPr algn="ctr" eaLnBrk="0" hangingPunct="0"/>
            <a:r>
              <a:rPr lang="ru-RU" sz="2800" dirty="0" smtClean="0">
                <a:solidFill>
                  <a:schemeClr val="bg1"/>
                </a:solidFill>
              </a:rPr>
              <a:t>Клеточная теория. </a:t>
            </a:r>
            <a:r>
              <a:rPr lang="ru-RU" sz="2800" dirty="0" err="1" smtClean="0">
                <a:solidFill>
                  <a:schemeClr val="bg1"/>
                </a:solidFill>
              </a:rPr>
              <a:t>Прокариотическая</a:t>
            </a:r>
            <a:r>
              <a:rPr lang="ru-RU" sz="2800" dirty="0" smtClean="0">
                <a:solidFill>
                  <a:schemeClr val="bg1"/>
                </a:solidFill>
              </a:rPr>
              <a:t> клетка.</a:t>
            </a:r>
            <a:endParaRPr lang="ru-RU" sz="2800" b="1" dirty="0">
              <a:solidFill>
                <a:schemeClr val="bg1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 </a:t>
            </a:r>
            <a:endParaRPr lang="ru-RU" dirty="0">
              <a:solidFill>
                <a:srgbClr val="E5C78C"/>
              </a:solidFill>
            </a:endParaRPr>
          </a:p>
        </p:txBody>
      </p:sp>
      <p:sp>
        <p:nvSpPr>
          <p:cNvPr id="21510" name="Прямоугольник 8"/>
          <p:cNvSpPr>
            <a:spLocks noChangeArrowheads="1"/>
          </p:cNvSpPr>
          <p:nvPr/>
        </p:nvSpPr>
        <p:spPr bwMode="auto">
          <a:xfrm>
            <a:off x="3769895" y="4210050"/>
            <a:ext cx="5199084" cy="900246"/>
          </a:xfrm>
          <a:prstGeom prst="rect">
            <a:avLst/>
          </a:prstGeom>
          <a:solidFill>
            <a:srgbClr val="078877"/>
          </a:solidFill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ru-RU" b="1" dirty="0" err="1" smtClean="0">
                <a:solidFill>
                  <a:srgbClr val="E5C78C"/>
                </a:solidFill>
              </a:rPr>
              <a:t>Постнова</a:t>
            </a:r>
            <a:r>
              <a:rPr lang="ru-RU" b="1" dirty="0" smtClean="0">
                <a:solidFill>
                  <a:srgbClr val="E5C78C"/>
                </a:solidFill>
              </a:rPr>
              <a:t> Маргарита Викторовна </a:t>
            </a:r>
            <a:endParaRPr lang="en-US" b="1" dirty="0" smtClean="0">
              <a:solidFill>
                <a:srgbClr val="E5C78C"/>
              </a:solidFill>
            </a:endParaRPr>
          </a:p>
          <a:p>
            <a:pPr algn="r"/>
            <a:r>
              <a:rPr lang="en-US" b="1" dirty="0" smtClean="0">
                <a:solidFill>
                  <a:srgbClr val="E5C78C"/>
                </a:solidFill>
              </a:rPr>
              <a:t>e-mail</a:t>
            </a:r>
            <a:r>
              <a:rPr lang="ru-RU" b="1" dirty="0" smtClean="0">
                <a:solidFill>
                  <a:srgbClr val="E5C78C"/>
                </a:solidFill>
              </a:rPr>
              <a:t>:</a:t>
            </a:r>
            <a:r>
              <a:rPr lang="en-US" b="1" dirty="0" smtClean="0">
                <a:solidFill>
                  <a:srgbClr val="E5C78C"/>
                </a:solidFill>
              </a:rPr>
              <a:t>margarita.postnova@volgmed.ru</a:t>
            </a:r>
            <a:endParaRPr lang="ru-RU" b="1" dirty="0" smtClean="0">
              <a:solidFill>
                <a:srgbClr val="E5C78C"/>
              </a:solidFill>
            </a:endParaRPr>
          </a:p>
          <a:p>
            <a:pPr algn="r"/>
            <a:endParaRPr lang="ru-RU" b="1" dirty="0">
              <a:solidFill>
                <a:srgbClr val="E5C78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6959" y="2854756"/>
            <a:ext cx="7495673" cy="9464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b="1" dirty="0" smtClean="0">
              <a:solidFill>
                <a:srgbClr val="E5C78C"/>
              </a:solidFill>
            </a:endParaRPr>
          </a:p>
          <a:p>
            <a:pPr algn="ctr"/>
            <a:endParaRPr lang="ru-RU" b="1" dirty="0" smtClean="0">
              <a:solidFill>
                <a:srgbClr val="E5C78C"/>
              </a:solidFill>
            </a:endParaRPr>
          </a:p>
          <a:p>
            <a:pPr algn="ctr"/>
            <a:r>
              <a:rPr lang="ru-RU" sz="2100" dirty="0" smtClean="0">
                <a:solidFill>
                  <a:srgbClr val="E5C78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b="1" dirty="0" smtClean="0">
                <a:solidFill>
                  <a:srgbClr val="E5C78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100" dirty="0">
              <a:solidFill>
                <a:srgbClr val="E5C78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010" y="0"/>
            <a:ext cx="7543800" cy="1073944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История открытия и изучения клетки</a:t>
            </a:r>
          </a:p>
        </p:txBody>
      </p:sp>
      <p:sp>
        <p:nvSpPr>
          <p:cNvPr id="9220" name="TextBox 7"/>
          <p:cNvSpPr txBox="1">
            <a:spLocks noChangeArrowheads="1"/>
          </p:cNvSpPr>
          <p:nvPr/>
        </p:nvSpPr>
        <p:spPr bwMode="auto">
          <a:xfrm>
            <a:off x="3128211" y="901492"/>
            <a:ext cx="5371350" cy="361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ru-RU" sz="2400" b="0" dirty="0">
                <a:solidFill>
                  <a:schemeClr val="bg1"/>
                </a:solidFill>
              </a:rPr>
              <a:t>В 1858 году идею о всеобщем распространении клеточного деления как способа образования новых клеток закрепляет Рудольф Вирхов (1821 - 1902), которую он выразил в виде афоризма: </a:t>
            </a:r>
            <a:r>
              <a:rPr lang="ru-RU" altLang="ru-RU" sz="2400" b="0" i="1" dirty="0">
                <a:solidFill>
                  <a:schemeClr val="bg1"/>
                </a:solidFill>
              </a:rPr>
              <a:t>«</a:t>
            </a:r>
            <a:r>
              <a:rPr lang="ru-RU" altLang="ru-RU" sz="2400" b="0" i="1" dirty="0" err="1">
                <a:solidFill>
                  <a:schemeClr val="bg1"/>
                </a:solidFill>
              </a:rPr>
              <a:t>Omnis</a:t>
            </a:r>
            <a:r>
              <a:rPr lang="ru-RU" altLang="ru-RU" sz="2400" b="0" i="1" dirty="0">
                <a:solidFill>
                  <a:schemeClr val="bg1"/>
                </a:solidFill>
              </a:rPr>
              <a:t> </a:t>
            </a:r>
            <a:r>
              <a:rPr lang="ru-RU" altLang="ru-RU" sz="2400" b="0" i="1" dirty="0" err="1">
                <a:solidFill>
                  <a:schemeClr val="bg1"/>
                </a:solidFill>
              </a:rPr>
              <a:t>cellula</a:t>
            </a:r>
            <a:r>
              <a:rPr lang="ru-RU" altLang="ru-RU" sz="2400" b="0" i="1" dirty="0">
                <a:solidFill>
                  <a:schemeClr val="bg1"/>
                </a:solidFill>
              </a:rPr>
              <a:t> </a:t>
            </a:r>
            <a:r>
              <a:rPr lang="ru-RU" altLang="ru-RU" sz="2400" b="0" i="1" dirty="0" err="1">
                <a:solidFill>
                  <a:schemeClr val="bg1"/>
                </a:solidFill>
              </a:rPr>
              <a:t>ex</a:t>
            </a:r>
            <a:r>
              <a:rPr lang="ru-RU" altLang="ru-RU" sz="2400" b="0" i="1" dirty="0">
                <a:solidFill>
                  <a:schemeClr val="bg1"/>
                </a:solidFill>
              </a:rPr>
              <a:t> </a:t>
            </a:r>
            <a:r>
              <a:rPr lang="ru-RU" altLang="ru-RU" sz="2400" b="0" i="1" dirty="0" err="1">
                <a:solidFill>
                  <a:schemeClr val="bg1"/>
                </a:solidFill>
              </a:rPr>
              <a:t>cellula</a:t>
            </a:r>
            <a:r>
              <a:rPr lang="ru-RU" altLang="ru-RU" sz="2400" b="0" i="1" dirty="0">
                <a:solidFill>
                  <a:schemeClr val="bg1"/>
                </a:solidFill>
              </a:rPr>
              <a:t>» - «Всякая клетка - из другой клетки»</a:t>
            </a:r>
          </a:p>
        </p:txBody>
      </p:sp>
      <p:pic>
        <p:nvPicPr>
          <p:cNvPr id="9221" name="Рисунок 6" descr="virhov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510" y="1074821"/>
            <a:ext cx="2786063" cy="3573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2" name="Picture 7" descr="http://ibytes.es/images/content/postimages/division_celu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7328" y="3994484"/>
            <a:ext cx="1423324" cy="92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4" cstate="print"/>
          <a:srcRect r="60941"/>
          <a:stretch>
            <a:fillRect/>
          </a:stretch>
        </p:blipFill>
        <p:spPr bwMode="auto">
          <a:xfrm>
            <a:off x="144379" y="144379"/>
            <a:ext cx="795735" cy="75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010" y="0"/>
            <a:ext cx="7543800" cy="65772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История открытия и изучения клетки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0" y="0"/>
            <a:ext cx="623115" cy="59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201" y="728765"/>
            <a:ext cx="1406345" cy="167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84421" y="866274"/>
            <a:ext cx="32344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1866 г. Эрнст Геккель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установил роль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клеточного ядра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5864" y="657224"/>
            <a:ext cx="2656220" cy="167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324" y="3015917"/>
            <a:ext cx="2867592" cy="160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97053" y="3242309"/>
            <a:ext cx="2427371" cy="169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128211" y="2465844"/>
            <a:ext cx="31763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1866-1883 г.г. Подробно изучены клеточное деление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(</a:t>
            </a:r>
            <a:r>
              <a:rPr lang="ru-RU" sz="2400" dirty="0" err="1" smtClean="0">
                <a:solidFill>
                  <a:schemeClr val="bg1"/>
                </a:solidFill>
              </a:rPr>
              <a:t>Страсбургер</a:t>
            </a:r>
            <a:r>
              <a:rPr lang="ru-RU" sz="2400" dirty="0" smtClean="0">
                <a:solidFill>
                  <a:schemeClr val="bg1"/>
                </a:solidFill>
              </a:rPr>
              <a:t> – растения, </a:t>
            </a:r>
            <a:r>
              <a:rPr lang="ru-RU" sz="2400" dirty="0" err="1" smtClean="0">
                <a:solidFill>
                  <a:schemeClr val="bg1"/>
                </a:solidFill>
              </a:rPr>
              <a:t>Флемминг</a:t>
            </a:r>
            <a:r>
              <a:rPr lang="ru-RU" sz="2400" dirty="0" smtClean="0">
                <a:solidFill>
                  <a:schemeClr val="bg1"/>
                </a:solidFill>
              </a:rPr>
              <a:t> – животные), описаны хромосомы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010" y="0"/>
            <a:ext cx="7543800" cy="65772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История открытия и изучения клетки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79" y="144379"/>
            <a:ext cx="623115" cy="59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240" y="647449"/>
            <a:ext cx="1277854" cy="128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6377" y="680035"/>
            <a:ext cx="18764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717" y="2032267"/>
            <a:ext cx="1097631" cy="147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5258" y="1998496"/>
            <a:ext cx="20574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38990" y="3556990"/>
            <a:ext cx="1234992" cy="138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4957" y="3368842"/>
            <a:ext cx="2307608" cy="157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 flipH="1">
            <a:off x="1989221" y="756386"/>
            <a:ext cx="4940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1880- 1883 г.г. Группа ученых, в том числе Андреас </a:t>
            </a:r>
            <a:r>
              <a:rPr lang="ru-RU" sz="2400" dirty="0" err="1" smtClean="0">
                <a:solidFill>
                  <a:schemeClr val="bg1"/>
                </a:solidFill>
              </a:rPr>
              <a:t>Шимпер</a:t>
            </a:r>
            <a:r>
              <a:rPr lang="ru-RU" sz="2400" dirty="0" smtClean="0">
                <a:solidFill>
                  <a:schemeClr val="bg1"/>
                </a:solidFill>
              </a:rPr>
              <a:t>, открыли хлоропласты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0463" y="2133601"/>
            <a:ext cx="35429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1890 г. </a:t>
            </a:r>
            <a:r>
              <a:rPr lang="ru-RU" sz="2400" dirty="0" err="1" smtClean="0">
                <a:solidFill>
                  <a:schemeClr val="bg1"/>
                </a:solidFill>
              </a:rPr>
              <a:t>Рихард</a:t>
            </a:r>
            <a:r>
              <a:rPr lang="ru-RU" sz="2400" dirty="0" smtClean="0">
                <a:solidFill>
                  <a:schemeClr val="bg1"/>
                </a:solidFill>
              </a:rPr>
              <a:t> Альтман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открыл митохондрии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34652" y="3449052"/>
            <a:ext cx="3807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1898 г. </a:t>
            </a:r>
            <a:r>
              <a:rPr lang="ru-RU" sz="2400" dirty="0" err="1" smtClean="0">
                <a:solidFill>
                  <a:schemeClr val="bg1"/>
                </a:solidFill>
              </a:rPr>
              <a:t>камилло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Гольджи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открыл аппарат </a:t>
            </a:r>
            <a:r>
              <a:rPr lang="ru-RU" sz="2400" dirty="0" err="1" smtClean="0">
                <a:solidFill>
                  <a:schemeClr val="bg1"/>
                </a:solidFill>
              </a:rPr>
              <a:t>Гольджи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010" y="0"/>
            <a:ext cx="7543800" cy="65772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История открытия и изучения клетки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79" y="144379"/>
            <a:ext cx="623115" cy="59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631" y="883069"/>
            <a:ext cx="3012221" cy="163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36758" y="882315"/>
            <a:ext cx="50929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1887-1900 г.г. Усовершенствованы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микроскоп и методы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изготовления препаратов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553" y="2711117"/>
            <a:ext cx="2562482" cy="2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08420" y="3224463"/>
            <a:ext cx="5213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1900 г. Вновь открыты законы Менделя,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развитие цитогенетики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010" y="0"/>
            <a:ext cx="7543800" cy="65772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История открытия и изучения клетки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79" y="144379"/>
            <a:ext cx="623115" cy="59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443" y="793583"/>
            <a:ext cx="1839577" cy="324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0989" y="2900090"/>
            <a:ext cx="3168817" cy="199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66737" y="978568"/>
            <a:ext cx="38441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1930- е годы появление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электронного микроскопа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3179" y="4090737"/>
            <a:ext cx="35821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1946- н.в.  Изучение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ультраструктуры клеток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432" y="0"/>
            <a:ext cx="8598568" cy="49730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Основные положения клеточной теории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81264" y="1651115"/>
            <a:ext cx="8357936" cy="2231074"/>
          </a:xfrm>
        </p:spPr>
        <p:txBody>
          <a:bodyPr/>
          <a:lstStyle/>
          <a:p>
            <a:pPr marL="242887" indent="-457200" eaLnBrk="1" hangingPunct="1"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Клетка - структурная, функциональная и генетическая единица живого.</a:t>
            </a:r>
          </a:p>
          <a:p>
            <a:pPr marL="242887" indent="-457200" eaLnBrk="1" hangingPunct="1"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Все клетки имеют мембранное строение.</a:t>
            </a:r>
          </a:p>
          <a:p>
            <a:pPr marL="242887" indent="-457200" eaLnBrk="1" hangingPunct="1"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Клетки образуются путем деления </a:t>
            </a:r>
            <a:r>
              <a:rPr lang="ru-RU" sz="2400" dirty="0" err="1" smtClean="0">
                <a:solidFill>
                  <a:schemeClr val="bg1"/>
                </a:solidFill>
              </a:rPr>
              <a:t>предсшествующих</a:t>
            </a:r>
            <a:r>
              <a:rPr lang="ru-RU" sz="2400" dirty="0" smtClean="0">
                <a:solidFill>
                  <a:schemeClr val="bg1"/>
                </a:solidFill>
              </a:rPr>
              <a:t> клеток.</a:t>
            </a:r>
          </a:p>
          <a:p>
            <a:pPr marL="242887" indent="-457200" eaLnBrk="1" hangingPunct="1"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Клетки всех организмов сходны по химическому составу, строению, основным проявлениям обмена веществ и жизнедеятельности.</a:t>
            </a:r>
          </a:p>
          <a:p>
            <a:pPr marL="242887" indent="-457200" eaLnBrk="1" hangingPunct="1"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В многоклеточном организме сходные по строению и функции клетки объединяются в группы, образуя ткани и органы</a:t>
            </a: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0" y="0"/>
            <a:ext cx="401052" cy="38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8569" y="0"/>
            <a:ext cx="7796462" cy="71280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Понятие прокариот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" y="1"/>
            <a:ext cx="808168" cy="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3348" y="786063"/>
            <a:ext cx="8041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Прокариоты – живые организмы, состоящие из клеток,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которые не имеют ядра и мембранных органелл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221" y="1909010"/>
            <a:ext cx="32971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 ним можно отнести: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-бактерий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-</a:t>
            </a:r>
            <a:r>
              <a:rPr lang="ru-RU" sz="2400" dirty="0" err="1" smtClean="0">
                <a:solidFill>
                  <a:schemeClr val="bg1"/>
                </a:solidFill>
              </a:rPr>
              <a:t>цианобактерий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-архей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4716" y="1843498"/>
            <a:ext cx="4012783" cy="29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758" y="3431506"/>
            <a:ext cx="4343111" cy="149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2" y="44056"/>
            <a:ext cx="1088231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59493" y="3076700"/>
          <a:ext cx="6024562" cy="584200"/>
        </p:xfrm>
        <a:graphic>
          <a:graphicData uri="http://schemas.openxmlformats.org/drawingml/2006/table">
            <a:tbl>
              <a:tblPr/>
              <a:tblGrid>
                <a:gridCol w="13275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25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80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1905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22275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7313" marR="0" lvl="0" indent="0" algn="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19050" marR="0" lvl="0" indent="0" algn="ctr" defTabSz="914400" rtl="0" eaLnBrk="1" fontAlgn="base" latinLnBrk="0" hangingPunct="1">
                        <a:lnSpc>
                          <a:spcPts val="2313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0" marR="0" lvl="0" indent="0" algn="ctr" defTabSz="914400" rtl="0" eaLnBrk="1" fontAlgn="base" latinLnBrk="0" hangingPunct="1">
                        <a:lnSpc>
                          <a:spcPts val="2313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22275" marR="0" lvl="0" indent="0" algn="ctr" defTabSz="914400" rtl="0" eaLnBrk="1" fontAlgn="base" latinLnBrk="0" hangingPunct="1">
                        <a:lnSpc>
                          <a:spcPts val="2313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7313" marR="0" lvl="0" indent="0" algn="r" defTabSz="914400" rtl="0" eaLnBrk="1" fontAlgn="base" latinLnBrk="0" hangingPunct="1">
                        <a:lnSpc>
                          <a:spcPts val="2313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9948" name="Rectangle 1"/>
          <p:cNvSpPr>
            <a:spLocks noChangeArrowheads="1"/>
          </p:cNvSpPr>
          <p:nvPr/>
        </p:nvSpPr>
        <p:spPr bwMode="auto">
          <a:xfrm>
            <a:off x="1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endParaRPr lang="ru-RU"/>
          </a:p>
        </p:txBody>
      </p:sp>
      <p:pic>
        <p:nvPicPr>
          <p:cNvPr id="5" name="Рисунок 4" descr="Halobacteria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164" y="1456442"/>
            <a:ext cx="3794772" cy="289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247936" y="307830"/>
            <a:ext cx="1221488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</a:rPr>
              <a:t>Археи</a:t>
            </a:r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https://img-aws.ehowcdn.com/360x267p/s3-us-west-1.amazonaws.com/contentlab.studiod/8/13/3dcfe1bcab77498abebd31174e1211e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7224" y="1246329"/>
            <a:ext cx="4352826" cy="3344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30877" y="4348114"/>
            <a:ext cx="3883371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i="1" u="sng" dirty="0" err="1">
                <a:solidFill>
                  <a:schemeClr val="bg1"/>
                </a:solidFill>
                <a:hlinkClick r:id="rId6" tooltip="Halobacteria (страница отсутствует)"/>
              </a:rPr>
              <a:t>Halobacteria</a:t>
            </a:r>
            <a:r>
              <a:rPr lang="ru-RU" dirty="0">
                <a:solidFill>
                  <a:schemeClr val="bg1"/>
                </a:solidFill>
              </a:rPr>
              <a:t>, </a:t>
            </a:r>
            <a:r>
              <a:rPr lang="ru-RU" u="sng" dirty="0">
                <a:solidFill>
                  <a:schemeClr val="bg1"/>
                </a:solidFill>
                <a:hlinkClick r:id="rId7" tooltip="Штамм"/>
              </a:rPr>
              <a:t>штамм</a:t>
            </a:r>
            <a:r>
              <a:rPr lang="ru-RU" dirty="0">
                <a:solidFill>
                  <a:schemeClr val="bg1"/>
                </a:solidFill>
              </a:rPr>
              <a:t> NRC-1,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каждая клетка длиной около 5 </a:t>
            </a:r>
            <a:r>
              <a:rPr lang="ru-RU" u="sng" dirty="0">
                <a:solidFill>
                  <a:schemeClr val="bg1"/>
                </a:solidFill>
                <a:hlinkClick r:id="rId8" tooltip="Мкм"/>
              </a:rPr>
              <a:t>мкм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94160" y="257740"/>
            <a:ext cx="6400800" cy="508271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Строение </a:t>
            </a:r>
            <a:r>
              <a:rPr lang="ru-RU" sz="2400" dirty="0" err="1" smtClean="0">
                <a:solidFill>
                  <a:schemeClr val="bg1"/>
                </a:solidFill>
              </a:rPr>
              <a:t>прокариотической</a:t>
            </a:r>
            <a:r>
              <a:rPr lang="ru-RU" sz="2400" dirty="0" smtClean="0">
                <a:solidFill>
                  <a:schemeClr val="bg1"/>
                </a:solidFill>
              </a:rPr>
              <a:t> клетки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" y="1"/>
            <a:ext cx="692716" cy="67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29103"/>
            <a:ext cx="138564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/>
            <a:endParaRPr lang="ru-RU" altLang="ru-RU" sz="1400" dirty="0" smtClean="0">
              <a:latin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4590" y="850816"/>
            <a:ext cx="6208294" cy="376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615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615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615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615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615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14313" indent="-214313" algn="just" defTabSz="685800">
              <a:buFont typeface="Arial" panose="020B0604020202020204" pitchFamily="34" charset="0"/>
              <a:buChar char="•"/>
              <a:tabLst>
                <a:tab pos="4619625" algn="l"/>
              </a:tabLst>
            </a:pPr>
            <a:r>
              <a:rPr lang="ru-RU" altLang="ru-RU" sz="2400" dirty="0" smtClean="0">
                <a:solidFill>
                  <a:schemeClr val="bg1"/>
                </a:solidFill>
                <a:ea typeface="Microsoft Sans Serif" panose="020B0604020202020204" pitchFamily="34" charset="0"/>
              </a:rPr>
              <a:t>Есть мембрана;</a:t>
            </a:r>
            <a:endParaRPr lang="ru-RU" altLang="ru-RU" sz="2400" dirty="0" smtClean="0">
              <a:solidFill>
                <a:schemeClr val="bg1"/>
              </a:solidFill>
            </a:endParaRPr>
          </a:p>
          <a:p>
            <a:pPr defTabSz="685800">
              <a:buFontTx/>
              <a:buChar char="•"/>
              <a:tabLst>
                <a:tab pos="4619625" algn="l"/>
              </a:tabLst>
            </a:pPr>
            <a:r>
              <a:rPr lang="ru-RU" altLang="ru-RU" sz="2400" dirty="0" smtClean="0">
                <a:solidFill>
                  <a:schemeClr val="bg1"/>
                </a:solidFill>
                <a:ea typeface="Microsoft Sans Serif" panose="020B0604020202020204" pitchFamily="34" charset="0"/>
              </a:rPr>
              <a:t> Есть </a:t>
            </a:r>
            <a:r>
              <a:rPr lang="ru-RU" altLang="ru-RU" sz="2400" dirty="0" err="1" smtClean="0">
                <a:solidFill>
                  <a:schemeClr val="bg1"/>
                </a:solidFill>
                <a:ea typeface="Microsoft Sans Serif" panose="020B0604020202020204" pitchFamily="34" charset="0"/>
              </a:rPr>
              <a:t>цитоскелет</a:t>
            </a:r>
            <a:r>
              <a:rPr lang="ru-RU" altLang="ru-RU" sz="2400" dirty="0" smtClean="0">
                <a:solidFill>
                  <a:schemeClr val="bg1"/>
                </a:solidFill>
                <a:ea typeface="Microsoft Sans Serif" panose="020B0604020202020204" pitchFamily="34" charset="0"/>
              </a:rPr>
              <a:t>;</a:t>
            </a:r>
            <a:endParaRPr lang="ru-RU" altLang="ru-RU" sz="2400" dirty="0" smtClean="0">
              <a:solidFill>
                <a:schemeClr val="bg1"/>
              </a:solidFill>
            </a:endParaRPr>
          </a:p>
          <a:p>
            <a:pPr defTabSz="685800">
              <a:buFontTx/>
              <a:buChar char="•"/>
              <a:tabLst>
                <a:tab pos="4619625" algn="l"/>
              </a:tabLst>
            </a:pPr>
            <a:r>
              <a:rPr lang="ru-RU" altLang="ru-RU" sz="2400" dirty="0" smtClean="0">
                <a:solidFill>
                  <a:schemeClr val="bg1"/>
                </a:solidFill>
                <a:ea typeface="Microsoft Sans Serif" panose="020B0604020202020204" pitchFamily="34" charset="0"/>
              </a:rPr>
              <a:t> Есть клеточная стенка (</a:t>
            </a:r>
            <a:r>
              <a:rPr lang="ru-RU" altLang="ru-RU" sz="2400" dirty="0" err="1" smtClean="0">
                <a:solidFill>
                  <a:schemeClr val="bg1"/>
                </a:solidFill>
                <a:ea typeface="Microsoft Sans Serif" panose="020B0604020202020204" pitchFamily="34" charset="0"/>
              </a:rPr>
              <a:t>Грам</a:t>
            </a:r>
            <a:r>
              <a:rPr lang="ru-RU" altLang="ru-RU" sz="2400" dirty="0" smtClean="0">
                <a:solidFill>
                  <a:schemeClr val="bg1"/>
                </a:solidFill>
                <a:ea typeface="Microsoft Sans Serif" panose="020B0604020202020204" pitchFamily="34" charset="0"/>
              </a:rPr>
              <a:t>+/</a:t>
            </a:r>
            <a:r>
              <a:rPr lang="ru-RU" altLang="ru-RU" sz="2400" dirty="0" err="1" smtClean="0">
                <a:solidFill>
                  <a:schemeClr val="bg1"/>
                </a:solidFill>
                <a:ea typeface="Microsoft Sans Serif" panose="020B0604020202020204" pitchFamily="34" charset="0"/>
              </a:rPr>
              <a:t>Грам</a:t>
            </a:r>
            <a:r>
              <a:rPr lang="ru-RU" altLang="ru-RU" sz="2400" dirty="0" smtClean="0">
                <a:solidFill>
                  <a:schemeClr val="bg1"/>
                </a:solidFill>
                <a:ea typeface="Microsoft Sans Serif" panose="020B0604020202020204" pitchFamily="34" charset="0"/>
              </a:rPr>
              <a:t>-);</a:t>
            </a:r>
            <a:endParaRPr lang="ru-RU" altLang="ru-RU" sz="2400" dirty="0" smtClean="0">
              <a:solidFill>
                <a:schemeClr val="bg1"/>
              </a:solidFill>
            </a:endParaRPr>
          </a:p>
          <a:p>
            <a:pPr defTabSz="685800">
              <a:buFontTx/>
              <a:buChar char="•"/>
              <a:tabLst>
                <a:tab pos="4619625" algn="l"/>
              </a:tabLst>
            </a:pPr>
            <a:r>
              <a:rPr lang="ru-RU" altLang="ru-RU" sz="2400" dirty="0" smtClean="0">
                <a:solidFill>
                  <a:schemeClr val="bg1"/>
                </a:solidFill>
                <a:ea typeface="Microsoft Sans Serif" panose="020B0604020202020204" pitchFamily="34" charset="0"/>
              </a:rPr>
              <a:t> Нет оформленного ядра и </a:t>
            </a:r>
            <a:r>
              <a:rPr lang="ru-RU" altLang="ru-RU" sz="2400" dirty="0" err="1" smtClean="0">
                <a:solidFill>
                  <a:schemeClr val="bg1"/>
                </a:solidFill>
                <a:ea typeface="Microsoft Sans Serif" panose="020B0604020202020204" pitchFamily="34" charset="0"/>
              </a:rPr>
              <a:t>мебранных</a:t>
            </a:r>
            <a:r>
              <a:rPr lang="ru-RU" altLang="ru-RU" sz="2400" dirty="0" smtClean="0">
                <a:solidFill>
                  <a:schemeClr val="bg1"/>
                </a:solidFill>
                <a:ea typeface="Microsoft Sans Serif" panose="020B0604020202020204" pitchFamily="34" charset="0"/>
              </a:rPr>
              <a:t> органоидов;</a:t>
            </a:r>
            <a:endParaRPr lang="ru-RU" altLang="ru-RU" sz="2400" dirty="0" smtClean="0">
              <a:solidFill>
                <a:schemeClr val="bg1"/>
              </a:solidFill>
            </a:endParaRPr>
          </a:p>
          <a:p>
            <a:pPr defTabSz="685800">
              <a:buFontTx/>
              <a:buChar char="•"/>
              <a:tabLst>
                <a:tab pos="4619625" algn="l"/>
              </a:tabLst>
            </a:pPr>
            <a:r>
              <a:rPr lang="ru-RU" altLang="ru-RU" sz="2400" dirty="0" smtClean="0">
                <a:solidFill>
                  <a:schemeClr val="bg1"/>
                </a:solidFill>
                <a:ea typeface="Microsoft Sans Serif" panose="020B0604020202020204" pitchFamily="34" charset="0"/>
              </a:rPr>
              <a:t> Кольцевая молекула ДНК (нет гистонов);</a:t>
            </a:r>
            <a:endParaRPr lang="ru-RU" altLang="ru-RU" sz="2400" dirty="0" smtClean="0">
              <a:solidFill>
                <a:schemeClr val="bg1"/>
              </a:solidFill>
            </a:endParaRPr>
          </a:p>
          <a:p>
            <a:pPr defTabSz="685800">
              <a:buFontTx/>
              <a:buChar char="•"/>
              <a:tabLst>
                <a:tab pos="4619625" algn="l"/>
              </a:tabLst>
            </a:pPr>
            <a:r>
              <a:rPr lang="ru-RU" altLang="ru-RU" sz="2400" dirty="0" smtClean="0">
                <a:solidFill>
                  <a:schemeClr val="bg1"/>
                </a:solidFill>
                <a:ea typeface="Microsoft Sans Serif" panose="020B0604020202020204" pitchFamily="34" charset="0"/>
              </a:rPr>
              <a:t> В цитоплазме могут быть </a:t>
            </a:r>
            <a:r>
              <a:rPr lang="ru-RU" altLang="ru-RU" sz="2400" dirty="0" err="1" smtClean="0">
                <a:solidFill>
                  <a:schemeClr val="bg1"/>
                </a:solidFill>
                <a:ea typeface="Microsoft Sans Serif" panose="020B0604020202020204" pitchFamily="34" charset="0"/>
              </a:rPr>
              <a:t>плазмиды</a:t>
            </a:r>
            <a:r>
              <a:rPr lang="ru-RU" altLang="ru-RU" sz="2400" dirty="0" smtClean="0">
                <a:solidFill>
                  <a:schemeClr val="bg1"/>
                </a:solidFill>
                <a:ea typeface="Microsoft Sans Serif" panose="020B0604020202020204" pitchFamily="34" charset="0"/>
              </a:rPr>
              <a:t>;</a:t>
            </a:r>
            <a:endParaRPr lang="ru-RU" altLang="ru-RU" sz="2400" dirty="0" smtClean="0">
              <a:solidFill>
                <a:schemeClr val="bg1"/>
              </a:solidFill>
            </a:endParaRPr>
          </a:p>
          <a:p>
            <a:pPr defTabSz="685800">
              <a:buFontTx/>
              <a:buChar char="•"/>
              <a:tabLst>
                <a:tab pos="4619625" algn="l"/>
              </a:tabLst>
            </a:pPr>
            <a:r>
              <a:rPr lang="ru-RU" altLang="ru-RU" sz="2400" dirty="0" smtClean="0">
                <a:solidFill>
                  <a:schemeClr val="bg1"/>
                </a:solidFill>
                <a:ea typeface="Microsoft Sans Serif" panose="020B0604020202020204" pitchFamily="34" charset="0"/>
              </a:rPr>
              <a:t> НЕТ </a:t>
            </a:r>
            <a:r>
              <a:rPr lang="ru-RU" altLang="ru-RU" sz="2400" dirty="0" err="1" smtClean="0">
                <a:solidFill>
                  <a:schemeClr val="bg1"/>
                </a:solidFill>
                <a:ea typeface="Microsoft Sans Serif" panose="020B0604020202020204" pitchFamily="34" charset="0"/>
              </a:rPr>
              <a:t>митохонрий</a:t>
            </a:r>
            <a:r>
              <a:rPr lang="ru-RU" altLang="ru-RU" sz="2400" dirty="0" smtClean="0">
                <a:solidFill>
                  <a:schemeClr val="bg1"/>
                </a:solidFill>
                <a:ea typeface="Microsoft Sans Serif" panose="020B0604020202020204" pitchFamily="34" charset="0"/>
              </a:rPr>
              <a:t>;</a:t>
            </a:r>
            <a:endParaRPr lang="ru-RU" altLang="ru-RU" sz="2400" dirty="0" smtClean="0">
              <a:solidFill>
                <a:schemeClr val="bg1"/>
              </a:solidFill>
            </a:endParaRPr>
          </a:p>
          <a:p>
            <a:pPr defTabSz="685800">
              <a:buFontTx/>
              <a:buChar char="•"/>
              <a:tabLst>
                <a:tab pos="4619625" algn="l"/>
              </a:tabLst>
            </a:pPr>
            <a:r>
              <a:rPr lang="ru-RU" altLang="ru-RU" sz="2400" dirty="0" smtClean="0">
                <a:solidFill>
                  <a:schemeClr val="bg1"/>
                </a:solidFill>
                <a:ea typeface="Microsoft Sans Serif" panose="020B0604020202020204" pitchFamily="34" charset="0"/>
              </a:rPr>
              <a:t> НЕТ хлоропластов;</a:t>
            </a:r>
            <a:endParaRPr lang="ru-RU" altLang="ru-RU" sz="2400" dirty="0" smtClean="0">
              <a:solidFill>
                <a:schemeClr val="bg1"/>
              </a:solidFill>
            </a:endParaRPr>
          </a:p>
          <a:p>
            <a:pPr defTabSz="685800">
              <a:buFontTx/>
              <a:buChar char="•"/>
              <a:tabLst>
                <a:tab pos="4619625" algn="l"/>
              </a:tabLst>
            </a:pPr>
            <a:r>
              <a:rPr lang="ru-RU" altLang="ru-RU" sz="2400" dirty="0" smtClean="0">
                <a:solidFill>
                  <a:schemeClr val="bg1"/>
                </a:solidFill>
                <a:ea typeface="Microsoft Sans Serif" panose="020B0604020202020204" pitchFamily="34" charset="0"/>
              </a:rPr>
              <a:t> Есть только свободные рибосомы 70SS</a:t>
            </a:r>
            <a:endParaRPr lang="ru-RU" alt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379" y="2525086"/>
            <a:ext cx="2711116" cy="177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5422" y="0"/>
            <a:ext cx="6400800" cy="71280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Окраска по </a:t>
            </a:r>
            <a:r>
              <a:rPr lang="ru-RU" sz="2400" b="1" dirty="0" err="1" smtClean="0">
                <a:solidFill>
                  <a:schemeClr val="bg1"/>
                </a:solidFill>
              </a:rPr>
              <a:t>граму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0" y="0"/>
            <a:ext cx="494797" cy="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045" y="673768"/>
            <a:ext cx="7811850" cy="433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79" y="144379"/>
            <a:ext cx="795735" cy="75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2936082" y="207169"/>
            <a:ext cx="91275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chemeClr val="bg1"/>
                </a:solidFill>
              </a:rPr>
              <a:t>План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950119" y="1884453"/>
            <a:ext cx="8068700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endParaRPr lang="ru-RU" dirty="0"/>
          </a:p>
          <a:p>
            <a:pPr eaLnBrk="0" hangingPunct="0"/>
            <a:endParaRPr lang="ru-RU" dirty="0"/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37" name="Rectangle 5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85011" y="1058780"/>
            <a:ext cx="59783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История открытия и изучения клетки.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Современная клеточная теория.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Основные свойства прокариот.       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5158" y="2021305"/>
            <a:ext cx="3126706" cy="289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442" y="2262689"/>
            <a:ext cx="32004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5233" y="225655"/>
            <a:ext cx="6400800" cy="71280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Строение </a:t>
            </a:r>
            <a:r>
              <a:rPr lang="ru-RU" sz="2400" dirty="0" err="1" smtClean="0">
                <a:solidFill>
                  <a:schemeClr val="bg1"/>
                </a:solidFill>
              </a:rPr>
              <a:t>прокариотической</a:t>
            </a:r>
            <a:r>
              <a:rPr lang="ru-RU" sz="2400" dirty="0" smtClean="0">
                <a:solidFill>
                  <a:schemeClr val="bg1"/>
                </a:solidFill>
              </a:rPr>
              <a:t> клетки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7" y="192506"/>
            <a:ext cx="481262" cy="46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7472" y="1138990"/>
            <a:ext cx="4701940" cy="266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589" y="798595"/>
            <a:ext cx="3810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5916" y="2572555"/>
            <a:ext cx="1507958" cy="23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99674" y="213625"/>
            <a:ext cx="6962086" cy="70077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err="1" smtClean="0">
                <a:solidFill>
                  <a:schemeClr val="bg1"/>
                </a:solidFill>
              </a:rPr>
              <a:t>цианобактерии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5084" y="1197142"/>
            <a:ext cx="7391400" cy="1473869"/>
          </a:xfrm>
        </p:spPr>
        <p:txBody>
          <a:bodyPr/>
          <a:lstStyle/>
          <a:p>
            <a:pPr marL="65485" indent="0" eaLnBrk="1" hangingPunct="1">
              <a:lnSpc>
                <a:spcPct val="120000"/>
              </a:lnSpc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4"/>
            <a:ext cx="1088231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793967"/>
            <a:ext cx="6070684" cy="32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1685" y="4106778"/>
            <a:ext cx="7707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фотосинтезирующие организмы, они осуществляют </a:t>
            </a:r>
          </a:p>
          <a:p>
            <a:pPr algn="ctr"/>
            <a:r>
              <a:rPr lang="ru-RU" sz="2400" dirty="0" err="1" smtClean="0">
                <a:solidFill>
                  <a:schemeClr val="bg1"/>
                </a:solidFill>
              </a:rPr>
              <a:t>оксигенный</a:t>
            </a:r>
            <a:r>
              <a:rPr lang="ru-RU" sz="2400" dirty="0" smtClean="0">
                <a:solidFill>
                  <a:schemeClr val="bg1"/>
                </a:solidFill>
              </a:rPr>
              <a:t> фотосинтез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03158" y="225655"/>
            <a:ext cx="7571873" cy="71280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dirty="0" err="1" smtClean="0">
                <a:solidFill>
                  <a:schemeClr val="bg1"/>
                </a:solidFill>
              </a:rPr>
              <a:t>Мезосома</a:t>
            </a:r>
            <a:r>
              <a:rPr lang="ru-RU" sz="2400" dirty="0" smtClean="0">
                <a:solidFill>
                  <a:schemeClr val="bg1"/>
                </a:solidFill>
              </a:rPr>
              <a:t> в электронный микроскоп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6" y="192506"/>
            <a:ext cx="593757" cy="57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071" y="1041694"/>
            <a:ext cx="7375066" cy="351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9569" y="213624"/>
            <a:ext cx="7491476" cy="492229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Генетический материал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2" y="200464"/>
            <a:ext cx="518360" cy="50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721" y="850232"/>
            <a:ext cx="78569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Кольцевая молекула ДНК – </a:t>
            </a:r>
            <a:r>
              <a:rPr lang="ru-RU" sz="2400" dirty="0" err="1" smtClean="0">
                <a:solidFill>
                  <a:schemeClr val="bg1"/>
                </a:solidFill>
              </a:rPr>
              <a:t>нуклеоид</a:t>
            </a:r>
            <a:r>
              <a:rPr lang="ru-RU" sz="2400" dirty="0" smtClean="0">
                <a:solidFill>
                  <a:schemeClr val="bg1"/>
                </a:solidFill>
              </a:rPr>
              <a:t> – расположена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прямо в цитоплазме, то есть оформленного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ядра у клетки нет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3135" y="1281363"/>
            <a:ext cx="1349791" cy="135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5221" y="2053389"/>
            <a:ext cx="56952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Длина </a:t>
            </a:r>
            <a:r>
              <a:rPr lang="ru-RU" sz="2400" dirty="0" err="1" smtClean="0">
                <a:solidFill>
                  <a:schemeClr val="bg1"/>
                </a:solidFill>
              </a:rPr>
              <a:t>нуклеоида</a:t>
            </a:r>
            <a:r>
              <a:rPr lang="ru-RU" sz="2400" dirty="0" smtClean="0">
                <a:solidFill>
                  <a:schemeClr val="bg1"/>
                </a:solidFill>
              </a:rPr>
              <a:t> в развернутом виде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примерно в 1000 раз превышает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длину бактериальной клетки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304675"/>
            <a:ext cx="80029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Вместо белков-гистонов ДНК образует комплекс с </a:t>
            </a:r>
          </a:p>
          <a:p>
            <a:r>
              <a:rPr lang="ru-RU" sz="2400" dirty="0" err="1" smtClean="0">
                <a:solidFill>
                  <a:schemeClr val="bg1"/>
                </a:solidFill>
              </a:rPr>
              <a:t>полиаминами</a:t>
            </a:r>
            <a:r>
              <a:rPr lang="ru-RU" sz="2400" dirty="0" smtClean="0">
                <a:solidFill>
                  <a:schemeClr val="bg1"/>
                </a:solidFill>
              </a:rPr>
              <a:t> и РНК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 одном специальном месте </a:t>
            </a:r>
            <a:r>
              <a:rPr lang="ru-RU" sz="2400" dirty="0" err="1" smtClean="0">
                <a:solidFill>
                  <a:schemeClr val="bg1"/>
                </a:solidFill>
              </a:rPr>
              <a:t>нуклеоид</a:t>
            </a:r>
            <a:r>
              <a:rPr lang="ru-RU" sz="2400" dirty="0" smtClean="0">
                <a:solidFill>
                  <a:schemeClr val="bg1"/>
                </a:solidFill>
              </a:rPr>
              <a:t> прикрепляется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к клеточной мембране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8390" y="2710866"/>
            <a:ext cx="1341020" cy="1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9569" y="213624"/>
            <a:ext cx="7491476" cy="492229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Генетический материал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2" y="200464"/>
            <a:ext cx="518360" cy="50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8060" y="1652338"/>
            <a:ext cx="3539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Кроме </a:t>
            </a:r>
            <a:r>
              <a:rPr lang="ru-RU" sz="2400" dirty="0" err="1" smtClean="0">
                <a:solidFill>
                  <a:schemeClr val="bg1"/>
                </a:solidFill>
              </a:rPr>
              <a:t>нуклеоида</a:t>
            </a:r>
            <a:r>
              <a:rPr lang="ru-RU" sz="2400" dirty="0" smtClean="0">
                <a:solidFill>
                  <a:schemeClr val="bg1"/>
                </a:solidFill>
              </a:rPr>
              <a:t> также имеются малые кольцевые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молекулы ДНК - </a:t>
            </a:r>
            <a:r>
              <a:rPr lang="ru-RU" sz="2400" dirty="0" err="1" smtClean="0">
                <a:solidFill>
                  <a:schemeClr val="bg1"/>
                </a:solidFill>
              </a:rPr>
              <a:t>плазмиды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6357" y="1454990"/>
            <a:ext cx="4874042" cy="327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9569" y="213624"/>
            <a:ext cx="7491476" cy="492229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цитоплазма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2" y="200464"/>
            <a:ext cx="518360" cy="50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2505" y="689811"/>
            <a:ext cx="87589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Цитоплазма – внутренняя среда клетки. У прокариот она неподвижна.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Состоит из</a:t>
            </a:r>
          </a:p>
          <a:p>
            <a:pPr marL="457200" indent="-457200">
              <a:buAutoNum type="arabicParenR"/>
            </a:pPr>
            <a:r>
              <a:rPr lang="ru-RU" sz="2400" dirty="0" err="1" smtClean="0">
                <a:solidFill>
                  <a:schemeClr val="bg1"/>
                </a:solidFill>
              </a:rPr>
              <a:t>Гиалоплазмы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457200" indent="-457200">
              <a:buAutoNum type="arabicParenR"/>
            </a:pPr>
            <a:r>
              <a:rPr lang="ru-RU" sz="2400" dirty="0" smtClean="0">
                <a:solidFill>
                  <a:schemeClr val="bg1"/>
                </a:solidFill>
              </a:rPr>
              <a:t>Органоидов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solidFill>
                  <a:schemeClr val="bg1"/>
                </a:solidFill>
              </a:rPr>
              <a:t>Включений</a:t>
            </a:r>
          </a:p>
          <a:p>
            <a:pPr marL="457200" indent="-457200"/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884" y="4074695"/>
            <a:ext cx="5275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Включения в бактериальной клетке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084" y="1496428"/>
            <a:ext cx="3026559" cy="307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8359" y="0"/>
            <a:ext cx="7491476" cy="50827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оболочки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0" y="0"/>
            <a:ext cx="503108" cy="48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513348"/>
            <a:ext cx="8871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Прокариотические</a:t>
            </a:r>
            <a:r>
              <a:rPr lang="ru-RU" sz="2400" dirty="0" smtClean="0">
                <a:solidFill>
                  <a:schemeClr val="bg1"/>
                </a:solidFill>
              </a:rPr>
              <a:t> клетки отличаются сложным строением оболочек.  Цитоплазма отделяется от внешней среды  плазматической мембраной  (двойной слой </a:t>
            </a:r>
            <a:r>
              <a:rPr lang="ru-RU" sz="2400" dirty="0" err="1" smtClean="0">
                <a:solidFill>
                  <a:schemeClr val="bg1"/>
                </a:solidFill>
              </a:rPr>
              <a:t>фосфолипидов</a:t>
            </a:r>
            <a:r>
              <a:rPr lang="ru-RU" sz="2400" dirty="0" smtClean="0">
                <a:solidFill>
                  <a:schemeClr val="bg1"/>
                </a:solidFill>
              </a:rPr>
              <a:t> с  поверхностными и интегральными белками)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2705" y="2005263"/>
            <a:ext cx="5637295" cy="293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8359" y="0"/>
            <a:ext cx="7491476" cy="50827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оболочки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0" y="0"/>
            <a:ext cx="503108" cy="48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513348"/>
            <a:ext cx="8871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Поверх мембраны расположена клеточная стенка (опорная и защитная функции). Состоит из </a:t>
            </a:r>
            <a:r>
              <a:rPr lang="ru-RU" sz="2400" dirty="0" err="1" smtClean="0">
                <a:solidFill>
                  <a:schemeClr val="bg1"/>
                </a:solidFill>
              </a:rPr>
              <a:t>пептидогликана</a:t>
            </a:r>
            <a:r>
              <a:rPr lang="ru-RU" sz="2400" dirty="0" smtClean="0">
                <a:solidFill>
                  <a:schemeClr val="bg1"/>
                </a:solidFill>
              </a:rPr>
              <a:t> (</a:t>
            </a:r>
            <a:r>
              <a:rPr lang="ru-RU" sz="2400" dirty="0" err="1" smtClean="0">
                <a:solidFill>
                  <a:schemeClr val="bg1"/>
                </a:solidFill>
              </a:rPr>
              <a:t>муреина</a:t>
            </a:r>
            <a:r>
              <a:rPr lang="ru-RU" sz="2400" dirty="0" smtClean="0">
                <a:solidFill>
                  <a:schemeClr val="bg1"/>
                </a:solidFill>
              </a:rPr>
              <a:t>), </a:t>
            </a:r>
            <a:r>
              <a:rPr lang="ru-RU" sz="2400" dirty="0" err="1" smtClean="0">
                <a:solidFill>
                  <a:schemeClr val="bg1"/>
                </a:solidFill>
              </a:rPr>
              <a:t>липополисахаридов</a:t>
            </a:r>
            <a:r>
              <a:rPr lang="ru-RU" sz="2400" dirty="0" smtClean="0">
                <a:solidFill>
                  <a:schemeClr val="bg1"/>
                </a:solidFill>
              </a:rPr>
              <a:t>, протеинов, </a:t>
            </a:r>
            <a:r>
              <a:rPr lang="ru-RU" sz="2400" dirty="0" err="1" smtClean="0">
                <a:solidFill>
                  <a:schemeClr val="bg1"/>
                </a:solidFill>
              </a:rPr>
              <a:t>тейхоевых</a:t>
            </a:r>
            <a:r>
              <a:rPr lang="ru-RU" sz="2400" dirty="0" smtClean="0">
                <a:solidFill>
                  <a:schemeClr val="bg1"/>
                </a:solidFill>
              </a:rPr>
              <a:t> кислот.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0591" y="1700463"/>
            <a:ext cx="5048250" cy="3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8359" y="0"/>
            <a:ext cx="7491476" cy="50827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оболочки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0" y="0"/>
            <a:ext cx="503108" cy="48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513348"/>
            <a:ext cx="88712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Поверх клеточной стенки располагается </a:t>
            </a:r>
            <a:r>
              <a:rPr lang="ru-RU" sz="2400" b="1" dirty="0" smtClean="0">
                <a:solidFill>
                  <a:schemeClr val="bg1"/>
                </a:solidFill>
              </a:rPr>
              <a:t>капсула.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Это слизистое гидрофильное образование, состоящее из воды, полисахаридов, иногда полипептидов.</a:t>
            </a: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Функции: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 защитная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-регуляторная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-</a:t>
            </a:r>
            <a:r>
              <a:rPr lang="ru-RU" sz="2400" dirty="0" err="1" smtClean="0">
                <a:solidFill>
                  <a:schemeClr val="bg1"/>
                </a:solidFill>
              </a:rPr>
              <a:t>иммуногенная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3285" y="1700462"/>
            <a:ext cx="2967788" cy="320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4" y="213625"/>
            <a:ext cx="7491476" cy="58848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Поверхностные образования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4"/>
            <a:ext cx="1088231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7180" y="992460"/>
            <a:ext cx="5399924" cy="391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8549" y="1427747"/>
            <a:ext cx="38180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На поверхности прокариот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часто имеются различные выросты: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Жгутики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Ворсинки (пили)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7543800" cy="85023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История открытия и изучения клетки</a:t>
            </a:r>
          </a:p>
        </p:txBody>
      </p:sp>
      <p:pic>
        <p:nvPicPr>
          <p:cNvPr id="8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79" y="144379"/>
            <a:ext cx="795735" cy="75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59242" y="914400"/>
            <a:ext cx="46000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1590 г. </a:t>
            </a:r>
            <a:r>
              <a:rPr lang="ru-RU" sz="2400" dirty="0" err="1" smtClean="0">
                <a:solidFill>
                  <a:schemeClr val="bg1"/>
                </a:solidFill>
              </a:rPr>
              <a:t>Захарий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Янсен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изобрел микроскоп, в котором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увеличение достигалось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соединением двух линз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361" y="976562"/>
            <a:ext cx="2112544" cy="380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6822" y="2844466"/>
            <a:ext cx="3072564" cy="204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15453" y="0"/>
            <a:ext cx="7491476" cy="62564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Медицинское значение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5"/>
            <a:ext cx="486275" cy="47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8989" y="475248"/>
            <a:ext cx="7134958" cy="445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4" y="-203471"/>
            <a:ext cx="7491476" cy="1129903"/>
          </a:xfrm>
        </p:spPr>
        <p:txBody>
          <a:bodyPr>
            <a:normAutofit/>
          </a:bodyPr>
          <a:lstStyle/>
          <a:p>
            <a:pPr algn="ctr"/>
            <a:r>
              <a:rPr lang="ru-RU" sz="2100" dirty="0" smtClean="0">
                <a:solidFill>
                  <a:schemeClr val="bg1"/>
                </a:solidFill>
              </a:rPr>
              <a:t>Схема размножения бактериальной клетки</a:t>
            </a:r>
            <a:endParaRPr lang="ru-RU" sz="21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4"/>
            <a:ext cx="1088231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5156" y="577516"/>
            <a:ext cx="5314950" cy="429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4" y="-203471"/>
            <a:ext cx="7491476" cy="1129903"/>
          </a:xfrm>
        </p:spPr>
        <p:txBody>
          <a:bodyPr>
            <a:normAutofit/>
          </a:bodyPr>
          <a:lstStyle/>
          <a:p>
            <a:pPr algn="ctr"/>
            <a:r>
              <a:rPr lang="ru-RU" sz="2100" dirty="0" smtClean="0">
                <a:solidFill>
                  <a:schemeClr val="bg1"/>
                </a:solidFill>
              </a:rPr>
              <a:t>Схема размножения бактериальной клетки</a:t>
            </a:r>
            <a:endParaRPr lang="ru-RU" sz="21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4"/>
            <a:ext cx="1088231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254" y="577516"/>
            <a:ext cx="6272462" cy="427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4" y="-203471"/>
            <a:ext cx="7491476" cy="1129903"/>
          </a:xfrm>
        </p:spPr>
        <p:txBody>
          <a:bodyPr>
            <a:normAutofit/>
          </a:bodyPr>
          <a:lstStyle/>
          <a:p>
            <a:pPr algn="ctr"/>
            <a:r>
              <a:rPr lang="ru-RU" sz="2100" dirty="0" smtClean="0">
                <a:solidFill>
                  <a:schemeClr val="bg1"/>
                </a:solidFill>
              </a:rPr>
              <a:t>Схема размножения бактериальной клетки</a:t>
            </a:r>
            <a:endParaRPr lang="ru-RU" sz="21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4"/>
            <a:ext cx="1088231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495" y="734589"/>
            <a:ext cx="6745204" cy="415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4" y="-203471"/>
            <a:ext cx="7491476" cy="1129903"/>
          </a:xfrm>
        </p:spPr>
        <p:txBody>
          <a:bodyPr>
            <a:normAutofit/>
          </a:bodyPr>
          <a:lstStyle/>
          <a:p>
            <a:pPr algn="ctr"/>
            <a:r>
              <a:rPr lang="ru-RU" sz="2100" dirty="0" smtClean="0">
                <a:solidFill>
                  <a:schemeClr val="bg1"/>
                </a:solidFill>
              </a:rPr>
              <a:t>Схема размножения бактериальной клетки</a:t>
            </a:r>
            <a:endParaRPr lang="ru-RU" sz="21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4"/>
            <a:ext cx="1088231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3179" y="627332"/>
            <a:ext cx="6256421" cy="428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4" y="-203471"/>
            <a:ext cx="7491476" cy="1129903"/>
          </a:xfrm>
        </p:spPr>
        <p:txBody>
          <a:bodyPr>
            <a:normAutofit/>
          </a:bodyPr>
          <a:lstStyle/>
          <a:p>
            <a:pPr algn="ctr"/>
            <a:r>
              <a:rPr lang="ru-RU" sz="2100" dirty="0" smtClean="0">
                <a:solidFill>
                  <a:schemeClr val="bg1"/>
                </a:solidFill>
              </a:rPr>
              <a:t>Схема размножения бактериальной клетки</a:t>
            </a:r>
            <a:endParaRPr lang="ru-RU" sz="21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5"/>
            <a:ext cx="775033" cy="75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251" y="557236"/>
            <a:ext cx="6128085" cy="458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4" y="-203471"/>
            <a:ext cx="7491476" cy="1129903"/>
          </a:xfrm>
        </p:spPr>
        <p:txBody>
          <a:bodyPr>
            <a:normAutofit/>
          </a:bodyPr>
          <a:lstStyle/>
          <a:p>
            <a:pPr algn="ctr"/>
            <a:r>
              <a:rPr lang="ru-RU" sz="2100" dirty="0" smtClean="0">
                <a:solidFill>
                  <a:schemeClr val="bg1"/>
                </a:solidFill>
              </a:rPr>
              <a:t>Схема размножения бактериальной клетки</a:t>
            </a:r>
            <a:endParaRPr lang="ru-RU" sz="21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5"/>
            <a:ext cx="775033" cy="75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6715" y="504081"/>
            <a:ext cx="5935580" cy="444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4" y="213624"/>
            <a:ext cx="7491476" cy="47618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Классификация </a:t>
            </a:r>
            <a:r>
              <a:rPr lang="ru-RU" sz="2400" dirty="0" err="1" smtClean="0">
                <a:solidFill>
                  <a:schemeClr val="bg1"/>
                </a:solidFill>
              </a:rPr>
              <a:t>плазмид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2" y="200465"/>
            <a:ext cx="550444" cy="5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166" y="722000"/>
            <a:ext cx="8014034" cy="415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4" y="213624"/>
            <a:ext cx="7491476" cy="476187"/>
          </a:xfrm>
        </p:spPr>
        <p:txBody>
          <a:bodyPr>
            <a:normAutofit/>
          </a:bodyPr>
          <a:lstStyle/>
          <a:p>
            <a:pPr algn="ctr"/>
            <a:r>
              <a:rPr lang="ru-RU" sz="2100" dirty="0" err="1" smtClean="0">
                <a:solidFill>
                  <a:schemeClr val="bg1"/>
                </a:solidFill>
              </a:rPr>
              <a:t>Коньюгация</a:t>
            </a:r>
            <a:r>
              <a:rPr lang="ru-RU" sz="2100" dirty="0" smtClean="0">
                <a:solidFill>
                  <a:schemeClr val="bg1"/>
                </a:solidFill>
              </a:rPr>
              <a:t> у бактерий</a:t>
            </a:r>
            <a:endParaRPr lang="ru-RU" sz="21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2" y="200465"/>
            <a:ext cx="839202" cy="81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5051" y="713438"/>
            <a:ext cx="5422233" cy="4237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45894" y="1095940"/>
            <a:ext cx="5742887" cy="1129903"/>
          </a:xfrm>
        </p:spPr>
        <p:txBody>
          <a:bodyPr>
            <a:normAutofit/>
          </a:bodyPr>
          <a:lstStyle/>
          <a:p>
            <a:pPr algn="ctr"/>
            <a:endParaRPr lang="ru-RU" sz="21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4"/>
            <a:ext cx="1088231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4210" y="208547"/>
            <a:ext cx="6595562" cy="493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716" y="0"/>
            <a:ext cx="7543800" cy="85023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История открытия и изучения клетки</a:t>
            </a:r>
          </a:p>
        </p:txBody>
      </p:sp>
      <p:pic>
        <p:nvPicPr>
          <p:cNvPr id="5124" name="Рисунок 5" descr="HOOKE_Rober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3235" y="1734184"/>
            <a:ext cx="2209798" cy="2645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Рисунок 6" descr="Микрография Гук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446" y="1024690"/>
            <a:ext cx="1643062" cy="2658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4347411" y="642268"/>
            <a:ext cx="4796589" cy="450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ru-RU" sz="2400" b="0" dirty="0">
                <a:solidFill>
                  <a:schemeClr val="bg1"/>
                </a:solidFill>
              </a:rPr>
              <a:t>1665 год - английский физик, секретарь Лондонского королевского общества Роберт Гук (1635 - 1703) в работе </a:t>
            </a:r>
            <a:r>
              <a:rPr lang="ru-RU" altLang="ru-RU" sz="2400" b="0" i="1" dirty="0">
                <a:solidFill>
                  <a:schemeClr val="bg1"/>
                </a:solidFill>
              </a:rPr>
              <a:t>«Микрография»</a:t>
            </a:r>
            <a:r>
              <a:rPr lang="ru-RU" altLang="ru-RU" sz="2400" b="0" dirty="0">
                <a:solidFill>
                  <a:schemeClr val="bg1"/>
                </a:solidFill>
              </a:rPr>
              <a:t> описывает строение пробки, на тонких срезах которой он нашел правильно расположенные пустоты, которые назвал </a:t>
            </a:r>
            <a:r>
              <a:rPr lang="ru-RU" altLang="ru-RU" sz="2400" b="0" i="1" dirty="0">
                <a:solidFill>
                  <a:schemeClr val="bg1"/>
                </a:solidFill>
              </a:rPr>
              <a:t>«порами, или клетками»</a:t>
            </a:r>
          </a:p>
        </p:txBody>
      </p:sp>
      <p:pic>
        <p:nvPicPr>
          <p:cNvPr id="5127" name="Picture 10" descr="http://900igr.net/datai/biologija/Kletochnaja-teorija/0004-002-Istorija-sozdanija-kletochnoj-teor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528" y="3825233"/>
            <a:ext cx="1781286" cy="112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4"/>
          <p:cNvPicPr>
            <a:picLocks noChangeAspect="1"/>
          </p:cNvPicPr>
          <p:nvPr/>
        </p:nvPicPr>
        <p:blipFill>
          <a:blip r:embed="rId5" cstate="print"/>
          <a:srcRect r="60941"/>
          <a:stretch>
            <a:fillRect/>
          </a:stretch>
        </p:blipFill>
        <p:spPr bwMode="auto">
          <a:xfrm>
            <a:off x="144379" y="144379"/>
            <a:ext cx="795735" cy="75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4" y="213624"/>
            <a:ext cx="7491476" cy="1129903"/>
          </a:xfrm>
        </p:spPr>
        <p:txBody>
          <a:bodyPr>
            <a:normAutofit/>
          </a:bodyPr>
          <a:lstStyle/>
          <a:p>
            <a:pPr algn="ctr"/>
            <a:r>
              <a:rPr lang="ru-RU" sz="2100" dirty="0" smtClean="0">
                <a:solidFill>
                  <a:schemeClr val="bg1"/>
                </a:solidFill>
              </a:rPr>
              <a:t>Схема образования бактериальной споры</a:t>
            </a:r>
            <a:endParaRPr lang="ru-RU" sz="21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4"/>
            <a:ext cx="1088231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6866" y="1257551"/>
            <a:ext cx="696277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70021" y="0"/>
            <a:ext cx="8373979" cy="60452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Показатели жизнеспособности бактерий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0" y="0"/>
            <a:ext cx="710865" cy="69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202" y="529389"/>
            <a:ext cx="8063914" cy="451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44054"/>
            <a:ext cx="1088231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1"/>
          <p:cNvSpPr>
            <a:spLocks noChangeArrowheads="1"/>
          </p:cNvSpPr>
          <p:nvPr/>
        </p:nvSpPr>
        <p:spPr bwMode="auto">
          <a:xfrm>
            <a:off x="1847037" y="375735"/>
            <a:ext cx="4136231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Благодарю за внимание!</a:t>
            </a:r>
            <a:endParaRPr lang="ru-RU" sz="2400" dirty="0">
              <a:solidFill>
                <a:schemeClr val="bg1"/>
              </a:solidFill>
              <a:ea typeface="Microsoft Sans Serif" pitchFamily="34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5243" y="938788"/>
            <a:ext cx="7039476" cy="394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История открытия и изучения клетки</a:t>
            </a:r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3336758" y="1158166"/>
            <a:ext cx="4659731" cy="357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ru-RU" sz="2400" b="0" dirty="0">
                <a:solidFill>
                  <a:schemeClr val="bg1"/>
                </a:solidFill>
              </a:rPr>
              <a:t>1673 год - голландский натуралист, основоположник научной микроскопии Антон </a:t>
            </a:r>
            <a:r>
              <a:rPr lang="ru-RU" altLang="ru-RU" sz="2400" b="0" dirty="0" err="1">
                <a:solidFill>
                  <a:schemeClr val="bg1"/>
                </a:solidFill>
              </a:rPr>
              <a:t>ван</a:t>
            </a:r>
            <a:r>
              <a:rPr lang="ru-RU" altLang="ru-RU" sz="2400" b="0" dirty="0">
                <a:solidFill>
                  <a:schemeClr val="bg1"/>
                </a:solidFill>
              </a:rPr>
              <a:t> Левенгук (1632 - 1723) первым открыл мир одноклеточных организмов - описал бактерий (1683) и протистов (инфузорий)</a:t>
            </a:r>
          </a:p>
        </p:txBody>
      </p:sp>
      <p:pic>
        <p:nvPicPr>
          <p:cNvPr id="6149" name="Рисунок 8" descr="antony_van_leeuwenhoe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697" y="1391653"/>
            <a:ext cx="2857500" cy="3436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7" descr="http://www.zoopage.ru/zoopages/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1874" y="4475747"/>
            <a:ext cx="2462126" cy="66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4" cstate="print"/>
          <a:srcRect r="60941"/>
          <a:stretch>
            <a:fillRect/>
          </a:stretch>
        </p:blipFill>
        <p:spPr bwMode="auto">
          <a:xfrm>
            <a:off x="144379" y="144379"/>
            <a:ext cx="795735" cy="75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7543800" cy="7379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История открытия и изучения клетки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79" y="144379"/>
            <a:ext cx="497305" cy="47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7095" y="802105"/>
            <a:ext cx="68197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1700-1800 г.г.– микроскопия различных тканей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(в основном растительных)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1872 –</a:t>
            </a:r>
            <a:r>
              <a:rPr lang="ru-RU" sz="2400" dirty="0" err="1" smtClean="0">
                <a:solidFill>
                  <a:schemeClr val="bg1"/>
                </a:solidFill>
              </a:rPr>
              <a:t>Долланд</a:t>
            </a:r>
            <a:r>
              <a:rPr lang="ru-RU" sz="2400" dirty="0" smtClean="0">
                <a:solidFill>
                  <a:schemeClr val="bg1"/>
                </a:solidFill>
              </a:rPr>
              <a:t> улучшил качество линз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179" y="2590582"/>
            <a:ext cx="1603709" cy="195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3503" y="3367589"/>
            <a:ext cx="21621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40632" y="4681835"/>
            <a:ext cx="2347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1827 Карл Бэр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1938" y="3336759"/>
            <a:ext cx="4278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Карл Бэр обнаружил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яйцеклетку млекопитающих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7543800" cy="7379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История открытия и изучения клетки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79" y="144379"/>
            <a:ext cx="497305" cy="47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377" y="817897"/>
            <a:ext cx="3002380" cy="354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6917" y="2089002"/>
            <a:ext cx="3354451" cy="262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799" y="4405199"/>
            <a:ext cx="3785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Роберт Броун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9473" y="1090864"/>
            <a:ext cx="37692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1831-33 г.г. Роберт Броун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дал описание ядра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7543800" cy="7379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История открытия и изучения клетки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79" y="144379"/>
            <a:ext cx="497305" cy="47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716" y="864018"/>
            <a:ext cx="4141871" cy="227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4589" y="3400927"/>
            <a:ext cx="71365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1838-1839 г.г. </a:t>
            </a:r>
            <a:r>
              <a:rPr lang="ru-RU" sz="2400" dirty="0" err="1" smtClean="0">
                <a:solidFill>
                  <a:schemeClr val="bg1"/>
                </a:solidFill>
              </a:rPr>
              <a:t>Маттиас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Шлейден</a:t>
            </a:r>
            <a:r>
              <a:rPr lang="ru-RU" sz="2400" dirty="0" smtClean="0">
                <a:solidFill>
                  <a:schemeClr val="bg1"/>
                </a:solidFill>
              </a:rPr>
              <a:t> и Теодор Шванн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сформулировали «клеточную теорию»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6132" y="1138990"/>
            <a:ext cx="44980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«….клетка- основная единица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структуры и функции в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живых организмах…»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7543800" cy="7379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История открытия и изучения клетки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79" y="144379"/>
            <a:ext cx="497305" cy="47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164" y="926682"/>
            <a:ext cx="2044868" cy="289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70021" y="4058653"/>
            <a:ext cx="2013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Ян </a:t>
            </a:r>
            <a:r>
              <a:rPr lang="ru-RU" sz="2400" dirty="0" err="1" smtClean="0">
                <a:solidFill>
                  <a:schemeClr val="bg1"/>
                </a:solidFill>
              </a:rPr>
              <a:t>Пуркинье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1537" y="1572126"/>
            <a:ext cx="47888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1840 г. Ян </a:t>
            </a:r>
            <a:r>
              <a:rPr lang="ru-RU" sz="2400" dirty="0" err="1" smtClean="0">
                <a:solidFill>
                  <a:schemeClr val="bg1"/>
                </a:solidFill>
              </a:rPr>
              <a:t>Пуркинье</a:t>
            </a:r>
            <a:r>
              <a:rPr lang="ru-RU" sz="2400" dirty="0" smtClean="0">
                <a:solidFill>
                  <a:schemeClr val="bg1"/>
                </a:solidFill>
              </a:rPr>
              <a:t> предложил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термин протоплазма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(позднее – цитоплазма)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Paalaaatinooo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12819</TotalTime>
  <Words>784</Words>
  <Application>Microsoft Office PowerPoint</Application>
  <PresentationFormat>Экран (16:9)</PresentationFormat>
  <Paragraphs>161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Сектор</vt:lpstr>
      <vt:lpstr>Слайд 1</vt:lpstr>
      <vt:lpstr>Слайд 2</vt:lpstr>
      <vt:lpstr>История открытия и изучения клетки</vt:lpstr>
      <vt:lpstr>История открытия и изучения клетки</vt:lpstr>
      <vt:lpstr>История открытия и изучения клетки</vt:lpstr>
      <vt:lpstr>История открытия и изучения клетки</vt:lpstr>
      <vt:lpstr>История открытия и изучения клетки</vt:lpstr>
      <vt:lpstr>История открытия и изучения клетки</vt:lpstr>
      <vt:lpstr>История открытия и изучения клетки</vt:lpstr>
      <vt:lpstr>История открытия и изучения клетки</vt:lpstr>
      <vt:lpstr>История открытия и изучения клетки</vt:lpstr>
      <vt:lpstr>История открытия и изучения клетки</vt:lpstr>
      <vt:lpstr>История открытия и изучения клетки</vt:lpstr>
      <vt:lpstr>История открытия и изучения клетки</vt:lpstr>
      <vt:lpstr>Основные положения клеточной теории</vt:lpstr>
      <vt:lpstr>Понятие прокариот</vt:lpstr>
      <vt:lpstr>Слайд 17</vt:lpstr>
      <vt:lpstr>Строение прокариотической клетки</vt:lpstr>
      <vt:lpstr>Окраска по граму</vt:lpstr>
      <vt:lpstr>Строение прокариотической клетки</vt:lpstr>
      <vt:lpstr>цианобактерии</vt:lpstr>
      <vt:lpstr>Мезосома в электронный микроскоп</vt:lpstr>
      <vt:lpstr>Генетический материал</vt:lpstr>
      <vt:lpstr>Генетический материал</vt:lpstr>
      <vt:lpstr>цитоплазма</vt:lpstr>
      <vt:lpstr>оболочки</vt:lpstr>
      <vt:lpstr>оболочки</vt:lpstr>
      <vt:lpstr>оболочки</vt:lpstr>
      <vt:lpstr>Поверхностные образования</vt:lpstr>
      <vt:lpstr>Медицинское значение</vt:lpstr>
      <vt:lpstr>Схема размножения бактериальной клетки</vt:lpstr>
      <vt:lpstr>Схема размножения бактериальной клетки</vt:lpstr>
      <vt:lpstr>Схема размножения бактериальной клетки</vt:lpstr>
      <vt:lpstr>Схема размножения бактериальной клетки</vt:lpstr>
      <vt:lpstr>Схема размножения бактериальной клетки</vt:lpstr>
      <vt:lpstr>Схема размножения бактериальной клетки</vt:lpstr>
      <vt:lpstr>Классификация плазмид</vt:lpstr>
      <vt:lpstr>Коньюгация у бактерий</vt:lpstr>
      <vt:lpstr>Слайд 39</vt:lpstr>
      <vt:lpstr>Схема образования бактериальной споры</vt:lpstr>
      <vt:lpstr>Показатели жизнеспособности бактерий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Магомедкамил</dc:creator>
  <cp:lastModifiedBy>Пользователь Windows</cp:lastModifiedBy>
  <cp:revision>1282</cp:revision>
  <cp:lastPrinted>2020-09-04T10:43:02Z</cp:lastPrinted>
  <dcterms:created xsi:type="dcterms:W3CDTF">2020-06-19T12:20:54Z</dcterms:created>
  <dcterms:modified xsi:type="dcterms:W3CDTF">2025-05-13T10:28:21Z</dcterms:modified>
</cp:coreProperties>
</file>