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F473F-8DE8-4884-9AE0-304CB8C1983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7E747-64DE-4735-9AF8-2EBAD917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3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7E747-64DE-4735-9AF8-2EBAD917069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283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7E747-64DE-4735-9AF8-2EBAD917069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31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BE0E7E-FCDA-4753-A951-628DB72DD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E070A4-0948-43EA-9EEE-14D19C20F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82B6A-DAA6-4F69-BD25-1D78234F6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0EA4CB-4079-4840-9C99-F34A0A3E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347490-0D49-41DD-9EDB-BB05BD7F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30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FB21A-3827-474A-8361-E4C604B92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66E301-EEB6-4D0D-887D-48A75D4A5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E0463B-B8BA-4FD2-A3A5-1AF980E6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81C4BE-83EC-4D87-B3CD-9A59967DF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94FA44-FE20-44B5-A0B1-DCA507D0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5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84C25DE-3DF8-47E3-A823-42169914B9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6B66BA-8BD4-49D6-8272-8125D2028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EF53FA-7A16-4879-9DDD-AC88E82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AF27A9-32D5-40C0-97EE-7D4CA37D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4474ED-E425-4AA6-9B27-4DF2D1F05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02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0228A8-9B5A-4F4B-A8A8-3C85E2902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F78AC2-02BD-4A2A-B9EB-334E71D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43A4FC-EA31-4865-90D5-BC623948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60FB13-5C0C-4B36-BD60-D90AF96A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4E5BE6-17C2-4FB2-99BD-5C70E5D65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1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20B97-F6A7-4D97-9D66-D8B18926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C0A22E-FBAE-49DD-BBF1-0A4765A0F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481029-8713-405F-BEB0-F965D4063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A4789-A350-4AB9-9A4F-9569FE01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9F05C9-CC2D-4200-AFCB-6CC96204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97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071236-3D93-4642-8E64-C59F08E4F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9CF0BB-B94E-42FF-A950-ABE19F60E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720AAA-E114-4697-8BD0-D6D022CFB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A6EFDE-FCCD-4E4E-9501-343F24E7D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B033D4-EADF-4B80-AECC-D5BC9A7D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0C3342-5B51-4738-A6AD-D3CAA2CA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58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5F278-CE00-4776-8D04-636A2A10C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BB94D7-970C-4484-8D44-22A660689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5BF90A-CA63-4914-AEA6-35DE99063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F43963-77FC-4C5B-84F7-CFF2C8667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D19589-6E5F-48FA-9278-72BAA3A099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0887B8-EAF8-474C-8F50-BCB5EF133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654DFD1-9F21-478A-A1B5-0A93E2D1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9A9512-0140-4AF5-8AEA-E1D54C63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71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CCD560-8E79-4452-833F-76A1AC9D7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E35412-29D2-4229-96DF-6C13EC9F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568989-0E13-41A4-9336-9E25F81B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D02B67D-C32C-4866-BF80-C4E092D7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72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5BB23C-0B76-4696-8F67-9786725D5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0760904-79BF-4AD8-9176-0BF5A4E5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012D6C-EB9F-47CF-958A-95AEC750E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5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9A8DE-2928-44A1-B4BB-63567832D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074688-0AC0-410C-B5CE-26EEF4EA3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CE2E91-CBE7-4548-9FC1-9DA8C25F0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ED9001-E034-495A-A93B-6A73B27A4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DB8354-B9C9-44E9-997F-997DAA58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3FC215-4958-4B98-8869-59BE54AE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13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D6434F-1A60-465D-A438-056D5CE58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C91639B-4256-4CE7-9139-B8155671B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B08BE9-F3F1-47A5-BEE0-3F2AFBB04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39C73F-8075-46DF-80AA-715B94AC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6D75D4-0BD9-45A7-A3D5-D28224C1C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524FD8-DFCB-426C-B9AA-81E950FD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8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659E6-51BE-40C6-8524-D99E61683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27E8C-DD43-4A7D-98EB-D84E66B1C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5A44C6-74FA-4ABF-9699-0374078C2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77F4-28BC-4436-99B7-2393AE9B75F1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3D788A-8E0D-4FE9-974A-A9CB7EF29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1FE5E3-AE24-4AE9-969D-730BB8D9F2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C1E9B-BA46-4F46-A063-3D9E0A46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17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C593D34-1382-4A7E-9E3B-82D7CEEF6E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Conjunctivus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сослагательное наклонение глагола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F0D1B36C-2640-49ED-8B55-651288BA1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dirty="0"/>
              <a:t>Курс СРО для студентов фармацевтического факультета, 1 </a:t>
            </a:r>
            <a:r>
              <a:rPr lang="ru-RU" sz="2400" dirty="0" smtClean="0"/>
              <a:t>семестр</a:t>
            </a:r>
          </a:p>
          <a:p>
            <a:r>
              <a:rPr lang="ru-RU" dirty="0" smtClean="0"/>
              <a:t>Часть 1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349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EE2FE-6905-45EA-A336-17A33352F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Conjunctivus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33046E-9062-4E3D-AA6C-9496F34F7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0" dirty="0">
                <a:solidFill>
                  <a:srgbClr val="333333"/>
                </a:solidFill>
                <a:effectLst/>
                <a:latin typeface="YS Text"/>
              </a:rPr>
              <a:t>Сослагательное наклонение глагола</a:t>
            </a:r>
            <a:r>
              <a:rPr lang="ru-RU" sz="3200" b="0" i="0" dirty="0">
                <a:solidFill>
                  <a:srgbClr val="333333"/>
                </a:solidFill>
                <a:effectLst/>
                <a:latin typeface="YS Text"/>
              </a:rPr>
              <a:t> обозначает желаемое, возможное действие, которое не происходит, но может произойти при определённых условиях.</a:t>
            </a:r>
          </a:p>
          <a:p>
            <a:pPr marL="0" indent="0">
              <a:buNone/>
            </a:pPr>
            <a:endParaRPr lang="ru-RU" sz="3200" dirty="0">
              <a:solidFill>
                <a:srgbClr val="333333"/>
              </a:solidFill>
              <a:latin typeface="YS Text"/>
            </a:endParaRPr>
          </a:p>
          <a:p>
            <a:pPr marL="0" indent="0">
              <a:buNone/>
            </a:pPr>
            <a:r>
              <a:rPr lang="ru-RU" sz="3200" dirty="0">
                <a:solidFill>
                  <a:srgbClr val="333333"/>
                </a:solidFill>
                <a:latin typeface="YS Text"/>
              </a:rPr>
              <a:t>«Да будет свет!»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333333"/>
                </a:solidFill>
                <a:latin typeface="YS Text"/>
              </a:rPr>
              <a:t>«Пусть он придет»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333333"/>
                </a:solidFill>
                <a:latin typeface="YS Text"/>
              </a:rPr>
              <a:t>«Давайте веселиться!»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5182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71247-0218-4009-8C49-4675994BD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Conjunctivus</a:t>
            </a:r>
            <a:r>
              <a:rPr lang="en-US" b="1" dirty="0"/>
              <a:t/>
            </a:r>
            <a:br>
              <a:rPr lang="en-US" b="1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B8C8C1-88AD-4757-9BDA-ED3AA885F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Образование форм </a:t>
            </a:r>
            <a:r>
              <a:rPr lang="en-US" dirty="0" err="1"/>
              <a:t>Conjunctivus</a:t>
            </a:r>
            <a:r>
              <a:rPr lang="en-US" dirty="0"/>
              <a:t> </a:t>
            </a:r>
            <a:r>
              <a:rPr lang="ru-RU" dirty="0"/>
              <a:t>в настоящем времени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5900762-4B6E-45CE-B995-A8657AC58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454516"/>
              </p:ext>
            </p:extLst>
          </p:nvPr>
        </p:nvGraphicFramePr>
        <p:xfrm>
          <a:off x="488731" y="2419005"/>
          <a:ext cx="11174026" cy="4364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049">
                  <a:extLst>
                    <a:ext uri="{9D8B030D-6E8A-4147-A177-3AD203B41FA5}">
                      <a16:colId xmlns:a16="http://schemas.microsoft.com/office/drawing/2014/main" val="750781449"/>
                    </a:ext>
                  </a:extLst>
                </a:gridCol>
                <a:gridCol w="2543884">
                  <a:extLst>
                    <a:ext uri="{9D8B030D-6E8A-4147-A177-3AD203B41FA5}">
                      <a16:colId xmlns:a16="http://schemas.microsoft.com/office/drawing/2014/main" val="2593389830"/>
                    </a:ext>
                  </a:extLst>
                </a:gridCol>
                <a:gridCol w="2453570">
                  <a:extLst>
                    <a:ext uri="{9D8B030D-6E8A-4147-A177-3AD203B41FA5}">
                      <a16:colId xmlns:a16="http://schemas.microsoft.com/office/drawing/2014/main" val="3461934416"/>
                    </a:ext>
                  </a:extLst>
                </a:gridCol>
                <a:gridCol w="2393358">
                  <a:extLst>
                    <a:ext uri="{9D8B030D-6E8A-4147-A177-3AD203B41FA5}">
                      <a16:colId xmlns:a16="http://schemas.microsoft.com/office/drawing/2014/main" val="4160324942"/>
                    </a:ext>
                  </a:extLst>
                </a:gridCol>
                <a:gridCol w="2624165">
                  <a:extLst>
                    <a:ext uri="{9D8B030D-6E8A-4147-A177-3AD203B41FA5}">
                      <a16:colId xmlns:a16="http://schemas.microsoft.com/office/drawing/2014/main" val="905376541"/>
                    </a:ext>
                  </a:extLst>
                </a:gridCol>
              </a:tblGrid>
              <a:tr h="537616">
                <a:tc rowSpan="2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  <a:p>
                      <a:pPr algn="ctr"/>
                      <a:r>
                        <a:rPr lang="ru-RU" sz="2800" dirty="0" smtClean="0"/>
                        <a:t>Число </a:t>
                      </a:r>
                      <a:r>
                        <a:rPr lang="ru-RU" sz="2800" dirty="0"/>
                        <a:t>лицо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Действительный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02382"/>
                  </a:ext>
                </a:extLst>
              </a:tr>
              <a:tr h="980359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 </a:t>
                      </a:r>
                    </a:p>
                    <a:p>
                      <a:pPr algn="ctr"/>
                      <a:r>
                        <a:rPr lang="ru-RU" sz="2800" dirty="0"/>
                        <a:t>лечить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2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учить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3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вести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4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слушать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061295"/>
                  </a:ext>
                </a:extLst>
              </a:tr>
              <a:tr h="142310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Sg. 1</a:t>
                      </a:r>
                    </a:p>
                    <a:p>
                      <a:pPr algn="ctr"/>
                      <a:r>
                        <a:rPr lang="en-US" sz="2800" dirty="0"/>
                        <a:t>       2</a:t>
                      </a:r>
                    </a:p>
                    <a:p>
                      <a:pPr algn="ctr"/>
                      <a:r>
                        <a:rPr lang="en-US" sz="2800" dirty="0"/>
                        <a:t>       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Curem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Cures</a:t>
                      </a:r>
                    </a:p>
                    <a:p>
                      <a:pPr algn="ctr"/>
                      <a:r>
                        <a:rPr lang="en-US" sz="2800" dirty="0"/>
                        <a:t>Curet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Doceam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Agam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Agas </a:t>
                      </a:r>
                    </a:p>
                    <a:p>
                      <a:pPr algn="ctr"/>
                      <a:r>
                        <a:rPr lang="en-US" sz="2800" dirty="0" err="1"/>
                        <a:t>Agat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Audiar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658628"/>
                  </a:ext>
                </a:extLst>
              </a:tr>
              <a:tr h="142310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Pl. 1</a:t>
                      </a:r>
                    </a:p>
                    <a:p>
                      <a:pPr algn="ctr"/>
                      <a:r>
                        <a:rPr lang="en-US" sz="2800" dirty="0"/>
                        <a:t>     2</a:t>
                      </a:r>
                    </a:p>
                    <a:p>
                      <a:pPr algn="ctr"/>
                      <a:r>
                        <a:rPr lang="en-US" sz="2800" dirty="0"/>
                        <a:t>    </a:t>
                      </a:r>
                      <a:r>
                        <a:rPr lang="ru-RU" sz="2800" dirty="0"/>
                        <a:t> </a:t>
                      </a:r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Curemus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Curetis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Curent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Doceamus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Doceatis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Doceant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Agamus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Agatis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Agant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Audiamus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Audiatis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Audiant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659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31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C7B9E-B2EA-428B-8C67-D9521624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Conjunctivus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88F049-FE92-4D12-96B6-ED1618016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Образование форм </a:t>
            </a:r>
            <a:r>
              <a:rPr lang="en-US" dirty="0" err="1"/>
              <a:t>Conjunctivus</a:t>
            </a:r>
            <a:r>
              <a:rPr lang="en-US" dirty="0"/>
              <a:t> </a:t>
            </a:r>
            <a:r>
              <a:rPr lang="ru-RU" dirty="0"/>
              <a:t>в настоящем времени</a:t>
            </a:r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9D14095-F5EB-44B3-93C0-5EF5F3E22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802812"/>
              </p:ext>
            </p:extLst>
          </p:nvPr>
        </p:nvGraphicFramePr>
        <p:xfrm>
          <a:off x="215462" y="1616396"/>
          <a:ext cx="11761075" cy="495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786">
                  <a:extLst>
                    <a:ext uri="{9D8B030D-6E8A-4147-A177-3AD203B41FA5}">
                      <a16:colId xmlns:a16="http://schemas.microsoft.com/office/drawing/2014/main" val="28193955"/>
                    </a:ext>
                  </a:extLst>
                </a:gridCol>
                <a:gridCol w="2380594">
                  <a:extLst>
                    <a:ext uri="{9D8B030D-6E8A-4147-A177-3AD203B41FA5}">
                      <a16:colId xmlns:a16="http://schemas.microsoft.com/office/drawing/2014/main" val="400499171"/>
                    </a:ext>
                  </a:extLst>
                </a:gridCol>
                <a:gridCol w="2885089">
                  <a:extLst>
                    <a:ext uri="{9D8B030D-6E8A-4147-A177-3AD203B41FA5}">
                      <a16:colId xmlns:a16="http://schemas.microsoft.com/office/drawing/2014/main" val="3661412032"/>
                    </a:ext>
                  </a:extLst>
                </a:gridCol>
                <a:gridCol w="2582391">
                  <a:extLst>
                    <a:ext uri="{9D8B030D-6E8A-4147-A177-3AD203B41FA5}">
                      <a16:colId xmlns:a16="http://schemas.microsoft.com/office/drawing/2014/main" val="4206054180"/>
                    </a:ext>
                  </a:extLst>
                </a:gridCol>
                <a:gridCol w="2352215">
                  <a:extLst>
                    <a:ext uri="{9D8B030D-6E8A-4147-A177-3AD203B41FA5}">
                      <a16:colId xmlns:a16="http://schemas.microsoft.com/office/drawing/2014/main" val="1617816756"/>
                    </a:ext>
                  </a:extLst>
                </a:gridCol>
              </a:tblGrid>
              <a:tr h="837476">
                <a:tc rowSpan="2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ru-RU" sz="2800" dirty="0" smtClean="0"/>
                        <a:t>Число </a:t>
                      </a:r>
                      <a:endParaRPr lang="ru-RU" sz="2800" dirty="0"/>
                    </a:p>
                    <a:p>
                      <a:pPr algn="ctr"/>
                      <a:r>
                        <a:rPr lang="ru-RU" sz="2800" dirty="0"/>
                        <a:t>лицо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Страдательный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170997"/>
                  </a:ext>
                </a:extLst>
              </a:tr>
              <a:tr h="8565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 </a:t>
                      </a:r>
                    </a:p>
                    <a:p>
                      <a:pPr algn="ctr"/>
                      <a:r>
                        <a:rPr lang="ru-RU" sz="2800" dirty="0"/>
                        <a:t>лечить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2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учить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3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вести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4 </a:t>
                      </a:r>
                      <a:r>
                        <a:rPr lang="ru-RU" sz="2800" dirty="0" err="1"/>
                        <a:t>спр</a:t>
                      </a:r>
                      <a:r>
                        <a:rPr lang="ru-RU" sz="2800" dirty="0"/>
                        <a:t>.</a:t>
                      </a:r>
                    </a:p>
                    <a:p>
                      <a:pPr algn="ctr"/>
                      <a:r>
                        <a:rPr lang="ru-RU" sz="2800" dirty="0"/>
                        <a:t>слушать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23483"/>
                  </a:ext>
                </a:extLst>
              </a:tr>
              <a:tr h="124193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Sg. 1</a:t>
                      </a:r>
                    </a:p>
                    <a:p>
                      <a:pPr algn="ctr"/>
                      <a:r>
                        <a:rPr lang="en-US" sz="2800" dirty="0"/>
                        <a:t>       2</a:t>
                      </a:r>
                    </a:p>
                    <a:p>
                      <a:pPr algn="ctr"/>
                      <a:r>
                        <a:rPr lang="en-US" sz="2800" dirty="0"/>
                        <a:t>       3</a:t>
                      </a:r>
                      <a:endParaRPr lang="ru-RU" sz="2800" dirty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Curer</a:t>
                      </a:r>
                    </a:p>
                    <a:p>
                      <a:pPr algn="ctr"/>
                      <a:r>
                        <a:rPr lang="en-US" sz="2800" dirty="0" err="1"/>
                        <a:t>Cureris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Curetur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Docear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Docearis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Agar</a:t>
                      </a:r>
                    </a:p>
                    <a:p>
                      <a:pPr algn="ctr"/>
                      <a:r>
                        <a:rPr lang="en-US" sz="2800" dirty="0" err="1"/>
                        <a:t>Agaris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Agatur</a:t>
                      </a:r>
                      <a:endParaRPr lang="en-US" sz="2800" dirty="0"/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Audiar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Audiaris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367977"/>
                  </a:ext>
                </a:extLst>
              </a:tr>
              <a:tr h="124193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Pl. 1</a:t>
                      </a:r>
                    </a:p>
                    <a:p>
                      <a:pPr algn="ctr"/>
                      <a:r>
                        <a:rPr lang="en-US" sz="2800" dirty="0"/>
                        <a:t>     2</a:t>
                      </a:r>
                    </a:p>
                    <a:p>
                      <a:pPr algn="ctr"/>
                      <a:r>
                        <a:rPr lang="en-US" sz="2800" dirty="0"/>
                        <a:t>    </a:t>
                      </a:r>
                      <a:r>
                        <a:rPr lang="ru-RU" sz="2800" dirty="0"/>
                        <a:t> </a:t>
                      </a:r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Curemur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Curemini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Curentur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Doceamur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Doceamini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Doceantur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Agamur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Agamini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Agantur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Audiamur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Audiamini</a:t>
                      </a:r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Audiantur</a:t>
                      </a:r>
                      <a:r>
                        <a:rPr lang="en-US" sz="2800" dirty="0"/>
                        <a:t> 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574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38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F215D3-F645-4E77-8D61-AC48FAB3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Conjunctivus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0CDC1-8E10-4DE7-B714-66DE859D7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Значение и перевод конъюнктива в простом предложении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err="1" smtClean="0"/>
              <a:t>Laboremus</a:t>
            </a:r>
            <a:r>
              <a:rPr lang="en-US" i="1" dirty="0" smtClean="0"/>
              <a:t>!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ru-RU" dirty="0"/>
              <a:t>Д</a:t>
            </a:r>
            <a:r>
              <a:rPr lang="ru-RU" dirty="0" smtClean="0"/>
              <a:t>авайте </a:t>
            </a:r>
            <a:r>
              <a:rPr lang="ru-RU" dirty="0"/>
              <a:t>работать!</a:t>
            </a:r>
          </a:p>
          <a:p>
            <a:pPr marL="0" indent="0">
              <a:buNone/>
            </a:pPr>
            <a:r>
              <a:rPr lang="en-US" i="1" dirty="0" err="1"/>
              <a:t>Gaudeamus</a:t>
            </a:r>
            <a:r>
              <a:rPr lang="en-US" i="1" dirty="0"/>
              <a:t>!</a:t>
            </a:r>
            <a:r>
              <a:rPr lang="en-US" dirty="0"/>
              <a:t> – </a:t>
            </a:r>
            <a:r>
              <a:rPr lang="ru-RU" dirty="0"/>
              <a:t>Давайте радоваться!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ru-RU" b="1" dirty="0"/>
              <a:t>В рецептуре:</a:t>
            </a:r>
          </a:p>
          <a:p>
            <a:pPr marL="0" indent="0">
              <a:buNone/>
            </a:pPr>
            <a:r>
              <a:rPr lang="en-US" i="1" dirty="0" err="1"/>
              <a:t>Sterilisetur</a:t>
            </a:r>
            <a:r>
              <a:rPr lang="en-US" i="1" dirty="0"/>
              <a:t>! – </a:t>
            </a:r>
            <a:r>
              <a:rPr lang="ru-RU" dirty="0"/>
              <a:t>Пусть будет простерилизовано</a:t>
            </a:r>
            <a:endParaRPr lang="en-US" dirty="0"/>
          </a:p>
          <a:p>
            <a:pPr marL="0" indent="0">
              <a:buNone/>
            </a:pPr>
            <a:r>
              <a:rPr lang="en-US" i="1" dirty="0" err="1"/>
              <a:t>Cito</a:t>
            </a:r>
            <a:r>
              <a:rPr lang="en-US" i="1" dirty="0"/>
              <a:t> </a:t>
            </a:r>
            <a:r>
              <a:rPr lang="en-US" i="1" dirty="0" err="1"/>
              <a:t>adhibeatur</a:t>
            </a:r>
            <a:r>
              <a:rPr lang="en-US" i="1" dirty="0"/>
              <a:t>! – </a:t>
            </a:r>
            <a:r>
              <a:rPr lang="ru-RU" dirty="0"/>
              <a:t>Использовать быстро</a:t>
            </a:r>
          </a:p>
          <a:p>
            <a:pPr marL="0" indent="0">
              <a:buNone/>
            </a:pPr>
            <a:r>
              <a:rPr lang="en-US" i="1" dirty="0"/>
              <a:t>Loco </a:t>
            </a:r>
            <a:r>
              <a:rPr lang="en-US" i="1" dirty="0" err="1"/>
              <a:t>frigido</a:t>
            </a:r>
            <a:r>
              <a:rPr lang="en-US" i="1" dirty="0"/>
              <a:t> </a:t>
            </a:r>
            <a:r>
              <a:rPr lang="en-US" i="1" dirty="0" err="1"/>
              <a:t>servantur</a:t>
            </a:r>
            <a:r>
              <a:rPr lang="en-US" i="1" dirty="0"/>
              <a:t>! </a:t>
            </a:r>
            <a:r>
              <a:rPr lang="en-US" dirty="0"/>
              <a:t>– </a:t>
            </a:r>
            <a:r>
              <a:rPr lang="ru-RU" dirty="0"/>
              <a:t>Хранить в холодном месте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5189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F32EE-6C28-4321-BA78-267CC646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Conjunctivus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DC2923-F8A6-4F36-B149-1F5761942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478959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Рецептурные формулировки с глаголами в </a:t>
            </a:r>
            <a:r>
              <a:rPr lang="en-US" b="1" i="1" dirty="0" err="1"/>
              <a:t>Imperativus</a:t>
            </a:r>
            <a:r>
              <a:rPr lang="en-US" b="1" dirty="0"/>
              <a:t> </a:t>
            </a:r>
            <a:r>
              <a:rPr lang="ru-RU" b="1" dirty="0"/>
              <a:t>и </a:t>
            </a:r>
            <a:r>
              <a:rPr lang="en-US" b="1" i="1" dirty="0" err="1"/>
              <a:t>Conjunctivus</a:t>
            </a:r>
            <a:endParaRPr lang="en-US" b="1" i="1" dirty="0"/>
          </a:p>
          <a:p>
            <a:pPr marL="0" indent="0" algn="ctr">
              <a:buNone/>
            </a:pPr>
            <a:endParaRPr lang="ru-RU" b="1" i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E656192-25EE-4189-B185-442D38A73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357777"/>
              </p:ext>
            </p:extLst>
          </p:nvPr>
        </p:nvGraphicFramePr>
        <p:xfrm>
          <a:off x="631768" y="2311326"/>
          <a:ext cx="1106146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957">
                  <a:extLst>
                    <a:ext uri="{9D8B030D-6E8A-4147-A177-3AD203B41FA5}">
                      <a16:colId xmlns:a16="http://schemas.microsoft.com/office/drawing/2014/main" val="769990925"/>
                    </a:ext>
                  </a:extLst>
                </a:gridCol>
                <a:gridCol w="2639831">
                  <a:extLst>
                    <a:ext uri="{9D8B030D-6E8A-4147-A177-3AD203B41FA5}">
                      <a16:colId xmlns:a16="http://schemas.microsoft.com/office/drawing/2014/main" val="2826754279"/>
                    </a:ext>
                  </a:extLst>
                </a:gridCol>
                <a:gridCol w="3107589">
                  <a:extLst>
                    <a:ext uri="{9D8B030D-6E8A-4147-A177-3AD203B41FA5}">
                      <a16:colId xmlns:a16="http://schemas.microsoft.com/office/drawing/2014/main" val="3978419861"/>
                    </a:ext>
                  </a:extLst>
                </a:gridCol>
                <a:gridCol w="3248091">
                  <a:extLst>
                    <a:ext uri="{9D8B030D-6E8A-4147-A177-3AD203B41FA5}">
                      <a16:colId xmlns:a16="http://schemas.microsoft.com/office/drawing/2014/main" val="2358981350"/>
                    </a:ext>
                  </a:extLst>
                </a:gridCol>
              </a:tblGrid>
              <a:tr h="33595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Imperativus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Conjunctivus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279268"/>
                  </a:ext>
                </a:extLst>
              </a:tr>
              <a:tr h="3786770">
                <a:tc>
                  <a:txBody>
                    <a:bodyPr/>
                    <a:lstStyle/>
                    <a:p>
                      <a:r>
                        <a:rPr lang="en-US" sz="1800" dirty="0" err="1"/>
                        <a:t>Misce</a:t>
                      </a:r>
                      <a:r>
                        <a:rPr lang="ru-RU" sz="1800" dirty="0"/>
                        <a:t>.</a:t>
                      </a:r>
                      <a:endParaRPr lang="en-US" sz="1800" dirty="0"/>
                    </a:p>
                    <a:p>
                      <a:r>
                        <a:rPr lang="en-US" sz="1800" dirty="0" err="1"/>
                        <a:t>Sterilisa</a:t>
                      </a:r>
                      <a:r>
                        <a:rPr lang="en-US" sz="1800" dirty="0"/>
                        <a:t>!</a:t>
                      </a:r>
                      <a:r>
                        <a:rPr lang="ru-RU" sz="1800" dirty="0"/>
                        <a:t> 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Da.</a:t>
                      </a:r>
                    </a:p>
                    <a:p>
                      <a:r>
                        <a:rPr lang="en-US" sz="1800" dirty="0"/>
                        <a:t>Signa.</a:t>
                      </a:r>
                    </a:p>
                    <a:p>
                      <a:r>
                        <a:rPr lang="en-US" sz="1800" dirty="0" err="1"/>
                        <a:t>Repete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dirty="0"/>
                        <a:t>Da tales doses.</a:t>
                      </a:r>
                    </a:p>
                    <a:p>
                      <a:r>
                        <a:rPr lang="en-US" sz="1800" dirty="0"/>
                        <a:t>Divide in </a:t>
                      </a:r>
                      <a:r>
                        <a:rPr lang="en-US" sz="1800" dirty="0" err="1"/>
                        <a:t>partes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aequales</a:t>
                      </a:r>
                      <a:r>
                        <a:rPr lang="en-US" sz="1800" dirty="0"/>
                        <a:t>.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Смешай</a:t>
                      </a:r>
                    </a:p>
                    <a:p>
                      <a:r>
                        <a:rPr lang="ru-RU" sz="1800" dirty="0"/>
                        <a:t>Простерилизуй!</a:t>
                      </a:r>
                    </a:p>
                    <a:p>
                      <a:r>
                        <a:rPr lang="ru-RU" sz="1800" dirty="0"/>
                        <a:t>Выдай</a:t>
                      </a:r>
                    </a:p>
                    <a:p>
                      <a:r>
                        <a:rPr lang="ru-RU" sz="1800" dirty="0"/>
                        <a:t>Обозначь</a:t>
                      </a:r>
                    </a:p>
                    <a:p>
                      <a:r>
                        <a:rPr lang="ru-RU" sz="1800" dirty="0"/>
                        <a:t>Повтори</a:t>
                      </a:r>
                    </a:p>
                    <a:p>
                      <a:r>
                        <a:rPr lang="ru-RU" sz="1800" dirty="0"/>
                        <a:t>Выдай такие дозы</a:t>
                      </a:r>
                    </a:p>
                    <a:p>
                      <a:r>
                        <a:rPr lang="ru-RU" sz="1800" dirty="0"/>
                        <a:t>Раздели на равные части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Misceatur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dirty="0" err="1"/>
                        <a:t>Sterilisetur</a:t>
                      </a:r>
                      <a:r>
                        <a:rPr lang="en-US" sz="1800" dirty="0"/>
                        <a:t>!</a:t>
                      </a:r>
                    </a:p>
                    <a:p>
                      <a:r>
                        <a:rPr lang="en-US" sz="1800" dirty="0" err="1"/>
                        <a:t>Detur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dirty="0" err="1"/>
                        <a:t>Signetur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dirty="0" err="1"/>
                        <a:t>Repetatur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dirty="0" err="1"/>
                        <a:t>Dentur</a:t>
                      </a:r>
                      <a:r>
                        <a:rPr lang="en-US" sz="1800" dirty="0"/>
                        <a:t> tales doses.</a:t>
                      </a:r>
                    </a:p>
                    <a:p>
                      <a:r>
                        <a:rPr lang="en-US" sz="1800" dirty="0" err="1"/>
                        <a:t>Dividatur</a:t>
                      </a:r>
                      <a:r>
                        <a:rPr lang="en-US" sz="1800" dirty="0"/>
                        <a:t> in </a:t>
                      </a:r>
                      <a:r>
                        <a:rPr lang="en-US" sz="1800" dirty="0" err="1"/>
                        <a:t>partes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aequales</a:t>
                      </a:r>
                      <a:r>
                        <a:rPr lang="en-US" sz="1800" dirty="0"/>
                        <a:t>.</a:t>
                      </a:r>
                    </a:p>
                    <a:p>
                      <a:r>
                        <a:rPr lang="en-US" sz="1800" b="1" i="1" dirty="0" err="1"/>
                        <a:t>Misce</a:t>
                      </a:r>
                      <a:r>
                        <a:rPr lang="en-US" sz="1800" b="1" i="1" dirty="0"/>
                        <a:t>, fiat </a:t>
                      </a:r>
                      <a:r>
                        <a:rPr lang="en-US" sz="1800" b="1" i="1" dirty="0" err="1"/>
                        <a:t>emulsum</a:t>
                      </a:r>
                      <a:r>
                        <a:rPr lang="en-US" sz="1800" b="1" i="1" dirty="0"/>
                        <a:t>.</a:t>
                      </a:r>
                    </a:p>
                    <a:p>
                      <a:endParaRPr lang="ru-RU" sz="1800" b="1" i="1" dirty="0"/>
                    </a:p>
                    <a:p>
                      <a:r>
                        <a:rPr lang="en-US" sz="1800" b="1" i="1" dirty="0" err="1"/>
                        <a:t>Misce</a:t>
                      </a:r>
                      <a:r>
                        <a:rPr lang="en-US" sz="1800" b="1" i="1" dirty="0"/>
                        <a:t>, fiat </a:t>
                      </a:r>
                      <a:r>
                        <a:rPr lang="en-US" sz="1800" b="1" i="1" dirty="0" err="1"/>
                        <a:t>pulvis</a:t>
                      </a:r>
                      <a:r>
                        <a:rPr lang="en-US" sz="1800" b="1" i="1" dirty="0"/>
                        <a:t>.</a:t>
                      </a:r>
                    </a:p>
                    <a:p>
                      <a:endParaRPr lang="ru-RU" sz="1800" b="1" i="1" dirty="0"/>
                    </a:p>
                    <a:p>
                      <a:r>
                        <a:rPr lang="en-US" sz="1800" b="1" i="1" dirty="0" err="1"/>
                        <a:t>Misce</a:t>
                      </a:r>
                      <a:r>
                        <a:rPr lang="en-US" sz="1800" b="1" i="1" dirty="0"/>
                        <a:t>, </a:t>
                      </a:r>
                      <a:r>
                        <a:rPr lang="en-US" sz="1800" b="1" i="1" dirty="0" err="1"/>
                        <a:t>fiant</a:t>
                      </a:r>
                      <a:r>
                        <a:rPr lang="en-US" sz="1800" b="1" i="1" dirty="0"/>
                        <a:t> </a:t>
                      </a:r>
                      <a:r>
                        <a:rPr lang="en-US" sz="1800" b="1" i="1" dirty="0" err="1"/>
                        <a:t>suppositoria</a:t>
                      </a:r>
                      <a:r>
                        <a:rPr lang="en-US" sz="1800" b="1" i="1" dirty="0"/>
                        <a:t>.</a:t>
                      </a:r>
                    </a:p>
                    <a:p>
                      <a:r>
                        <a:rPr lang="en-US" sz="1800" b="1" i="1" dirty="0" err="1"/>
                        <a:t>Misce</a:t>
                      </a:r>
                      <a:r>
                        <a:rPr lang="en-US" sz="1800" b="1" i="1" dirty="0"/>
                        <a:t>, </a:t>
                      </a:r>
                      <a:r>
                        <a:rPr lang="en-US" sz="1800" b="1" i="1" dirty="0" err="1"/>
                        <a:t>fiant</a:t>
                      </a:r>
                      <a:r>
                        <a:rPr lang="en-US" sz="1800" b="1" i="1" dirty="0"/>
                        <a:t> species.</a:t>
                      </a:r>
                      <a:endParaRPr lang="ru-RU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Смешать</a:t>
                      </a:r>
                    </a:p>
                    <a:p>
                      <a:r>
                        <a:rPr lang="ru-RU" sz="1800" dirty="0"/>
                        <a:t>Простерилизовать!</a:t>
                      </a:r>
                    </a:p>
                    <a:p>
                      <a:r>
                        <a:rPr lang="ru-RU" sz="1800" dirty="0"/>
                        <a:t>Выдать</a:t>
                      </a:r>
                    </a:p>
                    <a:p>
                      <a:r>
                        <a:rPr lang="ru-RU" sz="1800" dirty="0"/>
                        <a:t>Обозначить</a:t>
                      </a:r>
                    </a:p>
                    <a:p>
                      <a:r>
                        <a:rPr lang="ru-RU" sz="1800" dirty="0"/>
                        <a:t>Повторить</a:t>
                      </a:r>
                    </a:p>
                    <a:p>
                      <a:r>
                        <a:rPr lang="ru-RU" sz="1800" dirty="0"/>
                        <a:t>Выдать такие дозы</a:t>
                      </a:r>
                    </a:p>
                    <a:p>
                      <a:r>
                        <a:rPr lang="ru-RU" sz="1800" dirty="0"/>
                        <a:t>Разделить на равные части</a:t>
                      </a:r>
                    </a:p>
                    <a:p>
                      <a:r>
                        <a:rPr lang="ru-RU" sz="1800" dirty="0"/>
                        <a:t>Смешай, пусть получится эмульсия</a:t>
                      </a:r>
                    </a:p>
                    <a:p>
                      <a:r>
                        <a:rPr lang="ru-RU" sz="1800" dirty="0"/>
                        <a:t>Смешай, пусть </a:t>
                      </a:r>
                      <a:r>
                        <a:rPr lang="ru-RU" sz="1800" dirty="0" smtClean="0"/>
                        <a:t>получится по </a:t>
                      </a:r>
                      <a:r>
                        <a:rPr lang="ru-RU" sz="1800" dirty="0"/>
                        <a:t>порошок</a:t>
                      </a:r>
                    </a:p>
                    <a:p>
                      <a:r>
                        <a:rPr lang="ru-RU" sz="1800" dirty="0"/>
                        <a:t>Смешай, чтобы получились свечи</a:t>
                      </a:r>
                    </a:p>
                    <a:p>
                      <a:r>
                        <a:rPr lang="ru-RU" sz="1800" dirty="0"/>
                        <a:t>Смешай, пусть получится сбор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390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176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308</Words>
  <Application>Microsoft Office PowerPoint</Application>
  <PresentationFormat>Широкоэкранный</PresentationFormat>
  <Paragraphs>150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YS Text</vt:lpstr>
      <vt:lpstr>Тема Office</vt:lpstr>
      <vt:lpstr>Conjunctivus сослагательное наклонение глагола</vt:lpstr>
      <vt:lpstr>Conjunctivus</vt:lpstr>
      <vt:lpstr>Conjunctivus </vt:lpstr>
      <vt:lpstr>Conjunctivus</vt:lpstr>
      <vt:lpstr>Conjunctivus</vt:lpstr>
      <vt:lpstr>Conjunctivus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Conjunctivus сослагательное наклонение глагола</dc:title>
  <dc:creator>Janna Martinson</dc:creator>
  <cp:lastModifiedBy>Admin</cp:lastModifiedBy>
  <cp:revision>10</cp:revision>
  <dcterms:created xsi:type="dcterms:W3CDTF">2025-08-26T18:45:03Z</dcterms:created>
  <dcterms:modified xsi:type="dcterms:W3CDTF">2025-09-22T17:43:30Z</dcterms:modified>
</cp:coreProperties>
</file>