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8"/>
  </p:notesMasterIdLst>
  <p:sldIdLst>
    <p:sldId id="256" r:id="rId2"/>
    <p:sldId id="661" r:id="rId3"/>
    <p:sldId id="706" r:id="rId4"/>
    <p:sldId id="730" r:id="rId5"/>
    <p:sldId id="735" r:id="rId6"/>
    <p:sldId id="743" r:id="rId7"/>
    <p:sldId id="744" r:id="rId8"/>
    <p:sldId id="742" r:id="rId9"/>
    <p:sldId id="741" r:id="rId10"/>
    <p:sldId id="740" r:id="rId11"/>
    <p:sldId id="747" r:id="rId12"/>
    <p:sldId id="746" r:id="rId13"/>
    <p:sldId id="756" r:id="rId14"/>
    <p:sldId id="748" r:id="rId15"/>
    <p:sldId id="745" r:id="rId16"/>
    <p:sldId id="739" r:id="rId17"/>
    <p:sldId id="737" r:id="rId18"/>
    <p:sldId id="749" r:id="rId19"/>
    <p:sldId id="750" r:id="rId20"/>
    <p:sldId id="751" r:id="rId21"/>
    <p:sldId id="752" r:id="rId22"/>
    <p:sldId id="753" r:id="rId23"/>
    <p:sldId id="754" r:id="rId24"/>
    <p:sldId id="757" r:id="rId25"/>
    <p:sldId id="755" r:id="rId26"/>
    <p:sldId id="693" r:id="rId27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-408" y="-13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4581525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5501879" y="23813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2" y="225029"/>
            <a:ext cx="909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5" y="2222898"/>
            <a:ext cx="2235994" cy="2406253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0" y="3365898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0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8310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0" y="126801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91" y="155972"/>
            <a:ext cx="2757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7" y="3979069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167063" y="204789"/>
            <a:ext cx="7976937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</a:t>
            </a:r>
            <a:r>
              <a:rPr lang="ru-RU" b="1" dirty="0" smtClean="0">
                <a:solidFill>
                  <a:srgbClr val="E5C78C"/>
                </a:solidFill>
              </a:rPr>
              <a:t>«Зоология</a:t>
            </a:r>
            <a:r>
              <a:rPr lang="ru-RU" b="1" dirty="0">
                <a:solidFill>
                  <a:srgbClr val="E5C78C"/>
                </a:solidFill>
              </a:rPr>
              <a:t>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06.03.01 Биология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</a:t>
            </a:r>
            <a:r>
              <a:rPr lang="ru-RU" b="1" dirty="0" smtClean="0">
                <a:solidFill>
                  <a:srgbClr val="E5C78C"/>
                </a:solidFill>
              </a:rPr>
              <a:t>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endParaRPr lang="ru-RU" b="1" dirty="0" smtClean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Лекция № 1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3946358" y="4210050"/>
            <a:ext cx="5022621" cy="900246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margarita.postnova@volgmed.ru</a:t>
            </a:r>
            <a:endParaRPr lang="ru-RU" b="1" dirty="0" smtClean="0">
              <a:solidFill>
                <a:srgbClr val="E5C78C"/>
              </a:solidFill>
            </a:endParaRPr>
          </a:p>
          <a:p>
            <a:pPr algn="r"/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884" y="2454442"/>
            <a:ext cx="8518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E5C78C"/>
                </a:solidFill>
              </a:rPr>
              <a:t>Позвоночные (</a:t>
            </a:r>
            <a:r>
              <a:rPr lang="en-US" sz="2400" dirty="0" smtClean="0">
                <a:solidFill>
                  <a:srgbClr val="E5C78C"/>
                </a:solidFill>
              </a:rPr>
              <a:t>Vertebrata</a:t>
            </a:r>
            <a:r>
              <a:rPr lang="ru-RU" sz="2400" dirty="0" smtClean="0">
                <a:solidFill>
                  <a:srgbClr val="E5C78C"/>
                </a:solidFill>
              </a:rPr>
              <a:t>) или Черепные (</a:t>
            </a:r>
            <a:r>
              <a:rPr lang="en-US" sz="2400" dirty="0" err="1" smtClean="0">
                <a:solidFill>
                  <a:srgbClr val="E5C78C"/>
                </a:solidFill>
              </a:rPr>
              <a:t>Craniata</a:t>
            </a:r>
            <a:r>
              <a:rPr lang="ru-RU" sz="2400" dirty="0" smtClean="0">
                <a:solidFill>
                  <a:srgbClr val="E5C78C"/>
                </a:solidFill>
              </a:rPr>
              <a:t>). Челюстные (</a:t>
            </a:r>
            <a:r>
              <a:rPr lang="en-US" sz="2400" dirty="0" err="1" smtClean="0">
                <a:solidFill>
                  <a:srgbClr val="E5C78C"/>
                </a:solidFill>
              </a:rPr>
              <a:t>Gnathostomata</a:t>
            </a:r>
            <a:r>
              <a:rPr lang="ru-RU" sz="2400" dirty="0" smtClean="0">
                <a:solidFill>
                  <a:srgbClr val="E5C78C"/>
                </a:solidFill>
              </a:rPr>
              <a:t>). Хрящевые рыбы (</a:t>
            </a:r>
            <a:r>
              <a:rPr lang="en-US" sz="2400" dirty="0" err="1" smtClean="0">
                <a:solidFill>
                  <a:srgbClr val="E5C78C"/>
                </a:solidFill>
              </a:rPr>
              <a:t>Chondrichthyes</a:t>
            </a:r>
            <a:r>
              <a:rPr lang="ru-RU" sz="2400" dirty="0" smtClean="0">
                <a:solidFill>
                  <a:srgbClr val="E5C78C"/>
                </a:solidFill>
              </a:rPr>
              <a:t>) . Общая характеристика. </a:t>
            </a:r>
          </a:p>
          <a:p>
            <a:pPr algn="ctr"/>
            <a:r>
              <a:rPr lang="ru-RU" sz="2400" dirty="0" smtClean="0">
                <a:solidFill>
                  <a:srgbClr val="E5C78C"/>
                </a:solidFill>
              </a:rPr>
              <a:t>Систематика Хрящевых рыб.</a:t>
            </a:r>
            <a:br>
              <a:rPr lang="ru-RU" sz="2400" dirty="0" smtClean="0">
                <a:solidFill>
                  <a:srgbClr val="E5C78C"/>
                </a:solidFill>
              </a:rPr>
            </a:br>
            <a:endParaRPr lang="ru-RU" sz="2400" dirty="0">
              <a:solidFill>
                <a:srgbClr val="E5C7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5"/>
            <a:ext cx="4463715" cy="44410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Форма чешуи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3" cstate="print"/>
          <a:srcRect l="50972" b="32431"/>
          <a:stretch>
            <a:fillRect/>
          </a:stretch>
        </p:blipFill>
        <p:spPr bwMode="auto">
          <a:xfrm>
            <a:off x="4822740" y="843605"/>
            <a:ext cx="4032501" cy="383467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6569" y="180100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Плакоидная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Циклоидная</a:t>
            </a: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Ктеноидная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Чешуя древних рыб</a:t>
            </a: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Костная жучка осетра</a:t>
            </a: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6222" y="0"/>
            <a:ext cx="4271210" cy="716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Скелет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03108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6567" y="536869"/>
            <a:ext cx="8927433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Опора тела - позвоночник, образованный большим числом позвонков. </a:t>
            </a:r>
          </a:p>
          <a:p>
            <a:pPr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Каждый позвонок состоит из тела и верхней дуги.</a:t>
            </a:r>
          </a:p>
          <a:p>
            <a:pPr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Позвоночник защищает спинной мозг. </a:t>
            </a:r>
          </a:p>
          <a:p>
            <a:pPr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В туловищном отделе к позвонкам прикрепляются ребра. </a:t>
            </a:r>
          </a:p>
          <a:p>
            <a:pPr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Спереди с позвоночником сочленен череп.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1150" y="3397737"/>
            <a:ext cx="127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Мышцы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738" y="4061342"/>
            <a:ext cx="6392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5300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слабо дифференцированы, исключение - мышцы челюстей и жаберных крышек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5"/>
            <a:ext cx="7491476" cy="7007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Пищеварительная система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662738" cy="6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772812"/>
            <a:ext cx="85023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Есть зубы, печень, желчный пузырь, поджелудочная железа. Характер пищи у рыб чрезвычайно разнообразен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3152" y="1889778"/>
            <a:ext cx="1449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Дыхание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179" y="2165485"/>
            <a:ext cx="8245642" cy="52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рот -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жаберные щели -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жаберные лепестки -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наружу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344" y="2723968"/>
            <a:ext cx="32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Кровеносная система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045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замкнутая, 1 круг кровообращения,  сердце 2-камерное,</a:t>
            </a:r>
          </a:p>
          <a:p>
            <a:pPr eaLnBrk="0" hangingPunct="0"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венозная кровь - от сердца в жабры, артериальная кровь - по спинной аорте к внутренним органам,</a:t>
            </a:r>
          </a:p>
          <a:p>
            <a:pPr eaLnBrk="0" hangingPunct="0"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воротная система печени и почек</a:t>
            </a:r>
          </a:p>
          <a:p>
            <a:pPr eaLnBrk="0" hangingPunct="0"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хо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лоднокровные (пойкилотермные) животные.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7489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Выделительная система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678781" cy="66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178" y="769922"/>
            <a:ext cx="8117305" cy="138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400" b="1" i="1" dirty="0" smtClean="0">
                <a:solidFill>
                  <a:schemeClr val="bg1"/>
                </a:solidFill>
              </a:rPr>
              <a:t>Лентовидные первичные почки –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мезонефрос</a:t>
            </a:r>
            <a:r>
              <a:rPr lang="ru-RU" sz="2400" b="1" i="1" dirty="0" smtClean="0">
                <a:solidFill>
                  <a:schemeClr val="bg1"/>
                </a:solidFill>
              </a:rPr>
              <a:t>  мочеточники          мочевой пузырь           наружное отверстие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4189" y="2226663"/>
            <a:ext cx="4941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Половая система и размножение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6589" y="2843739"/>
            <a:ext cx="6938210" cy="1898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Раздельнополые, наружное оплодотворение.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Нерест - процесс выбрасывания икры и семенной жидкости в воду.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5"/>
            <a:ext cx="5779168" cy="8611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Нервная система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470121" cy="4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716" y="1604210"/>
            <a:ext cx="4023644" cy="330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2505" y="914650"/>
            <a:ext cx="460408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Отделы головного мозга: конечный, промежуточный, средний, задний и продолговатый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От головного мозга отходят 10 пар нервов.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Спинной мозг - шнур цилиндрической формы в верхних дугах позвоночника. Число спинномозговых нервов = числу позвонков.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Симпатическая система - иннервация гладких мышц внутренних органов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6292515" cy="84515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Органы чувств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807117" cy="7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8568" y="863590"/>
            <a:ext cx="721894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зрение (плоская роговица, шарообразный хрусталик, век нет)</a:t>
            </a:r>
          </a:p>
          <a:p>
            <a:pPr>
              <a:lnSpc>
                <a:spcPct val="12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 обоняние, вкус </a:t>
            </a:r>
          </a:p>
          <a:p>
            <a:pPr>
              <a:lnSpc>
                <a:spcPct val="12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 слух  (внутреннее ухо – перепончатый лабиринт)</a:t>
            </a:r>
          </a:p>
          <a:p>
            <a:pPr>
              <a:lnSpc>
                <a:spcPct val="12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 органы боковой линии и равновесия - канал с нервными окончаниями, воспринимающими давление и направление тока воды</a:t>
            </a:r>
          </a:p>
          <a:p>
            <a:pPr>
              <a:lnSpc>
                <a:spcPct val="12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 органы осязания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7485" y="0"/>
            <a:ext cx="6372726" cy="82911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Хрящевые рыбы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438149" cy="4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14335"/>
            <a:ext cx="81413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появились в девоне,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морские, несколько видов вторично вернулись в пресные воды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размеры: от мелких скатов - 15 см до акул - 15-20 м </a:t>
            </a:r>
          </a:p>
          <a:p>
            <a:pPr>
              <a:lnSpc>
                <a:spcPct val="11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П/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пластиножаберные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Elasmobranchii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акул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Selachomorpha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  <a:p>
            <a:pPr>
              <a:lnSpc>
                <a:spcPct val="11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(8 отрядов с 220-250 видами) </a:t>
            </a:r>
          </a:p>
          <a:p>
            <a:pPr>
              <a:lnSpc>
                <a:spcPct val="11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скатов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Batomorpha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(5 отрядов с 300-340 видами)</a:t>
            </a:r>
          </a:p>
          <a:p>
            <a:pPr>
              <a:lnSpc>
                <a:spcPct val="11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П/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цельноголовые (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Holocephali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>
              <a:lnSpc>
                <a:spcPct val="11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химерообразные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Chimaeriformes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(около 30 видов).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4" descr="prikol00766"/>
          <p:cNvPicPr>
            <a:picLocks noChangeAspect="1" noChangeArrowheads="1"/>
          </p:cNvPicPr>
          <p:nvPr/>
        </p:nvPicPr>
        <p:blipFill>
          <a:blip r:embed="rId3" cstate="print"/>
          <a:srcRect b="10709"/>
          <a:stretch>
            <a:fillRect/>
          </a:stretch>
        </p:blipFill>
        <p:spPr bwMode="auto">
          <a:xfrm>
            <a:off x="8025983" y="3817630"/>
            <a:ext cx="1118017" cy="132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Новый рисунок (8)"/>
          <p:cNvPicPr>
            <a:picLocks noChangeAspect="1" noChangeArrowheads="1"/>
          </p:cNvPicPr>
          <p:nvPr/>
        </p:nvPicPr>
        <p:blipFill>
          <a:blip r:embed="rId4" cstate="print"/>
          <a:srcRect l="7542" t="15111" r="11166" b="6778"/>
          <a:stretch>
            <a:fillRect/>
          </a:stretch>
        </p:blipFill>
        <p:spPr bwMode="auto">
          <a:xfrm>
            <a:off x="7170821" y="2221833"/>
            <a:ext cx="1668379" cy="120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Подкласс Цельноголовые Отряд Химе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647" y="722815"/>
            <a:ext cx="1539632" cy="1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1"/>
            <a:ext cx="6079957" cy="5935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Скелет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404148" cy="3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191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скелет полностью хрящевой: позвоночный столб и череп. У </a:t>
            </a:r>
            <a:r>
              <a:rPr lang="ru-RU" sz="2400" dirty="0" err="1" smtClean="0">
                <a:solidFill>
                  <a:schemeClr val="bg1"/>
                </a:solidFill>
              </a:rPr>
              <a:t>пластиножаберных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амфицельные</a:t>
            </a:r>
            <a:r>
              <a:rPr lang="ru-RU" sz="2400" dirty="0" smtClean="0">
                <a:solidFill>
                  <a:schemeClr val="bg1"/>
                </a:solidFill>
              </a:rPr>
              <a:t> хрящевые позвонки (тела двояковогнуты, в промежутках остатки хорды, верхние дуги оканчивающиеся остистыми отростками). У цельноголовых образуются верхние и нижние дуги, но тела позвонков не развиваются, а в оболочке хорды откладываются известковые соли. </a:t>
            </a:r>
            <a:r>
              <a:rPr lang="ru-RU" sz="2400" u="sng" dirty="0" smtClean="0">
                <a:solidFill>
                  <a:schemeClr val="bg1"/>
                </a:solidFill>
              </a:rPr>
              <a:t>У  </a:t>
            </a:r>
            <a:r>
              <a:rPr lang="ru-RU" sz="2400" u="sng" dirty="0" err="1" smtClean="0">
                <a:solidFill>
                  <a:schemeClr val="bg1"/>
                </a:solidFill>
              </a:rPr>
              <a:t>пластинчатожыберных</a:t>
            </a:r>
            <a:r>
              <a:rPr lang="ru-RU" sz="2400" b="1" dirty="0" smtClean="0">
                <a:solidFill>
                  <a:schemeClr val="bg1"/>
                </a:solidFill>
              </a:rPr>
              <a:t> череп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амфистиличный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или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гиостиличный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u="sng" dirty="0" smtClean="0">
                <a:solidFill>
                  <a:schemeClr val="bg1"/>
                </a:solidFill>
              </a:rPr>
              <a:t>у цельноголовых</a:t>
            </a:r>
            <a:r>
              <a:rPr lang="ru-RU" sz="2400" dirty="0" smtClean="0">
                <a:solidFill>
                  <a:schemeClr val="bg1"/>
                </a:solidFill>
              </a:rPr>
              <a:t> –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аутостиличный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5727031" cy="829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Кожа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598570" cy="5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2821" y="958421"/>
            <a:ext cx="538212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400" u="sng" dirty="0" smtClean="0">
                <a:solidFill>
                  <a:schemeClr val="bg1"/>
                </a:solidFill>
              </a:rPr>
              <a:t>Кожа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пластиножаберных</a:t>
            </a:r>
            <a:r>
              <a:rPr lang="ru-RU" sz="2400" dirty="0" smtClean="0">
                <a:solidFill>
                  <a:schemeClr val="bg1"/>
                </a:solidFill>
              </a:rPr>
              <a:t> обычно покрыта </a:t>
            </a:r>
            <a:r>
              <a:rPr lang="ru-RU" sz="2400" dirty="0" err="1" smtClean="0">
                <a:solidFill>
                  <a:schemeClr val="bg1"/>
                </a:solidFill>
              </a:rPr>
              <a:t>плакоидной</a:t>
            </a:r>
            <a:r>
              <a:rPr lang="ru-RU" sz="2400" dirty="0" smtClean="0">
                <a:solidFill>
                  <a:schemeClr val="bg1"/>
                </a:solidFill>
              </a:rPr>
              <a:t> чешуей 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Кожа богата железами 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Окраска защитная.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109" descr="port_jackson_sh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17" y="3155032"/>
            <a:ext cx="2294361" cy="172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5" descr="_0629_004"/>
          <p:cNvPicPr>
            <a:picLocks noChangeAspect="1" noChangeArrowheads="1"/>
          </p:cNvPicPr>
          <p:nvPr/>
        </p:nvPicPr>
        <p:blipFill>
          <a:blip r:embed="rId4" cstate="print"/>
          <a:srcRect l="17546" t="15775" r="19568" b="19194"/>
          <a:stretch>
            <a:fillRect/>
          </a:stretch>
        </p:blipFill>
        <p:spPr bwMode="auto">
          <a:xfrm>
            <a:off x="5584745" y="1507957"/>
            <a:ext cx="3126119" cy="13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1" descr="lisi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925" y="3135397"/>
            <a:ext cx="2256874" cy="169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3" descr="Stroenie-xryashhevyx-ryb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380" y="3036969"/>
            <a:ext cx="2566736" cy="19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7748" y="0"/>
            <a:ext cx="6577262" cy="5884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Движение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486275" cy="47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2826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FontTx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лопасти плавников имеют скелет из роговых лучей,  опора для спинных и анального плавников – хрящи  в мышцах, для хвостового — задний конец позвоночника, для грудных — плечевой пояс, для брюшных — тазовый пояс,  хвост  гетероцеркальный  </a:t>
            </a:r>
            <a:r>
              <a:rPr lang="ru-RU" sz="23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плавательного пузыря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удельная масса выше 1, поэтому, для того чтобы держаться в воде, они должны активно плавать  подъемная сила создается большими грудными плавниками, хвостом, который совершает гребные движения.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80" y="144379"/>
            <a:ext cx="577516" cy="5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615240" y="287379"/>
            <a:ext cx="102175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0735" y="892482"/>
            <a:ext cx="65371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Характерные признаки  </a:t>
            </a:r>
            <a:r>
              <a:rPr lang="ru-RU" sz="2400" b="1" dirty="0" err="1" smtClean="0">
                <a:solidFill>
                  <a:schemeClr val="bg1"/>
                </a:solidFill>
              </a:rPr>
              <a:t>челюстноротых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Ароморфозы рыб. Систематика.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Общая характеристика класса Рыбы.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Общая характеристика Хрящевых рыб.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Акулы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Скаты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406" y="3213184"/>
            <a:ext cx="6725056" cy="17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ryba-molot6"/>
          <p:cNvPicPr>
            <a:picLocks noChangeAspect="1" noChangeArrowheads="1"/>
          </p:cNvPicPr>
          <p:nvPr/>
        </p:nvPicPr>
        <p:blipFill>
          <a:blip r:embed="rId4" cstate="print"/>
          <a:srcRect l="13861" r="11806" b="20442"/>
          <a:stretch>
            <a:fillRect/>
          </a:stretch>
        </p:blipFill>
        <p:spPr bwMode="auto">
          <a:xfrm>
            <a:off x="6866522" y="1467184"/>
            <a:ext cx="2069181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6366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Дыхательная система 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" y="1"/>
            <a:ext cx="676222" cy="65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8758" y="676964"/>
            <a:ext cx="85183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Жаберных </a:t>
            </a:r>
            <a:r>
              <a:rPr lang="ru-RU" sz="2400" dirty="0" err="1" smtClean="0">
                <a:solidFill>
                  <a:schemeClr val="bg1"/>
                </a:solidFill>
              </a:rPr>
              <a:t>крышщк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пластиножаберных</a:t>
            </a:r>
            <a:r>
              <a:rPr lang="ru-RU" sz="2400" dirty="0" smtClean="0">
                <a:solidFill>
                  <a:schemeClr val="bg1"/>
                </a:solidFill>
              </a:rPr>
              <a:t> нет, </a:t>
            </a:r>
          </a:p>
          <a:p>
            <a:pPr>
              <a:defRPr/>
            </a:pPr>
            <a:r>
              <a:rPr lang="ru-RU" sz="2400" dirty="0" err="1" smtClean="0">
                <a:solidFill>
                  <a:schemeClr val="bg1"/>
                </a:solidFill>
              </a:rPr>
              <a:t>брызгальца</a:t>
            </a:r>
            <a:r>
              <a:rPr lang="ru-RU" sz="2400" dirty="0" smtClean="0">
                <a:solidFill>
                  <a:schemeClr val="bg1"/>
                </a:solidFill>
              </a:rPr>
              <a:t> — рудимент жаберной щели между челюстной и подъязычной дугами, жаберные лепестки у акулообразных имеют форму пластин  «</a:t>
            </a:r>
            <a:r>
              <a:rPr lang="ru-RU" sz="2400" dirty="0" err="1" smtClean="0">
                <a:solidFill>
                  <a:schemeClr val="bg1"/>
                </a:solidFill>
              </a:rPr>
              <a:t>пластиножаберные</a:t>
            </a:r>
            <a:r>
              <a:rPr lang="ru-RU" sz="2400" dirty="0" smtClean="0">
                <a:solidFill>
                  <a:schemeClr val="bg1"/>
                </a:solidFill>
              </a:rPr>
              <a:t> рыбы»), у скатов жаберные отверстия на брюшной стороне тела, туловище сильно </a:t>
            </a:r>
            <a:r>
              <a:rPr lang="ru-RU" sz="2400" dirty="0" err="1" smtClean="0">
                <a:solidFill>
                  <a:schemeClr val="bg1"/>
                </a:solidFill>
              </a:rPr>
              <a:t>уплощено</a:t>
            </a:r>
            <a:r>
              <a:rPr lang="ru-RU" sz="2400" dirty="0" smtClean="0">
                <a:solidFill>
                  <a:schemeClr val="bg1"/>
                </a:solidFill>
              </a:rPr>
              <a:t>, и край грудных плавников срастается с боками тела и головы</a:t>
            </a:r>
            <a:r>
              <a:rPr lang="ru-RU" sz="2400" dirty="0" smtClean="0"/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154" y="3413779"/>
            <a:ext cx="32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Кровеносная система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137" y="3943171"/>
            <a:ext cx="8710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Кровь красная благодаря наличию в ней эритроцитов и гемоглобина. В сердце есть артериальный конус.</a:t>
            </a:r>
          </a:p>
          <a:p>
            <a:pPr algn="just" eaLnBrk="0" hangingPunct="0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Имеется кроветворный орган — селезенка.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6526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Пищеварительная система 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602067" cy="58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842" y="847447"/>
            <a:ext cx="8582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рот - </a:t>
            </a:r>
            <a:r>
              <a:rPr lang="ru-RU" sz="2400" dirty="0" err="1" smtClean="0">
                <a:solidFill>
                  <a:schemeClr val="bg1"/>
                </a:solidFill>
              </a:rPr>
              <a:t>ротоглоточная</a:t>
            </a:r>
            <a:r>
              <a:rPr lang="ru-RU" sz="2400" dirty="0" smtClean="0">
                <a:solidFill>
                  <a:schemeClr val="bg1"/>
                </a:solidFill>
              </a:rPr>
              <a:t> полость (на дне язык, на челюстях -  зубы, образовавшиеся из чешуек) - пищевод – желудок – кишечник (тонкий, толстый кишечник и прямая кишка)</a:t>
            </a:r>
          </a:p>
          <a:p>
            <a:pPr>
              <a:lnSpc>
                <a:spcPct val="14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хорошо развит спиральный клапан  развиты поджелудочная железа, печень </a:t>
            </a:r>
          </a:p>
        </p:txBody>
      </p:sp>
      <p:pic>
        <p:nvPicPr>
          <p:cNvPr id="7" name="Picture 5" descr="Akula_z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12" y="3449052"/>
            <a:ext cx="1895233" cy="142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el_tooth"/>
          <p:cNvPicPr>
            <a:picLocks noChangeAspect="1" noChangeArrowheads="1"/>
          </p:cNvPicPr>
          <p:nvPr/>
        </p:nvPicPr>
        <p:blipFill>
          <a:blip r:embed="rId4" cstate="print"/>
          <a:srcRect t="25209" r="14948"/>
          <a:stretch>
            <a:fillRect/>
          </a:stretch>
        </p:blipFill>
        <p:spPr bwMode="auto">
          <a:xfrm>
            <a:off x="6279983" y="3224296"/>
            <a:ext cx="25923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6801852" cy="6526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Половая система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58991" cy="73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1475" y="863590"/>
            <a:ext cx="81012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половые железы и половые протоки: у самцов — семенники и мочевые протоки; у самок — яичники и яйцеводы.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внутреннее оплодотворение (в верхней части </a:t>
            </a:r>
            <a:r>
              <a:rPr lang="ru-RU" sz="2400" dirty="0" err="1" smtClean="0">
                <a:solidFill>
                  <a:schemeClr val="bg1"/>
                </a:solidFill>
              </a:rPr>
              <a:t>яйцепротока</a:t>
            </a:r>
            <a:r>
              <a:rPr lang="ru-RU" sz="2400" dirty="0" smtClean="0">
                <a:solidFill>
                  <a:schemeClr val="bg1"/>
                </a:solidFill>
              </a:rPr>
              <a:t>). У самцов - </a:t>
            </a:r>
            <a:r>
              <a:rPr lang="ru-RU" sz="2400" dirty="0" err="1" smtClean="0">
                <a:solidFill>
                  <a:schemeClr val="bg1"/>
                </a:solidFill>
              </a:rPr>
              <a:t>птеригоподий</a:t>
            </a:r>
            <a:r>
              <a:rPr lang="ru-RU" sz="2400" dirty="0" smtClean="0">
                <a:solidFill>
                  <a:schemeClr val="bg1"/>
                </a:solidFill>
              </a:rPr>
              <a:t> - выполняет функцию </a:t>
            </a:r>
            <a:r>
              <a:rPr lang="ru-RU" sz="2400" dirty="0" err="1" smtClean="0">
                <a:solidFill>
                  <a:schemeClr val="bg1"/>
                </a:solidFill>
              </a:rPr>
              <a:t>копулятивных</a:t>
            </a:r>
            <a:r>
              <a:rPr lang="ru-RU" sz="2400" dirty="0" smtClean="0">
                <a:solidFill>
                  <a:schemeClr val="bg1"/>
                </a:solidFill>
              </a:rPr>
              <a:t> органов;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бывают яйцекладущие и живородящие</a:t>
            </a: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6045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Отряд акулы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726907" cy="7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akula-molot05"/>
          <p:cNvPicPr>
            <a:picLocks noChangeAspect="1" noChangeArrowheads="1"/>
          </p:cNvPicPr>
          <p:nvPr/>
        </p:nvPicPr>
        <p:blipFill>
          <a:blip r:embed="rId3" cstate="print"/>
          <a:srcRect l="13466" t="17636" r="10149" b="12080"/>
          <a:stretch>
            <a:fillRect/>
          </a:stretch>
        </p:blipFill>
        <p:spPr bwMode="auto">
          <a:xfrm>
            <a:off x="1379870" y="746461"/>
            <a:ext cx="3095625" cy="20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hark-egy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946" y="819401"/>
            <a:ext cx="2952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696" y="2880561"/>
            <a:ext cx="32623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kula-katr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3568" y="3127292"/>
            <a:ext cx="2664326" cy="181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6304547" cy="10216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Отряд скаты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646696" cy="62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0006-005-Elektrichestvo-kotoroe-vyrabatyvaet-elektricheskij-skat-sposobno-i"/>
          <p:cNvPicPr>
            <a:picLocks noChangeAspect="1" noChangeArrowheads="1"/>
          </p:cNvPicPr>
          <p:nvPr/>
        </p:nvPicPr>
        <p:blipFill>
          <a:blip r:embed="rId3" cstate="print"/>
          <a:srcRect l="18605" b="12451"/>
          <a:stretch>
            <a:fillRect/>
          </a:stretch>
        </p:blipFill>
        <p:spPr bwMode="auto">
          <a:xfrm>
            <a:off x="216151" y="938965"/>
            <a:ext cx="309721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kat_0"/>
          <p:cNvPicPr>
            <a:picLocks noChangeAspect="1" noChangeArrowheads="1"/>
          </p:cNvPicPr>
          <p:nvPr/>
        </p:nvPicPr>
        <p:blipFill>
          <a:blip r:embed="rId4" cstate="print"/>
          <a:srcRect t="20462" r="27135"/>
          <a:stretch>
            <a:fillRect/>
          </a:stretch>
        </p:blipFill>
        <p:spPr bwMode="auto">
          <a:xfrm>
            <a:off x="745542" y="3386889"/>
            <a:ext cx="1757028" cy="143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hinoptera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0975" y="1335337"/>
            <a:ext cx="25463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manta20-620x4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1381" y="2037599"/>
            <a:ext cx="2890265" cy="192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Подкласс Цельноголовые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Отряд Химеры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10865" cy="6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73" y="1186865"/>
            <a:ext cx="3055101" cy="196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odklass-celnogolovye-ryby-holocephali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025" y="1261228"/>
            <a:ext cx="3149481" cy="205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lephant_shark_melb_aquar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9032" y="3190697"/>
            <a:ext cx="2614862" cy="174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633100" y="2413083"/>
            <a:ext cx="413623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solidFill>
                <a:schemeClr val="bg1"/>
              </a:solidFill>
              <a:ea typeface="Microsoft Sans Serif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230" y="276196"/>
            <a:ext cx="7327044" cy="16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3104" y="3164306"/>
            <a:ext cx="7681966" cy="16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ЧЕЛЮСТНОРОТЫЕ (</a:t>
            </a:r>
            <a:r>
              <a:rPr lang="ru-RU" sz="2400" b="1" dirty="0" err="1" smtClean="0">
                <a:solidFill>
                  <a:schemeClr val="bg1"/>
                </a:solidFill>
              </a:rPr>
              <a:t>Gnathostomata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529389" cy="5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2609" y="902644"/>
            <a:ext cx="7595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99,8% всего числа видов типа хордовых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 класса рыб (хрящевые и костные) 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4 класса наземных животных (земноводные, пресмыкающиеся, птицы и млекопитающие)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2491386"/>
            <a:ext cx="6313320" cy="25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043" y="0"/>
            <a:ext cx="6962086" cy="753979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Признаки </a:t>
            </a:r>
            <a:r>
              <a:rPr lang="ru-RU" sz="2400" b="1" dirty="0" err="1" smtClean="0">
                <a:solidFill>
                  <a:schemeClr val="bg1"/>
                </a:solidFill>
              </a:rPr>
              <a:t>челюстноротых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505" y="651710"/>
            <a:ext cx="8951495" cy="449179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появление в висцеральном отделе черепа челюстей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(из жаберной дуги)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опорный скелет - хорда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мозговой череп окружает головной мозг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предротовой</a:t>
            </a:r>
            <a:r>
              <a:rPr lang="ru-RU" sz="2400" dirty="0" smtClean="0">
                <a:solidFill>
                  <a:schemeClr val="bg1"/>
                </a:solidFill>
              </a:rPr>
              <a:t> воронки нет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ротовое отверстие в виде щели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обонятельные мешки парные, самостоятельные носовые отверстия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внутреннее ухо имеет три полукружных канала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 водных челюстных - плавники, у наземных – парные конечности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 водных - жабры, у наземных - легкие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18360" cy="5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6404810" cy="5884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Ароморфозы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18360" cy="5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6673" y="946734"/>
            <a:ext cx="806917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457200">
              <a:lnSpc>
                <a:spcPct val="16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возникновение хрящевого/костного позвоночника и черепа, прикрывающих спинной и головной мозг со всех сторон;</a:t>
            </a:r>
          </a:p>
          <a:p>
            <a:pPr marL="0" lvl="1" indent="-457200">
              <a:lnSpc>
                <a:spcPct val="16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 появление подвижных челюстей;</a:t>
            </a:r>
          </a:p>
          <a:p>
            <a:pPr marL="0" lvl="1" indent="-457200">
              <a:lnSpc>
                <a:spcPct val="16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 появлением парных конечностей - брюшных и грудных плавников и их поясов.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115" y="3937334"/>
            <a:ext cx="2452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5891463" cy="6045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Систематика рыб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662738" cy="6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1279190"/>
            <a:ext cx="7523747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hlink"/>
                </a:solidFill>
              </a:rPr>
              <a:t>Раздел</a:t>
            </a:r>
            <a:r>
              <a:rPr lang="ru-RU" sz="2400" b="1" dirty="0" smtClean="0"/>
              <a:t>    </a:t>
            </a:r>
            <a:r>
              <a:rPr lang="ru-RU" sz="2400" b="1" dirty="0" err="1" smtClean="0">
                <a:solidFill>
                  <a:schemeClr val="bg1"/>
                </a:solidFill>
              </a:rPr>
              <a:t>Челюстноротые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Gnathostomata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Надкласс</a:t>
            </a:r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Рыбы (</a:t>
            </a:r>
            <a:r>
              <a:rPr lang="en-US" sz="2400" b="1" dirty="0" smtClean="0">
                <a:solidFill>
                  <a:schemeClr val="bg1"/>
                </a:solidFill>
              </a:rPr>
              <a:t>Pisces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400" i="1" u="sng" dirty="0" smtClean="0">
                <a:solidFill>
                  <a:schemeClr val="bg1"/>
                </a:solidFill>
              </a:rPr>
              <a:t>Класс</a:t>
            </a:r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ru-RU" sz="2400" b="1" u="sng" dirty="0" smtClean="0">
                <a:solidFill>
                  <a:schemeClr val="bg1"/>
                </a:solidFill>
              </a:rPr>
              <a:t>Хрящевые рыбы (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Chondrichthyes</a:t>
            </a:r>
            <a:r>
              <a:rPr lang="ru-RU" sz="2400" b="1" u="sng" dirty="0" smtClean="0">
                <a:solidFill>
                  <a:schemeClr val="bg1"/>
                </a:solidFill>
              </a:rPr>
              <a:t>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П/класс</a:t>
            </a:r>
            <a:r>
              <a:rPr lang="ru-RU" sz="2400" b="1" dirty="0" smtClean="0">
                <a:solidFill>
                  <a:schemeClr val="bg1"/>
                </a:solidFill>
              </a:rPr>
              <a:t>   </a:t>
            </a:r>
            <a:r>
              <a:rPr lang="ru-RU" sz="2400" b="1" dirty="0" err="1" smtClean="0">
                <a:solidFill>
                  <a:schemeClr val="bg1"/>
                </a:solidFill>
              </a:rPr>
              <a:t>Пластинчатожаберные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Elasmobranchii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П/класс</a:t>
            </a:r>
            <a:r>
              <a:rPr lang="ru-RU" sz="2400" b="1" dirty="0" smtClean="0">
                <a:solidFill>
                  <a:schemeClr val="bg1"/>
                </a:solidFill>
              </a:rPr>
              <a:t>   Цельноголовые (</a:t>
            </a:r>
            <a:r>
              <a:rPr lang="en-US" sz="2400" b="1" dirty="0" err="1" smtClean="0">
                <a:solidFill>
                  <a:schemeClr val="bg1"/>
                </a:solidFill>
              </a:rPr>
              <a:t>Holocephali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400" i="1" u="sng" dirty="0" smtClean="0">
                <a:solidFill>
                  <a:schemeClr val="bg1"/>
                </a:solidFill>
              </a:rPr>
              <a:t>Класс</a:t>
            </a:r>
            <a:r>
              <a:rPr lang="ru-RU" sz="2400" b="1" u="sng" dirty="0" smtClean="0">
                <a:solidFill>
                  <a:schemeClr val="bg1"/>
                </a:solidFill>
              </a:rPr>
              <a:t>    Костные рыбы</a:t>
            </a:r>
            <a:r>
              <a:rPr lang="ru-RU" sz="2400" u="sng" dirty="0" smtClean="0">
                <a:solidFill>
                  <a:schemeClr val="bg1"/>
                </a:solidFill>
              </a:rPr>
              <a:t> </a:t>
            </a:r>
            <a:r>
              <a:rPr lang="ru-RU" sz="2400" b="1" u="sng" dirty="0" smtClean="0">
                <a:solidFill>
                  <a:schemeClr val="bg1"/>
                </a:solidFill>
              </a:rPr>
              <a:t>(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Osteichthyes</a:t>
            </a:r>
            <a:r>
              <a:rPr lang="ru-RU" sz="2400" b="1" u="sng" dirty="0" smtClean="0">
                <a:solidFill>
                  <a:schemeClr val="bg1"/>
                </a:solidFill>
              </a:rPr>
              <a:t>)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П/класс</a:t>
            </a:r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400" b="1" dirty="0" err="1" smtClean="0">
                <a:solidFill>
                  <a:schemeClr val="bg1"/>
                </a:solidFill>
              </a:rPr>
              <a:t>Лучепёрые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Actinopterygii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П/класс</a:t>
            </a:r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400" b="1" dirty="0" err="1" smtClean="0">
                <a:solidFill>
                  <a:schemeClr val="bg1"/>
                </a:solidFill>
              </a:rPr>
              <a:t>Лопастепёрые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Sarcopterygii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5"/>
            <a:ext cx="7491476" cy="9253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Общая характеристика класса Рыбы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614612" cy="5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2609" y="1322773"/>
            <a:ext cx="78846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Около 31 000 видов.</a:t>
            </a:r>
          </a:p>
          <a:p>
            <a:pPr>
              <a:lnSpc>
                <a:spcPct val="115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Появились в силуре от бесчелюстных предков, в девоне представляли господствующую группу водных бассейнов. 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Органы передвижения – </a:t>
            </a:r>
            <a:r>
              <a:rPr lang="ru-RU" sz="2400" u="sng" dirty="0" smtClean="0">
                <a:solidFill>
                  <a:schemeClr val="bg1"/>
                </a:solidFill>
              </a:rPr>
              <a:t>плавники, </a:t>
            </a:r>
            <a:r>
              <a:rPr lang="ru-RU" sz="2400" dirty="0" smtClean="0">
                <a:solidFill>
                  <a:schemeClr val="bg1"/>
                </a:solidFill>
              </a:rPr>
              <a:t>имеющие костные опорные лучи: 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* парные – грудные и брюшные,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* непарные – спинной, анальный и хвостовой.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9262" y="3628942"/>
            <a:ext cx="2595979" cy="7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1"/>
            <a:ext cx="7491476" cy="609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Типы хвостовых плавников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701027" cy="6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2348748" y="785896"/>
            <a:ext cx="44640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1683" y="3795439"/>
            <a:ext cx="7587915" cy="1270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A) 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гетероцеркальный 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B) 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протоцеркальный </a:t>
            </a:r>
          </a:p>
          <a:p>
            <a:pPr marL="342900" indent="-342900" eaLnBrk="0" hangingPunct="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C)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гомоцеркальный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D)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дифицеркальный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0"/>
            <a:ext cx="4928936" cy="786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Покров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69081" cy="5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39" y="593559"/>
            <a:ext cx="8447424" cy="214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3453" y="2642671"/>
            <a:ext cx="8189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Пигментные клетки</a:t>
            </a:r>
            <a:r>
              <a:rPr lang="ru-RU" sz="2400" b="1" dirty="0" smtClean="0">
                <a:solidFill>
                  <a:schemeClr val="bg1"/>
                </a:solidFill>
              </a:rPr>
              <a:t> (хроматофоры)</a:t>
            </a:r>
            <a:r>
              <a:rPr lang="ru-RU" sz="2400" dirty="0" smtClean="0">
                <a:solidFill>
                  <a:schemeClr val="bg1"/>
                </a:solidFill>
              </a:rPr>
              <a:t> :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</a:rPr>
              <a:t>меланофоры</a:t>
            </a:r>
            <a:r>
              <a:rPr lang="ru-RU" sz="2400" dirty="0" smtClean="0">
                <a:solidFill>
                  <a:schemeClr val="bg1"/>
                </a:solidFill>
              </a:rPr>
              <a:t> - черные,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</a:rPr>
              <a:t>ксантофоры</a:t>
            </a:r>
            <a:r>
              <a:rPr lang="ru-RU" sz="2400" dirty="0" smtClean="0">
                <a:solidFill>
                  <a:schemeClr val="bg1"/>
                </a:solidFill>
              </a:rPr>
              <a:t> – жёлтые, 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</a:rPr>
              <a:t>эритрофоры</a:t>
            </a:r>
            <a:r>
              <a:rPr lang="ru-RU" sz="2400" dirty="0" smtClean="0">
                <a:solidFill>
                  <a:schemeClr val="bg1"/>
                </a:solidFill>
              </a:rPr>
              <a:t> – красные; 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</a:rPr>
              <a:t>гуанофоры</a:t>
            </a:r>
            <a:r>
              <a:rPr lang="ru-RU" sz="2400" dirty="0" smtClean="0">
                <a:solidFill>
                  <a:schemeClr val="bg1"/>
                </a:solidFill>
              </a:rPr>
              <a:t> или </a:t>
            </a:r>
            <a:r>
              <a:rPr lang="ru-RU" sz="2400" b="1" dirty="0" smtClean="0">
                <a:solidFill>
                  <a:schemeClr val="bg1"/>
                </a:solidFill>
              </a:rPr>
              <a:t>иридоциты</a:t>
            </a:r>
            <a:r>
              <a:rPr lang="ru-RU" sz="2400" dirty="0" smtClean="0">
                <a:solidFill>
                  <a:schemeClr val="bg1"/>
                </a:solidFill>
              </a:rPr>
              <a:t> серебристые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12533</TotalTime>
  <Words>761</Words>
  <Application>Microsoft Office PowerPoint</Application>
  <PresentationFormat>Экран (16:9)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Сектор</vt:lpstr>
      <vt:lpstr>Слайд 1</vt:lpstr>
      <vt:lpstr>Слайд 2</vt:lpstr>
      <vt:lpstr>ЧЕЛЮСТНОРОТЫЕ (Gnathostomata)</vt:lpstr>
      <vt:lpstr>Признаки челюстноротых</vt:lpstr>
      <vt:lpstr>Ароморфозы</vt:lpstr>
      <vt:lpstr>Систематика рыб</vt:lpstr>
      <vt:lpstr>Общая характеристика класса Рыбы </vt:lpstr>
      <vt:lpstr>Типы хвостовых плавников</vt:lpstr>
      <vt:lpstr>Покров</vt:lpstr>
      <vt:lpstr>Форма чешуи</vt:lpstr>
      <vt:lpstr>Скелет</vt:lpstr>
      <vt:lpstr>Пищеварительная система</vt:lpstr>
      <vt:lpstr>Выделительная система</vt:lpstr>
      <vt:lpstr>Нервная система </vt:lpstr>
      <vt:lpstr>Органы чувств </vt:lpstr>
      <vt:lpstr>Хрящевые рыбы</vt:lpstr>
      <vt:lpstr>Скелет</vt:lpstr>
      <vt:lpstr>Кожа  </vt:lpstr>
      <vt:lpstr>Движение</vt:lpstr>
      <vt:lpstr>Дыхательная система </vt:lpstr>
      <vt:lpstr>Пищеварительная система </vt:lpstr>
      <vt:lpstr>Половая система</vt:lpstr>
      <vt:lpstr>Отряд акулы</vt:lpstr>
      <vt:lpstr>Отряд скаты</vt:lpstr>
      <vt:lpstr>Подкласс Цельноголовые  Отряд Химеры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1249</cp:revision>
  <cp:lastPrinted>2020-09-04T10:43:02Z</cp:lastPrinted>
  <dcterms:created xsi:type="dcterms:W3CDTF">2020-06-19T12:20:54Z</dcterms:created>
  <dcterms:modified xsi:type="dcterms:W3CDTF">2025-05-13T10:24:51Z</dcterms:modified>
</cp:coreProperties>
</file>