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35"/>
  </p:notesMasterIdLst>
  <p:sldIdLst>
    <p:sldId id="257" r:id="rId2"/>
    <p:sldId id="563" r:id="rId3"/>
    <p:sldId id="470" r:id="rId4"/>
    <p:sldId id="545" r:id="rId5"/>
    <p:sldId id="471" r:id="rId6"/>
    <p:sldId id="491" r:id="rId7"/>
    <p:sldId id="473" r:id="rId8"/>
    <p:sldId id="474" r:id="rId9"/>
    <p:sldId id="475" r:id="rId10"/>
    <p:sldId id="488" r:id="rId11"/>
    <p:sldId id="489" r:id="rId12"/>
    <p:sldId id="490" r:id="rId13"/>
    <p:sldId id="476" r:id="rId14"/>
    <p:sldId id="477" r:id="rId15"/>
    <p:sldId id="483" r:id="rId16"/>
    <p:sldId id="484" r:id="rId17"/>
    <p:sldId id="485" r:id="rId18"/>
    <p:sldId id="486" r:id="rId19"/>
    <p:sldId id="487" r:id="rId20"/>
    <p:sldId id="546" r:id="rId21"/>
    <p:sldId id="547" r:id="rId22"/>
    <p:sldId id="552" r:id="rId23"/>
    <p:sldId id="549" r:id="rId24"/>
    <p:sldId id="524" r:id="rId25"/>
    <p:sldId id="525" r:id="rId26"/>
    <p:sldId id="535" r:id="rId27"/>
    <p:sldId id="538" r:id="rId28"/>
    <p:sldId id="562" r:id="rId29"/>
    <p:sldId id="541" r:id="rId30"/>
    <p:sldId id="544" r:id="rId31"/>
    <p:sldId id="570" r:id="rId32"/>
    <p:sldId id="576" r:id="rId33"/>
    <p:sldId id="469" r:id="rId3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5330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1088"/>
    </p:cViewPr>
  </p:sorterViewPr>
  <p:notesViewPr>
    <p:cSldViewPr>
      <p:cViewPr varScale="1">
        <p:scale>
          <a:sx n="63" d="100"/>
          <a:sy n="63" d="100"/>
        </p:scale>
        <p:origin x="-3130" y="-7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7E3B6-42E0-454A-84F8-D0C7167716D5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4572-54FB-47A0-A507-0482C5DA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754-4535-48F4-B284-ABABE1CECED4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051A-20A1-4A99-B364-868A6FCB4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D1A2-904A-49E4-9E7B-83D5AC7C8F42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5F-EA2C-4611-ADD9-14293B25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DFD3-995A-4678-9896-B6AF4BC4FC96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937-4FB4-45BE-B8F2-18D805B4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AB0-D380-430F-AE62-E8C5063CC607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DF4A-C9AC-4074-8CD6-BE28325F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C30D-6B4E-4AE6-9A02-6A611AF484B7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635F-64E4-4536-ACB5-4A64BC042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D0AD-3C12-4E50-A844-D72E6E0557F0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209E-8DDD-4306-81B2-6E560F92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78CA-15C3-46DB-93B8-3F27B7A2AE8F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6A7B-FB61-4B6D-BCDF-A77164FC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E19C-71BD-4AB0-8AC6-9EB69E5E2595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EC08-2DB7-4EDB-AAE9-9D80E320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7A8E-42D2-421F-93AE-9461E5DA6B55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ECE-C68C-4AA8-98A5-25D4E147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FD23-C0B8-4048-80C4-5A4AB77CC5EA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DFE9-8083-45C6-8428-D97B21D0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E9FA-DA30-412B-91D2-AD6A4BB69C2D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E50-5D00-4D40-A7C9-0D759A13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15521-C0C6-4895-84D3-58EFB8DCB1C1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F8BF1-EB78-4775-864F-C4B07D51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93" r:id="rId2"/>
    <p:sldLayoutId id="2147484288" r:id="rId3"/>
    <p:sldLayoutId id="2147484289" r:id="rId4"/>
    <p:sldLayoutId id="2147484290" r:id="rId5"/>
    <p:sldLayoutId id="2147484294" r:id="rId6"/>
    <p:sldLayoutId id="2147484295" r:id="rId7"/>
    <p:sldLayoutId id="2147484296" r:id="rId8"/>
    <p:sldLayoutId id="2147484291" r:id="rId9"/>
    <p:sldLayoutId id="2147484297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48774"/>
            <a:ext cx="8640960" cy="16732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Генотипирование клеток крови в системе </a:t>
            </a:r>
            <a:r>
              <a:rPr lang="en-US" altLang="ru-RU" sz="3600" b="1" dirty="0">
                <a:solidFill>
                  <a:schemeClr val="tx1"/>
                </a:solidFill>
                <a:latin typeface="Arial" charset="0"/>
              </a:rPr>
              <a:t>HLA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6" y="217716"/>
            <a:ext cx="2435224" cy="24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-271809"/>
            <a:ext cx="807524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</a:rPr>
              <a:t>I</a:t>
            </a:r>
            <a:r>
              <a:rPr lang="ru-RU" altLang="ru-RU" sz="3600" b="1" dirty="0">
                <a:solidFill>
                  <a:schemeClr val="tx1"/>
                </a:solidFill>
              </a:rPr>
              <a:t> и </a:t>
            </a:r>
            <a:r>
              <a:rPr lang="en-US" altLang="ru-RU" sz="3600" b="1" dirty="0">
                <a:solidFill>
                  <a:schemeClr val="tx1"/>
                </a:solidFill>
              </a:rPr>
              <a:t>II</a:t>
            </a:r>
            <a:r>
              <a:rPr lang="ru-RU" altLang="ru-RU" sz="3600" b="1" dirty="0">
                <a:solidFill>
                  <a:schemeClr val="tx1"/>
                </a:solidFill>
              </a:rPr>
              <a:t> класса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7" y="685800"/>
            <a:ext cx="7153535" cy="62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0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-55785"/>
            <a:ext cx="807524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 сверху по данным рентгеноструктурного анализа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9026"/>
            <a:ext cx="6912768" cy="569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8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5148064" y="2968551"/>
            <a:ext cx="3995936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 сбоку по данным </a:t>
            </a:r>
            <a:r>
              <a:rPr lang="ru-RU" altLang="ru-RU" sz="3600" b="1" dirty="0" err="1">
                <a:solidFill>
                  <a:schemeClr val="tx1"/>
                </a:solidFill>
              </a:rPr>
              <a:t>рентгено</a:t>
            </a:r>
            <a:r>
              <a:rPr lang="ru-RU" altLang="ru-RU" sz="3600" b="1" dirty="0">
                <a:solidFill>
                  <a:schemeClr val="tx1"/>
                </a:solidFill>
              </a:rPr>
              <a:t>-структурного анализа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-29169"/>
            <a:ext cx="5146923" cy="691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6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</a:rPr>
              <a:t>II</a:t>
            </a:r>
            <a:r>
              <a:rPr lang="ru-RU" altLang="ru-RU" sz="3600" b="1" dirty="0">
                <a:solidFill>
                  <a:schemeClr val="tx1"/>
                </a:solidFill>
              </a:rPr>
              <a:t> класса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5" y="1124743"/>
            <a:ext cx="7370363" cy="25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6" y="3767254"/>
            <a:ext cx="7370363" cy="283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9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" y="116632"/>
            <a:ext cx="9096416" cy="52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4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Генетическая карта комплекса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7"/>
            <a:ext cx="89990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88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Генетическая карта комплекса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" y="1333538"/>
            <a:ext cx="9157581" cy="54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Полиморфизм генов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53" y="1661624"/>
            <a:ext cx="7176679" cy="320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45" y="4869160"/>
            <a:ext cx="709998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58569"/>
            <a:ext cx="6917307" cy="11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8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Распределение антигенов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r>
              <a:rPr lang="ru-RU" altLang="ru-RU" sz="3600" b="1" dirty="0">
                <a:solidFill>
                  <a:schemeClr val="tx1"/>
                </a:solidFill>
              </a:rPr>
              <a:t> в тканях. Класс </a:t>
            </a:r>
            <a:r>
              <a:rPr lang="en-US" altLang="ru-RU" sz="3600" b="1" dirty="0">
                <a:solidFill>
                  <a:schemeClr val="tx1"/>
                </a:solidFill>
              </a:rPr>
              <a:t>I</a:t>
            </a:r>
            <a:r>
              <a:rPr lang="ru-RU" altLang="ru-RU" sz="3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" y="1593675"/>
            <a:ext cx="7711991" cy="52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2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Распределение антигенов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r>
              <a:rPr lang="ru-RU" altLang="ru-RU" sz="3600" b="1" dirty="0">
                <a:solidFill>
                  <a:schemeClr val="tx1"/>
                </a:solidFill>
              </a:rPr>
              <a:t> в тканях. Класс </a:t>
            </a:r>
            <a:r>
              <a:rPr lang="en-US" altLang="ru-RU" sz="3600" b="1" dirty="0">
                <a:solidFill>
                  <a:schemeClr val="tx1"/>
                </a:solidFill>
              </a:rPr>
              <a:t>II</a:t>
            </a:r>
            <a:r>
              <a:rPr lang="ru-RU" altLang="ru-RU" sz="3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9" y="1355023"/>
            <a:ext cx="8186939" cy="55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49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Главный комплекс </a:t>
            </a:r>
            <a:r>
              <a:rPr lang="ru-RU" altLang="ru-RU" sz="3600" b="1" dirty="0" err="1">
                <a:solidFill>
                  <a:schemeClr val="tx1"/>
                </a:solidFill>
              </a:rPr>
              <a:t>гистосовместимости</a:t>
            </a:r>
            <a:r>
              <a:rPr lang="ru-RU" altLang="ru-RU" sz="3600" b="1" dirty="0">
                <a:solidFill>
                  <a:schemeClr val="tx1"/>
                </a:solidFill>
              </a:rPr>
              <a:t>. История.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2101552"/>
            <a:ext cx="894805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Главный комплекс </a:t>
            </a:r>
            <a:r>
              <a:rPr lang="ru-RU" sz="2800" b="1" dirty="0" err="1">
                <a:solidFill>
                  <a:schemeClr val="tx1"/>
                </a:solidFill>
              </a:rPr>
              <a:t>гистосовместимости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человека был открыт в 1952 г. при изучении антигенов лейкоцитов.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Несмотря на название «лейкоцитарный» часть из них присутствует практически на всех клетках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358488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Обозначение молекул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1340768"/>
            <a:ext cx="8948052" cy="449580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HLA обозначается цифрой, которая в названии следует за буквой, означающей серию антигена (например, </a:t>
            </a:r>
            <a:r>
              <a:rPr lang="ru-RU" sz="2800" b="1" dirty="0">
                <a:solidFill>
                  <a:schemeClr val="tx1"/>
                </a:solidFill>
              </a:rPr>
              <a:t>HLA-A1, </a:t>
            </a:r>
            <a:r>
              <a:rPr lang="ru-RU" sz="2800" dirty="0">
                <a:solidFill>
                  <a:schemeClr val="tx1"/>
                </a:solidFill>
              </a:rPr>
              <a:t>HLA-B8).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Гены HLA обозначаются так же, как антигены HLA, но название гена пишется курсивом, а антигена — обычным шрифтом.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На ранних этапах исследования HLA-системы к названию не полностью изученных антигенов добавлялся префикс </a:t>
            </a:r>
            <a:r>
              <a:rPr lang="ru-RU" sz="2800" b="1" dirty="0">
                <a:solidFill>
                  <a:schemeClr val="tx1"/>
                </a:solidFill>
              </a:rPr>
              <a:t>w </a:t>
            </a:r>
            <a:r>
              <a:rPr lang="ru-RU" sz="2800" dirty="0">
                <a:solidFill>
                  <a:schemeClr val="tx1"/>
                </a:solidFill>
              </a:rPr>
              <a:t>(например, HLA-Dw7), и уже после его окончательной идентификации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Номенклатурный комитет ВОЗ удалил этот символ из обозначения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0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Обозначение молекул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1700808"/>
            <a:ext cx="8948052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Префикс </a:t>
            </a:r>
            <a:r>
              <a:rPr lang="en-US" b="1" dirty="0">
                <a:solidFill>
                  <a:schemeClr val="tx1"/>
                </a:solidFill>
              </a:rPr>
              <a:t>w </a:t>
            </a:r>
            <a:r>
              <a:rPr lang="ru-RU" dirty="0">
                <a:solidFill>
                  <a:schemeClr val="tx1"/>
                </a:solidFill>
              </a:rPr>
              <a:t>более не употребляется, но сохранен только для: </a:t>
            </a:r>
          </a:p>
          <a:p>
            <a:r>
              <a:rPr lang="ru-RU" dirty="0">
                <a:solidFill>
                  <a:schemeClr val="tx1"/>
                </a:solidFill>
              </a:rPr>
              <a:t>1) отличия антигенов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ru-RU" dirty="0">
                <a:solidFill>
                  <a:schemeClr val="tx1"/>
                </a:solidFill>
              </a:rPr>
              <a:t>w4 и Bw6 от других продуктов аллелей локуса В; </a:t>
            </a:r>
          </a:p>
          <a:p>
            <a:r>
              <a:rPr lang="ru-RU" dirty="0">
                <a:solidFill>
                  <a:schemeClr val="tx1"/>
                </a:solidFill>
              </a:rPr>
              <a:t>2) антигенов локуса С, чтобы не путать их с компонентами комплемента; </a:t>
            </a:r>
          </a:p>
          <a:p>
            <a:r>
              <a:rPr lang="ru-RU" dirty="0">
                <a:solidFill>
                  <a:schemeClr val="tx1"/>
                </a:solidFill>
              </a:rPr>
              <a:t>3) </a:t>
            </a:r>
            <a:r>
              <a:rPr lang="ru-RU" dirty="0" err="1">
                <a:solidFill>
                  <a:schemeClr val="tx1"/>
                </a:solidFill>
              </a:rPr>
              <a:t>Dw</a:t>
            </a:r>
            <a:r>
              <a:rPr lang="ru-RU" dirty="0">
                <a:solidFill>
                  <a:schemeClr val="tx1"/>
                </a:solidFill>
              </a:rPr>
              <a:t>- и DP-антигенов, которые были определены в смешанной культуре лимфоцитов и </a:t>
            </a:r>
            <a:r>
              <a:rPr lang="ru-RU" dirty="0" err="1">
                <a:solidFill>
                  <a:schemeClr val="tx1"/>
                </a:solidFill>
              </a:rPr>
              <a:t>праймированных</a:t>
            </a:r>
            <a:r>
              <a:rPr lang="ru-RU" dirty="0">
                <a:solidFill>
                  <a:schemeClr val="tx1"/>
                </a:solidFill>
              </a:rPr>
              <a:t> лимфоцитах.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Числа в обозначениях HLA-A и -В располагаются не по порядку, поскольку они часто присваивались, еще когда не было известно, что продукты, предположительно одного гена, могут кодироваться на самом деле двумя генными локусами.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3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96855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Ассоциация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r>
              <a:rPr lang="ru-RU" altLang="ru-RU" sz="3600" b="1" dirty="0">
                <a:solidFill>
                  <a:schemeClr val="tx1"/>
                </a:solidFill>
              </a:rPr>
              <a:t> с заболеваниями</a:t>
            </a:r>
          </a:p>
        </p:txBody>
      </p:sp>
    </p:spTree>
    <p:extLst>
      <p:ext uri="{BB962C8B-B14F-4D97-AF65-F5344CB8AC3E}">
        <p14:creationId xmlns:p14="http://schemas.microsoft.com/office/powerpoint/2010/main" val="126843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-180528" y="160239"/>
            <a:ext cx="9505056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Типирование антигенов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r>
              <a:rPr lang="ru-RU" altLang="ru-RU" sz="3600" b="1" dirty="0">
                <a:solidFill>
                  <a:schemeClr val="tx1"/>
                </a:solidFill>
              </a:rPr>
              <a:t> позволяет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05" y="1844824"/>
            <a:ext cx="8367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Выделить группы повышенного риска развития болезни;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Выявить группы больных с особенностями течения или патогенеза болезни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Проводить дифференциальную диагностику заболеваний;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Определять прогноз;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Выработать оптимальную тактику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891353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5220072" y="2896543"/>
            <a:ext cx="4104456" cy="1252537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chemeClr val="tx1"/>
                </a:solidFill>
              </a:rPr>
              <a:t>MHC </a:t>
            </a:r>
            <a:r>
              <a:rPr lang="ru-RU" altLang="ru-RU" sz="3600" b="1" dirty="0">
                <a:solidFill>
                  <a:schemeClr val="tx1"/>
                </a:solidFill>
              </a:rPr>
              <a:t>класс </a:t>
            </a:r>
            <a:r>
              <a:rPr lang="en-US" altLang="ru-RU" sz="3600" b="1" dirty="0">
                <a:solidFill>
                  <a:schemeClr val="tx1"/>
                </a:solidFill>
              </a:rPr>
              <a:t>II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4968552" cy="69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5796136" y="2824535"/>
            <a:ext cx="4104456" cy="1252537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chemeClr val="tx1"/>
                </a:solidFill>
              </a:rPr>
              <a:t>MHC </a:t>
            </a:r>
            <a:r>
              <a:rPr lang="ru-RU" altLang="ru-RU" sz="3600" b="1" dirty="0">
                <a:solidFill>
                  <a:schemeClr val="tx1"/>
                </a:solidFill>
              </a:rPr>
              <a:t>класс </a:t>
            </a:r>
            <a:r>
              <a:rPr lang="en-US" altLang="ru-RU" sz="3600" b="1" dirty="0">
                <a:solidFill>
                  <a:schemeClr val="tx1"/>
                </a:solidFill>
              </a:rPr>
              <a:t>I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"/>
            <a:ext cx="6598370" cy="673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055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Лабораторные методы типирования антигенов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Методы типирования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2029544"/>
            <a:ext cx="894805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Серологические тесты 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 err="1">
                <a:solidFill>
                  <a:schemeClr val="tx1"/>
                </a:solidFill>
              </a:rPr>
              <a:t>Лимфоцитотоксический</a:t>
            </a:r>
            <a:r>
              <a:rPr lang="ru-RU" altLang="ru-RU" sz="2400" dirty="0">
                <a:solidFill>
                  <a:schemeClr val="tx1"/>
                </a:solidFill>
              </a:rPr>
              <a:t> тест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Цитотоксические тесты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Смешанная культура лимфоцитов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Реакции клеточной </a:t>
            </a:r>
            <a:r>
              <a:rPr lang="ru-RU" altLang="ru-RU" sz="2400" dirty="0" err="1">
                <a:solidFill>
                  <a:schemeClr val="tx1"/>
                </a:solidFill>
              </a:rPr>
              <a:t>цитотоксичности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Анализ ДНК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Анализ полиморфизма длин </a:t>
            </a:r>
            <a:r>
              <a:rPr lang="ru-RU" altLang="ru-RU" sz="2400" dirty="0" err="1">
                <a:solidFill>
                  <a:schemeClr val="tx1"/>
                </a:solidFill>
              </a:rPr>
              <a:t>рестрикционных</a:t>
            </a:r>
            <a:r>
              <a:rPr lang="ru-RU" altLang="ru-RU" sz="2400" dirty="0">
                <a:solidFill>
                  <a:schemeClr val="tx1"/>
                </a:solidFill>
              </a:rPr>
              <a:t> фрагментов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Определение специфических </a:t>
            </a:r>
            <a:r>
              <a:rPr lang="ru-RU" altLang="ru-RU" sz="2400" dirty="0" err="1">
                <a:solidFill>
                  <a:schemeClr val="tx1"/>
                </a:solidFill>
              </a:rPr>
              <a:t>олигонуклеотидных</a:t>
            </a:r>
            <a:r>
              <a:rPr lang="ru-RU" altLang="ru-RU" sz="2400" dirty="0">
                <a:solidFill>
                  <a:schemeClr val="tx1"/>
                </a:solidFill>
              </a:rPr>
              <a:t> последовательностей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ПЦР</a:t>
            </a:r>
          </a:p>
        </p:txBody>
      </p:sp>
    </p:spTree>
    <p:extLst>
      <p:ext uri="{BB962C8B-B14F-4D97-AF65-F5344CB8AC3E}">
        <p14:creationId xmlns:p14="http://schemas.microsoft.com/office/powerpoint/2010/main" val="295847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Лимфоцитотоксический</a:t>
            </a:r>
            <a:r>
              <a:rPr lang="ru-RU" altLang="ru-RU" sz="3600" b="1" dirty="0">
                <a:solidFill>
                  <a:schemeClr val="tx1"/>
                </a:solidFill>
              </a:rPr>
              <a:t> тест. Техника.</a:t>
            </a:r>
          </a:p>
        </p:txBody>
      </p:sp>
      <p:pic>
        <p:nvPicPr>
          <p:cNvPr id="5" name="Рисунок 4" descr="http://vmede.org/sait/content/Immunologija_prak_koval4k_2010/4_files/mb4_00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56784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33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Смешанная культура лимфоцитов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08504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Метод используют для отбора живых доноров костного мозга и почек. </a:t>
            </a:r>
          </a:p>
          <a:p>
            <a:r>
              <a:rPr lang="ru-RU" dirty="0">
                <a:solidFill>
                  <a:schemeClr val="tx1"/>
                </a:solidFill>
              </a:rPr>
              <a:t>Кроме того, он помогает определить различия в строении HLA-системы, не выявляемые серологическими методами. </a:t>
            </a:r>
          </a:p>
          <a:p>
            <a:r>
              <a:rPr lang="ru-RU" dirty="0">
                <a:solidFill>
                  <a:schemeClr val="tx1"/>
                </a:solidFill>
              </a:rPr>
              <a:t>Метод смешанной реакции лимфоцитов выявляет, в основном, генетические различия в локусе II класса, кодирующем HLA-DP, -DQ и DR. </a:t>
            </a:r>
          </a:p>
          <a:p>
            <a:r>
              <a:rPr lang="ru-RU" dirty="0">
                <a:solidFill>
                  <a:schemeClr val="tx1"/>
                </a:solidFill>
              </a:rPr>
              <a:t>HLA-DR-аллели, как полагают, играют наиболее важную роль при определении </a:t>
            </a:r>
            <a:r>
              <a:rPr lang="ru-RU" dirty="0" err="1">
                <a:solidFill>
                  <a:schemeClr val="tx1"/>
                </a:solidFill>
              </a:rPr>
              <a:t>гистосовместимости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 использовании цитологического метода лимфоциты донора и реципиента культивируются вместе, и если они распознают антиген чужой HLA-D-области, то отвечают на это пролиферативной реакцией. В конце этапа </a:t>
            </a:r>
            <a:r>
              <a:rPr lang="ru-RU" dirty="0" err="1">
                <a:solidFill>
                  <a:schemeClr val="tx1"/>
                </a:solidFill>
              </a:rPr>
              <a:t>кокультивирования</a:t>
            </a:r>
            <a:r>
              <a:rPr lang="ru-RU" dirty="0">
                <a:solidFill>
                  <a:schemeClr val="tx1"/>
                </a:solidFill>
              </a:rPr>
              <a:t> (5-7 дней) по включению клетками радиоактивного </a:t>
            </a:r>
            <a:r>
              <a:rPr lang="ru-RU" dirty="0" err="1">
                <a:solidFill>
                  <a:schemeClr val="tx1"/>
                </a:solidFill>
              </a:rPr>
              <a:t>тимидина</a:t>
            </a:r>
            <a:r>
              <a:rPr lang="ru-RU" dirty="0">
                <a:solidFill>
                  <a:schemeClr val="tx1"/>
                </a:solidFill>
              </a:rPr>
              <a:t> определяется уровень синтеза ДНК.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0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Почему главный комплекс </a:t>
            </a:r>
            <a:r>
              <a:rPr lang="ru-RU" altLang="ru-RU" sz="3600" b="1" dirty="0" err="1">
                <a:solidFill>
                  <a:schemeClr val="tx1"/>
                </a:solidFill>
              </a:rPr>
              <a:t>гистосовместимости</a:t>
            </a:r>
            <a:r>
              <a:rPr lang="ru-RU" altLang="ru-RU" sz="36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7" y="2492896"/>
            <a:ext cx="894121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0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ДНК диагностика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r>
              <a:rPr lang="ru-RU" altLang="ru-RU" sz="3600" b="1" dirty="0">
                <a:solidFill>
                  <a:schemeClr val="tx1"/>
                </a:solidFill>
              </a:rPr>
              <a:t>-антигенов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41512"/>
            <a:ext cx="9108504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Высокая чувствительность и специфичность, </a:t>
            </a:r>
          </a:p>
          <a:p>
            <a:r>
              <a:rPr lang="ru-RU" dirty="0">
                <a:solidFill>
                  <a:schemeClr val="tx1"/>
                </a:solidFill>
              </a:rPr>
              <a:t>Небольшие объемы проб, </a:t>
            </a:r>
          </a:p>
          <a:p>
            <a:r>
              <a:rPr lang="ru-RU" dirty="0">
                <a:solidFill>
                  <a:schemeClr val="tx1"/>
                </a:solidFill>
              </a:rPr>
              <a:t>Быстрое проведение отдельных этапов исследования (до нескольких часов), </a:t>
            </a:r>
          </a:p>
          <a:p>
            <a:r>
              <a:rPr lang="ru-RU" dirty="0">
                <a:solidFill>
                  <a:schemeClr val="tx1"/>
                </a:solidFill>
              </a:rPr>
              <a:t>Отсутствие необходимости использовать живые клетки и наличия антигенов на поверхности клетки. </a:t>
            </a:r>
          </a:p>
          <a:p>
            <a:r>
              <a:rPr lang="ru-RU" dirty="0">
                <a:solidFill>
                  <a:schemeClr val="tx1"/>
                </a:solidFill>
              </a:rPr>
              <a:t>Если серологическими методами можно выявить лишь около 15 различных DR-антигенов, то ДНК-методы позволяют идентифицировать уже более 100 </a:t>
            </a:r>
            <a:r>
              <a:rPr lang="en-US" dirty="0">
                <a:solidFill>
                  <a:schemeClr val="tx1"/>
                </a:solidFill>
              </a:rPr>
              <a:t>DRB</a:t>
            </a:r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аллелей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ПЦР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08504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Денатурация ДНК с получением двух однонитевых фрагментов; </a:t>
            </a:r>
          </a:p>
          <a:p>
            <a:r>
              <a:rPr lang="ru-RU" dirty="0">
                <a:solidFill>
                  <a:schemeClr val="tx1"/>
                </a:solidFill>
              </a:rPr>
              <a:t>Гибридизация </a:t>
            </a:r>
            <a:r>
              <a:rPr lang="ru-RU" dirty="0" err="1">
                <a:solidFill>
                  <a:schemeClr val="tx1"/>
                </a:solidFill>
              </a:rPr>
              <a:t>олигонуклеотидов</a:t>
            </a:r>
            <a:r>
              <a:rPr lang="ru-RU" dirty="0">
                <a:solidFill>
                  <a:schemeClr val="tx1"/>
                </a:solidFill>
              </a:rPr>
              <a:t> с 5'-концевыми участками этих фрагментов; </a:t>
            </a:r>
          </a:p>
          <a:p>
            <a:r>
              <a:rPr lang="ru-RU" dirty="0">
                <a:solidFill>
                  <a:schemeClr val="tx1"/>
                </a:solidFill>
              </a:rPr>
              <a:t>Синтез комплементарной последовательности нуклеотидов. </a:t>
            </a:r>
          </a:p>
          <a:p>
            <a:r>
              <a:rPr lang="ru-RU" dirty="0">
                <a:solidFill>
                  <a:schemeClr val="tx1"/>
                </a:solidFill>
              </a:rPr>
              <a:t>Реакцию проводят циклично, последовательно повторяя все ее стадии до получения достаточного количества копий исходного фрагмента ДНК. </a:t>
            </a:r>
          </a:p>
          <a:p>
            <a:r>
              <a:rPr lang="ru-RU" dirty="0">
                <a:solidFill>
                  <a:schemeClr val="tx1"/>
                </a:solidFill>
              </a:rPr>
              <a:t>Полученные копии исследуют с помощью набора </a:t>
            </a:r>
            <a:r>
              <a:rPr lang="ru-RU" dirty="0" err="1">
                <a:solidFill>
                  <a:schemeClr val="tx1"/>
                </a:solidFill>
              </a:rPr>
              <a:t>олигонуклеотидных</a:t>
            </a:r>
            <a:r>
              <a:rPr lang="ru-RU" dirty="0">
                <a:solidFill>
                  <a:schemeClr val="tx1"/>
                </a:solidFill>
              </a:rPr>
              <a:t> зондов. </a:t>
            </a:r>
          </a:p>
          <a:p>
            <a:r>
              <a:rPr lang="ru-RU" dirty="0">
                <a:solidFill>
                  <a:schemeClr val="tx1"/>
                </a:solidFill>
              </a:rPr>
              <a:t>Гибридизация зонда, который кодирует последовательность известного </a:t>
            </a:r>
            <a:r>
              <a:rPr lang="ru-RU" dirty="0" err="1">
                <a:solidFill>
                  <a:schemeClr val="tx1"/>
                </a:solidFill>
              </a:rPr>
              <a:t>аллеля</a:t>
            </a:r>
            <a:r>
              <a:rPr lang="ru-RU" dirty="0">
                <a:solidFill>
                  <a:schemeClr val="tx1"/>
                </a:solidFill>
              </a:rPr>
              <a:t> гена HLA, с исследуемым фрагментом ДНК свидетельствует о том, что в геноме исследуемого содержится данный аллель. </a:t>
            </a:r>
          </a:p>
        </p:txBody>
      </p:sp>
    </p:spTree>
    <p:extLst>
      <p:ext uri="{BB962C8B-B14F-4D97-AF65-F5344CB8AC3E}">
        <p14:creationId xmlns:p14="http://schemas.microsoft.com/office/powerpoint/2010/main" val="2029392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Методы ПЦР диагностики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r>
              <a:rPr lang="ru-RU" altLang="ru-RU" sz="3600" b="1" dirty="0">
                <a:solidFill>
                  <a:schemeClr val="tx1"/>
                </a:solidFill>
              </a:rPr>
              <a:t>-антигенов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0" y="1957536"/>
            <a:ext cx="8316416" cy="44958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SSP (</a:t>
            </a:r>
            <a:r>
              <a:rPr lang="en-US" sz="3200" dirty="0">
                <a:solidFill>
                  <a:schemeClr val="tx1"/>
                </a:solidFill>
              </a:rPr>
              <a:t>Sequence Specific Primers</a:t>
            </a:r>
            <a:r>
              <a:rPr lang="ru-RU" sz="3200" b="1" dirty="0">
                <a:solidFill>
                  <a:schemeClr val="tx1"/>
                </a:solidFill>
              </a:rPr>
              <a:t>)</a:t>
            </a:r>
          </a:p>
          <a:p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SSO (</a:t>
            </a:r>
            <a:r>
              <a:rPr lang="en-US" sz="3200" dirty="0">
                <a:solidFill>
                  <a:schemeClr val="tx1"/>
                </a:solidFill>
              </a:rPr>
              <a:t>Sequence Specific Oligonucleotides</a:t>
            </a:r>
            <a:r>
              <a:rPr lang="ru-RU" sz="3200" b="1" dirty="0">
                <a:solidFill>
                  <a:schemeClr val="tx1"/>
                </a:solidFill>
              </a:rPr>
              <a:t>)</a:t>
            </a:r>
          </a:p>
          <a:p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 err="1">
                <a:solidFill>
                  <a:schemeClr val="tx1"/>
                </a:solidFill>
              </a:rPr>
              <a:t>Секвенирование</a:t>
            </a:r>
            <a:endParaRPr lang="ru-RU" alt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9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92079"/>
            <a:ext cx="8640960" cy="1673225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Вопросы?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7" y="217716"/>
            <a:ext cx="3544063" cy="3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26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МНС и </a:t>
            </a:r>
            <a:r>
              <a:rPr lang="en-US" altLang="ru-RU" sz="3600" b="1" dirty="0">
                <a:solidFill>
                  <a:schemeClr val="tx1"/>
                </a:solidFill>
              </a:rPr>
              <a:t>HLA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52" y="1484784"/>
            <a:ext cx="894805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У человека система антигенов МНС называется </a:t>
            </a:r>
            <a:r>
              <a:rPr lang="en-US" altLang="ru-RU" sz="2800" dirty="0">
                <a:solidFill>
                  <a:schemeClr val="tx1"/>
                </a:solidFill>
              </a:rPr>
              <a:t>HLA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Гены системы </a:t>
            </a:r>
            <a:r>
              <a:rPr lang="en-US" sz="2800" dirty="0">
                <a:solidFill>
                  <a:schemeClr val="tx1"/>
                </a:solidFill>
              </a:rPr>
              <a:t>Human Leucocyte Antigens (HLA),</a:t>
            </a:r>
            <a:r>
              <a:rPr lang="ru-RU" sz="2800" dirty="0">
                <a:solidFill>
                  <a:schemeClr val="tx1"/>
                </a:solidFill>
              </a:rPr>
              <a:t> локализованы на коротком плече 6-й хромосомы</a:t>
            </a:r>
          </a:p>
          <a:p>
            <a:endParaRPr lang="ru-RU" altLang="ru-RU" sz="2800" dirty="0">
              <a:solidFill>
                <a:schemeClr val="tx1"/>
              </a:solidFill>
            </a:endParaRPr>
          </a:p>
          <a:p>
            <a:r>
              <a:rPr lang="ru-RU" altLang="ru-RU" sz="2800" dirty="0">
                <a:solidFill>
                  <a:schemeClr val="tx1"/>
                </a:solidFill>
              </a:rPr>
              <a:t>Основная функция – распознавание своих и чужих клеток</a:t>
            </a:r>
          </a:p>
        </p:txBody>
      </p:sp>
    </p:spTree>
    <p:extLst>
      <p:ext uri="{BB962C8B-B14F-4D97-AF65-F5344CB8AC3E}">
        <p14:creationId xmlns:p14="http://schemas.microsoft.com/office/powerpoint/2010/main" val="116550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Другие функции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52" y="1484784"/>
            <a:ext cx="894805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Трансплантационный иммунитет (в том числе иммунные реакции матери к плоду и противоопухолевый иммунитет)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Защита от внутриклеточных возбудителей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Клеточные взаимодействия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Презентация антигена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Контроль некоторых белков системы комплемента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Молекулы </a:t>
            </a:r>
            <a:r>
              <a:rPr lang="en-US" altLang="ru-RU" sz="2800" dirty="0">
                <a:solidFill>
                  <a:schemeClr val="tx1"/>
                </a:solidFill>
              </a:rPr>
              <a:t>HLA </a:t>
            </a:r>
            <a:r>
              <a:rPr lang="ru-RU" altLang="ru-RU" sz="2800" dirty="0">
                <a:solidFill>
                  <a:schemeClr val="tx1"/>
                </a:solidFill>
              </a:rPr>
              <a:t>влияют на выраженность иммунного ответа к определенному антигену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Молекулы </a:t>
            </a:r>
            <a:r>
              <a:rPr lang="en-US" altLang="ru-RU" sz="2800" dirty="0">
                <a:solidFill>
                  <a:schemeClr val="tx1"/>
                </a:solidFill>
              </a:rPr>
              <a:t>HLA</a:t>
            </a:r>
            <a:r>
              <a:rPr lang="ru-RU" altLang="ru-RU" sz="2800" dirty="0">
                <a:solidFill>
                  <a:schemeClr val="tx1"/>
                </a:solidFill>
              </a:rPr>
              <a:t> являются маркерами некоторых аутоиммунных заболеваний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055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. Классификация. Структура.</a:t>
            </a:r>
          </a:p>
        </p:txBody>
      </p:sp>
    </p:spTree>
    <p:extLst>
      <p:ext uri="{BB962C8B-B14F-4D97-AF65-F5344CB8AC3E}">
        <p14:creationId xmlns:p14="http://schemas.microsoft.com/office/powerpoint/2010/main" val="81779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Классификация молекул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2029544"/>
            <a:ext cx="894805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Молекулы </a:t>
            </a:r>
            <a:r>
              <a:rPr lang="en-US" altLang="ru-RU" sz="2800" dirty="0">
                <a:solidFill>
                  <a:schemeClr val="tx1"/>
                </a:solidFill>
              </a:rPr>
              <a:t>MHC </a:t>
            </a:r>
            <a:r>
              <a:rPr lang="ru-RU" altLang="ru-RU" sz="2800" dirty="0">
                <a:solidFill>
                  <a:schemeClr val="tx1"/>
                </a:solidFill>
              </a:rPr>
              <a:t>представляют собой </a:t>
            </a:r>
            <a:r>
              <a:rPr lang="ru-RU" altLang="ru-RU" sz="2800" dirty="0" err="1">
                <a:solidFill>
                  <a:schemeClr val="tx1"/>
                </a:solidFill>
              </a:rPr>
              <a:t>мембраносвязанные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гетеродимеры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Представлены 2 основными классами: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 </a:t>
            </a:r>
            <a:r>
              <a:rPr lang="en-US" altLang="ru-RU" sz="2800" dirty="0">
                <a:solidFill>
                  <a:schemeClr val="tx1"/>
                </a:solidFill>
              </a:rPr>
              <a:t>I</a:t>
            </a:r>
            <a:r>
              <a:rPr lang="ru-RU" altLang="ru-RU" sz="2800" dirty="0">
                <a:solidFill>
                  <a:schemeClr val="tx1"/>
                </a:solidFill>
              </a:rPr>
              <a:t> (антигены А, В, С)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 </a:t>
            </a:r>
            <a:r>
              <a:rPr lang="en-US" altLang="ru-RU" sz="2800" dirty="0">
                <a:solidFill>
                  <a:schemeClr val="tx1"/>
                </a:solidFill>
              </a:rPr>
              <a:t>II</a:t>
            </a:r>
            <a:r>
              <a:rPr lang="ru-RU" altLang="ru-RU" sz="2800" dirty="0">
                <a:solidFill>
                  <a:schemeClr val="tx1"/>
                </a:solidFill>
              </a:rPr>
              <a:t> (антигены </a:t>
            </a:r>
            <a:r>
              <a:rPr lang="en-US" altLang="ru-RU" sz="2800" dirty="0">
                <a:solidFill>
                  <a:schemeClr val="tx1"/>
                </a:solidFill>
              </a:rPr>
              <a:t>DR</a:t>
            </a:r>
            <a:r>
              <a:rPr lang="ru-RU" altLang="ru-RU" sz="2800" dirty="0">
                <a:solidFill>
                  <a:schemeClr val="tx1"/>
                </a:solidFill>
              </a:rPr>
              <a:t>, </a:t>
            </a:r>
            <a:r>
              <a:rPr lang="en-US" altLang="ru-RU" sz="2800" dirty="0">
                <a:solidFill>
                  <a:schemeClr val="tx1"/>
                </a:solidFill>
              </a:rPr>
              <a:t>DP</a:t>
            </a:r>
            <a:r>
              <a:rPr lang="ru-RU" altLang="ru-RU" sz="2800" dirty="0">
                <a:solidFill>
                  <a:schemeClr val="tx1"/>
                </a:solidFill>
              </a:rPr>
              <a:t>, </a:t>
            </a:r>
            <a:r>
              <a:rPr lang="en-US" altLang="ru-RU" sz="2800" dirty="0">
                <a:solidFill>
                  <a:schemeClr val="tx1"/>
                </a:solidFill>
              </a:rPr>
              <a:t>DQ</a:t>
            </a:r>
            <a:r>
              <a:rPr lang="ru-RU" altLang="ru-RU" sz="2800" dirty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Также существует </a:t>
            </a:r>
            <a:r>
              <a:rPr lang="en-US" altLang="ru-RU" sz="2800" dirty="0">
                <a:solidFill>
                  <a:schemeClr val="tx1"/>
                </a:solidFill>
              </a:rPr>
              <a:t>III</a:t>
            </a:r>
            <a:r>
              <a:rPr lang="ru-RU" altLang="ru-RU" sz="2800" dirty="0">
                <a:solidFill>
                  <a:schemeClr val="tx1"/>
                </a:solidFill>
              </a:rPr>
              <a:t> класс МНС</a:t>
            </a:r>
          </a:p>
        </p:txBody>
      </p:sp>
    </p:spTree>
    <p:extLst>
      <p:ext uri="{BB962C8B-B14F-4D97-AF65-F5344CB8AC3E}">
        <p14:creationId xmlns:p14="http://schemas.microsoft.com/office/powerpoint/2010/main" val="300164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</a:rPr>
              <a:t>I</a:t>
            </a:r>
            <a:r>
              <a:rPr lang="ru-RU" altLang="ru-RU" sz="3600" b="1" dirty="0">
                <a:solidFill>
                  <a:schemeClr val="tx1"/>
                </a:solidFill>
              </a:rPr>
              <a:t> класса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8" y="1544085"/>
            <a:ext cx="8834258" cy="50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7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Молекулы </a:t>
            </a:r>
            <a:r>
              <a:rPr lang="en-US" altLang="ru-RU" sz="3600" b="1" dirty="0">
                <a:solidFill>
                  <a:schemeClr val="tx1"/>
                </a:solidFill>
              </a:rPr>
              <a:t>MHC</a:t>
            </a:r>
            <a:r>
              <a:rPr lang="ru-RU" altLang="ru-RU" sz="3600" b="1" dirty="0">
                <a:solidFill>
                  <a:schemeClr val="tx1"/>
                </a:solidFill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</a:rPr>
              <a:t>I</a:t>
            </a:r>
            <a:r>
              <a:rPr lang="ru-RU" altLang="ru-RU" sz="3600" b="1" dirty="0">
                <a:solidFill>
                  <a:schemeClr val="tx1"/>
                </a:solidFill>
              </a:rPr>
              <a:t> класса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" y="1556792"/>
            <a:ext cx="8993067" cy="41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733256"/>
            <a:ext cx="9505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полости находится линейный пептид, связанный с молекулой </a:t>
            </a:r>
            <a:r>
              <a:rPr lang="en-US" sz="2800" dirty="0"/>
              <a:t>MHC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7458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21190</TotalTime>
  <Words>828</Words>
  <Application>Microsoft Office PowerPoint</Application>
  <PresentationFormat>Экран (4:3)</PresentationFormat>
  <Paragraphs>122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Candara</vt:lpstr>
      <vt:lpstr>Symbol</vt:lpstr>
      <vt:lpstr>Волна</vt:lpstr>
      <vt:lpstr>Генотипирование клеток крови в системе HLA</vt:lpstr>
      <vt:lpstr>Главный комплекс гистосовместимости. История.</vt:lpstr>
      <vt:lpstr>Почему главный комплекс гистосовместимости?</vt:lpstr>
      <vt:lpstr>МНС и HLA</vt:lpstr>
      <vt:lpstr>Другие функции MHC</vt:lpstr>
      <vt:lpstr>Молекулы MHC. Классификация. Структура.</vt:lpstr>
      <vt:lpstr>Классификация молекул MHC</vt:lpstr>
      <vt:lpstr>Молекулы MHC I класса</vt:lpstr>
      <vt:lpstr>Молекулы MHC I класса</vt:lpstr>
      <vt:lpstr>Молекулы MHC I и II класса</vt:lpstr>
      <vt:lpstr>Молекулы MHC сверху по данным рентгеноструктурного анализа</vt:lpstr>
      <vt:lpstr>Молекулы MHC сбоку по данным рентгено-структурного анализа</vt:lpstr>
      <vt:lpstr>Молекулы MHC II класса</vt:lpstr>
      <vt:lpstr>Презентация PowerPoint</vt:lpstr>
      <vt:lpstr>Генетическая карта комплекса HLA</vt:lpstr>
      <vt:lpstr>Генетическая карта комплекса HLA</vt:lpstr>
      <vt:lpstr>Полиморфизм генов HLA</vt:lpstr>
      <vt:lpstr>Распределение антигенов HLA в тканях. Класс I.</vt:lpstr>
      <vt:lpstr>Распределение антигенов HLA в тканях. Класс II.</vt:lpstr>
      <vt:lpstr>Обозначение молекул HLA</vt:lpstr>
      <vt:lpstr>Обозначение молекул HLA</vt:lpstr>
      <vt:lpstr>Ассоциация HLA с заболеваниями</vt:lpstr>
      <vt:lpstr>Типирование антигенов HLA позволяет</vt:lpstr>
      <vt:lpstr>MHC класс II</vt:lpstr>
      <vt:lpstr>MHC класс I</vt:lpstr>
      <vt:lpstr>Лабораторные методы типирования антигенов HLA</vt:lpstr>
      <vt:lpstr>Методы типирования HLA</vt:lpstr>
      <vt:lpstr>Лимфоцитотоксический тест. Техника.</vt:lpstr>
      <vt:lpstr>Смешанная культура лимфоцитов</vt:lpstr>
      <vt:lpstr>ДНК диагностика HLA-антигенов</vt:lpstr>
      <vt:lpstr>ПЦР</vt:lpstr>
      <vt:lpstr>Методы ПЦР диагностики HLA-антигенов</vt:lpstr>
      <vt:lpstr>Вопросы?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D:  Значение в терапии остеопороза</dc:title>
  <dc:creator>Name</dc:creator>
  <cp:lastModifiedBy>Boris Zavodovsky</cp:lastModifiedBy>
  <cp:revision>5353</cp:revision>
  <cp:lastPrinted>2014-07-23T05:43:04Z</cp:lastPrinted>
  <dcterms:created xsi:type="dcterms:W3CDTF">2013-05-03T07:25:23Z</dcterms:created>
  <dcterms:modified xsi:type="dcterms:W3CDTF">2023-08-03T06:29:44Z</dcterms:modified>
</cp:coreProperties>
</file>