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8" r:id="rId7"/>
    <p:sldId id="269" r:id="rId8"/>
    <p:sldId id="265" r:id="rId9"/>
    <p:sldId id="260" r:id="rId10"/>
    <p:sldId id="261" r:id="rId11"/>
    <p:sldId id="267" r:id="rId12"/>
    <p:sldId id="259" r:id="rId13"/>
    <p:sldId id="262" r:id="rId14"/>
    <p:sldId id="266"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706" autoAdjust="0"/>
  </p:normalViewPr>
  <p:slideViewPr>
    <p:cSldViewPr>
      <p:cViewPr varScale="1">
        <p:scale>
          <a:sx n="111" d="100"/>
          <a:sy n="111" d="100"/>
        </p:scale>
        <p:origin x="1680"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10.02.2021</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19B0651-EE4F-4900-A07F-96A6BFA9D0F0}" type="slidenum">
              <a:rPr lang="ru-RU" smtClean="0"/>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10.02.2021</a:t>
            </a:fld>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10.02.2021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10.02.2021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4C71EC6-210F-42DE-9C53-41977AD35B3D}" type="datetimeFigureOut">
              <a:rPr lang="ru-RU" smtClean="0"/>
              <a:t>10.02.2021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10.02.2021</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B4C71EC6-210F-42DE-9C53-41977AD35B3D}" type="datetimeFigureOut">
              <a:rPr lang="ru-RU" smtClean="0"/>
              <a:t>10.02.2021</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dirty="0"/>
              <a:t>Волгоград 2020</a:t>
            </a:r>
          </a:p>
        </p:txBody>
      </p:sp>
      <p:sp>
        <p:nvSpPr>
          <p:cNvPr id="2" name="Заголовок 1"/>
          <p:cNvSpPr>
            <a:spLocks noGrp="1"/>
          </p:cNvSpPr>
          <p:nvPr>
            <p:ph type="ctrTitle"/>
          </p:nvPr>
        </p:nvSpPr>
        <p:spPr/>
        <p:txBody>
          <a:bodyPr>
            <a:normAutofit/>
          </a:bodyPr>
          <a:lstStyle/>
          <a:p>
            <a:r>
              <a:rPr lang="ru-RU" sz="2400" b="1" dirty="0"/>
              <a:t>Рак слизистой оболочки полости рта и языка. Клиника, диагностика, лечение.</a:t>
            </a:r>
          </a:p>
        </p:txBody>
      </p:sp>
    </p:spTree>
    <p:extLst>
      <p:ext uri="{BB962C8B-B14F-4D97-AF65-F5344CB8AC3E}">
        <p14:creationId xmlns:p14="http://schemas.microsoft.com/office/powerpoint/2010/main" val="2216108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ранняя диагностика рака </a:t>
            </a:r>
            <a:r>
              <a:rPr lang="ru-RU" dirty="0" err="1"/>
              <a:t>СОПРиЯ</a:t>
            </a:r>
            <a:r>
              <a:rPr lang="ru-RU" dirty="0"/>
              <a:t> – выявление опухоли на до клинической стадии канцерогенеза, когда из</a:t>
            </a:r>
            <a:r>
              <a:rPr lang="en-US" dirty="0"/>
              <a:t>-</a:t>
            </a:r>
            <a:r>
              <a:rPr lang="ru-RU" dirty="0"/>
              <a:t>за малого размера она не обнаруживается при осмотре без увеличительной оптики, при пальпации. Ранняя диагностика неразрывно связана с профилактикой рака </a:t>
            </a:r>
            <a:r>
              <a:rPr lang="ru-RU" dirty="0" err="1"/>
              <a:t>СОПРиЯ</a:t>
            </a:r>
            <a:r>
              <a:rPr lang="ru-RU" dirty="0"/>
              <a:t>, а путь решения – диспансеризация лиц с повышенным риском возникновения опухоли.</a:t>
            </a:r>
          </a:p>
        </p:txBody>
      </p:sp>
    </p:spTree>
    <p:extLst>
      <p:ext uri="{BB962C8B-B14F-4D97-AF65-F5344CB8AC3E}">
        <p14:creationId xmlns:p14="http://schemas.microsoft.com/office/powerpoint/2010/main" val="4174187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Дополнительные диагностические мероприятия: - </a:t>
            </a:r>
            <a:r>
              <a:rPr lang="ru-RU" dirty="0" err="1"/>
              <a:t>Рентгено</a:t>
            </a:r>
            <a:r>
              <a:rPr lang="ru-RU" dirty="0"/>
              <a:t> - компьютерная томография (РКТ); - Магнитно-резонансная компьютерная томография (МРТ); - Ангиография; - </a:t>
            </a:r>
            <a:r>
              <a:rPr lang="ru-RU" dirty="0" err="1"/>
              <a:t>Синусография</a:t>
            </a:r>
            <a:r>
              <a:rPr lang="ru-RU" dirty="0"/>
              <a:t>;</a:t>
            </a:r>
          </a:p>
        </p:txBody>
      </p:sp>
    </p:spTree>
    <p:extLst>
      <p:ext uri="{BB962C8B-B14F-4D97-AF65-F5344CB8AC3E}">
        <p14:creationId xmlns:p14="http://schemas.microsoft.com/office/powerpoint/2010/main" val="274647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descr="C:\Users\Александр\Desktop\Кафедра\Таблица ОГШ 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8784976" cy="6480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7516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Баллы, зарегистрированные пациентом и врачом, суммируются. Если их сумма составляет 16 баллов и более, пациента включают в группу повышенного риска. Пациенты, входящие в эту группу, подлежат диспансеризации с оформлением соответствующей учетной документации. Диспансеризацию осуществляет специалист по заболеваниям слизистой оболочки полости рта или хирург-стоматолог на базе стоматологических отделений поликлиник. </a:t>
            </a:r>
          </a:p>
        </p:txBody>
      </p:sp>
    </p:spTree>
    <p:extLst>
      <p:ext uri="{BB962C8B-B14F-4D97-AF65-F5344CB8AC3E}">
        <p14:creationId xmlns:p14="http://schemas.microsoft.com/office/powerpoint/2010/main" val="2057684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Клиническое течение злокачественных опухолей органов полости рта</a:t>
            </a:r>
          </a:p>
        </p:txBody>
      </p:sp>
      <p:sp>
        <p:nvSpPr>
          <p:cNvPr id="3" name="Объект 2"/>
          <p:cNvSpPr>
            <a:spLocks noGrp="1"/>
          </p:cNvSpPr>
          <p:nvPr>
            <p:ph idx="1"/>
          </p:nvPr>
        </p:nvSpPr>
        <p:spPr/>
        <p:txBody>
          <a:bodyPr/>
          <a:lstStyle/>
          <a:p>
            <a:r>
              <a:rPr lang="ru-RU" dirty="0"/>
              <a:t>Развитие раковых опухолей органов полости рта делят на 3 периода или фазы: начальный, развитой и период запущенности. Начальный период. В начальный период развития рака полости рта выделяют три анатомические формы: · Язвенную · Узловатую · Папиллярную</a:t>
            </a:r>
          </a:p>
        </p:txBody>
      </p:sp>
    </p:spTree>
    <p:extLst>
      <p:ext uri="{BB962C8B-B14F-4D97-AF65-F5344CB8AC3E}">
        <p14:creationId xmlns:p14="http://schemas.microsoft.com/office/powerpoint/2010/main" val="1951122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b="1" dirty="0"/>
              <a:t>Язвенная</a:t>
            </a:r>
            <a:r>
              <a:rPr lang="ru-RU" dirty="0"/>
              <a:t> форма наблюдается наиболее часто. Консервативное лечение (использование </a:t>
            </a:r>
            <a:r>
              <a:rPr lang="ru-RU" dirty="0" err="1"/>
              <a:t>кератопластических</a:t>
            </a:r>
            <a:r>
              <a:rPr lang="ru-RU" dirty="0"/>
              <a:t> препаратов) не эффективно. Раковая язва имеет вид кратера с приподнятыми вывернутыми </a:t>
            </a:r>
            <a:r>
              <a:rPr lang="ru-RU" dirty="0" err="1"/>
              <a:t>валикообразными</a:t>
            </a:r>
            <a:r>
              <a:rPr lang="ru-RU" dirty="0"/>
              <a:t> плотными краями. Дно язвы выполнено опухолевыми бугристыми плотными разрастаниями с некротическими участками и гнойным отделяемым. </a:t>
            </a:r>
            <a:r>
              <a:rPr lang="ru-RU" b="1" dirty="0"/>
              <a:t>Узловатая</a:t>
            </a:r>
            <a:r>
              <a:rPr lang="ru-RU" dirty="0"/>
              <a:t> форма проявляется уплотнением в слизистой оболочке с белесоватыми пятнами вокруг. Уплотнения обычно имеют четкие границы и развиваются быстрее, чем при язвенной форме. </a:t>
            </a:r>
            <a:r>
              <a:rPr lang="ru-RU" b="1" dirty="0"/>
              <a:t>Папиллярная</a:t>
            </a:r>
            <a:r>
              <a:rPr lang="ru-RU" dirty="0"/>
              <a:t> форма характеризуется наличием плотных выростов над слизистой оболочкой, целостность которой не нарушена. Очаг имеет тенденцию к быстрому росту.</a:t>
            </a:r>
          </a:p>
        </p:txBody>
      </p:sp>
    </p:spTree>
    <p:extLst>
      <p:ext uri="{BB962C8B-B14F-4D97-AF65-F5344CB8AC3E}">
        <p14:creationId xmlns:p14="http://schemas.microsoft.com/office/powerpoint/2010/main" val="612976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Начальный период заболевания</a:t>
            </a:r>
          </a:p>
        </p:txBody>
      </p:sp>
      <p:sp>
        <p:nvSpPr>
          <p:cNvPr id="3" name="Объект 2"/>
          <p:cNvSpPr>
            <a:spLocks noGrp="1"/>
          </p:cNvSpPr>
          <p:nvPr>
            <p:ph idx="1"/>
          </p:nvPr>
        </p:nvSpPr>
        <p:spPr/>
        <p:txBody>
          <a:bodyPr>
            <a:normAutofit fontScale="92500" lnSpcReduction="10000"/>
          </a:bodyPr>
          <a:lstStyle/>
          <a:p>
            <a:r>
              <a:rPr lang="ru-RU" dirty="0"/>
              <a:t>В начальном периоде больные отмечают неприятные ощущения в области патологического очага. Боли, которые заставляют пациента обратится к врачу, отмечаются в этот период развития рака примерно в 25% . Пациенты связывают начало своего заболевания с ангиной, заболеванием зубов и т.д. Особенно часто это наблюдается при раке с локализацией в дистальных отделах полости рта и в области слизистой оболочки альвеолярных отростков челюстей. При осмотре полости рта могут быть обнаружены различные изменения: уплотнение слизистой оболочки, поверхностные язвы, папиллярные новообразования, белые пятна и т.д.</a:t>
            </a:r>
          </a:p>
        </p:txBody>
      </p:sp>
    </p:spTree>
    <p:extLst>
      <p:ext uri="{BB962C8B-B14F-4D97-AF65-F5344CB8AC3E}">
        <p14:creationId xmlns:p14="http://schemas.microsoft.com/office/powerpoint/2010/main" val="4085624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Развитой период</a:t>
            </a:r>
          </a:p>
        </p:txBody>
      </p:sp>
      <p:sp>
        <p:nvSpPr>
          <p:cNvPr id="3" name="Объект 2"/>
          <p:cNvSpPr>
            <a:spLocks noGrp="1"/>
          </p:cNvSpPr>
          <p:nvPr>
            <p:ph idx="1"/>
          </p:nvPr>
        </p:nvSpPr>
        <p:spPr/>
        <p:txBody>
          <a:bodyPr>
            <a:normAutofit fontScale="92500" lnSpcReduction="10000"/>
          </a:bodyPr>
          <a:lstStyle/>
          <a:p>
            <a:r>
              <a:rPr lang="ru-RU" dirty="0"/>
              <a:t>В начальном периоде больные отмечают неприятные ощущения в области патологического очага. Боли, которые заставляют пациента обратится к врачу, отмечаются в этот период развития рака примерно в 25% . Пациенты связывают начало своего заболевания с ангиной, заболеванием зубов и т.д. Особенно часто это наблюдается при раке с локализацией в дистальных отделах полости рта и в области слизистой оболочки альвеолярных отростков челюстей. При осмотре полости рта могут быть обнаружены различные изменения: уплотнение слизистой оболочки, поверхностные язвы, папиллярные новообразования, белые пятна и т.д.</a:t>
            </a:r>
          </a:p>
        </p:txBody>
      </p:sp>
    </p:spTree>
    <p:extLst>
      <p:ext uri="{BB962C8B-B14F-4D97-AF65-F5344CB8AC3E}">
        <p14:creationId xmlns:p14="http://schemas.microsoft.com/office/powerpoint/2010/main" val="166466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Эндофитная</a:t>
            </a:r>
            <a:r>
              <a:rPr lang="ru-RU" dirty="0"/>
              <a:t> группа</a:t>
            </a:r>
          </a:p>
        </p:txBody>
      </p:sp>
      <p:sp>
        <p:nvSpPr>
          <p:cNvPr id="3" name="Объект 2"/>
          <p:cNvSpPr>
            <a:spLocks noGrp="1"/>
          </p:cNvSpPr>
          <p:nvPr>
            <p:ph idx="1"/>
          </p:nvPr>
        </p:nvSpPr>
        <p:spPr/>
        <p:txBody>
          <a:bodyPr/>
          <a:lstStyle/>
          <a:p>
            <a:r>
              <a:rPr lang="ru-RU" dirty="0" err="1"/>
              <a:t>Эндофитная</a:t>
            </a:r>
            <a:r>
              <a:rPr lang="ru-RU" dirty="0"/>
              <a:t> группа включает в себя: · Язвенно-инфильтративную форму, которая встречается часто (41,1%). Язва располагается на массивном опухолевом инфильтрате. Границы инфильтрата определить невозможно, он распространяется в глубжележащие ткани. Язва часто принимает вид глубокой щели. · Инфильтративную форму, которая характеризуется диффузным поражением органа. Слизистая оболочка над опухолью не изъязвляется.</a:t>
            </a:r>
          </a:p>
        </p:txBody>
      </p:sp>
    </p:spTree>
    <p:extLst>
      <p:ext uri="{BB962C8B-B14F-4D97-AF65-F5344CB8AC3E}">
        <p14:creationId xmlns:p14="http://schemas.microsoft.com/office/powerpoint/2010/main" val="210247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развитом периоде почти всех больных беспокоят боли разной интенсивности, имеющие локальный характер или </a:t>
            </a:r>
            <a:r>
              <a:rPr lang="ru-RU" dirty="0" err="1"/>
              <a:t>иррадиирующие</a:t>
            </a:r>
            <a:r>
              <a:rPr lang="ru-RU" dirty="0"/>
              <a:t> в ту или иную область головы, чаще на стороне поражения (ухо, височную область). Усиливается саливация в результате раздражения слизистой оболочки продуктами распада опухоли. Имеет место зловонный запах изо рта, как результат распада и инфицирования опухоли.</a:t>
            </a:r>
          </a:p>
        </p:txBody>
      </p:sp>
    </p:spTree>
    <p:extLst>
      <p:ext uri="{BB962C8B-B14F-4D97-AF65-F5344CB8AC3E}">
        <p14:creationId xmlns:p14="http://schemas.microsoft.com/office/powerpoint/2010/main" val="3656928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эПИДЕМИОЛОГИЯ</a:t>
            </a:r>
            <a:endParaRPr lang="ru-RU" dirty="0"/>
          </a:p>
        </p:txBody>
      </p:sp>
      <p:sp>
        <p:nvSpPr>
          <p:cNvPr id="3" name="Объект 2"/>
          <p:cNvSpPr>
            <a:spLocks noGrp="1"/>
          </p:cNvSpPr>
          <p:nvPr>
            <p:ph idx="1"/>
          </p:nvPr>
        </p:nvSpPr>
        <p:spPr/>
        <p:txBody>
          <a:bodyPr>
            <a:normAutofit fontScale="70000" lnSpcReduction="20000"/>
          </a:bodyPr>
          <a:lstStyle/>
          <a:p>
            <a:r>
              <a:rPr lang="ru-RU" dirty="0"/>
              <a:t>Первые эпидемиологические исследования, проводившиеся зарубежными и отечественными онкологами, выявили существенное различие заболеваемости населения раком полости рта и глотки в отдельных регионах. Как известно, в число регионов с высокой заболеваемостью раком этой локализации входили Индия, Пакистан, </a:t>
            </a:r>
            <a:r>
              <a:rPr lang="ru-RU" dirty="0" err="1"/>
              <a:t>ШриЛанка</a:t>
            </a:r>
            <a:r>
              <a:rPr lang="ru-RU" dirty="0"/>
              <a:t>, некоторые страны Ближнего Востока, а в бывшем СССР – такие среднеазиатские республики, как Таджикистан, Узбекистан, Киргизия. Причину высокой заболеваемости раком полости рта и глотки связывали с широким распространением среди населения этих регионов вредной привычки употребления </a:t>
            </a:r>
            <a:r>
              <a:rPr lang="ru-RU" dirty="0" err="1"/>
              <a:t>наса</a:t>
            </a:r>
            <a:r>
              <a:rPr lang="ru-RU" dirty="0"/>
              <a:t>, бетеля, оказывающих раздражающее, повреждающее действие на слизистую оболочку ротоглотки. Этой причиной объясняли тот факт, что в Индии рак </a:t>
            </a:r>
            <a:r>
              <a:rPr lang="ru-RU" dirty="0" err="1"/>
              <a:t>орофарингеальной</a:t>
            </a:r>
            <a:r>
              <a:rPr lang="ru-RU" dirty="0"/>
              <a:t> локализации занимал 1е место среди всех злокачественных опухолей. В РФ, по данным В.М. </a:t>
            </a:r>
            <a:r>
              <a:rPr lang="ru-RU" dirty="0" err="1"/>
              <a:t>Мерабишвили</a:t>
            </a:r>
            <a:r>
              <a:rPr lang="ru-RU" dirty="0"/>
              <a:t> и </a:t>
            </a:r>
            <a:r>
              <a:rPr lang="ru-RU" dirty="0" err="1"/>
              <a:t>соавт</a:t>
            </a:r>
            <a:r>
              <a:rPr lang="ru-RU" dirty="0"/>
              <a:t>., рак полости рта и глотки занимает более скромное – 14е место среди всех злокачественных опухолей. Однако вызывает тревогу тот факт, что заболеваемость опухолями этой локализации имеют отчетливую тенденцию к росту.</a:t>
            </a:r>
          </a:p>
        </p:txBody>
      </p:sp>
    </p:spTree>
    <p:extLst>
      <p:ext uri="{BB962C8B-B14F-4D97-AF65-F5344CB8AC3E}">
        <p14:creationId xmlns:p14="http://schemas.microsoft.com/office/powerpoint/2010/main" val="240087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Период запущенности</a:t>
            </a:r>
          </a:p>
        </p:txBody>
      </p:sp>
      <p:sp>
        <p:nvSpPr>
          <p:cNvPr id="3" name="Объект 2"/>
          <p:cNvSpPr>
            <a:spLocks noGrp="1"/>
          </p:cNvSpPr>
          <p:nvPr>
            <p:ph idx="1"/>
          </p:nvPr>
        </p:nvSpPr>
        <p:spPr/>
        <p:txBody>
          <a:bodyPr/>
          <a:lstStyle/>
          <a:p>
            <a:r>
              <a:rPr lang="ru-RU" dirty="0"/>
              <a:t>Рак органов полости рта быстро распространяется, разрушает окружающие ткани. Рак языка быстро инфильтрирует дно полости рта, глотку, небные дужки. Рак СООПР – альвеолярный отросток, края тела челюсти, кость, щеку, дно полости рта, кожу и т.д. Рак слизистой оболочки дистальных отделов полости рта протекает более злокачественно, чем передних.</a:t>
            </a:r>
          </a:p>
        </p:txBody>
      </p:sp>
    </p:spTree>
    <p:extLst>
      <p:ext uri="{BB962C8B-B14F-4D97-AF65-F5344CB8AC3E}">
        <p14:creationId xmlns:p14="http://schemas.microsoft.com/office/powerpoint/2010/main" val="3041507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a:t>КЛИНИЧЕСКИЕ ПРОЯВЛЕНИЯ ЗЛОКАЧЕСТВЕННЫХ ОПУХОЛЕЙ ЯЗЫКА И СООПР</a:t>
            </a:r>
          </a:p>
        </p:txBody>
      </p:sp>
      <p:sp>
        <p:nvSpPr>
          <p:cNvPr id="3" name="Объект 2"/>
          <p:cNvSpPr>
            <a:spLocks noGrp="1"/>
          </p:cNvSpPr>
          <p:nvPr>
            <p:ph idx="1"/>
          </p:nvPr>
        </p:nvSpPr>
        <p:spPr/>
        <p:txBody>
          <a:bodyPr>
            <a:normAutofit fontScale="92500"/>
          </a:bodyPr>
          <a:lstStyle/>
          <a:p>
            <a:r>
              <a:rPr lang="ru-RU" dirty="0"/>
              <a:t>РАК ЯЗЫКА Рак языка чаще развивается в средней трети его боковой поверхности (62-70%) и в области корня. Реже – на нижней поверхности, иногда – на дорсальной поверхности (7%) и кончике языка (3%). Плоскоклеточный рак передней части языка чаще всего относится ко 1-ой и 2-ой степени злокачественности; опухоли задней части языка – к 3-ей степени и принадлежат часто к анапластическому виду. Отношение частоты заболевания среди мужчин и женщин составляет 3:1. Возраст больных составляет в среднем 60 лет, но рак языка может возникать и у больных моложе 30 лет.</a:t>
            </a:r>
          </a:p>
        </p:txBody>
      </p:sp>
    </p:spTree>
    <p:extLst>
      <p:ext uri="{BB962C8B-B14F-4D97-AF65-F5344CB8AC3E}">
        <p14:creationId xmlns:p14="http://schemas.microsoft.com/office/powerpoint/2010/main" val="798801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a:t>У пациентов рано возникают болезненные ощущения и функциональные нарушения: жевания, глотания, речи. Затруднение и ограничение подвижности языка свидетельствуют о наличии опухолевого инфильтрата. Особенно четкие данные дает пальпация. Возможно несоответствие размеров маленькой язвы и большого и глубокого инфильтрата вокруг язвы. Размеры опухоли языка увеличиваются в направлении от кончика к корню, возможно распространение опухоли за среднюю линию языка. По мере роста опухоли боль приобретает постоянный характер, более интенсивно </a:t>
            </a:r>
            <a:r>
              <a:rPr lang="ru-RU" dirty="0" err="1"/>
              <a:t>иррадиирует</a:t>
            </a:r>
            <a:r>
              <a:rPr lang="ru-RU" dirty="0"/>
              <a:t> по зонам ветвей тройничного нерва.</a:t>
            </a:r>
          </a:p>
        </p:txBody>
      </p:sp>
    </p:spTree>
    <p:extLst>
      <p:ext uri="{BB962C8B-B14F-4D97-AF65-F5344CB8AC3E}">
        <p14:creationId xmlns:p14="http://schemas.microsoft.com/office/powerpoint/2010/main" val="1012301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Лимфометастазирование</a:t>
            </a:r>
            <a:endParaRPr lang="ru-RU" dirty="0"/>
          </a:p>
        </p:txBody>
      </p:sp>
      <p:sp>
        <p:nvSpPr>
          <p:cNvPr id="3" name="Объект 2"/>
          <p:cNvSpPr>
            <a:spLocks noGrp="1"/>
          </p:cNvSpPr>
          <p:nvPr>
            <p:ph idx="1"/>
          </p:nvPr>
        </p:nvSpPr>
        <p:spPr/>
        <p:txBody>
          <a:bodyPr>
            <a:normAutofit fontScale="92500" lnSpcReduction="20000"/>
          </a:bodyPr>
          <a:lstStyle/>
          <a:p>
            <a:r>
              <a:rPr lang="ru-RU" dirty="0"/>
              <a:t>Характерной особенностью рака языка является частое и раннее метастазирование в регионарные лимфатические узлы. Наличие густой лимфатической сети, большого количества </a:t>
            </a:r>
            <a:r>
              <a:rPr lang="ru-RU" dirty="0" err="1"/>
              <a:t>лимфо</a:t>
            </a:r>
            <a:r>
              <a:rPr lang="ru-RU" dirty="0"/>
              <a:t>-венозных анастомозов между сосудами обеих половин языка объясняет частоту </a:t>
            </a:r>
            <a:r>
              <a:rPr lang="ru-RU" dirty="0" err="1"/>
              <a:t>контрлатеральных</a:t>
            </a:r>
            <a:r>
              <a:rPr lang="ru-RU" dirty="0"/>
              <a:t> и билатеральных метастазов. </a:t>
            </a:r>
            <a:r>
              <a:rPr lang="ru-RU" dirty="0" err="1"/>
              <a:t>Лимфоотток</a:t>
            </a:r>
            <a:r>
              <a:rPr lang="ru-RU" dirty="0"/>
              <a:t> из дистальных отделов языка в глубокие лимфоузлы верхней трети шеи приводит к раннему обнаружению метастазов в этой группе лимфоузлов. Часто пациенты, обнаруживая опухолевый узел на шее, обращаются к общему хирургу или терапевту. Если врач оценивает эти проявления как лимфаденит, то неправильная лечебная тактика приводит к запущенности опухолевого процесса.</a:t>
            </a:r>
          </a:p>
        </p:txBody>
      </p:sp>
    </p:spTree>
    <p:extLst>
      <p:ext uri="{BB962C8B-B14F-4D97-AF65-F5344CB8AC3E}">
        <p14:creationId xmlns:p14="http://schemas.microsoft.com/office/powerpoint/2010/main" val="4215430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РАК СЛИЗИСТОЙ ОБОЛОЧКИ ЩЕК</a:t>
            </a:r>
          </a:p>
        </p:txBody>
      </p:sp>
      <p:sp>
        <p:nvSpPr>
          <p:cNvPr id="3" name="Объект 2"/>
          <p:cNvSpPr>
            <a:spLocks noGrp="1"/>
          </p:cNvSpPr>
          <p:nvPr>
            <p:ph idx="1"/>
          </p:nvPr>
        </p:nvSpPr>
        <p:spPr/>
        <p:txBody>
          <a:bodyPr/>
          <a:lstStyle/>
          <a:p>
            <a:r>
              <a:rPr lang="ru-RU" dirty="0"/>
              <a:t>В начальной стадии злокачественную опухоль трудно отличить от банальной язвы. Характерная локализация – слизистая оболочка щек, в том числе по линии смыкания зубов, </a:t>
            </a:r>
            <a:r>
              <a:rPr lang="ru-RU" dirty="0" err="1"/>
              <a:t>ретромолярная</a:t>
            </a:r>
            <a:r>
              <a:rPr lang="ru-RU" dirty="0"/>
              <a:t> область, углы рта. Симптомы: боли при разговоре, приеме пищи, при глотании. Поражение дистальных отделов приводит к ограничению открывания рта, вследствие прорастания опухолью собственно жевательной или внутренней крыловидной мышцы.</a:t>
            </a:r>
          </a:p>
        </p:txBody>
      </p:sp>
    </p:spTree>
    <p:extLst>
      <p:ext uri="{BB962C8B-B14F-4D97-AF65-F5344CB8AC3E}">
        <p14:creationId xmlns:p14="http://schemas.microsoft.com/office/powerpoint/2010/main" val="25966756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РАК ДНА ПОЛОСТИ РТА</a:t>
            </a:r>
          </a:p>
        </p:txBody>
      </p:sp>
      <p:sp>
        <p:nvSpPr>
          <p:cNvPr id="3" name="Объект 2"/>
          <p:cNvSpPr>
            <a:spLocks noGrp="1"/>
          </p:cNvSpPr>
          <p:nvPr>
            <p:ph idx="1"/>
          </p:nvPr>
        </p:nvSpPr>
        <p:spPr/>
        <p:txBody>
          <a:bodyPr/>
          <a:lstStyle/>
          <a:p>
            <a:r>
              <a:rPr lang="ru-RU" dirty="0"/>
              <a:t>Болеют преимущественно мужчины в возрасте 50-70 лет. Отношение частоты мужчин женщин составляет 3:1. Рак этой локализации составляет 10- 15% всех плоскоклеточных раков полости рта. Из них 3% - </a:t>
            </a:r>
            <a:r>
              <a:rPr lang="ru-RU" dirty="0" err="1"/>
              <a:t>аденокарцинома</a:t>
            </a:r>
            <a:r>
              <a:rPr lang="ru-RU" dirty="0"/>
              <a:t> малых слюнных желез. Часто дно полости рта инфильтрируется вторично.</a:t>
            </a:r>
          </a:p>
        </p:txBody>
      </p:sp>
    </p:spTree>
    <p:extLst>
      <p:ext uri="{BB962C8B-B14F-4D97-AF65-F5344CB8AC3E}">
        <p14:creationId xmlns:p14="http://schemas.microsoft.com/office/powerpoint/2010/main" val="465291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dirty="0"/>
              <a:t>Топографо-анатомические особенности этой локализации связаны с близостью и, следовательно, возможностью распространения на нижнюю поверхность языка, альвеолярный отросток нижней челюсти, противоположную сторону дна полости рта, что является плохим прогностическим признаком. Нередко распространение опухоли происходит </a:t>
            </a:r>
            <a:r>
              <a:rPr lang="ru-RU" dirty="0" err="1"/>
              <a:t>паравазально</a:t>
            </a:r>
            <a:r>
              <a:rPr lang="ru-RU" dirty="0"/>
              <a:t> по системе язычной артерии. Вначале больные отмечают опухоль, ощущаемую языком. При изъязвлении появляется </a:t>
            </a:r>
            <a:r>
              <a:rPr lang="ru-RU" dirty="0" err="1"/>
              <a:t>гиперсаливация</a:t>
            </a:r>
            <a:r>
              <a:rPr lang="ru-RU" dirty="0"/>
              <a:t> и боли, усиливающиеся при разговоре и приеме пищи. Возможны кровотечения. Иногда, как и при раке языка, первым признаком может быть метастатический узел на шее. При локализации в задних отделах слизистой оболочки дна полости рта язва имеет вид щели. </a:t>
            </a:r>
          </a:p>
        </p:txBody>
      </p:sp>
    </p:spTree>
    <p:extLst>
      <p:ext uri="{BB962C8B-B14F-4D97-AF65-F5344CB8AC3E}">
        <p14:creationId xmlns:p14="http://schemas.microsoft.com/office/powerpoint/2010/main" val="2674844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ВЕРХНЕЙ И НИЖНЕЙ ЧЕЛЮСТЕЙ</a:t>
            </a:r>
          </a:p>
        </p:txBody>
      </p:sp>
      <p:sp>
        <p:nvSpPr>
          <p:cNvPr id="3" name="Объект 2"/>
          <p:cNvSpPr>
            <a:spLocks noGrp="1"/>
          </p:cNvSpPr>
          <p:nvPr>
            <p:ph idx="1"/>
          </p:nvPr>
        </p:nvSpPr>
        <p:spPr/>
        <p:txBody>
          <a:bodyPr>
            <a:normAutofit fontScale="92500" lnSpcReduction="20000"/>
          </a:bodyPr>
          <a:lstStyle/>
          <a:p>
            <a:r>
              <a:rPr lang="ru-RU" dirty="0"/>
              <a:t>Эти новообразования почти всегда имеют морфологическое строение плоскоклеточного рака. Проявляют они себя довольно рано, так как в процесс вовлекаются зубы и возникает зубная боль. По причине последнего нередко производится лечение и даже удаление зубов, что в свою очередь способствует распространению злокачественной опухоли в лунку зуба, а затем в кость. В начальный период опухоль локализована и кровоточит при легком прикосновении. Распространение в подлежащую костную ткань наступает через несколько месяцев и рассматривается как позднее проявление болезни. Регионарное метастазирование наблюдается рано и диагностируется у трети больных.</a:t>
            </a:r>
          </a:p>
        </p:txBody>
      </p:sp>
    </p:spTree>
    <p:extLst>
      <p:ext uri="{BB962C8B-B14F-4D97-AF65-F5344CB8AC3E}">
        <p14:creationId xmlns:p14="http://schemas.microsoft.com/office/powerpoint/2010/main" val="3331831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РАК СЛИЗИСТОЙ ОБОЛОЧКИ НЕБА</a:t>
            </a:r>
          </a:p>
        </p:txBody>
      </p:sp>
      <p:sp>
        <p:nvSpPr>
          <p:cNvPr id="3" name="Объект 2"/>
          <p:cNvSpPr>
            <a:spLocks noGrp="1"/>
          </p:cNvSpPr>
          <p:nvPr>
            <p:ph idx="1"/>
          </p:nvPr>
        </p:nvSpPr>
        <p:spPr/>
        <p:txBody>
          <a:bodyPr>
            <a:normAutofit lnSpcReduction="10000"/>
          </a:bodyPr>
          <a:lstStyle/>
          <a:p>
            <a:r>
              <a:rPr lang="ru-RU" dirty="0"/>
              <a:t>На твердом небе чаще развиваются злокачественные опухоли, исходящие из малых слюнных желез (</a:t>
            </a:r>
            <a:r>
              <a:rPr lang="ru-RU" dirty="0" err="1"/>
              <a:t>аденокистозная</a:t>
            </a:r>
            <a:r>
              <a:rPr lang="ru-RU" dirty="0"/>
              <a:t> карцинома – </a:t>
            </a:r>
            <a:r>
              <a:rPr lang="ru-RU" dirty="0" err="1"/>
              <a:t>цилиндрома</a:t>
            </a:r>
            <a:r>
              <a:rPr lang="ru-RU" dirty="0"/>
              <a:t>, </a:t>
            </a:r>
            <a:r>
              <a:rPr lang="ru-RU" dirty="0" err="1"/>
              <a:t>аденокарцинома</a:t>
            </a:r>
            <a:r>
              <a:rPr lang="ru-RU" dirty="0"/>
              <a:t>). Плоскоклеточный рак слизистой оболочки твердого неба развивается редко. Часто имеют место вторичные опухоли, в результате распространения рака верхней челюсти, носовой полости. На мягком небе новообразования, исходящие из малых слюнных желез наблюдаются редко, и абсолютное большинство опухолей составляет плоскоклеточный рак.</a:t>
            </a:r>
          </a:p>
        </p:txBody>
      </p:sp>
    </p:spTree>
    <p:extLst>
      <p:ext uri="{BB962C8B-B14F-4D97-AF65-F5344CB8AC3E}">
        <p14:creationId xmlns:p14="http://schemas.microsoft.com/office/powerpoint/2010/main" val="2535043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Плоскоклеточный рак твердого неба быстро изъязвляется, вызывая неприятные ощущения или боли. Основная жалоба – наличие опухоли на твердом небе, т.к. новообразования, исходящие из малых слюнных желез, длительное время остаются инкапсулированными. По мере увеличения размеров опухоли, усиливается ее давление на слизистую оболочку, появляется участок изъязвления, присоединяется вторичная инфекция и возникает боль.</a:t>
            </a:r>
          </a:p>
        </p:txBody>
      </p:sp>
    </p:spTree>
    <p:extLst>
      <p:ext uri="{BB962C8B-B14F-4D97-AF65-F5344CB8AC3E}">
        <p14:creationId xmlns:p14="http://schemas.microsoft.com/office/powerpoint/2010/main" val="327415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стандартизованный показатель </a:t>
            </a:r>
            <a:r>
              <a:rPr lang="ru-RU" dirty="0" err="1"/>
              <a:t>заболевемости</a:t>
            </a:r>
            <a:r>
              <a:rPr lang="ru-RU" dirty="0"/>
              <a:t> раком слизистой оболочки полости рта и языка возрос у женщин на 71,4 %, у мужчин – на 86,4%. </a:t>
            </a:r>
          </a:p>
        </p:txBody>
      </p:sp>
    </p:spTree>
    <p:extLst>
      <p:ext uri="{BB962C8B-B14F-4D97-AF65-F5344CB8AC3E}">
        <p14:creationId xmlns:p14="http://schemas.microsoft.com/office/powerpoint/2010/main" val="2065250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ОСОБЕННОСТИ РЕГИОНАРНОГО МЕТАСТАЗИРОВАНИЯ</a:t>
            </a:r>
          </a:p>
        </p:txBody>
      </p:sp>
      <p:sp>
        <p:nvSpPr>
          <p:cNvPr id="3" name="Объект 2"/>
          <p:cNvSpPr>
            <a:spLocks noGrp="1"/>
          </p:cNvSpPr>
          <p:nvPr>
            <p:ph idx="1"/>
          </p:nvPr>
        </p:nvSpPr>
        <p:spPr/>
        <p:txBody>
          <a:bodyPr/>
          <a:lstStyle/>
          <a:p>
            <a:r>
              <a:rPr lang="ru-RU" dirty="0"/>
              <a:t>Рак слизистой оболочки органов полости рта рано </a:t>
            </a:r>
            <a:r>
              <a:rPr lang="ru-RU" dirty="0" err="1"/>
              <a:t>метастазирует</a:t>
            </a:r>
            <a:r>
              <a:rPr lang="ru-RU" dirty="0"/>
              <a:t> в поверхностные и глубокие лимфатические узлы шеи. Частота регионарного метастазирования варьирует от 40 до76%. Локализация метастазов во многом зависит от локализации опухоли в полости рта и особенностей </a:t>
            </a:r>
            <a:r>
              <a:rPr lang="ru-RU" dirty="0" err="1"/>
              <a:t>лимфообращения</a:t>
            </a:r>
            <a:r>
              <a:rPr lang="ru-RU" dirty="0"/>
              <a:t> в органе.</a:t>
            </a:r>
          </a:p>
        </p:txBody>
      </p:sp>
    </p:spTree>
    <p:extLst>
      <p:ext uri="{BB962C8B-B14F-4D97-AF65-F5344CB8AC3E}">
        <p14:creationId xmlns:p14="http://schemas.microsoft.com/office/powerpoint/2010/main" val="18887103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При раке среднебоковых поверхностей и кончика языка метастазирование происходит в поднижнечелюстные, средние и глубокие шейные лимфатические узлы (35-45% больных). Злокачественные опухоли задней трети языка </a:t>
            </a:r>
            <a:r>
              <a:rPr lang="ru-RU" dirty="0" err="1"/>
              <a:t>метастазируют</a:t>
            </a:r>
            <a:r>
              <a:rPr lang="ru-RU" dirty="0"/>
              <a:t> чаще и быстрее, чем передней, и метастазы локализуются чаще в верхних глубоких шейных лимфатических узлах (70-75%).</a:t>
            </a:r>
          </a:p>
        </p:txBody>
      </p:sp>
    </p:spTree>
    <p:extLst>
      <p:ext uri="{BB962C8B-B14F-4D97-AF65-F5344CB8AC3E}">
        <p14:creationId xmlns:p14="http://schemas.microsoft.com/office/powerpoint/2010/main" val="3290925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a:t>При раке слизистой оболочки щеки, дна полости рта и альвеолярного отростка нижней челюсти метастазирование происходит чаще в подчелюстные лимфатические узлы. Реже в </a:t>
            </a:r>
            <a:r>
              <a:rPr lang="ru-RU" dirty="0" err="1"/>
              <a:t>подподбородочные</a:t>
            </a:r>
            <a:r>
              <a:rPr lang="ru-RU" dirty="0"/>
              <a:t> лимфатические узлы: при раке передних отделов указанных органов. Злокачественные опухоли задних отделов СООПР </a:t>
            </a:r>
            <a:r>
              <a:rPr lang="ru-RU" dirty="0" err="1"/>
              <a:t>метастазируют</a:t>
            </a:r>
            <a:r>
              <a:rPr lang="ru-RU" dirty="0"/>
              <a:t> в средние и верхние яремные лимфатические узлы. Из опухолей, располагающихся на язычной поверхности десен, метастазирование происходит еще в </a:t>
            </a:r>
            <a:r>
              <a:rPr lang="ru-RU" dirty="0" err="1"/>
              <a:t>позадиглоточные</a:t>
            </a:r>
            <a:r>
              <a:rPr lang="ru-RU" dirty="0"/>
              <a:t> лимфатические узлы недоступные для пальпации. Отмечается развитие коллатеральных и двусторонних метастазов на шее. </a:t>
            </a:r>
          </a:p>
        </p:txBody>
      </p:sp>
    </p:spTree>
    <p:extLst>
      <p:ext uri="{BB962C8B-B14F-4D97-AF65-F5344CB8AC3E}">
        <p14:creationId xmlns:p14="http://schemas.microsoft.com/office/powerpoint/2010/main" val="2987041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Отдаленное метастазирование</a:t>
            </a:r>
          </a:p>
        </p:txBody>
      </p:sp>
      <p:sp>
        <p:nvSpPr>
          <p:cNvPr id="3" name="Объект 2"/>
          <p:cNvSpPr>
            <a:spLocks noGrp="1"/>
          </p:cNvSpPr>
          <p:nvPr>
            <p:ph idx="1"/>
          </p:nvPr>
        </p:nvSpPr>
        <p:spPr/>
        <p:txBody>
          <a:bodyPr/>
          <a:lstStyle/>
          <a:p>
            <a:r>
              <a:rPr lang="ru-RU" dirty="0"/>
              <a:t>Становится очевидным, что при раке полости рта могут быть поражены любые лимфатические узлы шеи. Чрезвычайно редко поражаются надключичные лимфатические узлы. Отдаленные метастазы при раке органов полости рта встречаются редко (1-5% больных). Они могут поражать легкие, сердце, печень, мозг, кости скелета.</a:t>
            </a:r>
          </a:p>
        </p:txBody>
      </p:sp>
    </p:spTree>
    <p:extLst>
      <p:ext uri="{BB962C8B-B14F-4D97-AF65-F5344CB8AC3E}">
        <p14:creationId xmlns:p14="http://schemas.microsoft.com/office/powerpoint/2010/main" val="32504059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a:t>Общие принципы лечения больных со злокачественными опухолями слизистой оболочки полости рта и языка</a:t>
            </a:r>
          </a:p>
        </p:txBody>
      </p:sp>
      <p:sp>
        <p:nvSpPr>
          <p:cNvPr id="3" name="Объект 2"/>
          <p:cNvSpPr>
            <a:spLocks noGrp="1"/>
          </p:cNvSpPr>
          <p:nvPr>
            <p:ph idx="1"/>
          </p:nvPr>
        </p:nvSpPr>
        <p:spPr/>
        <p:txBody>
          <a:bodyPr/>
          <a:lstStyle/>
          <a:p>
            <a:r>
              <a:rPr lang="ru-RU" dirty="0"/>
              <a:t>Лечение злокачественных новообразований слизистой оболочки полости рта и языка представляет собой сложную задачу. Патогенетическое лечение злокачественной опухоли основано на знании отдельных патогенетических звеньев опухолевого процесса и направлены прежде всего на радикальную ликвидацию первичного очага опухоли и регионарных метастазов, профилактику развития отдаленных метастазов, на восстановление нарушенного гомеостаза</a:t>
            </a:r>
          </a:p>
        </p:txBody>
      </p:sp>
    </p:spTree>
    <p:extLst>
      <p:ext uri="{BB962C8B-B14F-4D97-AF65-F5344CB8AC3E}">
        <p14:creationId xmlns:p14="http://schemas.microsoft.com/office/powerpoint/2010/main" val="1522689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лечения больных со злокачественными опухолями слизистой оболочки полости рта и языка</a:t>
            </a:r>
          </a:p>
        </p:txBody>
      </p:sp>
      <p:sp>
        <p:nvSpPr>
          <p:cNvPr id="3" name="Объект 2"/>
          <p:cNvSpPr>
            <a:spLocks noGrp="1"/>
          </p:cNvSpPr>
          <p:nvPr>
            <p:ph idx="1"/>
          </p:nvPr>
        </p:nvSpPr>
        <p:spPr/>
        <p:txBody>
          <a:bodyPr/>
          <a:lstStyle/>
          <a:p>
            <a:r>
              <a:rPr lang="ru-RU" dirty="0"/>
              <a:t>Условно лечение делят на два этапа: - лечение первичного очага; - лечение регионарных метастазов.</a:t>
            </a:r>
          </a:p>
        </p:txBody>
      </p:sp>
    </p:spTree>
    <p:extLst>
      <p:ext uri="{BB962C8B-B14F-4D97-AF65-F5344CB8AC3E}">
        <p14:creationId xmlns:p14="http://schemas.microsoft.com/office/powerpoint/2010/main" val="1251774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лечения больных со злокачественными опухолями слизистой оболочки полости рта и языка</a:t>
            </a:r>
          </a:p>
        </p:txBody>
      </p:sp>
      <p:sp>
        <p:nvSpPr>
          <p:cNvPr id="3" name="Объект 2"/>
          <p:cNvSpPr>
            <a:spLocks noGrp="1"/>
          </p:cNvSpPr>
          <p:nvPr>
            <p:ph idx="1"/>
          </p:nvPr>
        </p:nvSpPr>
        <p:spPr/>
        <p:txBody>
          <a:bodyPr>
            <a:normAutofit fontScale="92500" lnSpcReduction="10000"/>
          </a:bodyPr>
          <a:lstStyle/>
          <a:p>
            <a:r>
              <a:rPr lang="ru-RU" dirty="0"/>
              <a:t>У больных раком языка и дна полости рта широко используется лучевая, химиолучевая терапия и хирургическое вмешательство. Использование 29 дистанционной лучевой терапии на зону лимфатических узлов шеи в СОД 50- 70 Гр и сочетанной (дистанционной и </a:t>
            </a:r>
            <a:r>
              <a:rPr lang="ru-RU" dirty="0" err="1"/>
              <a:t>брахитерапии</a:t>
            </a:r>
            <a:r>
              <a:rPr lang="ru-RU" dirty="0"/>
              <a:t>) на первичный очаг в СОД 60-80 Гр позволяет при ранних стадиях заболевания (Т1-2 ) достигнуть регрессии опухоли на 80-100%. При злокачественных опухолях, локализованных в других участках полости рта, таких как альвеолярный отросток или слизистая оболочка, хороший терапевтический эффект достигается также после хирургической операции с послеоперационной лучевой терапией.</a:t>
            </a:r>
          </a:p>
        </p:txBody>
      </p:sp>
    </p:spTree>
    <p:extLst>
      <p:ext uri="{BB962C8B-B14F-4D97-AF65-F5344CB8AC3E}">
        <p14:creationId xmlns:p14="http://schemas.microsoft.com/office/powerpoint/2010/main" val="1531151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При злокачественных опухолях, соответствующих Т3-4 , проводится комплексное лечение, включающее </a:t>
            </a:r>
            <a:r>
              <a:rPr lang="ru-RU" dirty="0" err="1"/>
              <a:t>неоадъювантную</a:t>
            </a:r>
            <a:r>
              <a:rPr lang="ru-RU" dirty="0"/>
              <a:t> химиотерапию, предоперационную лучевую терапию, хирургическое лечение и послеоперационную лучевую терапию до СОД 70 Гр. Среди хирургических подходов при первичном раке применяются </a:t>
            </a:r>
            <a:r>
              <a:rPr lang="ru-RU" dirty="0" err="1"/>
              <a:t>внутриротовые</a:t>
            </a:r>
            <a:r>
              <a:rPr lang="ru-RU" dirty="0"/>
              <a:t>, </a:t>
            </a:r>
            <a:r>
              <a:rPr lang="ru-RU" dirty="0" err="1"/>
              <a:t>трансцервикальные</a:t>
            </a:r>
            <a:r>
              <a:rPr lang="ru-RU" dirty="0"/>
              <a:t> и комбинированные операции</a:t>
            </a:r>
          </a:p>
        </p:txBody>
      </p:sp>
    </p:spTree>
    <p:extLst>
      <p:ext uri="{BB962C8B-B14F-4D97-AF65-F5344CB8AC3E}">
        <p14:creationId xmlns:p14="http://schemas.microsoft.com/office/powerpoint/2010/main" val="4680412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При лучевой терапии обычно используются 2 противолежащих поля. У больных с опухолями, соответствующими Т3-4 , поля облучения включают всю полость рта. Запас в 1-2 см нормальных тканей должен быть запланирован всегда, за исключением больных с опухолями переднего отдела полости рта. У больных раком слизистой оболочки полости рта без клинически определяемых метастазов рекомендуется применение </a:t>
            </a:r>
            <a:r>
              <a:rPr lang="ru-RU" dirty="0" err="1"/>
              <a:t>брахитерапии</a:t>
            </a:r>
            <a:r>
              <a:rPr lang="ru-RU" dirty="0"/>
              <a:t>, однако общая доза и общее время лечения должны строго соблюдаться. </a:t>
            </a:r>
          </a:p>
        </p:txBody>
      </p:sp>
    </p:spTree>
    <p:extLst>
      <p:ext uri="{BB962C8B-B14F-4D97-AF65-F5344CB8AC3E}">
        <p14:creationId xmlns:p14="http://schemas.microsoft.com/office/powerpoint/2010/main" val="15995321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планируемый объем облучения включаются все лимфатические узлы шеи со стороны поражения, а при центральной локализации опухоли - лимфатические узлы шеи с обеих сторон. </a:t>
            </a:r>
            <a:r>
              <a:rPr lang="ru-RU" dirty="0" err="1"/>
              <a:t>Диссекция</a:t>
            </a:r>
            <a:r>
              <a:rPr lang="ru-RU" dirty="0"/>
              <a:t> опухолей шеи необходима больным с не полностью регрессировавшими после облучения пальпируемыми шейными метастазами, при необходимости она выполняется с обеих сторон шеи, поочередно. </a:t>
            </a:r>
          </a:p>
        </p:txBody>
      </p:sp>
    </p:spTree>
    <p:extLst>
      <p:ext uri="{BB962C8B-B14F-4D97-AF65-F5344CB8AC3E}">
        <p14:creationId xmlns:p14="http://schemas.microsoft.com/office/powerpoint/2010/main" val="272193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a:t>
            </a:r>
            <a:r>
              <a:rPr lang="en-US" dirty="0"/>
              <a:t>NM </a:t>
            </a:r>
            <a:r>
              <a:rPr lang="ru-RU" dirty="0"/>
              <a:t>классификация</a:t>
            </a:r>
          </a:p>
        </p:txBody>
      </p:sp>
      <p:pic>
        <p:nvPicPr>
          <p:cNvPr id="2050" name="Picture 2" descr="C:\Users\Александр\Desktop\Лекции ОНКОСТОМАТОЛОГИЯ\Безымянный.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1412776"/>
            <a:ext cx="8640960"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83828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Лечение рака языка </a:t>
            </a:r>
          </a:p>
        </p:txBody>
      </p:sp>
      <p:sp>
        <p:nvSpPr>
          <p:cNvPr id="3" name="Объект 2"/>
          <p:cNvSpPr>
            <a:spLocks noGrp="1"/>
          </p:cNvSpPr>
          <p:nvPr>
            <p:ph idx="1"/>
          </p:nvPr>
        </p:nvSpPr>
        <p:spPr/>
        <p:txBody>
          <a:bodyPr/>
          <a:lstStyle/>
          <a:p>
            <a:r>
              <a:rPr lang="ru-RU" dirty="0"/>
              <a:t>Чаще лечение рака языка заключается в предоперационной лучевой терапии, включающей первичный очаг и зоны регионарного метастазирования, дозой 40-50Гр.Через 3 недели проводится хирургическое лечение (</a:t>
            </a:r>
            <a:r>
              <a:rPr lang="ru-RU" dirty="0" err="1"/>
              <a:t>глоссэктомия</a:t>
            </a:r>
            <a:r>
              <a:rPr lang="ru-RU" dirty="0"/>
              <a:t>). При этом необходимо учитывать, что опухолевая инвазия распространяется значительно дальше, чем это может быть оценено визуально. </a:t>
            </a:r>
          </a:p>
        </p:txBody>
      </p:sp>
    </p:spTree>
    <p:extLst>
      <p:ext uri="{BB962C8B-B14F-4D97-AF65-F5344CB8AC3E}">
        <p14:creationId xmlns:p14="http://schemas.microsoft.com/office/powerpoint/2010/main" val="8417841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Лучевая терапия (дистанционная, </a:t>
            </a:r>
            <a:r>
              <a:rPr lang="ru-RU" dirty="0" err="1"/>
              <a:t>брахи</a:t>
            </a:r>
            <a:r>
              <a:rPr lang="ru-RU" dirty="0"/>
              <a:t> - или сочетанная в СОД 70 Гр в качестве единственного метода лечения проводится при больших поверхностных опухолях, соответствующих Т1-2 . При больших, </a:t>
            </a:r>
            <a:r>
              <a:rPr lang="ru-RU" dirty="0" err="1"/>
              <a:t>инфильтративно</a:t>
            </a:r>
            <a:r>
              <a:rPr lang="ru-RU" dirty="0"/>
              <a:t> растущих, раках (Т3-4 ) используется комбинированное лечение (лучевая или химиолучевая терапия и операция). </a:t>
            </a:r>
          </a:p>
        </p:txBody>
      </p:sp>
    </p:spTree>
    <p:extLst>
      <p:ext uri="{BB962C8B-B14F-4D97-AF65-F5344CB8AC3E}">
        <p14:creationId xmlns:p14="http://schemas.microsoft.com/office/powerpoint/2010/main" val="26160873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В отношении опухолей, распространяющихся в ткани дна полости рта или на нижнюю челюсть, требуется проведение сложного хирургического вмешательства, включающего частичное удаление языка, резекцию тканей дна полости рта и частичную резекцию нижней челюсти. После таких операций больные нуждаются в замещении удаленных тканей. При наличии пальпируемых шейных метастазов после лучевой терапии необходима радикальная шейная </a:t>
            </a:r>
            <a:r>
              <a:rPr lang="ru-RU" dirty="0" err="1"/>
              <a:t>диссекция</a:t>
            </a:r>
            <a:r>
              <a:rPr lang="ru-RU" dirty="0"/>
              <a:t> с обязательным удалением клетчатки поднижнечелюстной и подбородочной областей. </a:t>
            </a:r>
          </a:p>
        </p:txBody>
      </p:sp>
    </p:spTree>
    <p:extLst>
      <p:ext uri="{BB962C8B-B14F-4D97-AF65-F5344CB8AC3E}">
        <p14:creationId xmlns:p14="http://schemas.microsoft.com/office/powerpoint/2010/main" val="35023624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Частота </a:t>
            </a:r>
            <a:r>
              <a:rPr lang="ru-RU" dirty="0" err="1"/>
              <a:t>излеченности</a:t>
            </a:r>
            <a:r>
              <a:rPr lang="ru-RU" dirty="0"/>
              <a:t> после лучевой терапии или хирургического вмешательства примерно одинакова для опухолей Т1 (80%) и Т2 (60%), а при Т3-4 после комбинированного и комплексного лечения они составляют 15-35%. Наличие метастазов в лимфатических узлах уменьшает показатель выживаемости больных на 50%. </a:t>
            </a:r>
          </a:p>
        </p:txBody>
      </p:sp>
    </p:spTree>
    <p:extLst>
      <p:ext uri="{BB962C8B-B14F-4D97-AF65-F5344CB8AC3E}">
        <p14:creationId xmlns:p14="http://schemas.microsoft.com/office/powerpoint/2010/main" val="6538516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Лечение рака слизистой оболочки полости рта</a:t>
            </a:r>
          </a:p>
        </p:txBody>
      </p:sp>
      <p:sp>
        <p:nvSpPr>
          <p:cNvPr id="3" name="Объект 2"/>
          <p:cNvSpPr>
            <a:spLocks noGrp="1"/>
          </p:cNvSpPr>
          <p:nvPr>
            <p:ph idx="1"/>
          </p:nvPr>
        </p:nvSpPr>
        <p:spPr/>
        <p:txBody>
          <a:bodyPr/>
          <a:lstStyle/>
          <a:p>
            <a:r>
              <a:rPr lang="ru-RU" dirty="0"/>
              <a:t>Опухоли в стадии Т1 могут быть легко удалены хирургически, либо подвергнуты лучевой терапии с СОД 70Гр за 6-7 недель с равным терапевтическим эффектом. Если опухоль примыкает к нижней челюсти, следует проводить краевую </a:t>
            </a:r>
            <a:r>
              <a:rPr lang="ru-RU" dirty="0" err="1"/>
              <a:t>континуитальную</a:t>
            </a:r>
            <a:r>
              <a:rPr lang="ru-RU" dirty="0"/>
              <a:t> резекцию нижней челюсти. У других больных необходима сегментарная резекция. После операции обязательна дистанционная лучевая терапия в СОД 50 Гр. </a:t>
            </a:r>
          </a:p>
        </p:txBody>
      </p:sp>
    </p:spTree>
    <p:extLst>
      <p:ext uri="{BB962C8B-B14F-4D97-AF65-F5344CB8AC3E}">
        <p14:creationId xmlns:p14="http://schemas.microsoft.com/office/powerpoint/2010/main" val="15532408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При распространенном опухолевом процессе проводится комбинированное лечение, включающее предоперационное химиолучевое или лучевое воздействие, хирургическое вмешательство и послеоперационную лучевую 31 терапию. При проведении операции может быть показана резекция нижней челюсти, </a:t>
            </a:r>
            <a:r>
              <a:rPr lang="ru-RU" dirty="0" err="1"/>
              <a:t>гемилингвэктомия</a:t>
            </a:r>
            <a:r>
              <a:rPr lang="ru-RU" dirty="0"/>
              <a:t>, шейная </a:t>
            </a:r>
            <a:r>
              <a:rPr lang="ru-RU" dirty="0" err="1"/>
              <a:t>диссекция</a:t>
            </a:r>
            <a:r>
              <a:rPr lang="ru-RU" dirty="0"/>
              <a:t> и пластическое замещение дефекта. Зоны регионарного метастазирования подвергаются лучевому воздействию в СОД 40-70 Гр, а при остальных метастазах необходима радикальная шейная </a:t>
            </a:r>
            <a:r>
              <a:rPr lang="ru-RU" dirty="0" err="1"/>
              <a:t>диссекция</a:t>
            </a:r>
            <a:r>
              <a:rPr lang="ru-RU" dirty="0"/>
              <a:t>. </a:t>
            </a:r>
          </a:p>
        </p:txBody>
      </p:sp>
    </p:spTree>
    <p:extLst>
      <p:ext uri="{BB962C8B-B14F-4D97-AF65-F5344CB8AC3E}">
        <p14:creationId xmlns:p14="http://schemas.microsoft.com/office/powerpoint/2010/main" val="147954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целом, при такой распространенности опухолевого процесса, 40% пациентов можно считать условно здоровыми; 5-летняя выживаемость при Т1 составляет 85%, при Т2 – 75%, при Т3 – 60% и при Т4 – 30%. К показателям неблагоприятного прогноза следует отнести прорастание опухоли в язык, нижнюю челюсть, мышцы дна полости рта. </a:t>
            </a:r>
          </a:p>
        </p:txBody>
      </p:sp>
    </p:spTree>
    <p:extLst>
      <p:ext uri="{BB962C8B-B14F-4D97-AF65-F5344CB8AC3E}">
        <p14:creationId xmlns:p14="http://schemas.microsoft.com/office/powerpoint/2010/main" val="713124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a:t>Лечение рака языка и слизистой оболочки полости рта в зависимости от стадии болезни </a:t>
            </a:r>
          </a:p>
        </p:txBody>
      </p:sp>
      <p:sp>
        <p:nvSpPr>
          <p:cNvPr id="3" name="Объект 2"/>
          <p:cNvSpPr>
            <a:spLocks noGrp="1"/>
          </p:cNvSpPr>
          <p:nvPr>
            <p:ph idx="1"/>
          </p:nvPr>
        </p:nvSpPr>
        <p:spPr/>
        <p:txBody>
          <a:bodyPr/>
          <a:lstStyle/>
          <a:p>
            <a:r>
              <a:rPr lang="ru-RU" dirty="0"/>
              <a:t>1-2 стадия (T1-2 N0M0) Дистанционная, </a:t>
            </a:r>
            <a:r>
              <a:rPr lang="ru-RU" dirty="0" err="1"/>
              <a:t>брахи</a:t>
            </a:r>
            <a:r>
              <a:rPr lang="ru-RU" dirty="0"/>
              <a:t>- или сочетанная лучевая терапия в СОД 40-70Гр, включающая поднижнечелюстную зону регионарного метастазирования. При недостаточной эффективности лечения после 40Гр выполняется резекция языка, </a:t>
            </a:r>
            <a:r>
              <a:rPr lang="ru-RU" dirty="0" err="1"/>
              <a:t>гемилингвэктомия</a:t>
            </a:r>
            <a:r>
              <a:rPr lang="ru-RU" dirty="0"/>
              <a:t> или резекция мягких тканей полости рта. </a:t>
            </a:r>
          </a:p>
        </p:txBody>
      </p:sp>
    </p:spTree>
    <p:extLst>
      <p:ext uri="{BB962C8B-B14F-4D97-AF65-F5344CB8AC3E}">
        <p14:creationId xmlns:p14="http://schemas.microsoft.com/office/powerpoint/2010/main" val="7346383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3-4А стадии (T1-2 N1-3M0). Принципы и тактика лечения первичного очага такие же, как при первой стадии, но у больных с недостаточной регрессии метастазов выполняется радикальная шейная </a:t>
            </a:r>
            <a:r>
              <a:rPr lang="ru-RU" dirty="0" err="1"/>
              <a:t>диссекция</a:t>
            </a:r>
            <a:r>
              <a:rPr lang="ru-RU" dirty="0"/>
              <a:t>. </a:t>
            </a:r>
          </a:p>
        </p:txBody>
      </p:sp>
    </p:spTree>
    <p:extLst>
      <p:ext uri="{BB962C8B-B14F-4D97-AF65-F5344CB8AC3E}">
        <p14:creationId xmlns:p14="http://schemas.microsoft.com/office/powerpoint/2010/main" val="37490105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3-4В стадии (T3-4 N1-3M0). Лечение комплексное: </a:t>
            </a:r>
            <a:r>
              <a:rPr lang="ru-RU" dirty="0" err="1"/>
              <a:t>неоадъювантная</a:t>
            </a:r>
            <a:r>
              <a:rPr lang="ru-RU" dirty="0"/>
              <a:t> </a:t>
            </a:r>
            <a:r>
              <a:rPr lang="ru-RU" dirty="0" err="1"/>
              <a:t>полихимиотерапия</a:t>
            </a:r>
            <a:r>
              <a:rPr lang="ru-RU" dirty="0"/>
              <a:t>, предоперационная дистанционная лучевая или </a:t>
            </a:r>
            <a:r>
              <a:rPr lang="ru-RU" dirty="0" err="1"/>
              <a:t>брахитерапия</a:t>
            </a:r>
            <a:r>
              <a:rPr lang="ru-RU" dirty="0"/>
              <a:t>, широкое иссечение опухоли, при необходимости – с пластическим возмещением дефекта. Обязательное облучение зоны регионарного метастазирования шеи и поднижнечелюстной области в СОД 40-50Гр с обеих сторон. Дальнейшая тактика в отношении метастазов в лимфатических узлах шеи зависит от эффективности проведенного лечения: продолжение лучевой терапии до СОД 70 Гр или радикальная шейная </a:t>
            </a:r>
            <a:r>
              <a:rPr lang="ru-RU" dirty="0" err="1"/>
              <a:t>диссекции</a:t>
            </a:r>
            <a:r>
              <a:rPr lang="ru-RU" dirty="0"/>
              <a:t>. </a:t>
            </a:r>
          </a:p>
        </p:txBody>
      </p:sp>
    </p:spTree>
    <p:extLst>
      <p:ext uri="{BB962C8B-B14F-4D97-AF65-F5344CB8AC3E}">
        <p14:creationId xmlns:p14="http://schemas.microsoft.com/office/powerpoint/2010/main" val="1995629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Группировка по стадиям</a:t>
            </a:r>
          </a:p>
        </p:txBody>
      </p:sp>
      <p:sp>
        <p:nvSpPr>
          <p:cNvPr id="3" name="Объект 2"/>
          <p:cNvSpPr>
            <a:spLocks noGrp="1"/>
          </p:cNvSpPr>
          <p:nvPr>
            <p:ph idx="1"/>
          </p:nvPr>
        </p:nvSpPr>
        <p:spPr/>
        <p:txBody>
          <a:bodyPr/>
          <a:lstStyle/>
          <a:p>
            <a:endParaRPr lang="ru-RU"/>
          </a:p>
        </p:txBody>
      </p:sp>
      <p:pic>
        <p:nvPicPr>
          <p:cNvPr id="3074" name="Picture 2" descr="C:\Users\Александр\Desktop\Лекции ОНКОСТОМАТОЛОГИЯ\Безымянный 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348880"/>
            <a:ext cx="8784976"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145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Лечение регионарных метастазов</a:t>
            </a:r>
          </a:p>
        </p:txBody>
      </p:sp>
      <p:sp>
        <p:nvSpPr>
          <p:cNvPr id="3" name="Объект 2"/>
          <p:cNvSpPr>
            <a:spLocks noGrp="1"/>
          </p:cNvSpPr>
          <p:nvPr>
            <p:ph idx="1"/>
          </p:nvPr>
        </p:nvSpPr>
        <p:spPr/>
        <p:txBody>
          <a:bodyPr/>
          <a:lstStyle/>
          <a:p>
            <a:r>
              <a:rPr lang="ru-RU" dirty="0"/>
              <a:t>В настоящее время, к сожалению, отсутствуют единые подходы к выбору метода лечения регионарных метастазов у больных со злокачественными новообразованиями челюстно-лицевой области. Одна из причин такого положения - сложности диагностики метастазов. Есть сторонники лучевого, хирургического и комбинированного методов лечения. Однако основным методом лечения регионарных метастазов, в настоящее время, остается хирургический. </a:t>
            </a:r>
          </a:p>
        </p:txBody>
      </p:sp>
    </p:spTree>
    <p:extLst>
      <p:ext uri="{BB962C8B-B14F-4D97-AF65-F5344CB8AC3E}">
        <p14:creationId xmlns:p14="http://schemas.microsoft.com/office/powerpoint/2010/main" val="36016585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Варианты </a:t>
            </a:r>
            <a:r>
              <a:rPr lang="ru-RU" dirty="0" err="1"/>
              <a:t>лимфодиссекции</a:t>
            </a:r>
            <a:endParaRPr lang="ru-RU" dirty="0"/>
          </a:p>
        </p:txBody>
      </p:sp>
      <p:sp>
        <p:nvSpPr>
          <p:cNvPr id="3" name="Объект 2"/>
          <p:cNvSpPr>
            <a:spLocks noGrp="1"/>
          </p:cNvSpPr>
          <p:nvPr>
            <p:ph idx="1"/>
          </p:nvPr>
        </p:nvSpPr>
        <p:spPr/>
        <p:txBody>
          <a:bodyPr/>
          <a:lstStyle/>
          <a:p>
            <a:r>
              <a:rPr lang="ru-RU" dirty="0"/>
              <a:t>У больных со злокачественными опухолями челюстно-лицевой области выполняются 4 типа </a:t>
            </a:r>
            <a:r>
              <a:rPr lang="ru-RU" dirty="0" err="1"/>
              <a:t>лимфаденэктомий</a:t>
            </a:r>
            <a:r>
              <a:rPr lang="ru-RU" dirty="0"/>
              <a:t> . 1. Операция </a:t>
            </a:r>
            <a:r>
              <a:rPr lang="ru-RU" dirty="0" err="1"/>
              <a:t>Ванаха</a:t>
            </a:r>
            <a:r>
              <a:rPr lang="ru-RU" dirty="0"/>
              <a:t>. 2. Верхняя шейная эксцизия .( ВШЭ ) 3. Фасциально - футлярная эксцизия.(ФФЭ ) 4. Операция Дж. </a:t>
            </a:r>
            <a:r>
              <a:rPr lang="ru-RU" dirty="0" err="1"/>
              <a:t>Крайля</a:t>
            </a:r>
            <a:r>
              <a:rPr lang="ru-RU" dirty="0"/>
              <a:t>. </a:t>
            </a:r>
          </a:p>
        </p:txBody>
      </p:sp>
    </p:spTree>
    <p:extLst>
      <p:ext uri="{BB962C8B-B14F-4D97-AF65-F5344CB8AC3E}">
        <p14:creationId xmlns:p14="http://schemas.microsoft.com/office/powerpoint/2010/main" val="27956452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Операция </a:t>
            </a:r>
            <a:r>
              <a:rPr lang="ru-RU" dirty="0" err="1"/>
              <a:t>Ванаха</a:t>
            </a:r>
            <a:r>
              <a:rPr lang="ru-RU" dirty="0"/>
              <a:t> </a:t>
            </a:r>
          </a:p>
        </p:txBody>
      </p:sp>
      <p:sp>
        <p:nvSpPr>
          <p:cNvPr id="3" name="Объект 2"/>
          <p:cNvSpPr>
            <a:spLocks noGrp="1"/>
          </p:cNvSpPr>
          <p:nvPr>
            <p:ph idx="1"/>
          </p:nvPr>
        </p:nvSpPr>
        <p:spPr/>
        <p:txBody>
          <a:bodyPr>
            <a:normAutofit lnSpcReduction="10000"/>
          </a:bodyPr>
          <a:lstStyle/>
          <a:p>
            <a:r>
              <a:rPr lang="ru-RU" dirty="0"/>
              <a:t>Показания: рак нижней губы 1 стадии (Т1) ; подозрение на метастаз в </a:t>
            </a:r>
            <a:r>
              <a:rPr lang="ru-RU" dirty="0" err="1"/>
              <a:t>подподбородочной</a:t>
            </a:r>
            <a:r>
              <a:rPr lang="ru-RU" dirty="0"/>
              <a:t> области; необходимость выполнения расширенной биопсии лимфоузлов </a:t>
            </a:r>
            <a:r>
              <a:rPr lang="ru-RU" dirty="0" err="1"/>
              <a:t>подподбородочной</a:t>
            </a:r>
            <a:r>
              <a:rPr lang="ru-RU" dirty="0"/>
              <a:t> или поднижнечелюстной областей. Границы операционного поля: верхняя – нижний край нижней челюсти, нижняя - уровень подъязычной кости; латеральные - задние брюшки двубрюшных мышц. Объем удаляемых тканей: обе поднижнечелюстные слюнные железы, клетчатка, лимфатические узлы обеих поднижнечелюстных и подбородочной областей. </a:t>
            </a:r>
          </a:p>
        </p:txBody>
      </p:sp>
    </p:spTree>
    <p:extLst>
      <p:ext uri="{BB962C8B-B14F-4D97-AF65-F5344CB8AC3E}">
        <p14:creationId xmlns:p14="http://schemas.microsoft.com/office/powerpoint/2010/main" val="10412271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Верхняя шейная эксцизия </a:t>
            </a:r>
          </a:p>
        </p:txBody>
      </p:sp>
      <p:sp>
        <p:nvSpPr>
          <p:cNvPr id="3" name="Объект 2"/>
          <p:cNvSpPr>
            <a:spLocks noGrp="1"/>
          </p:cNvSpPr>
          <p:nvPr>
            <p:ph idx="1"/>
          </p:nvPr>
        </p:nvSpPr>
        <p:spPr/>
        <p:txBody>
          <a:bodyPr>
            <a:normAutofit lnSpcReduction="10000"/>
          </a:bodyPr>
          <a:lstStyle/>
          <a:p>
            <a:r>
              <a:rPr lang="ru-RU" dirty="0"/>
              <a:t>Показания: рак нижней губы, кожи лица (Т2-3), передних отделов слизистой оболочки полости рта, щеки, саркома нижней челюсти. Границы операционного поля: верхняя – нижний край нижней челюсти с соответствующей стороны, нижняя – уровень верхнего края щитовидного хряща, медиальная - средняя линия шеи, латеральная – передний край </a:t>
            </a:r>
            <a:r>
              <a:rPr lang="ru-RU" dirty="0" err="1"/>
              <a:t>кивательной</a:t>
            </a:r>
            <a:r>
              <a:rPr lang="ru-RU" dirty="0"/>
              <a:t> мышцы. 33 Объем удаляемых тканей: клетчатка, фасции, лимфоузлы, в вышеуказанных границах, содержимое поднижнечелюстных и подбородочного треугольников. </a:t>
            </a:r>
          </a:p>
        </p:txBody>
      </p:sp>
    </p:spTree>
    <p:extLst>
      <p:ext uri="{BB962C8B-B14F-4D97-AF65-F5344CB8AC3E}">
        <p14:creationId xmlns:p14="http://schemas.microsoft.com/office/powerpoint/2010/main" val="34601416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Фасциально - футлярная эксцизия. </a:t>
            </a:r>
          </a:p>
        </p:txBody>
      </p:sp>
      <p:sp>
        <p:nvSpPr>
          <p:cNvPr id="3" name="Объект 2"/>
          <p:cNvSpPr>
            <a:spLocks noGrp="1"/>
          </p:cNvSpPr>
          <p:nvPr>
            <p:ph idx="1"/>
          </p:nvPr>
        </p:nvSpPr>
        <p:spPr/>
        <p:txBody>
          <a:bodyPr/>
          <a:lstStyle/>
          <a:p>
            <a:r>
              <a:rPr lang="ru-RU" dirty="0"/>
              <a:t>Показания: профилактическое иссечение лимфоузлов при злокачественных опухолях дистальных отделов органов полости рта. Границы операционного поля: верхняя – нижний край нижней челюсти, нижняя – верхний край ключицы, медиальная – средняя линия шеи, латеральная – передний край трапециевидной мышцы. Объем удаляемых тканей: в едином блоке удаляют клетчатку, лимфатические узлы, поднижнечелюстные слюнные железы, фасции в указанных границах. </a:t>
            </a:r>
          </a:p>
        </p:txBody>
      </p:sp>
    </p:spTree>
    <p:extLst>
      <p:ext uri="{BB962C8B-B14F-4D97-AF65-F5344CB8AC3E}">
        <p14:creationId xmlns:p14="http://schemas.microsoft.com/office/powerpoint/2010/main" val="33712469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Операция Дж. </a:t>
            </a:r>
            <a:r>
              <a:rPr lang="ru-RU" dirty="0" err="1"/>
              <a:t>Крайля</a:t>
            </a:r>
            <a:r>
              <a:rPr lang="ru-RU" dirty="0"/>
              <a:t>. </a:t>
            </a:r>
          </a:p>
        </p:txBody>
      </p:sp>
      <p:sp>
        <p:nvSpPr>
          <p:cNvPr id="3" name="Объект 2"/>
          <p:cNvSpPr>
            <a:spLocks noGrp="1"/>
          </p:cNvSpPr>
          <p:nvPr>
            <p:ph idx="1"/>
          </p:nvPr>
        </p:nvSpPr>
        <p:spPr/>
        <p:txBody>
          <a:bodyPr/>
          <a:lstStyle/>
          <a:p>
            <a:r>
              <a:rPr lang="ru-RU" dirty="0"/>
              <a:t>Показания: множественные метастазы в глубокие лимфоузлы шеи, наличие ограниченно смещаемых метастазов, спаянных с </a:t>
            </a:r>
            <a:r>
              <a:rPr lang="ru-RU" dirty="0" err="1"/>
              <a:t>кивательной</a:t>
            </a:r>
            <a:r>
              <a:rPr lang="ru-RU" dirty="0"/>
              <a:t> мышцей, стенкой яремной вены, с фасциальными футлярами. Границы операционного поля: те же, что и при ФФЭ. Объем удаляемых тканей: тот же, что и при ФФЭ плюс </a:t>
            </a:r>
            <a:r>
              <a:rPr lang="ru-RU" dirty="0" err="1"/>
              <a:t>кивательная</a:t>
            </a:r>
            <a:r>
              <a:rPr lang="ru-RU" dirty="0"/>
              <a:t> мышца, внутренняя яремная вена, добавочный нерв. </a:t>
            </a:r>
          </a:p>
        </p:txBody>
      </p:sp>
    </p:spTree>
    <p:extLst>
      <p:ext uri="{BB962C8B-B14F-4D97-AF65-F5344CB8AC3E}">
        <p14:creationId xmlns:p14="http://schemas.microsoft.com/office/powerpoint/2010/main" val="36995740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Сроки диспансерного наблюдения за больными</a:t>
            </a:r>
          </a:p>
        </p:txBody>
      </p:sp>
      <p:sp>
        <p:nvSpPr>
          <p:cNvPr id="3" name="Объект 2"/>
          <p:cNvSpPr>
            <a:spLocks noGrp="1"/>
          </p:cNvSpPr>
          <p:nvPr>
            <p:ph idx="1"/>
          </p:nvPr>
        </p:nvSpPr>
        <p:spPr/>
        <p:txBody>
          <a:bodyPr/>
          <a:lstStyle/>
          <a:p>
            <a:r>
              <a:rPr lang="ru-RU" dirty="0"/>
              <a:t>Первые полгода - ежемесячно; Вторые полгода – через 1,5 – 2 месяца; Второй год – через 3-4 месяца; Третий-пятый годы – через 4-6 месяцев; После пяти лет – через 6-12 месяцев;</a:t>
            </a:r>
          </a:p>
        </p:txBody>
      </p:sp>
    </p:spTree>
    <p:extLst>
      <p:ext uri="{BB962C8B-B14F-4D97-AF65-F5344CB8AC3E}">
        <p14:creationId xmlns:p14="http://schemas.microsoft.com/office/powerpoint/2010/main" val="35415961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Результаты лечения </a:t>
            </a:r>
          </a:p>
        </p:txBody>
      </p:sp>
      <p:sp>
        <p:nvSpPr>
          <p:cNvPr id="3" name="Объект 2"/>
          <p:cNvSpPr>
            <a:spLocks noGrp="1"/>
          </p:cNvSpPr>
          <p:nvPr>
            <p:ph idx="1"/>
          </p:nvPr>
        </p:nvSpPr>
        <p:spPr/>
        <p:txBody>
          <a:bodyPr/>
          <a:lstStyle/>
          <a:p>
            <a:r>
              <a:rPr lang="ru-RU" dirty="0"/>
              <a:t>Результаты лечения рака слизистой оболочки органов полости рта первой и второй стадий, (размеры опухоли не более 4см), составляют 60-94% 5- 34 летнего излечения при раке 1-ой стадии и до 65% - при второй стадии. Результаты лечения рака 3-ей стадии представлены на следующем слайде.  При 4-ой стадии рака излечения удается достигнуть лишь у отдельных больных. </a:t>
            </a:r>
          </a:p>
        </p:txBody>
      </p:sp>
    </p:spTree>
    <p:extLst>
      <p:ext uri="{BB962C8B-B14F-4D97-AF65-F5344CB8AC3E}">
        <p14:creationId xmlns:p14="http://schemas.microsoft.com/office/powerpoint/2010/main" val="32020170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descr="C:\Users\Александр\Desktop\Лекции ОНКОСТОМАТОЛОГИЯ\Безымянный 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2276872"/>
            <a:ext cx="8640959"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44425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Реабилитация</a:t>
            </a:r>
          </a:p>
        </p:txBody>
      </p:sp>
      <p:sp>
        <p:nvSpPr>
          <p:cNvPr id="3" name="Объект 2"/>
          <p:cNvSpPr>
            <a:spLocks noGrp="1"/>
          </p:cNvSpPr>
          <p:nvPr>
            <p:ph idx="1"/>
          </p:nvPr>
        </p:nvSpPr>
        <p:spPr/>
        <p:txBody>
          <a:bodyPr>
            <a:normAutofit lnSpcReduction="10000"/>
          </a:bodyPr>
          <a:lstStyle/>
          <a:p>
            <a:r>
              <a:rPr lang="ru-RU" dirty="0"/>
              <a:t>Последние15 лет успешно развивается новое направление в онкологии. Суть его состоит в разработке комплекса мероприятий, обеспечивающих раннюю медицинскую и социальную реабилитацию больных, излеченных от злокачественной опухоли. Комбинированные операции приводят к нарушению функций жевания, глотания и речи, а также к значительной деформации лица. В меньшей степени это затрагивает больных с малыми опухолевыми процессами, излеченными с помощью лучевого или криогенного методов. </a:t>
            </a:r>
          </a:p>
        </p:txBody>
      </p:sp>
    </p:spTree>
    <p:extLst>
      <p:ext uri="{BB962C8B-B14F-4D97-AF65-F5344CB8AC3E}">
        <p14:creationId xmlns:p14="http://schemas.microsoft.com/office/powerpoint/2010/main" val="3271534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МОРФОЛОГИЯ ЗЛОКАЧЕСТВЕННЫХ ОПУХОЛЕЙ ОРГАНОВ ПОЛОСТИ РТА</a:t>
            </a:r>
          </a:p>
        </p:txBody>
      </p:sp>
      <p:sp>
        <p:nvSpPr>
          <p:cNvPr id="3" name="Объект 2"/>
          <p:cNvSpPr>
            <a:spLocks noGrp="1"/>
          </p:cNvSpPr>
          <p:nvPr>
            <p:ph idx="1"/>
          </p:nvPr>
        </p:nvSpPr>
        <p:spPr/>
        <p:txBody>
          <a:bodyPr>
            <a:normAutofit fontScale="92500" lnSpcReduction="20000"/>
          </a:bodyPr>
          <a:lstStyle/>
          <a:p>
            <a:r>
              <a:rPr lang="ru-RU" dirty="0"/>
              <a:t>Согласно Международной классификации злокачественных опухолей органов полости рта выделяют следующие виды эпителиальных злокачественных новообразований: 1. </a:t>
            </a:r>
            <a:r>
              <a:rPr lang="ru-RU" dirty="0" err="1"/>
              <a:t>Интраэпителиальная</a:t>
            </a:r>
            <a:r>
              <a:rPr lang="ru-RU" dirty="0"/>
              <a:t> карцинома (карцинома </a:t>
            </a:r>
            <a:r>
              <a:rPr lang="ru-RU" dirty="0" err="1"/>
              <a:t>in</a:t>
            </a:r>
            <a:r>
              <a:rPr lang="ru-RU" dirty="0"/>
              <a:t> </a:t>
            </a:r>
            <a:r>
              <a:rPr lang="ru-RU" dirty="0" err="1"/>
              <a:t>situ</a:t>
            </a:r>
            <a:r>
              <a:rPr lang="ru-RU" dirty="0"/>
              <a:t>) – эпителий везде имеет признаки малигнизации и выраженный клеточный полиморфизм при сохраненной базальной мембране. 2. Плоскоклеточный рак. Разрушает базальную мембрану и прорастает в подлежащую соединительную ткань. Опухоль представлена </a:t>
            </a:r>
            <a:r>
              <a:rPr lang="ru-RU" dirty="0" err="1"/>
              <a:t>малигнизированными</a:t>
            </a:r>
            <a:r>
              <a:rPr lang="ru-RU" dirty="0"/>
              <a:t> эпителиальными клетками, которые могут располагаться в виде пучков, тяжей или неправильной формы гнезд. Клетки имеют сходство с многослойным эпителием.</a:t>
            </a:r>
          </a:p>
        </p:txBody>
      </p:sp>
    </p:spTree>
    <p:extLst>
      <p:ext uri="{BB962C8B-B14F-4D97-AF65-F5344CB8AC3E}">
        <p14:creationId xmlns:p14="http://schemas.microsoft.com/office/powerpoint/2010/main" val="40768018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связи с этим на этапе планирования комбинированной операции по поводу распространенного рака слизистой оболочки органов полости рта, необходимо решать вопрос о пластическом возмещении образовавшихся дефектов слизистой оболочки и мышечной ткани. </a:t>
            </a:r>
          </a:p>
        </p:txBody>
      </p:sp>
    </p:spTree>
    <p:extLst>
      <p:ext uri="{BB962C8B-B14F-4D97-AF65-F5344CB8AC3E}">
        <p14:creationId xmlns:p14="http://schemas.microsoft.com/office/powerpoint/2010/main" val="18875785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5122" name="Picture 2" descr="C:\Users\Александр\Desktop\Лекции ОНКОСТОМАТОЛОГИЯ\bg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2494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15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Разновидности плоскоклеточного рака</a:t>
            </a:r>
          </a:p>
        </p:txBody>
      </p:sp>
      <p:sp>
        <p:nvSpPr>
          <p:cNvPr id="3" name="Объект 2"/>
          <p:cNvSpPr>
            <a:spLocks noGrp="1"/>
          </p:cNvSpPr>
          <p:nvPr>
            <p:ph idx="1"/>
          </p:nvPr>
        </p:nvSpPr>
        <p:spPr/>
        <p:txBody>
          <a:bodyPr>
            <a:normAutofit fontScale="92500" lnSpcReduction="20000"/>
          </a:bodyPr>
          <a:lstStyle/>
          <a:p>
            <a:r>
              <a:rPr lang="ru-RU" dirty="0" err="1"/>
              <a:t>Ороговевающий</a:t>
            </a:r>
            <a:r>
              <a:rPr lang="ru-RU" dirty="0"/>
              <a:t> плоскоклеточный рак (</a:t>
            </a:r>
            <a:r>
              <a:rPr lang="ru-RU" dirty="0" err="1"/>
              <a:t>веррукозная</a:t>
            </a:r>
            <a:r>
              <a:rPr lang="ru-RU" dirty="0"/>
              <a:t> карцинома). Микроскопически характеризуется большими пластами ороговевшего эпителия с булавовидными </a:t>
            </a:r>
            <a:r>
              <a:rPr lang="ru-RU" dirty="0" err="1"/>
              <a:t>эндофитными</a:t>
            </a:r>
            <a:r>
              <a:rPr lang="ru-RU" dirty="0"/>
              <a:t> эпителиальными выростами (“раковые жемчужины” Эпштейна ). Быстро разрушает окружающие ткани. · </a:t>
            </a:r>
            <a:r>
              <a:rPr lang="ru-RU" dirty="0" err="1"/>
              <a:t>Неороговевающий</a:t>
            </a:r>
            <a:r>
              <a:rPr lang="ru-RU" dirty="0"/>
              <a:t> плоскоклеточный рак. Характеризуется разрастанием атипичных пластов клеток плоского эпителия без образования “раковых жемчужин” Эпштейна. Это более злокачественная форма. 17 · Низкодифференцированный рак (веретеноклеточная карцинома). Представлен опухолевыми клетками веретенообразной формы, напоминающими саркому. Данный вид рака значительно злокачественнее всех предыдущих.</a:t>
            </a:r>
          </a:p>
        </p:txBody>
      </p:sp>
    </p:spTree>
    <p:extLst>
      <p:ext uri="{BB962C8B-B14F-4D97-AF65-F5344CB8AC3E}">
        <p14:creationId xmlns:p14="http://schemas.microsoft.com/office/powerpoint/2010/main" val="848087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Диагностика</a:t>
            </a:r>
          </a:p>
        </p:txBody>
      </p:sp>
      <p:sp>
        <p:nvSpPr>
          <p:cNvPr id="3" name="Объект 2"/>
          <p:cNvSpPr>
            <a:spLocks noGrp="1"/>
          </p:cNvSpPr>
          <p:nvPr>
            <p:ph idx="1"/>
          </p:nvPr>
        </p:nvSpPr>
        <p:spPr/>
        <p:txBody>
          <a:bodyPr>
            <a:normAutofit fontScale="92500" lnSpcReduction="10000"/>
          </a:bodyPr>
          <a:lstStyle/>
          <a:p>
            <a:r>
              <a:rPr lang="ru-RU" dirty="0"/>
              <a:t>МЕТОДЫ ОБСЛЕДОВАНИЕ БОЛЬНЫХ СО ЗЛОКАЧЕСТВЕННЫМИ ОПУХОЛЯМИ СООПР И ЯЗЫКА 1. Обязательные диагностические мероприятия: - пальпация регионарных лимфатических узлов; 15 - осмотр и пальцевое исследование СОПР и языка; - УЗИ шеи; - рентгенологическое исследование органов грудной клетки; - рентгенография нижней челюсти (панорамная </a:t>
            </a:r>
            <a:r>
              <a:rPr lang="ru-RU" dirty="0" err="1"/>
              <a:t>зонография</a:t>
            </a:r>
            <a:r>
              <a:rPr lang="ru-RU" dirty="0"/>
              <a:t>); - морфологическое исследование (цитологическое исследование, биопсия опухоли); - общий анализ крови, определение группы и резус-фактора, анализ крови на RW, глюкоза крови, биохимический анализ крови, общий анализ мочи.</a:t>
            </a:r>
          </a:p>
        </p:txBody>
      </p:sp>
    </p:spTree>
    <p:extLst>
      <p:ext uri="{BB962C8B-B14F-4D97-AF65-F5344CB8AC3E}">
        <p14:creationId xmlns:p14="http://schemas.microsoft.com/office/powerpoint/2010/main" val="1433452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dirty="0"/>
              <a:t>первоочередной задачей является улучшение своевременной диагностики – выявление опухоли в тот период канцерогенеза, когда её размеры и </a:t>
            </a:r>
            <a:r>
              <a:rPr lang="ru-RU" dirty="0" err="1"/>
              <a:t>распрост</a:t>
            </a:r>
            <a:r>
              <a:rPr lang="ru-RU" dirty="0"/>
              <a:t> </a:t>
            </a:r>
            <a:r>
              <a:rPr lang="ru-RU" dirty="0" err="1"/>
              <a:t>раненность</a:t>
            </a:r>
            <a:r>
              <a:rPr lang="ru-RU" dirty="0"/>
              <a:t> позволяют добиться излечения в </a:t>
            </a:r>
            <a:r>
              <a:rPr lang="ru-RU" dirty="0" err="1"/>
              <a:t>большин</a:t>
            </a:r>
            <a:r>
              <a:rPr lang="ru-RU" dirty="0"/>
              <a:t> </a:t>
            </a:r>
            <a:r>
              <a:rPr lang="ru-RU" dirty="0" err="1"/>
              <a:t>стве</a:t>
            </a:r>
            <a:r>
              <a:rPr lang="ru-RU" dirty="0"/>
              <a:t> случаев (T1N0M0, T1N1M0, T2N0M0, T2N1M0). Для решения этой задачи необходимо: – проведение регулярных профилактических </a:t>
            </a:r>
            <a:r>
              <a:rPr lang="ru-RU" dirty="0" err="1"/>
              <a:t>осмот</a:t>
            </a:r>
            <a:r>
              <a:rPr lang="ru-RU" dirty="0"/>
              <a:t> ров населения; – знание населением возможности возникновения рака </a:t>
            </a:r>
            <a:r>
              <a:rPr lang="ru-RU" dirty="0" err="1"/>
              <a:t>СОПРиЯ</a:t>
            </a:r>
            <a:r>
              <a:rPr lang="ru-RU" dirty="0"/>
              <a:t>, ранних симптомов заболевания и </a:t>
            </a:r>
            <a:r>
              <a:rPr lang="ru-RU" dirty="0" err="1"/>
              <a:t>неотлож</a:t>
            </a:r>
            <a:r>
              <a:rPr lang="ru-RU" dirty="0"/>
              <a:t> </a:t>
            </a:r>
            <a:r>
              <a:rPr lang="ru-RU" dirty="0" err="1"/>
              <a:t>ного</a:t>
            </a:r>
            <a:r>
              <a:rPr lang="ru-RU" dirty="0"/>
              <a:t> обращения к врачу при их появлении; – наличие у врача, осуществляющего </a:t>
            </a:r>
            <a:r>
              <a:rPr lang="ru-RU" dirty="0" err="1"/>
              <a:t>профилактичес</a:t>
            </a:r>
            <a:r>
              <a:rPr lang="ru-RU" dirty="0"/>
              <a:t> кий осмотр, онкологической настороженности; – знание врачами клиники рака </a:t>
            </a:r>
            <a:r>
              <a:rPr lang="ru-RU" dirty="0" err="1"/>
              <a:t>СОПРиЯ</a:t>
            </a:r>
            <a:r>
              <a:rPr lang="ru-RU" dirty="0"/>
              <a:t>, владение навыками его диагностики; – наличие необходимых условий, оборудования для осуществления профилактических осмотров и </a:t>
            </a:r>
            <a:r>
              <a:rPr lang="ru-RU" dirty="0" err="1"/>
              <a:t>диагнос</a:t>
            </a:r>
            <a:r>
              <a:rPr lang="ru-RU" dirty="0"/>
              <a:t> тики; – наличие чёткой системы консультативной помощи врачу, </a:t>
            </a:r>
            <a:r>
              <a:rPr lang="ru-RU" dirty="0" err="1"/>
              <a:t>заподозревшему</a:t>
            </a:r>
            <a:r>
              <a:rPr lang="ru-RU" dirty="0"/>
              <a:t> наличие опухоли.</a:t>
            </a:r>
          </a:p>
        </p:txBody>
      </p:sp>
    </p:spTree>
    <p:extLst>
      <p:ext uri="{BB962C8B-B14F-4D97-AF65-F5344CB8AC3E}">
        <p14:creationId xmlns:p14="http://schemas.microsoft.com/office/powerpoint/2010/main" val="3861311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2900</TotalTime>
  <Words>3710</Words>
  <Application>Microsoft Macintosh PowerPoint</Application>
  <PresentationFormat>Экран (4:3)</PresentationFormat>
  <Paragraphs>91</Paragraphs>
  <Slides>61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61</vt:i4>
      </vt:variant>
    </vt:vector>
  </HeadingPairs>
  <TitlesOfParts>
    <vt:vector size="65" baseType="lpstr">
      <vt:lpstr>Arial</vt:lpstr>
      <vt:lpstr>Book Antiqua</vt:lpstr>
      <vt:lpstr>Century Gothic</vt:lpstr>
      <vt:lpstr>Аптека</vt:lpstr>
      <vt:lpstr>Рак слизистой оболочки полости рта и языка. Клиника, диагностика, лечение.</vt:lpstr>
      <vt:lpstr>эПИДЕМИОЛОГИЯ</vt:lpstr>
      <vt:lpstr>Презентация PowerPoint</vt:lpstr>
      <vt:lpstr>ТNM классификация</vt:lpstr>
      <vt:lpstr>Группировка по стадиям</vt:lpstr>
      <vt:lpstr>МОРФОЛОГИЯ ЗЛОКАЧЕСТВЕННЫХ ОПУХОЛЕЙ ОРГАНОВ ПОЛОСТИ РТА</vt:lpstr>
      <vt:lpstr>Разновидности плоскоклеточного рака</vt:lpstr>
      <vt:lpstr>Диагностика</vt:lpstr>
      <vt:lpstr>Презентация PowerPoint</vt:lpstr>
      <vt:lpstr>Презентация PowerPoint</vt:lpstr>
      <vt:lpstr>Презентация PowerPoint</vt:lpstr>
      <vt:lpstr>Презентация PowerPoint</vt:lpstr>
      <vt:lpstr>Презентация PowerPoint</vt:lpstr>
      <vt:lpstr>Клиническое течение злокачественных опухолей органов полости рта</vt:lpstr>
      <vt:lpstr>Презентация PowerPoint</vt:lpstr>
      <vt:lpstr>Начальный период заболевания</vt:lpstr>
      <vt:lpstr>Развитой период</vt:lpstr>
      <vt:lpstr>Эндофитная группа</vt:lpstr>
      <vt:lpstr>Презентация PowerPoint</vt:lpstr>
      <vt:lpstr>Период запущенности</vt:lpstr>
      <vt:lpstr>КЛИНИЧЕСКИЕ ПРОЯВЛЕНИЯ ЗЛОКАЧЕСТВЕННЫХ ОПУХОЛЕЙ ЯЗЫКА И СООПР</vt:lpstr>
      <vt:lpstr>Презентация PowerPoint</vt:lpstr>
      <vt:lpstr>Лимфометастазирование</vt:lpstr>
      <vt:lpstr>РАК СЛИЗИСТОЙ ОБОЛОЧКИ ЩЕК</vt:lpstr>
      <vt:lpstr>РАК ДНА ПОЛОСТИ РТА</vt:lpstr>
      <vt:lpstr>Презентация PowerPoint</vt:lpstr>
      <vt:lpstr>ВЕРХНЕЙ И НИЖНЕЙ ЧЕЛЮСТЕЙ</vt:lpstr>
      <vt:lpstr>РАК СЛИЗИСТОЙ ОБОЛОЧКИ НЕБА</vt:lpstr>
      <vt:lpstr>Презентация PowerPoint</vt:lpstr>
      <vt:lpstr>ОСОБЕННОСТИ РЕГИОНАРНОГО МЕТАСТАЗИРОВАНИЯ</vt:lpstr>
      <vt:lpstr>Презентация PowerPoint</vt:lpstr>
      <vt:lpstr>Презентация PowerPoint</vt:lpstr>
      <vt:lpstr>Отдаленное метастазирование</vt:lpstr>
      <vt:lpstr>Общие принципы лечения больных со злокачественными опухолями слизистой оболочки полости рта и языка</vt:lpstr>
      <vt:lpstr>лечения больных со злокачественными опухолями слизистой оболочки полости рта и языка</vt:lpstr>
      <vt:lpstr>лечения больных со злокачественными опухолями слизистой оболочки полости рта и языка</vt:lpstr>
      <vt:lpstr>Презентация PowerPoint</vt:lpstr>
      <vt:lpstr>Презентация PowerPoint</vt:lpstr>
      <vt:lpstr>Презентация PowerPoint</vt:lpstr>
      <vt:lpstr>Лечение рака языка </vt:lpstr>
      <vt:lpstr>Презентация PowerPoint</vt:lpstr>
      <vt:lpstr>Презентация PowerPoint</vt:lpstr>
      <vt:lpstr>Презентация PowerPoint</vt:lpstr>
      <vt:lpstr>Лечение рака слизистой оболочки полости рта</vt:lpstr>
      <vt:lpstr>Презентация PowerPoint</vt:lpstr>
      <vt:lpstr>Презентация PowerPoint</vt:lpstr>
      <vt:lpstr>Лечение рака языка и слизистой оболочки полости рта в зависимости от стадии болезни </vt:lpstr>
      <vt:lpstr>Презентация PowerPoint</vt:lpstr>
      <vt:lpstr>Презентация PowerPoint</vt:lpstr>
      <vt:lpstr>Лечение регионарных метастазов</vt:lpstr>
      <vt:lpstr>Варианты лимфодиссекции</vt:lpstr>
      <vt:lpstr>Операция Ванаха </vt:lpstr>
      <vt:lpstr>Верхняя шейная эксцизия </vt:lpstr>
      <vt:lpstr>Фасциально - футлярная эксцизия. </vt:lpstr>
      <vt:lpstr>Операция Дж. Крайля. </vt:lpstr>
      <vt:lpstr>Сроки диспансерного наблюдения за больными</vt:lpstr>
      <vt:lpstr>Результаты лечения </vt:lpstr>
      <vt:lpstr>Презентация PowerPoint</vt:lpstr>
      <vt:lpstr>Реабилитация</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Рак слизистой оболочки полости рта и языка. Клиника, диагностика, лечение.</dc:title>
  <dc:creator>Александр</dc:creator>
  <cp:lastModifiedBy>Leonid Speransky</cp:lastModifiedBy>
  <cp:revision>11</cp:revision>
  <dcterms:created xsi:type="dcterms:W3CDTF">2020-11-30T07:20:29Z</dcterms:created>
  <dcterms:modified xsi:type="dcterms:W3CDTF">2021-02-10T18:39:49Z</dcterms:modified>
</cp:coreProperties>
</file>