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92" r:id="rId3"/>
    <p:sldId id="295" r:id="rId4"/>
    <p:sldId id="296" r:id="rId5"/>
    <p:sldId id="304" r:id="rId6"/>
    <p:sldId id="305" r:id="rId7"/>
    <p:sldId id="306" r:id="rId8"/>
    <p:sldId id="307" r:id="rId9"/>
    <p:sldId id="310" r:id="rId10"/>
    <p:sldId id="311" r:id="rId11"/>
    <p:sldId id="312" r:id="rId12"/>
    <p:sldId id="313" r:id="rId13"/>
    <p:sldId id="316" r:id="rId14"/>
    <p:sldId id="318" r:id="rId15"/>
    <p:sldId id="319" r:id="rId16"/>
    <p:sldId id="320" r:id="rId17"/>
    <p:sldId id="321" r:id="rId18"/>
    <p:sldId id="303" r:id="rId19"/>
    <p:sldId id="308" r:id="rId20"/>
    <p:sldId id="309" r:id="rId21"/>
    <p:sldId id="314" r:id="rId22"/>
    <p:sldId id="315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1C8"/>
    <a:srgbClr val="008080"/>
    <a:srgbClr val="B6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74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3B89-6B45-42D4-AA0D-F38B0A66A099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C0E7-77A4-44CA-8D6A-0BC676FA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69837-A4E9-42CB-BC4B-2C850399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183705-6D2E-442B-8952-EEDD89BDF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EC5FF1-D73F-4696-BB29-76AC2D61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AF1797-3692-4AFA-AE4A-529D19F5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E73427-2488-450E-A58F-7A2C8FC4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E392C-1CEC-4054-A1A0-3F2FBCD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BC2E14-0E7B-4BF9-8F47-01C965C0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C00368-9448-48D6-81BA-69399DC5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3B1DBF-FDCF-45EE-97C9-86185E8C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95EF04-142E-4AF1-B1E5-36035704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F546FB-47FC-473F-B7C6-1DBC2E4A2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C389DA-D79C-4454-B9CD-7F60D7E99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99FF92-6781-4ADD-B1A2-83FF58BB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06B86B-B776-4C07-A1BC-97F9B324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076539-2882-454B-A31F-7837F08A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5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3FF4E5-A6DF-4A9D-BBCE-DA56B5C2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2F359-4900-41D8-B65F-3F659318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EB2E5D-3D15-4166-B33D-4B3B82BE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257B4B-DEB9-40B6-AB80-6133D8DC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1682D4-1266-4704-91D5-CB09769C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C06F70-D571-434C-9E1A-BE400C25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A7545E-E81B-41C0-B291-631524FE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488202-4036-40FC-AD31-74251DB3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4C29BE-CB66-4C4A-9836-BAFE3B4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5F5289-C201-46AC-A01F-52F3EFB4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585C5-B324-49DE-95E6-A18334EA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BFFCE4-A795-4EC3-9AF8-DE5F0D39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C609B2-C3B4-4F71-A488-C8D384572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6EE94B-D044-4D23-B9E4-1EC8A81A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732924-ACC4-4A6D-801E-59597EAC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7A570F-F7FF-4C00-8F73-BC42DED4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A31F7B-A596-4FDA-8B57-BA866D2D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052727-954D-4726-8672-423E99620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5DB4DE-B7B8-4D71-8218-5067AF26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21E4B5-77F0-4D96-9D09-EF0A0A7BD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C57B10-EB22-4A41-AC6F-6DCAB4BEE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39781DB-1C51-4D8E-B7D7-15EBE2FB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384881-21F7-4E7C-8E2A-0FD4D89F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8E59AFE-05A0-4149-B2EB-9B08CCC3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2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D4192-658E-4AA5-80E8-A268327A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14732F-2A66-4A85-A1ED-B3E03C5C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AD42FF-285D-443F-A854-A47B7D1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0AC3B7-917A-44C7-9E89-784D229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17AAE82-C68F-4878-992A-D0F8736B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6A6F6B-2051-4A4B-9575-C6EAFEE6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4F94FA-8CB8-4BE1-B4F1-8251380F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3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199EF-74D2-4D56-B6C1-764A145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2730E5-79F3-47DD-8F8E-A63D47E4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0062ED-20C5-4E95-9FB3-773AE730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3A7392-6C20-4837-9ABD-9F712122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D80942-0935-4BEF-93BC-B0341077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ADD0AC-7465-4DA5-A2EF-BA248E3F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BCB1C-7B2D-482B-A2B0-42F93525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1C74DC-DF8E-4507-8242-4B4940C0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791BC4-C8D4-4337-A7CC-101F1C841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002E2A-3EC1-4501-BD96-70BED7FA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9AF7B5-57EF-4B52-A3A5-D18EE6FD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BD7C26-55D0-42EA-9AA3-9D283A82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F1588-39C7-4392-B28D-74F819BA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46C6B7-7974-4DF3-909A-E25B474C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D78D80-E8EE-49A5-AB7E-4A6516239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0464-CD11-43DF-A6DE-30529D1BDD72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242CA0-0FE6-4315-9BD1-59050E0CA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0530D3-31A5-4B0E-B25B-EF6B97084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402" y="2429305"/>
            <a:ext cx="8464479" cy="165041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СИТУАЦИОННЫЕ ЗАДАЧИ И ВОПРОСЫ ДЛЯ РАЗМЫШЛЕНИЯ</a:t>
            </a:r>
            <a:endParaRPr lang="ru-RU" sz="2800" dirty="0">
              <a:solidFill>
                <a:srgbClr val="0788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3198" y="4473110"/>
            <a:ext cx="4101224" cy="71431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1800" dirty="0" smtClean="0">
                <a:solidFill>
                  <a:srgbClr val="078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 </a:t>
            </a:r>
            <a:r>
              <a:rPr lang="ru-RU" sz="1800" dirty="0" err="1" smtClean="0">
                <a:solidFill>
                  <a:srgbClr val="078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Артюхина</a:t>
            </a:r>
            <a:endParaRPr lang="ru-RU" sz="1800" dirty="0" smtClean="0">
              <a:solidFill>
                <a:srgbClr val="078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351692"/>
            <a:ext cx="4481867" cy="152338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34118"/>
              </p:ext>
            </p:extLst>
          </p:nvPr>
        </p:nvGraphicFramePr>
        <p:xfrm>
          <a:off x="1" y="5679763"/>
          <a:ext cx="12192000" cy="115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377"/>
                <a:gridCol w="6869860"/>
                <a:gridCol w="2749763"/>
              </a:tblGrid>
              <a:tr h="1153116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173A8D"/>
                        </a:solidFill>
                      </a:endParaRPr>
                    </a:p>
                  </a:txBody>
                  <a:tcPr marL="139027" marR="139027" marT="41476" marB="41476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808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8080"/>
                          </a:solidFill>
                        </a:rPr>
                        <a:t>Волгоград 2023</a:t>
                      </a:r>
                      <a:endParaRPr lang="ru-RU" sz="2800" dirty="0">
                        <a:solidFill>
                          <a:srgbClr val="008080"/>
                        </a:solidFill>
                      </a:endParaRPr>
                    </a:p>
                  </a:txBody>
                  <a:tcPr marL="139027" marR="139027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39027" marR="139027" marT="41476" marB="41476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4417" y="455499"/>
            <a:ext cx="2235374" cy="141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435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9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Студент с ОВЗ систематически опаздывает на ваше занятие, тем самым нарушая его ход, мешая другим обучающимся, создавая нерабочую обстановку в коллективе группы.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действия в данной ситуации?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ваши действия зависеть от вида нарушения здоровья у студента с ОВЗ?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ваш взгляд, можно решить проблему с опозданиями обучающихся?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417" y="1518137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10</a:t>
            </a:r>
          </a:p>
          <a:p>
            <a:r>
              <a:rPr lang="ru-RU" sz="3200" dirty="0">
                <a:solidFill>
                  <a:srgbClr val="008080"/>
                </a:solidFill>
              </a:rPr>
              <a:t>При ответе на вопрос студент сильно заикается из-за волнения и индивидуальных особенностей речи. В результате Вы плохо понимаете, о чём рассказывает студент, не можете оценить его ответ. </a:t>
            </a:r>
            <a:endParaRPr lang="ru-RU" sz="3200" dirty="0" smtClean="0">
              <a:solidFill>
                <a:srgbClr val="008080"/>
              </a:solidFill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предпримете в сложившихся условиях?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11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При проверке самостоятельной работы преподаватель обратил внимание, что работы студентов Б. и Д. одинаковы, содержат одни и те же ошибки. Студент Д. имеет ограничения по здоровью, вызванные тяжелым соматическим заболеванием.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 данной ситуации?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4855498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12</a:t>
            </a: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Содержимое 3" descr="300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939" y="2135933"/>
            <a:ext cx="6542866" cy="2590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939" y="4879759"/>
            <a:ext cx="114546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Как знание  социально-психологических противоречий студенческого 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в</a:t>
            </a:r>
            <a:r>
              <a:rPr lang="ru-RU" sz="2800" b="1" dirty="0" smtClean="0">
                <a:solidFill>
                  <a:srgbClr val="008080"/>
                </a:solidFill>
              </a:rPr>
              <a:t>озраста может помочь в обучении студентов с инвалидностью и ОВЗ ?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Или преподавание с учётом понимания данных противоречий одинаково для здоровых студентов и для студентов с ОВЗ?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660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008" y="1307122"/>
            <a:ext cx="8727212" cy="4855498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13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2974" y="1909187"/>
            <a:ext cx="5940425" cy="2833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4656" y="4892263"/>
            <a:ext cx="896591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Какая форма контроля  учебных достижений студентов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будет оптимальна  для </a:t>
            </a:r>
            <a:r>
              <a:rPr lang="ru-RU" sz="2800" b="1" dirty="0" err="1" smtClean="0">
                <a:solidFill>
                  <a:srgbClr val="008080"/>
                </a:solidFill>
              </a:rPr>
              <a:t>слабослышаших</a:t>
            </a:r>
            <a:r>
              <a:rPr lang="ru-RU" sz="2800" b="1" dirty="0" smtClean="0">
                <a:solidFill>
                  <a:srgbClr val="008080"/>
                </a:solidFill>
              </a:rPr>
              <a:t> студентов, 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д</a:t>
            </a:r>
            <a:r>
              <a:rPr lang="ru-RU" sz="2800" b="1" dirty="0" smtClean="0">
                <a:solidFill>
                  <a:srgbClr val="008080"/>
                </a:solidFill>
              </a:rPr>
              <a:t>ля слабовидящих студентов ?</a:t>
            </a:r>
            <a:endParaRPr lang="ru-RU" sz="2800" dirty="0"/>
          </a:p>
        </p:txBody>
      </p:sp>
      <p:sp>
        <p:nvSpPr>
          <p:cNvPr id="11" name="AutoShape 121"/>
          <p:cNvSpPr>
            <a:spLocks noChangeArrowheads="1"/>
          </p:cNvSpPr>
          <p:nvPr/>
        </p:nvSpPr>
        <p:spPr bwMode="blackWhite">
          <a:xfrm>
            <a:off x="2208125" y="3122261"/>
            <a:ext cx="1901651" cy="269144"/>
          </a:xfrm>
          <a:prstGeom prst="wedgeRectCallout">
            <a:avLst>
              <a:gd name="adj1" fmla="val 12322"/>
              <a:gd name="adj2" fmla="val 167641"/>
            </a:avLst>
          </a:prstGeom>
          <a:solidFill>
            <a:srgbClr val="EF21C8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Визуальный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  <p:sp>
        <p:nvSpPr>
          <p:cNvPr id="12" name="AutoShape 120"/>
          <p:cNvSpPr>
            <a:spLocks noChangeArrowheads="1"/>
          </p:cNvSpPr>
          <p:nvPr/>
        </p:nvSpPr>
        <p:spPr bwMode="blackWhite">
          <a:xfrm>
            <a:off x="462974" y="2642716"/>
            <a:ext cx="1934808" cy="293288"/>
          </a:xfrm>
          <a:prstGeom prst="wedgeRectCallout">
            <a:avLst>
              <a:gd name="adj1" fmla="val -13623"/>
              <a:gd name="adj2" fmla="val 133783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Кинестетический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  <p:sp>
        <p:nvSpPr>
          <p:cNvPr id="13" name="AutoShape 122"/>
          <p:cNvSpPr>
            <a:spLocks noChangeArrowheads="1"/>
          </p:cNvSpPr>
          <p:nvPr/>
        </p:nvSpPr>
        <p:spPr bwMode="blackWhite">
          <a:xfrm>
            <a:off x="4220308" y="2789359"/>
            <a:ext cx="1875862" cy="332902"/>
          </a:xfrm>
          <a:prstGeom prst="wedgeRectCallout">
            <a:avLst>
              <a:gd name="adj1" fmla="val -25694"/>
              <a:gd name="adj2" fmla="val 119231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</a:rPr>
              <a:t>Аудиальный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7938" y="4481565"/>
            <a:ext cx="2100106" cy="26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1100" dirty="0">
                <a:solidFill>
                  <a:srgbClr val="0070C0"/>
                </a:solidFill>
              </a:rPr>
              <a:t>Контроль в устной форме</a:t>
            </a:r>
            <a:endParaRPr lang="en-US" altLang="ru-R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14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559" y="5396912"/>
            <a:ext cx="112909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Какой вариант стимулирования учения будет оптимальным для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студентов-инвалидов и студентов с ОВЗ? Чем будет обусловлен выбор 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в</a:t>
            </a:r>
            <a:r>
              <a:rPr lang="ru-RU" sz="2800" b="1" dirty="0" smtClean="0">
                <a:solidFill>
                  <a:srgbClr val="008080"/>
                </a:solidFill>
              </a:rPr>
              <a:t>ариант(а)</a:t>
            </a:r>
            <a:r>
              <a:rPr lang="ru-RU" sz="2800" b="1" dirty="0" err="1" smtClean="0">
                <a:solidFill>
                  <a:srgbClr val="008080"/>
                </a:solidFill>
              </a:rPr>
              <a:t>ов</a:t>
            </a:r>
            <a:r>
              <a:rPr lang="ru-RU" sz="2800" b="1" dirty="0" smtClean="0">
                <a:solidFill>
                  <a:srgbClr val="008080"/>
                </a:solidFill>
              </a:rPr>
              <a:t>?</a:t>
            </a:r>
            <a:endParaRPr lang="ru-RU" sz="2800" dirty="0"/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34559" y="1851408"/>
            <a:ext cx="69223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2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15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559" y="4999636"/>
            <a:ext cx="106134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Акцент на какие из новообразований юношеского возраста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следует делать при обучении студентов с инвалидностью и ОВЗ? </a:t>
            </a:r>
            <a:endParaRPr lang="ru-RU" sz="2800" dirty="0"/>
          </a:p>
        </p:txBody>
      </p:sp>
      <p:pic>
        <p:nvPicPr>
          <p:cNvPr id="10" name="Содержимое 3" descr="300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59" y="1868993"/>
            <a:ext cx="8856662" cy="29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16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041" y="4833072"/>
            <a:ext cx="7261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Акцент на какие из новообразований юношеского возраста </a:t>
            </a:r>
            <a:r>
              <a:rPr lang="ru-RU" sz="2800" b="1" dirty="0" smtClean="0">
                <a:solidFill>
                  <a:srgbClr val="008080"/>
                </a:solidFill>
              </a:rPr>
              <a:t> следует </a:t>
            </a:r>
            <a:r>
              <a:rPr lang="ru-RU" sz="2800" b="1" dirty="0">
                <a:solidFill>
                  <a:srgbClr val="008080"/>
                </a:solidFill>
              </a:rPr>
              <a:t>делать при обучении студентов с инвалидностью и ОВЗ? </a:t>
            </a:r>
            <a:endParaRPr lang="ru-RU" sz="2800" dirty="0"/>
          </a:p>
        </p:txBody>
      </p:sp>
      <p:pic>
        <p:nvPicPr>
          <p:cNvPr id="12" name="Содержимое 3" descr="30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73368" y="1965039"/>
            <a:ext cx="6260961" cy="26898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1996522" y="4188879"/>
            <a:ext cx="421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</a:rPr>
              <a:t>Новообразования юношеского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65024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36134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spc="1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100" dirty="0" smtClean="0">
                          <a:effectLst/>
                        </a:rPr>
                        <a:t>«</a:t>
                      </a:r>
                      <a:r>
                        <a:rPr lang="ru-RU" sz="2400" spc="100" dirty="0">
                          <a:effectLst/>
                        </a:rPr>
                        <a:t>Мы не поможем людям, делая за них то, </a:t>
                      </a:r>
                      <a:r>
                        <a:rPr lang="ru-RU" sz="2400" spc="100" dirty="0" smtClean="0">
                          <a:effectLst/>
                        </a:rPr>
                        <a:t>что они </a:t>
                      </a:r>
                      <a:r>
                        <a:rPr lang="ru-RU" sz="2400" spc="100" dirty="0">
                          <a:effectLst/>
                        </a:rPr>
                        <a:t>могли бы  сделать сами». 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00" dirty="0">
                          <a:effectLst/>
                        </a:rPr>
                        <a:t>Как это высказывание Авраама Линкольна можно соотнести с инклюзивным обучением студентов-медиков?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1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820587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/>
                        <a:t>Применимо ли высказывание Генри Форда – «Я никогда не говорю: Мне нужно, чтобы вы это сделали». Я говорю «Мне интересно, сумеете ли вы это сделать» – в общении со студентом, имеющим инвалидность или ОВЗ?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задача 1</a:t>
            </a:r>
            <a:endParaRPr lang="ru-RU" sz="3200" dirty="0">
              <a:solidFill>
                <a:srgbClr val="008080"/>
              </a:solidFill>
            </a:endParaRPr>
          </a:p>
          <a:p>
            <a:r>
              <a:rPr lang="ru-RU" sz="3200" dirty="0">
                <a:solidFill>
                  <a:srgbClr val="008080"/>
                </a:solidFill>
              </a:rPr>
              <a:t>Студент с нарушением зрения не выполнил внеаудиторную самостоятельную работу. </a:t>
            </a:r>
          </a:p>
          <a:p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будут ваши действия</a:t>
            </a:r>
            <a:r>
              <a:rPr lang="ru-RU" sz="3200" dirty="0">
                <a:solidFill>
                  <a:srgbClr val="008080"/>
                </a:solidFill>
              </a:rPr>
              <a:t>?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03605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618093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/>
                        <a:t>Имеет ли смысл применять метод «авансированного доверия» для студента с ОВЗ, который пытается спекулировать своими особенными потребностями?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943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/>
                        <a:t>Выпускники общеобразовательных школ в большинстве своём имеют хронические заболевания или ослабленное здоровье. Следует ли приёмы обучения и поддержки студентов с инвалидностью и ОВЗ экстраполировать на обучение всех студентов?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6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50537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100" dirty="0" smtClean="0">
                          <a:effectLst/>
                        </a:rPr>
                        <a:t> </a:t>
                      </a:r>
                      <a:r>
                        <a:rPr lang="ru-RU" sz="2400" dirty="0" smtClean="0"/>
                        <a:t>. «Наш особый долг заключается в том, что, если кто-либо особенно нуждается в нашей помощи, мы должны приложить все силы к тому, чтобы помочь этому человеку». Имеет ли смысл обсудить это высказывание Марка Тулия Цицерона со всеми студентами группы на вводном занятии по дисциплине или только со студентами без ограничений по здоровью?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4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385" y="2955191"/>
            <a:ext cx="8464479" cy="16504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400" dirty="0">
                <a:solidFill>
                  <a:srgbClr val="00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БЛАГОДАРЮ </a:t>
            </a:r>
            <a:br>
              <a:rPr lang="ru-RU" sz="4400" dirty="0">
                <a:solidFill>
                  <a:srgbClr val="00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</a:br>
            <a:r>
              <a:rPr lang="ru-RU" sz="4400" dirty="0" smtClean="0">
                <a:solidFill>
                  <a:srgbClr val="00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ЗА  РАБОТУ, КОЛЛЕГИ</a:t>
            </a:r>
            <a: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!</a:t>
            </a:r>
            <a:endParaRPr lang="ru-RU" sz="44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271305"/>
            <a:ext cx="5192907" cy="1603772"/>
          </a:xfrm>
          <a:prstGeom prst="rect">
            <a:avLst/>
          </a:prstGeom>
        </p:spPr>
      </p:pic>
      <p:pic>
        <p:nvPicPr>
          <p:cNvPr id="5" name="Picture 2" descr="18 харизматичных учителей, на чьи уроки вы бы ходили даже на летних  каникулах">
            <a:extLst>
              <a:ext uri="{FF2B5EF4-FFF2-40B4-BE49-F238E27FC236}">
                <a16:creationId xmlns="" xmlns:a16="http://schemas.microsoft.com/office/drawing/2014/main" id="{4E24EBBA-007D-40A4-9F46-958B71832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2" y="3205424"/>
            <a:ext cx="3451342" cy="33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0a2ae59b0b7e5ee1c62e80d684812ac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6817" y="271305"/>
            <a:ext cx="2235374" cy="175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47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задача 2</a:t>
            </a:r>
            <a:endParaRPr lang="ru-RU" sz="3200" dirty="0">
              <a:solidFill>
                <a:srgbClr val="008080"/>
              </a:solidFill>
            </a:endParaRPr>
          </a:p>
          <a:p>
            <a:r>
              <a:rPr lang="ru-RU" sz="3200" dirty="0">
                <a:solidFill>
                  <a:srgbClr val="008080"/>
                </a:solidFill>
              </a:rPr>
              <a:t>В процессе проведения </a:t>
            </a:r>
            <a:r>
              <a:rPr lang="ru-RU" sz="3200" dirty="0" smtClean="0">
                <a:solidFill>
                  <a:srgbClr val="008080"/>
                </a:solidFill>
              </a:rPr>
              <a:t>экскурсии надо </a:t>
            </a:r>
            <a:r>
              <a:rPr lang="ru-RU" sz="3200" dirty="0">
                <a:solidFill>
                  <a:srgbClr val="008080"/>
                </a:solidFill>
              </a:rPr>
              <a:t>ли уделять особое внимание студенту с ОВЗ или не стоит выделять его среди остальных студентов группы? </a:t>
            </a:r>
            <a:endParaRPr lang="ru-RU" sz="3200" dirty="0" smtClean="0">
              <a:solidFill>
                <a:srgbClr val="008080"/>
              </a:solidFill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обоснованный ответ.</a:t>
            </a:r>
          </a:p>
          <a:p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145531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задача  3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     Студент с ОВЗ пропустил большое  число занятий и  не стремится </a:t>
            </a:r>
            <a:r>
              <a:rPr lang="ru-RU" sz="3200" dirty="0" smtClean="0">
                <a:solidFill>
                  <a:srgbClr val="008080"/>
                </a:solidFill>
              </a:rPr>
              <a:t>ликвидировать </a:t>
            </a:r>
            <a:r>
              <a:rPr lang="ru-RU" sz="3200" dirty="0">
                <a:solidFill>
                  <a:srgbClr val="008080"/>
                </a:solidFill>
              </a:rPr>
              <a:t>задолженности на отработках, объясняя, что  ему надо </a:t>
            </a:r>
            <a:r>
              <a:rPr lang="ru-RU" sz="3200" dirty="0" smtClean="0">
                <a:solidFill>
                  <a:srgbClr val="008080"/>
                </a:solidFill>
              </a:rPr>
              <a:t>много </a:t>
            </a:r>
            <a:r>
              <a:rPr lang="ru-RU" sz="3200" dirty="0">
                <a:solidFill>
                  <a:srgbClr val="008080"/>
                </a:solidFill>
              </a:rPr>
              <a:t>времени для  отработок и тогда он не сможет осваивать </a:t>
            </a:r>
            <a:r>
              <a:rPr lang="ru-RU" sz="3200" dirty="0" smtClean="0">
                <a:solidFill>
                  <a:srgbClr val="008080"/>
                </a:solidFill>
              </a:rPr>
              <a:t>текущий </a:t>
            </a:r>
            <a:r>
              <a:rPr lang="ru-RU" sz="3200" dirty="0">
                <a:solidFill>
                  <a:srgbClr val="008080"/>
                </a:solidFill>
              </a:rPr>
              <a:t>учебный материал.</a:t>
            </a:r>
          </a:p>
          <a:p>
            <a:pPr algn="just"/>
            <a:r>
              <a:rPr lang="ru-RU" sz="3200" b="1" dirty="0">
                <a:solidFill>
                  <a:srgbClr val="008080"/>
                </a:solidFill>
              </a:rPr>
              <a:t>           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меры помощи студенту можете предложить?</a:t>
            </a:r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1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4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   Студент с нарушением опорно-двигательного аппарата, перемещается в коляске. Устный ответ на семинаре ему необходимо проиллюстрировать записью на доске, однако студенту не хватает на доске места, т. к. может использовать только нижнюю часть доски.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из положения Вы предложите студенту?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83776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5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Для текущего контроля знаний в группе проводится тестирование на бумажном носителе. В группе обучается незрячий студент.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проверить уровень знаний у незрячего студента? Предложите 3 варианта.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55" y="126692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6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Студент с инвалидностью по слуху считает, что преподаватель занизил ему оценку, не учёл трудности, которые студент преодолевает в связи со своим состоянием здоровья</a:t>
            </a:r>
            <a:r>
              <a:rPr lang="ru-RU" sz="3200" dirty="0" smtClean="0">
                <a:solidFill>
                  <a:srgbClr val="008080"/>
                </a:solidFill>
              </a:rPr>
              <a:t>.</a:t>
            </a: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действия в этой ситуации?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меры следует принять, чтобы не возникла данная ситуация?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формирования адекватной самооценки у студента с инвалидностью Вы можете предложить?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46000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7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Студент с инвалидностью по зрению старается, но показывает очень слабые академические достижения.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для такого студента ситуацию успеха? Предложите не менее трёх вариантов</a:t>
            </a:r>
            <a:r>
              <a:rPr lang="ru-RU" sz="3200" dirty="0">
                <a:solidFill>
                  <a:srgbClr val="008080"/>
                </a:solidFill>
              </a:rPr>
              <a:t>.</a:t>
            </a:r>
            <a:r>
              <a:rPr lang="ru-RU" sz="3200" dirty="0" smtClean="0">
                <a:solidFill>
                  <a:srgbClr val="008080"/>
                </a:solidFill>
              </a:rPr>
              <a:t>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8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Студент высказывает недовольство, поскольку считает, что преподаватель уделяет слишком много внимания обучающемуся с ограниченными возможностями здоровья в ущерб обучения других студентов.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ответите недовольному студенту? Приведите 5 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аргументов,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которые будете ссылаться при общении со студентом.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8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860</Words>
  <Application>Microsoft Office PowerPoint</Application>
  <PresentationFormat>Произвольный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СИТУАЦИОННЫЕ ЗАДАЧИ И ВОПРОСЫ ДЛЯ РАЗМЫШЛЕНИЯ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Вопрос для размышления</vt:lpstr>
      <vt:lpstr>Вопрос для размышления</vt:lpstr>
      <vt:lpstr>Вопрос для размышления</vt:lpstr>
      <vt:lpstr>Вопрос для размышления</vt:lpstr>
      <vt:lpstr>Вопрос для размышления</vt:lpstr>
      <vt:lpstr>БЛАГОДАРЮ  ЗА  РАБОТУ, КОЛЛЕГИ!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Vyacheslav</dc:creator>
  <cp:lastModifiedBy>Александра</cp:lastModifiedBy>
  <cp:revision>50</cp:revision>
  <dcterms:created xsi:type="dcterms:W3CDTF">2021-06-08T11:37:55Z</dcterms:created>
  <dcterms:modified xsi:type="dcterms:W3CDTF">2023-05-13T07:38:45Z</dcterms:modified>
</cp:coreProperties>
</file>