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313" r:id="rId3"/>
    <p:sldId id="352" r:id="rId4"/>
    <p:sldId id="353" r:id="rId5"/>
    <p:sldId id="314" r:id="rId6"/>
    <p:sldId id="354" r:id="rId7"/>
    <p:sldId id="355" r:id="rId8"/>
    <p:sldId id="356" r:id="rId9"/>
    <p:sldId id="357" r:id="rId10"/>
    <p:sldId id="315" r:id="rId11"/>
    <p:sldId id="316" r:id="rId12"/>
    <p:sldId id="358" r:id="rId13"/>
    <p:sldId id="359" r:id="rId14"/>
    <p:sldId id="317" r:id="rId15"/>
    <p:sldId id="360" r:id="rId16"/>
    <p:sldId id="361" r:id="rId17"/>
    <p:sldId id="318" r:id="rId18"/>
    <p:sldId id="362" r:id="rId19"/>
    <p:sldId id="319" r:id="rId20"/>
    <p:sldId id="363" r:id="rId21"/>
    <p:sldId id="364" r:id="rId22"/>
    <p:sldId id="320" r:id="rId23"/>
    <p:sldId id="365" r:id="rId24"/>
    <p:sldId id="366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777"/>
    <a:srgbClr val="05574D"/>
    <a:srgbClr val="E5C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020" y="2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1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1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1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8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9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4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0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0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6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9EC5-D4B4-473E-BA7A-477F0FDC38A5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AE92-87F7-4C9D-8C86-4FE562A3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0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олгГМУ_Эмблема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7671"/>
            <a:ext cx="1110000" cy="10440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F7352FC-E716-4057-AE9C-94CB2A26E37A}"/>
              </a:ext>
            </a:extLst>
          </p:cNvPr>
          <p:cNvSpPr txBox="1">
            <a:spLocks/>
          </p:cNvSpPr>
          <p:nvPr/>
        </p:nvSpPr>
        <p:spPr>
          <a:xfrm>
            <a:off x="823184" y="2139702"/>
            <a:ext cx="731493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78777"/>
                </a:solidFill>
                <a:latin typeface="Pt sans"/>
                <a:cs typeface="Times New Roman" pitchFamily="18" charset="0"/>
              </a:rPr>
              <a:t>ПОРОКИ РАЗВИТИЯ ТРАХЕИ, БРОНХОВ. ПЕРВИЧНАЯ ЦИЛИАРНАЯ ДИСКЕНЕЗИЯ</a:t>
            </a:r>
            <a:endParaRPr lang="ru-RU" b="1" dirty="0">
              <a:solidFill>
                <a:srgbClr val="078777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91125FD-4FFB-452E-A21E-FD36F4DD4875}"/>
              </a:ext>
            </a:extLst>
          </p:cNvPr>
          <p:cNvSpPr txBox="1">
            <a:spLocks/>
          </p:cNvSpPr>
          <p:nvPr/>
        </p:nvSpPr>
        <p:spPr>
          <a:xfrm>
            <a:off x="1312300" y="287901"/>
            <a:ext cx="6336704" cy="104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ФГБОУ ВО «ВОЛГОГРАДСКИЙ ГОСУДАРСТВЕННЫЙ МЕДИЦИНСКИЙ УНИВЕРСИТЕТ» МИНИСТЕРСТВА ЗДРАВООХРАНЕНИЯ РОССИЙСКОЙ ФЕДЕРАЦИИ</a:t>
            </a:r>
          </a:p>
          <a:p>
            <a:pPr>
              <a:lnSpc>
                <a:spcPct val="120000"/>
              </a:lnSpc>
            </a:pPr>
            <a:endParaRPr lang="ru-RU" sz="1100" b="1" dirty="0">
              <a:solidFill>
                <a:srgbClr val="078777"/>
              </a:solidFill>
              <a:latin typeface="Pt sans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100" b="1" dirty="0">
                <a:solidFill>
                  <a:srgbClr val="078777"/>
                </a:solidFill>
                <a:latin typeface="Pt sans"/>
                <a:cs typeface="Times New Roman" pitchFamily="18" charset="0"/>
              </a:rPr>
              <a:t>КАФЕДРА ДЕТСКИХ БОЛЕЗНЕЙ ПЕДИАТРИЧЕСКОГО ФАКУЛЬТЕТА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D6798E-236B-A991-C282-0771C15FF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42245"/>
            <a:ext cx="1179426" cy="1179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C1DB7-4DCA-BE5D-436A-A41D3510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A3C78-1EBE-F84D-B231-C5613693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560840" cy="857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ТРАХЕОПИЩЕВОДНЫЙ СВИЩ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DDDFA-5393-CA14-B17B-6E28E8FE8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0150"/>
            <a:ext cx="489654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Довольно частая аномалия развития. Врожденный трахеопищеводный свищ, как правило, встречают с атрезией пищевода.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Клинически</a:t>
            </a:r>
            <a:r>
              <a:rPr lang="ru-RU" sz="2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характерны пенистые выделения изо рта и дыхательная недостаточность различной степени.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подтверждения диагноза применяют </a:t>
            </a:r>
            <a:r>
              <a:rPr lang="ru-RU" sz="2000" b="1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эзофаго</a:t>
            </a:r>
            <a:r>
              <a:rPr lang="ru-RU" sz="20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 и </a:t>
            </a:r>
            <a:r>
              <a:rPr lang="ru-RU" sz="2000" b="1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трахеоскопию</a:t>
            </a:r>
            <a:r>
              <a:rPr lang="ru-RU" sz="2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Лечение – хирургическое.</a:t>
            </a:r>
            <a:endParaRPr lang="ru-RU" sz="20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69A39587-3E2A-372C-370F-E09D35A353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  <p:pic>
        <p:nvPicPr>
          <p:cNvPr id="3074" name="Picture 2" descr="https://encrypted-tbn0.gstatic.com/images?q=tbn:ANd9GcTqZoeJb2UaSQ7ZVPuLmkU5Yh7jIhRSC26pwg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70323"/>
            <a:ext cx="2232248" cy="37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72648-5272-222A-938B-53A7E7863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FF331-04F7-D414-E239-5933866C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7815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ТРАХЕОБРОНХОМЕГАЛИЯ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9B1D3-308F-7391-3DF1-D1910A7AC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06090"/>
            <a:ext cx="4114800" cy="37699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5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СИНДРОМ МУНЬЕ-КУНА </a:t>
            </a:r>
            <a:r>
              <a:rPr lang="ru-RU" sz="25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 </a:t>
            </a:r>
            <a:r>
              <a:rPr lang="ru-RU" sz="2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порок развития, характеризуемый значительным патологическим расширением трахеи и главных бронхов.</a:t>
            </a:r>
            <a:endParaRPr lang="ru-RU" sz="2500" b="1" dirty="0" smtClean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Синонимы: </a:t>
            </a:r>
            <a:r>
              <a:rPr lang="ru-RU" sz="25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трахеоцеле</a:t>
            </a:r>
            <a:r>
              <a:rPr lang="ru-RU" sz="2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25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мегатрахея</a:t>
            </a:r>
            <a:r>
              <a:rPr lang="ru-RU" sz="2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25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трахеомаляция</a:t>
            </a:r>
            <a:r>
              <a:rPr lang="ru-RU" sz="2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гигантизм трахеи, </a:t>
            </a:r>
            <a:r>
              <a:rPr lang="ru-RU" sz="25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алахазия</a:t>
            </a:r>
            <a:r>
              <a:rPr lang="ru-RU" sz="2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трахеи.</a:t>
            </a:r>
          </a:p>
          <a:p>
            <a:pPr marL="0" indent="0">
              <a:buNone/>
            </a:pPr>
            <a:endParaRPr lang="ru-RU" sz="2500" dirty="0" smtClean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Существуют </a:t>
            </a:r>
            <a:r>
              <a:rPr lang="ru-RU" sz="2500" b="1" dirty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следующие варианты порока: </a:t>
            </a:r>
            <a:r>
              <a:rPr lang="ru-RU" sz="2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﻿</a:t>
            </a:r>
            <a:endParaRPr lang="ru-RU" sz="2500" dirty="0" smtClean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buFontTx/>
              <a:buChar char="-"/>
            </a:pPr>
            <a:r>
              <a:rPr lang="ru-RU" sz="2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изолированная </a:t>
            </a:r>
            <a:r>
              <a:rPr lang="ru-RU" sz="25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трахеомегалия</a:t>
            </a:r>
            <a:r>
              <a:rPr lang="ru-RU" sz="2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(патологическое расширение трахей при нормальной величине просвета бронхов); ﻿</a:t>
            </a:r>
            <a:endParaRPr lang="ru-RU" sz="2500" dirty="0" smtClean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buFontTx/>
              <a:buChar char="-"/>
            </a:pPr>
            <a:r>
              <a:rPr lang="ru-RU" sz="2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изолированная </a:t>
            </a:r>
            <a:r>
              <a:rPr lang="ru-RU" sz="25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бронхомегалия</a:t>
            </a:r>
            <a:r>
              <a:rPr lang="ru-RU" sz="2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(расширение одного или обоих главных бронхов при нормальной ширине трахеи); ﻿</a:t>
            </a:r>
            <a:endParaRPr lang="ru-RU" sz="2500" dirty="0" smtClean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buFontTx/>
              <a:buChar char="-"/>
            </a:pPr>
            <a:r>
              <a:rPr lang="ru-RU" sz="25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трахеобронхомегалия</a:t>
            </a:r>
            <a:r>
              <a:rPr lang="ru-RU" sz="2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(расширение трахеи и одного или обоих главных бронхов</a:t>
            </a:r>
            <a:r>
              <a:rPr lang="ru-RU" sz="2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Синдром нередко </a:t>
            </a:r>
            <a:r>
              <a:rPr lang="ru-RU" sz="2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комбинируется с другими </a:t>
            </a:r>
            <a:r>
              <a:rPr lang="ru-RU" sz="2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аномалиями </a:t>
            </a:r>
            <a:r>
              <a:rPr lang="ru-RU" sz="2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пороками развития </a:t>
            </a:r>
            <a:r>
              <a:rPr lang="ru-RU" sz="2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легких.</a:t>
            </a:r>
          </a:p>
          <a:p>
            <a:pPr marL="0" indent="0">
              <a:buNone/>
            </a:pP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2106C55B-9302-7AEB-4D6F-CFD3546E23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756" t="36700" r="22438" b="18501"/>
          <a:stretch/>
        </p:blipFill>
        <p:spPr>
          <a:xfrm>
            <a:off x="4934425" y="960388"/>
            <a:ext cx="3797398" cy="38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72648-5272-222A-938B-53A7E7863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FF331-04F7-D414-E239-5933866C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7815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ТРАХЕОБРОНХОМЕГАЛИЯ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9B1D3-308F-7391-3DF1-D1910A7AC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Клиническая </a:t>
            </a:r>
            <a:r>
              <a:rPr lang="ru-RU" sz="3500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картина и </a:t>
            </a:r>
            <a:r>
              <a:rPr lang="ru-RU" sz="35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диагностика. 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Заболевание 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начинается с раннего детства и 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достигает максимального 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клинического проявления к 20-30 годам в виде постоянного бронхита с мучительным кашлем, сопровождающимся обильным выделением слизистой или гнойной 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мокроты.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Характерны: 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вибрирующий кашель, 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напоминающий 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блеяние козы, одышка, боли при глубоком вдохе, нередко кровохарканье, симптомы хронической интоксикации и гипоксемии, бледность, отставание в физическом развитии, деформация пальцев по типу барабанных палочек, изменения </a:t>
            </a:r>
            <a:r>
              <a:rPr lang="ru-RU" sz="35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перкуторного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звука над легкими, разнообразные хрипы, выраженная степень 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комбинированной 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вентиляционной недостаточности и 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гипоксемия.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Бронхоскопия. 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Увеличение 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просвета трахеи, расширение </a:t>
            </a:r>
            <a:r>
              <a:rPr lang="ru-RU" sz="35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межкольцевых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промежутков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«лужицы» мокроты в </a:t>
            </a:r>
            <a:r>
              <a:rPr lang="ru-RU" sz="35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дивертикулоподобных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35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выпячиваниях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мембранозной части трахеи и </a:t>
            </a:r>
            <a:r>
              <a:rPr lang="ru-RU" sz="35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межкольцевых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промежутках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Рентгенограмма. 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езко 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расширенная трахея, на </a:t>
            </a:r>
            <a:r>
              <a:rPr lang="ru-RU" sz="3500" b="1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томограммах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- волнистость контуров трахеи и главных 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бронхов.</a:t>
            </a:r>
          </a:p>
          <a:p>
            <a:pPr marL="0" indent="0">
              <a:buNone/>
            </a:pPr>
            <a:r>
              <a:rPr lang="ru-RU" sz="3500" b="1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Трахеобронхография</a:t>
            </a:r>
            <a:r>
              <a:rPr lang="ru-RU" sz="35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</a:t>
            </a:r>
            <a:r>
              <a:rPr lang="ru-RU" sz="35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ыявляют 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расширенную трахею и главные бронхи с отдельными участками в виде </a:t>
            </a:r>
            <a:r>
              <a:rPr lang="ru-RU" sz="35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выпячиваний</a:t>
            </a:r>
            <a:r>
              <a:rPr lang="ru-RU" sz="35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между хрящевыми пластинками и дивертикулами. </a:t>
            </a: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2106C55B-9302-7AEB-4D6F-CFD3546E23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72648-5272-222A-938B-53A7E7863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FF331-04F7-D414-E239-5933866C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7815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ТРАХЕОБРОНХОМЕГАЛИЯ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9B1D3-308F-7391-3DF1-D1910A7AC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Лечение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консервативное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с 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постоянной 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дыхательной гимнастикой, постуральным дренажем, 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профилактикой 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обострений бронхолегочного 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процесса.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период обострения воспалительного процесса возникает необходимость проведения </a:t>
            </a:r>
            <a:r>
              <a:rPr lang="ru-RU" sz="18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санационной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8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трахеобронхоскопии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интенсивной терапии.</a:t>
            </a: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2106C55B-9302-7AEB-4D6F-CFD3546E23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A2364-FB5F-0742-C5FA-30B27D832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BDC4A-0277-655A-9FC7-D57207EA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857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СИНДРОМ ВИЛЬЯМСА–КЕМПБЕЛЛА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C64A9-E49D-24F1-F719-A4CDF2A7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970784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ариант </a:t>
            </a:r>
            <a:r>
              <a:rPr lang="ru-RU" sz="14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бронхомаляции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при котором имеет место полное отсутствие или </a:t>
            </a:r>
            <a:r>
              <a:rPr lang="ru-RU" sz="1400" b="1" dirty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недоразвитие хрящевых колец бронхов 3–8-го порядков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4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Дистальнее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зоны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поражения хрящевая ткань появляется вновь, кроме того, хрящ сохраняется в местах бифуркации бронхов. Дефект обычно имеет распространенный двусторонний характер, но могут встречаться ограниченные варианты. Стенки бронхов, лишенные хрящевой основы, мягкие, податливые, раздуваются на вдохе и спадаются на выдохе подобно клапану. Это приводит к бронхиальной обструкции, способствует застою бронхиального секрета с последующим инфицированием и формированием </a:t>
            </a:r>
            <a:r>
              <a:rPr lang="ru-RU" sz="14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бронхоэктазов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Предполагается аутосомно рецессивный тип наследования.</a:t>
            </a:r>
          </a:p>
          <a:p>
            <a:pPr marL="0" indent="0">
              <a:buNone/>
            </a:pP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321F93F5-04FF-48EA-72AA-5C6EF27080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4455" t="17773" r="54388" b="4674"/>
          <a:stretch/>
        </p:blipFill>
        <p:spPr>
          <a:xfrm>
            <a:off x="4932040" y="1190145"/>
            <a:ext cx="3456384" cy="34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A2364-FB5F-0742-C5FA-30B27D832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BDC4A-0277-655A-9FC7-D57207EA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857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СИНДРОМ ВИЛЬЯМСА–КЕМПБЕЛЛА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C64A9-E49D-24F1-F719-A4CDF2A7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003232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Клиническая картина.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Заболевание проявляется с раннего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возраста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виде хронического бронхита с </a:t>
            </a:r>
            <a:r>
              <a:rPr lang="ru-RU" sz="14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обструктивным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компонентом.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</a:t>
            </a:r>
            <a:r>
              <a:rPr lang="ru-RU" sz="14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имптомы</a:t>
            </a: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: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стойкий кашель с мокротой, </a:t>
            </a:r>
            <a:r>
              <a:rPr lang="ru-RU" sz="14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стридорозное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дыхание, затрудненное дыхание с участием вспомогательной мускулатуры, слабый голос, одышка при незначительной физической нагрузке, большое количество разнокалиберных влажных звуков, сухие хрипы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 при присоединении </a:t>
            </a:r>
            <a:r>
              <a:rPr lang="ru-RU" sz="14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бронхообструктивного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синдрома (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БОС), признаки хронической гипоксии, утомляемость, отставание в физическом развитии.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Диагностика.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Бронхография.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ыявляют распространенные однотипные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веретенообразные расширения на уровне </a:t>
            </a:r>
            <a:r>
              <a:rPr lang="ru-RU" sz="14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субсегментарных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более мелких генераций бронхиального дерева.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Характерны </a:t>
            </a:r>
            <a:r>
              <a:rPr lang="ru-RU" sz="14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реторто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 и четкообразные расширения, «лужицы» задержки контраста в отдельных фрагментах бронхов и альвеол.</a:t>
            </a:r>
            <a:endParaRPr lang="ru-RU" sz="14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321F93F5-04FF-48EA-72AA-5C6EF27080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A2364-FB5F-0742-C5FA-30B27D832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BDC4A-0277-655A-9FC7-D57207EA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857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СИНДРОМ ВИЛЬЯМСА–КЕМПБЕЛЛА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C64A9-E49D-24F1-F719-A4CDF2A7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003232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Лечение. </a:t>
            </a:r>
            <a:r>
              <a:rPr lang="ru-RU" sz="2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Консервативное</a:t>
            </a:r>
            <a:r>
              <a:rPr lang="ru-RU" sz="20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направленное на восстановление </a:t>
            </a:r>
            <a:r>
              <a:rPr lang="ru-RU" sz="2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нарушенной бронхиальной проходимости и </a:t>
            </a:r>
            <a:r>
              <a:rPr lang="ru-RU" sz="20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купирование </a:t>
            </a:r>
            <a:r>
              <a:rPr lang="ru-RU" sz="2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гнойно-воспалительных </a:t>
            </a:r>
            <a:r>
              <a:rPr lang="ru-RU" sz="20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осложнений, а также санаторно-курортное с использованием общеукрепляющей, десенсибилизирующей и </a:t>
            </a:r>
            <a:r>
              <a:rPr lang="ru-RU" sz="20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бронхолитической</a:t>
            </a:r>
            <a:r>
              <a:rPr lang="ru-RU" sz="2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терапии.</a:t>
            </a:r>
            <a:endParaRPr lang="ru-RU" sz="20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321F93F5-04FF-48EA-72AA-5C6EF27080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7B0B4-DCBA-AF78-E068-B6BE65381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FA68C-8DDE-2728-A09E-D5A65AE6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3478"/>
            <a:ext cx="7848872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КИСТОЗНАЯ АДЕНОМАТОЗНАЯ МАЛЬФОРМАЦИЯ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9722F-F6B9-50AF-CBC7-76E9D4DDC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47484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КАТЛ</a:t>
            </a:r>
            <a:r>
              <a:rPr lang="ru-RU" sz="16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характеризуется наличием поликистозного участка легкого, обусловленного избыточным разрастанием бронхов на различных этапах эмбрионального </a:t>
            </a:r>
            <a:r>
              <a:rPr lang="ru-RU" sz="16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развития.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Данная патология возникает на ранних стадиях эмбрионального развития, примерно на 35-й день внутриутробного развития. Такое образование имеет </a:t>
            </a:r>
            <a:r>
              <a:rPr lang="ru-RU" sz="16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внутриполост-ные</a:t>
            </a:r>
            <a:r>
              <a:rPr lang="ru-RU" sz="1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коммуникации и соединено с трахеобронхиальным деревом. Кровоснабжение кист осуществляется за счет сосудов бронхов. Повреждение при кистозной </a:t>
            </a:r>
            <a:r>
              <a:rPr lang="ru-RU" sz="16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аденоматозной</a:t>
            </a:r>
            <a:r>
              <a:rPr lang="ru-RU" sz="1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мальформации</a:t>
            </a:r>
            <a:r>
              <a:rPr lang="ru-RU" sz="1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может локализоваться в любой доле легкого, но обычно поражается одна доля.</a:t>
            </a:r>
            <a:endParaRPr lang="ru-RU" sz="1600" dirty="0" smtClean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Возможно </a:t>
            </a:r>
            <a:r>
              <a:rPr lang="ru-RU" sz="1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поражение всей легочной паренхимы, причем некоторые ее участки, дренируемые неполноценными бронхами, раздуваются, атрофируя перегородки, и превращаются в гигантские буллы (буллезная эмфизема).</a:t>
            </a:r>
          </a:p>
          <a:p>
            <a:pPr marL="0" indent="0">
              <a:buNone/>
            </a:pP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5DDB9D09-2196-F836-7CF7-A339F45F89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544" y="1109987"/>
            <a:ext cx="4174755" cy="33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7B0B4-DCBA-AF78-E068-B6BE65381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FA68C-8DDE-2728-A09E-D5A65AE6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3478"/>
            <a:ext cx="7848872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КИСТОЗНАЯ АДЕНОМАТОЗНАЯ МАЛЬФОРМАЦИЯ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9722F-F6B9-50AF-CBC7-76E9D4DDC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Клиника.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Чаще всего манифестирует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острого приступа респираторного </a:t>
            </a:r>
            <a:r>
              <a:rPr lang="ru-RU" sz="14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дистресса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возникающего вследствие сдавления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окружающих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тканей разрастающейся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кистой.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Диагностика.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Радиологические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признаки могут варьировать и зависят от типа кисты. Обычно определяют множественные, заполненные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воздухом кисты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опущением диафрагмы на стороне поражения и сдвигом </a:t>
            </a:r>
            <a:r>
              <a:rPr lang="ru-RU" sz="14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сре-достения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 противоположную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сторону.</a:t>
            </a:r>
          </a:p>
          <a:p>
            <a:pPr marL="0" indent="0">
              <a:buNone/>
            </a:pPr>
            <a:endParaRPr lang="ru-RU" sz="14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Кистозную </a:t>
            </a:r>
            <a:r>
              <a:rPr lang="ru-RU" sz="14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аденоматозную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мальформацию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легко спутать с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диафрагмальной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грыжей, так как на рентгенограмме возах в много-камерной кисте напоминает кишку в грудной полости. Установка </a:t>
            </a:r>
            <a:r>
              <a:rPr lang="ru-RU" sz="14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назогастрального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зонда с введением контраста поможет поставить диагноз диафрагмальной грыжи. КТ органов грудной клетки позволит определить размер и природу образования, хотя это не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обязательно.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Лечение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заключается в хирургическом удалении пораженной доли.</a:t>
            </a:r>
            <a:endParaRPr lang="ru-RU" sz="14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5DDB9D09-2196-F836-7CF7-A339F45F89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B2348-7B73-BB10-904F-E3516A77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BEC39-3839-339F-8A34-FDA680A8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60763"/>
            <a:ext cx="7499176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ПЕРВИЧНАЯ ЦИЛИАРНАЯ ДИСКЕНЕЗИЯ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13CC2-24D0-64CC-E38E-311DD2325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Синонимы: 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синдром неподвижных ресничек, синдром </a:t>
            </a:r>
            <a:r>
              <a:rPr lang="ru-RU" sz="29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Картагенера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L="0" indent="0">
              <a:buNone/>
            </a:pPr>
            <a:endParaRPr lang="ru-RU" sz="2900" dirty="0" smtClean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Генетически гетерогенный наследственный порок развития структуры и функции реснитчатого эпителия дыхательных путей, ответственного за </a:t>
            </a:r>
            <a:r>
              <a:rPr lang="ru-RU" sz="29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мукоцилиарный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клиренс.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Наследуется по аутосомно-рецессивному типу, однако описаны </a:t>
            </a:r>
            <a:r>
              <a:rPr lang="ru-RU" altLang="ru-RU" sz="29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более редкие Х-сцепленные формы заболевания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основе лежат микроструктурные изменения ресничек, сочетающиеся с недостаточностью синтеза в них АТФ.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Нарушение </a:t>
            </a:r>
            <a:r>
              <a:rPr lang="ru-RU" sz="29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мукоцилиарного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клиренса способствует задержке слизи в трахеобронхиальном дереве и ее инфицированию.</a:t>
            </a:r>
          </a:p>
          <a:p>
            <a:pPr marL="0" indent="0">
              <a:buNone/>
            </a:pPr>
            <a:r>
              <a:rPr lang="ru-RU" altLang="ru-RU" sz="29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Формируются рецидивирующие респираторные инфекции, а впоследствии - хронический бронхит, хронический синусит, назальный </a:t>
            </a:r>
            <a:r>
              <a:rPr lang="ru-RU" altLang="ru-RU" sz="29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полипоз</a:t>
            </a:r>
            <a:r>
              <a:rPr lang="ru-RU" altLang="ru-RU" sz="29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Из-за постоянного воспаления слуховой трубы - нередко и хронический средний отит со снижением слуха </a:t>
            </a:r>
          </a:p>
          <a:p>
            <a:pPr marL="0" indent="0">
              <a:buNone/>
            </a:pPr>
            <a:endParaRPr lang="ru-RU" dirty="0" smtClean="0">
              <a:solidFill>
                <a:srgbClr val="078777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7431BEF1-1596-35AB-150E-00E623C945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2906B-601B-EA66-634A-02C455661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4F4C2-D752-9CC0-D0B5-AEC71338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63757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ТРАХЕОМАЛЯЦИЯ</a:t>
            </a:r>
            <a:endParaRPr lang="ru-RU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F1E5DA-D471-E807-C49C-EDA87F13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3598"/>
            <a:ext cx="4762872" cy="3603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Трахеомаляция</a:t>
            </a:r>
            <a:r>
              <a:rPr lang="ru-RU" sz="2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– врожденная патология, при которой большая часть стенки трахеи является мембранозной. Именно поэтому внутригрудная часть трахеи имеет тенденцию спадаться во время выдоха. Это </a:t>
            </a:r>
            <a:r>
              <a:rPr lang="ru-RU" sz="20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спадение</a:t>
            </a:r>
            <a:r>
              <a:rPr lang="ru-RU" sz="2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встречается у большинства пациентов только во время форсированного выдоха или при кашле.</a:t>
            </a:r>
            <a:endParaRPr lang="ru-RU" sz="20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C116A6D1-82E5-5EE8-07DA-D10E534AC1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756" t="36700" r="22044" b="18501"/>
          <a:stretch/>
        </p:blipFill>
        <p:spPr>
          <a:xfrm>
            <a:off x="5504806" y="1131590"/>
            <a:ext cx="3181994" cy="31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B2348-7B73-BB10-904F-E3516A77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BEC39-3839-339F-8A34-FDA680A8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60763"/>
            <a:ext cx="7499176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ПЕРВИЧНАЯ ЦИЛИАРНАЯ ДИСКЕНЕЗИЯ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13CC2-24D0-64CC-E38E-311DD2325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altLang="ru-RU" sz="26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ЛОКАЛИЗАЦИЯ ЖГУТИКОВ И РЕСНИЧЕК В ОРГАНИЗМЕ ЧЕЛОВЕКА</a:t>
            </a:r>
          </a:p>
          <a:p>
            <a:pPr algn="just"/>
            <a:r>
              <a:rPr lang="ru-RU" altLang="ru-RU" sz="26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мерцательный </a:t>
            </a:r>
            <a:r>
              <a:rPr lang="ru-RU" altLang="ru-RU" sz="2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эпителий респираторного тракта, и клетки </a:t>
            </a:r>
            <a:r>
              <a:rPr lang="ru-RU" altLang="ru-RU" sz="26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Кортиева</a:t>
            </a:r>
            <a:r>
              <a:rPr lang="ru-RU" altLang="ru-RU" sz="2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органа уха</a:t>
            </a:r>
            <a:endParaRPr lang="en-US" altLang="ru-RU" sz="2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altLang="ru-RU" sz="2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жгутики сперматозоидов</a:t>
            </a:r>
            <a:endParaRPr lang="en-US" altLang="ru-RU" sz="2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altLang="ru-RU" sz="2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реснитчатые клетки эпендимы желудочков головного мозга</a:t>
            </a:r>
            <a:endParaRPr lang="en-US" altLang="ru-RU" sz="2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altLang="ru-RU" sz="2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фоторецепторы сетчатки глаза, клетки</a:t>
            </a:r>
            <a:endParaRPr lang="en-US" altLang="ru-RU" sz="2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altLang="ru-RU" sz="2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выстилающие желчевыводящие пути</a:t>
            </a:r>
            <a:endParaRPr lang="en-US" altLang="ru-RU" sz="2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altLang="ru-RU" sz="2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клетки почечных канальцев</a:t>
            </a:r>
            <a:endParaRPr lang="en-US" altLang="ru-RU" sz="2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altLang="ru-RU" sz="2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клетки, выстилающие фаллопиевы трубы.</a:t>
            </a:r>
          </a:p>
          <a:p>
            <a:pPr marL="0" indent="0">
              <a:buNone/>
            </a:pP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7431BEF1-1596-35AB-150E-00E623C945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B2348-7B73-BB10-904F-E3516A77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BEC39-3839-339F-8A34-FDA680A8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60763"/>
            <a:ext cx="7499176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ПЕРВИЧНАЯ ЦИЛИАРНАЯ ДИСКЕНЕЗИЯ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13CC2-24D0-64CC-E38E-311DD2325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Клиника. </a:t>
            </a:r>
            <a:r>
              <a:rPr lang="ru-RU" sz="29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Враннем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возрасте частые респираторные заболевания, бронхиты, пневмонии характеризуются рецидивирующим течением с быстрым развитием хронического бронхита или пневмонии с </a:t>
            </a:r>
            <a:r>
              <a:rPr lang="ru-RU" sz="29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бронхоэктазированием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Также характерны частые </a:t>
            </a:r>
            <a:r>
              <a:rPr lang="ru-RU" sz="29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ринофарингиты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синуситы, средние </a:t>
            </a:r>
            <a:r>
              <a:rPr lang="ru-RU" sz="29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оттиты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с тяжелым течением и </a:t>
            </a:r>
            <a:r>
              <a:rPr lang="ru-RU" sz="29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хронизацией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процесса. Типичны заложенность носа, затрудненное носовое дыхание в последствии с обильными </a:t>
            </a:r>
            <a:r>
              <a:rPr lang="ru-RU" sz="29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слизисто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-гнойными выделениями из носа. Периодически немотивированный навязчивый кашель с выделением </a:t>
            </a:r>
            <a:r>
              <a:rPr lang="ru-RU" sz="29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слизисой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или </a:t>
            </a:r>
            <a:r>
              <a:rPr lang="ru-RU" sz="29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слизисто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-гнойной мокроты</a:t>
            </a:r>
            <a:r>
              <a:rPr lang="ru-RU" sz="29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2900" b="1" dirty="0" smtClean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Диагностика. </a:t>
            </a:r>
            <a:r>
              <a:rPr lang="ru-RU" sz="29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Бронхоскопия, биопсия слизистой оболочки бронхиального дерева с последующей электронной микроскопией препарата</a:t>
            </a:r>
            <a:r>
              <a:rPr lang="ru-RU" sz="29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dirty="0" smtClean="0">
              <a:solidFill>
                <a:srgbClr val="078777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7431BEF1-1596-35AB-150E-00E623C945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5EB07-DC83-DBE9-7B2E-867D0614F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0F5A0-C696-4B00-96A7-9D550C5C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857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СИНДРОМ КАРТАГЕНЕРА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E04F5-29B4-1FF9-64F5-6DB61BE67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40000" lnSpcReduction="20000"/>
          </a:bodyPr>
          <a:lstStyle/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ru-RU" sz="40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первых месяцев жизни ребенка развиваются частые респираторные заболевания, пневмонии, рецидивирующие бронхиты. Характерно раннее развитие хронического бронхита, пневмоний с последующей трансформацией в </a:t>
            </a:r>
            <a:r>
              <a:rPr lang="ru-RU" sz="40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бронхоэктазы</a:t>
            </a:r>
            <a:r>
              <a:rPr lang="ru-RU" sz="40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симптомы бронхоэктатической болезни: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endParaRPr lang="ru-RU" sz="40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симптомы интоксикации (головная боль, головокружение, рвота, тошнота, потливость);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ru-RU" sz="40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отставание в физическом развитии;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ru-RU" sz="40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кашель с гнойной мокротой;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ru-RU" sz="40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деформации концевых фаланг по типу «барабанных палочек» из-за развивающейся гипоксии дистальных отделов конечностей, ведущей к разрастанию соединительной ткани между ногтевой пластинкой и костной фалангой;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ru-RU" sz="40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деформации ногтей пальцев в виде «часовых стекол</a:t>
            </a:r>
            <a:r>
              <a:rPr lang="ru-RU" sz="40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ru-RU" sz="35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CFC45DD6-89BA-EA3A-071B-862A780027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0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5EB07-DC83-DBE9-7B2E-867D0614F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0F5A0-C696-4B00-96A7-9D550C5C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857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СИНДРОМ КАРТАГЕНЕРА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E04F5-29B4-1FF9-64F5-6DB61BE6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ru-RU" sz="5600" b="1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Физикальное</a:t>
            </a:r>
            <a:r>
              <a:rPr lang="ru-RU" sz="56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исследование. </a:t>
            </a:r>
            <a:r>
              <a:rPr lang="ru-RU" sz="56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Перкуторно</a:t>
            </a:r>
            <a:r>
              <a:rPr lang="ru-RU" sz="5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ru-RU" sz="56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аускультативно</a:t>
            </a:r>
            <a:r>
              <a:rPr lang="ru-RU" sz="5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 – правостороннее расположение </a:t>
            </a:r>
            <a:r>
              <a:rPr lang="ru-RU" sz="56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сердца. Преимущественно </a:t>
            </a:r>
            <a:r>
              <a:rPr lang="ru-RU" sz="5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нижних отделах легких, чаще справа, выслушиваются влажные и сухие разнокалиберные хрипы.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endParaRPr lang="ru-RU" sz="5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периоды обострения повышается температура тела, значительно ухудшается общее состояние с нарастанием симптомов интоксикации.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ru-RU" sz="5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Постоянные головные боли.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ru-RU" sz="5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Хронический кашель.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ru-RU" sz="5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Носовое дыхание затруднено.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ru-RU" sz="5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Имеются гнойные выделения из носа.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ru-RU" sz="56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Часто наблюдаются рецидивирующие или хронические синуситы, аносмия (отсутствие обоняния), отиты, </a:t>
            </a:r>
            <a:r>
              <a:rPr lang="ru-RU" sz="56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полипозы</a:t>
            </a:r>
            <a:r>
              <a:rPr lang="ru-RU" sz="56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слизистой оболочки носа, а также гайморовых (верхнечелюстных) пазух.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ru-RU" sz="35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CFC45DD6-89BA-EA3A-071B-862A780027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0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5EB07-DC83-DBE9-7B2E-867D0614F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0F5A0-C696-4B00-96A7-9D550C5C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857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СИНДРОМ КАРТАГЕНЕРА</a:t>
            </a:r>
            <a:endParaRPr lang="ru-RU" sz="32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E04F5-29B4-1FF9-64F5-6DB61BE6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Диагностика.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Микробиологическое исследование </a:t>
            </a:r>
            <a:r>
              <a:rPr lang="ru-RU" alt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(посева) мокроты или трахеального аспирата в период обострения заболевания</a:t>
            </a:r>
            <a:r>
              <a:rPr lang="en-US" alt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</a:t>
            </a:r>
            <a:r>
              <a:rPr lang="ru-RU" alt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исследование проводят для идентификации микробных патогенов и определения их чувствительности к антибиотикам</a:t>
            </a:r>
            <a:r>
              <a:rPr lang="en-US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  <a:endParaRPr lang="ru-RU" altLang="ru-RU" dirty="0" smtClean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</a:t>
            </a:r>
            <a:r>
              <a:rPr lang="ru-RU" alt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уточнения объема поражения бронхиального дерева и динамического контроля рекомендуется проведение </a:t>
            </a:r>
            <a:r>
              <a:rPr lang="ru-RU" alt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компьютерной томографии (КТ) </a:t>
            </a:r>
            <a:r>
              <a:rPr lang="ru-RU" alt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органов грудной полости, рентгенографии или </a:t>
            </a:r>
            <a:r>
              <a:rPr lang="ru-RU" alt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КТ придаточных пазух </a:t>
            </a:r>
            <a:r>
              <a:rPr lang="ru-RU" alt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носа</a:t>
            </a:r>
            <a:r>
              <a:rPr lang="ru-RU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L="0" indent="0">
              <a:buNone/>
            </a:pPr>
            <a:r>
              <a:rPr lang="ru-RU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Рекомендовано </a:t>
            </a:r>
            <a:r>
              <a:rPr lang="ru-RU" alt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проведение исследования функции внешнего дыхания</a:t>
            </a: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Диагностическая </a:t>
            </a:r>
            <a:r>
              <a:rPr lang="ru-RU" alt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и/или лечебная </a:t>
            </a:r>
            <a:r>
              <a:rPr lang="ru-RU" altLang="ru-RU" b="1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трахеобронхоскопия</a:t>
            </a:r>
            <a:r>
              <a:rPr lang="ru-RU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L="0" indent="0" algn="just">
              <a:buNone/>
            </a:pPr>
            <a:r>
              <a:rPr lang="ru-RU" alt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Эхокардиографии </a:t>
            </a:r>
            <a:r>
              <a:rPr lang="ru-RU" alt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(Эхо-КГ) </a:t>
            </a:r>
            <a:r>
              <a:rPr lang="ru-RU" alt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допплеровским анализом (измерение градиента давления на легочной артерии</a:t>
            </a:r>
            <a:r>
              <a:rPr lang="ru-RU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</a:p>
          <a:p>
            <a:pPr marL="0" indent="0" algn="just">
              <a:buNone/>
            </a:pPr>
            <a:r>
              <a:rPr lang="ru-RU" alt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Лечение.</a:t>
            </a:r>
          </a:p>
          <a:p>
            <a:pPr marL="0" indent="0" algn="just">
              <a:buNone/>
            </a:pPr>
            <a:r>
              <a:rPr lang="ru-RU" altLang="ru-RU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Муколитики</a:t>
            </a:r>
            <a:r>
              <a:rPr lang="ru-RU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altLang="ru-RU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мукокинетики</a:t>
            </a:r>
            <a:r>
              <a:rPr lang="ru-RU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altLang="ru-RU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бронхолитики</a:t>
            </a:r>
            <a:r>
              <a:rPr lang="ru-RU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altLang="ru-RU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интранагальные</a:t>
            </a:r>
            <a:r>
              <a:rPr lang="ru-RU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ГКС, АБТ терапия в обострение. Хирургическое лечение - </a:t>
            </a:r>
            <a:r>
              <a:rPr lang="ru-RU" altLang="ru-RU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полипэктомия</a:t>
            </a:r>
            <a:r>
              <a:rPr lang="ru-RU" alt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altLang="ru-RU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CFC45DD6-89BA-EA3A-071B-862A780027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2906B-601B-EA66-634A-02C455661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4F4C2-D752-9CC0-D0B5-AEC71338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63757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ТРАХЕОМАЛЯЦИЯ</a:t>
            </a:r>
            <a:endParaRPr lang="ru-RU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F1E5DA-D471-E807-C49C-EDA87F13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КЛАССИФИКАЦИЯ ПО </a:t>
            </a:r>
            <a:r>
              <a:rPr lang="en-US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E.A. MAIR </a:t>
            </a:r>
            <a:r>
              <a:rPr lang="ru-RU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</a:t>
            </a:r>
            <a:r>
              <a:rPr lang="en-US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D.S. PARSONS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ТИП</a:t>
            </a:r>
            <a:r>
              <a:rPr lang="en-US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I</a:t>
            </a:r>
            <a:r>
              <a:rPr lang="ru-RU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2000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Встречается крайне редко. Иногда сочетается с атрезией пищевода и трахеопищеводным свищом. Поражение не обязательно находится в зоне свища, но может распространиться на всю трахею, а иногда и на бронхи.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ТИП</a:t>
            </a:r>
            <a:r>
              <a:rPr lang="en-US" sz="2000" b="1" dirty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II</a:t>
            </a:r>
            <a:r>
              <a:rPr lang="ru-RU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2000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Поражение локализуется на ограниченном участке и обусловлено компрессией снаружи. Может быть врожденным (аномалия больших сосудов средостения) или приобретенным.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ТИП</a:t>
            </a:r>
            <a:r>
              <a:rPr lang="en-US" sz="2000" b="1" dirty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III</a:t>
            </a:r>
            <a:r>
              <a:rPr lang="ru-RU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en-US" sz="20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000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Приобретенная форма, описана у детей, перенесших </a:t>
            </a:r>
            <a:r>
              <a:rPr lang="ru-RU" sz="2000" dirty="0" err="1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трахеостомию</a:t>
            </a:r>
            <a:r>
              <a:rPr lang="ru-RU" sz="2000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продленную ИВЛ.</a:t>
            </a:r>
          </a:p>
          <a:p>
            <a:pPr marL="0" indent="0">
              <a:buNone/>
            </a:pPr>
            <a:endParaRPr lang="ru-RU" sz="20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C116A6D1-82E5-5EE8-07DA-D10E534AC1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2906B-601B-EA66-634A-02C455661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4F4C2-D752-9CC0-D0B5-AEC71338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63757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ТРАХЕОМАЛЯЦИЯ</a:t>
            </a:r>
            <a:endParaRPr lang="ru-RU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F1E5DA-D471-E807-C49C-EDA87F13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Грубое </a:t>
            </a:r>
            <a:r>
              <a:rPr lang="ru-RU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персистирующее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свистящее дыхание служит одним из ведущих симптомов у пациентов с </a:t>
            </a:r>
            <a:r>
              <a:rPr lang="ru-RU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трахеомаляцией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Трахеомаляция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локализованная в шейной части трахеи, может приводить 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 инспираторной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обструкции. </a:t>
            </a:r>
            <a:r>
              <a:rPr lang="ru-RU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</a:t>
            </a:r>
            <a:r>
              <a:rPr lang="ru-RU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рахеомаляция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почти неизменно присутствует у детей с атрезией пищевода и трахеопищеводными свищами. Ее следует дифференцировать от 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сдавления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трахеей извне. У некоторых пациентов локализованная </a:t>
            </a:r>
            <a:r>
              <a:rPr lang="ru-RU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трахеомаляция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может развиваться после того, как трахея освобождается от компрессии объемным образованием или аномальным кровеносным сосудом. Вирусные инфекции могут усиливать обструкцию дыхательных путей при </a:t>
            </a:r>
            <a:r>
              <a:rPr lang="ru-RU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трахеомаляции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Лечение обычно не требуется, но некоторые пациенты могут нуждаться в долговременной </a:t>
            </a:r>
            <a:r>
              <a:rPr lang="ru-RU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трахеостомии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вспомогательном дыхании.</a:t>
            </a:r>
            <a:endParaRPr lang="ru-RU" sz="20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C116A6D1-82E5-5EE8-07DA-D10E534AC1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A57AE-2DB3-9B37-BC51-9D08D7FDC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9D6C1-75B5-62D3-9B24-ACA9DEFC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3478"/>
            <a:ext cx="7499176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СТЕНОЗЫ ТРАХЕИ И БРОНХОВ</a:t>
            </a:r>
            <a:endParaRPr lang="ru-RU" sz="36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1A22D-24B8-C5B6-06B5-9DB10679B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73" y="1275606"/>
            <a:ext cx="5630747" cy="33944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078777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Причиной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врожденного </a:t>
            </a:r>
            <a:r>
              <a:rPr 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первичного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стеноза считают порок развития трахеальной или бронхиальной стенки, а </a:t>
            </a:r>
            <a:r>
              <a:rPr 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вторичного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- сдавление извне аномальными сосудами грудной полости (чаще двойной дугой аорты, петлей легочной артерии), </a:t>
            </a:r>
            <a:r>
              <a:rPr lang="ru-RU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бронхогенной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кистой, врожденной кистой шеи, зобной 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железой.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Различают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два основных типа врожденного стеноза 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Органические </a:t>
            </a:r>
            <a:r>
              <a:rPr 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стенозы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связаны с локальным дефектом хрящевых полуколец трахеи (недостаток или отсутствие хряща) или избыточным образованием хрящевой 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ткани.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Функциональные </a:t>
            </a:r>
            <a:r>
              <a:rPr 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стенозы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связаны с чрезмерной мягкостью хрящей. К функциональным относят также стенозы, возникающие в результате сдавления трахеи извне. Стенозы локализуются обычно в нижней части трахеи. </a:t>
            </a:r>
          </a:p>
          <a:p>
            <a:pPr marL="0" indent="0">
              <a:buNone/>
            </a:pPr>
            <a:endParaRPr lang="ru-RU" dirty="0" smtClean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Формирование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стеноза происходит рано - на </a:t>
            </a:r>
            <a:r>
              <a:rPr lang="ru-RU" b="1" dirty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7-8-й неделе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развития зародыша. Нередко врожденный стеноз трахеи сочетается с другими пороками развития. </a:t>
            </a:r>
            <a:endParaRPr lang="ru-RU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03171D2A-32A3-C30E-14F0-F688FD86B3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  <p:pic>
        <p:nvPicPr>
          <p:cNvPr id="2050" name="Picture 2" descr="https://mrtskidkispb.ru/upload/blog/392/62871623785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24" y="1185442"/>
            <a:ext cx="3048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A57AE-2DB3-9B37-BC51-9D08D7FDC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9D6C1-75B5-62D3-9B24-ACA9DEFC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3478"/>
            <a:ext cx="7499176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СТЕНОЗЫ ТРАХЕИ И БРОНХОВ</a:t>
            </a:r>
            <a:endParaRPr lang="ru-RU" sz="36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1A22D-24B8-C5B6-06B5-9DB10679B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31590"/>
            <a:ext cx="8229600" cy="33944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КЛАССИФИКАЦИЯ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Тип I - сегментарный стеноз.  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Длина сужения участка - от 1 до 5 см. Диаметр просвета в резко выраженных случаях не превышает 0,2 см. Сегментарный стеноз трахеи составляет более половины описанных наблюдений.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Тип II - воронкообразный стеноз трахеи. 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Он характеризуется постепенным коническим сужением трахеи, а иногда одного или обоих главных бронхов. </a:t>
            </a:r>
          </a:p>
          <a:p>
            <a:pPr marL="0" indent="0">
              <a:buNone/>
            </a:pPr>
            <a:endParaRPr lang="ru-RU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КЛАССИФИКАЦИЯ ПО J.R. CANTRELL И H.C. GUILD</a:t>
            </a:r>
          </a:p>
          <a:p>
            <a:pPr marL="0" indent="0">
              <a:buNone/>
            </a:pP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﻿﻿</a:t>
            </a:r>
            <a:r>
              <a:rPr 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Тип I.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Общая гипоплазия, при которой трахея сужена на всем протяжении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﻿﻿</a:t>
            </a:r>
            <a:r>
              <a:rPr 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Тип II.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Воронкообразный стеноз - характеризуется тем, 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что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сразу ниже перспективного хряща трахея прогрессивно сужается до бифуркации. ﻿</a:t>
            </a:r>
            <a:endParaRPr lang="ru-RU" dirty="0" smtClean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Тип </a:t>
            </a:r>
            <a:r>
              <a:rPr 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III. 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Сегментарный стеноз, или так называемый стеноз в виде песочных часов. Наиболее часто встречаемый вид порока - 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сужение</a:t>
            </a:r>
            <a:r>
              <a:rPr lang="ru-RU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которое может локализоваться на любом участке трахеи, поражая одно или несколько </a:t>
            </a:r>
            <a:r>
              <a:rPr lang="ru-RU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колец.</a:t>
            </a:r>
            <a:endParaRPr lang="ru-RU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03171D2A-32A3-C30E-14F0-F688FD86B3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A57AE-2DB3-9B37-BC51-9D08D7FDC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9D6C1-75B5-62D3-9B24-ACA9DEFC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3478"/>
            <a:ext cx="7499176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СТЕНОЗЫ ТРАХЕИ И БРОНХОВ</a:t>
            </a:r>
            <a:endParaRPr lang="ru-RU" sz="36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03171D2A-32A3-C30E-14F0-F688FD86B3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КЛАССИФИКАЦИЯ ПО J.R. CANTRELL И H.C. GUILD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00" b="2401"/>
          <a:stretch/>
        </p:blipFill>
        <p:spPr>
          <a:xfrm rot="16200000">
            <a:off x="3333078" y="971528"/>
            <a:ext cx="3208268" cy="46805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59832" y="2571750"/>
            <a:ext cx="758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Тип I.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2528055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Тип </a:t>
            </a:r>
            <a:r>
              <a:rPr 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</a:t>
            </a:r>
            <a:r>
              <a:rPr lang="en-US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</a:t>
            </a:r>
            <a:r>
              <a:rPr 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32140" y="3311788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Тип </a:t>
            </a:r>
            <a:r>
              <a:rPr 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</a:t>
            </a:r>
            <a:r>
              <a:rPr lang="en-US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II</a:t>
            </a:r>
            <a:r>
              <a:rPr lang="ru-RU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A57AE-2DB3-9B37-BC51-9D08D7FDC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9D6C1-75B5-62D3-9B24-ACA9DEFC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3478"/>
            <a:ext cx="7499176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СТЕНОЗЫ ТРАХЕИ И БРОНХОВ</a:t>
            </a:r>
            <a:endParaRPr lang="ru-RU" sz="36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1A22D-24B8-C5B6-06B5-9DB10679B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3159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Основные клинические проявления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– одышка и </a:t>
            </a:r>
            <a:r>
              <a:rPr lang="ru-RU" sz="14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стридорозное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дыхание, которые возникают сразу после рождения, или значительно позже при дополнительном, иногда минимальном сужении просвета за счет отека слизистой оболочки трахеи, сдавления извне либо других причин.</a:t>
            </a:r>
          </a:p>
          <a:p>
            <a:pPr marL="0" indent="0">
              <a:buNone/>
            </a:pPr>
            <a:r>
              <a:rPr lang="ru-RU" sz="1400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Стридор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усиливается при физической нагрузке, беспокойстве, плаче, приеме пищи и на фоне ОРВИ.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некоторых детей отмечают шумное дыхание, которое описывают как «хрипящее», «трещащее», «пилящее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отдельных случаях - картина упорного спастического бронхита. Иногда течение болезни осложняется приступами удушья или эпизодами затрудненного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дыхания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напоминающего картину ложного </a:t>
            </a: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крупа.</a:t>
            </a:r>
          </a:p>
          <a:p>
            <a:pPr marL="0" indent="0">
              <a:buNone/>
            </a:pPr>
            <a:endParaRPr lang="ru-RU" sz="14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</a:t>
            </a:r>
            <a:r>
              <a:rPr lang="ru-RU" sz="14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уточнения диагноза проводят </a:t>
            </a: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КТ, </a:t>
            </a:r>
            <a:r>
              <a:rPr lang="ru-RU" sz="1400" b="1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трахеобронхоскопию</a:t>
            </a:r>
            <a:r>
              <a:rPr lang="ru-RU" sz="1400" b="1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по </a:t>
            </a:r>
            <a:r>
              <a:rPr lang="ru-RU" sz="14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показаниям </a:t>
            </a:r>
            <a:r>
              <a:rPr lang="ru-RU" sz="1400" b="1" dirty="0" err="1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аортографию</a:t>
            </a:r>
            <a:r>
              <a:rPr lang="ru-RU" sz="1400" b="1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03171D2A-32A3-C30E-14F0-F688FD86B3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A57AE-2DB3-9B37-BC51-9D08D7FDC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9D6C1-75B5-62D3-9B24-ACA9DEFC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3478"/>
            <a:ext cx="7499176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СТЕНОЗЫ ТРАХЕИ И БРОНХОВ</a:t>
            </a:r>
            <a:endParaRPr lang="ru-RU" sz="3600" b="1" dirty="0">
              <a:solidFill>
                <a:srgbClr val="05574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1A22D-24B8-C5B6-06B5-9DB10679B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3159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5574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Лечение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вторичного стеноза заключается в пересечении 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сосудистого 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кольца. При врожденном стенозе трахеи, 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захватывающем 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&lt;30% ее длины, возможно выполнение резекции 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суженного 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участка с наложением </a:t>
            </a:r>
            <a:r>
              <a:rPr lang="ru-RU" sz="1800" dirty="0" err="1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межтрахеального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анастомоза «конец в конец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Лечение 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стенозов большей протяженности окончательно не 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разработано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Нередко у таких больных возникает необходимость в </a:t>
            </a:r>
            <a:r>
              <a:rPr lang="ru-RU" sz="1800" dirty="0" smtClean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респираторной </a:t>
            </a:r>
            <a:r>
              <a:rPr lang="ru-RU" sz="1800" dirty="0">
                <a:solidFill>
                  <a:srgbClr val="07877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поддержке.</a:t>
            </a:r>
            <a:endParaRPr lang="ru-RU" sz="1800" dirty="0">
              <a:solidFill>
                <a:srgbClr val="07877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Рисунок 3" descr="ВолгГМУ_Эмблема-01.png">
            <a:extLst>
              <a:ext uri="{FF2B5EF4-FFF2-40B4-BE49-F238E27FC236}">
                <a16:creationId xmlns:a16="http://schemas.microsoft.com/office/drawing/2014/main" id="{03171D2A-32A3-C30E-14F0-F688FD86B3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448"/>
            <a:ext cx="936104" cy="8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FE50C2E-B54B-4050-AEC9-165F43AEF94F}" vid="{312C25EE-86B8-40B0-B05A-5D6E20695B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</TotalTime>
  <Words>1792</Words>
  <Application>Microsoft Office PowerPoint</Application>
  <PresentationFormat>Экран (16:9)</PresentationFormat>
  <Paragraphs>143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PT Sans</vt:lpstr>
      <vt:lpstr>PT Sans</vt:lpstr>
      <vt:lpstr>Times New Roman</vt:lpstr>
      <vt:lpstr>Wingdings 2</vt:lpstr>
      <vt:lpstr>Тема1</vt:lpstr>
      <vt:lpstr>Презентация PowerPoint</vt:lpstr>
      <vt:lpstr>ТРАХЕОМАЛЯЦИЯ</vt:lpstr>
      <vt:lpstr>ТРАХЕОМАЛЯЦИЯ</vt:lpstr>
      <vt:lpstr>ТРАХЕОМАЛЯЦИЯ</vt:lpstr>
      <vt:lpstr>СТЕНОЗЫ ТРАХЕИ И БРОНХОВ</vt:lpstr>
      <vt:lpstr>СТЕНОЗЫ ТРАХЕИ И БРОНХОВ</vt:lpstr>
      <vt:lpstr>СТЕНОЗЫ ТРАХЕИ И БРОНХОВ</vt:lpstr>
      <vt:lpstr>СТЕНОЗЫ ТРАХЕИ И БРОНХОВ</vt:lpstr>
      <vt:lpstr>СТЕНОЗЫ ТРАХЕИ И БРОНХОВ</vt:lpstr>
      <vt:lpstr>ТРАХЕОПИЩЕВОДНЫЙ СВИЩ</vt:lpstr>
      <vt:lpstr>ТРАХЕОБРОНХОМЕГАЛИЯ</vt:lpstr>
      <vt:lpstr>ТРАХЕОБРОНХОМЕГАЛИЯ</vt:lpstr>
      <vt:lpstr>ТРАХЕОБРОНХОМЕГАЛИЯ</vt:lpstr>
      <vt:lpstr>СИНДРОМ ВИЛЬЯМСА–КЕМПБЕЛЛА</vt:lpstr>
      <vt:lpstr>СИНДРОМ ВИЛЬЯМСА–КЕМПБЕЛЛА</vt:lpstr>
      <vt:lpstr>СИНДРОМ ВИЛЬЯМСА–КЕМПБЕЛЛА</vt:lpstr>
      <vt:lpstr>КИСТОЗНАЯ АДЕНОМАТОЗНАЯ МАЛЬФОРМАЦИЯ</vt:lpstr>
      <vt:lpstr>КИСТОЗНАЯ АДЕНОМАТОЗНАЯ МАЛЬФОРМАЦИЯ</vt:lpstr>
      <vt:lpstr>ПЕРВИЧНАЯ ЦИЛИАРНАЯ ДИСКЕНЕЗИЯ</vt:lpstr>
      <vt:lpstr>ПЕРВИЧНАЯ ЦИЛИАРНАЯ ДИСКЕНЕЗИЯ</vt:lpstr>
      <vt:lpstr>ПЕРВИЧНАЯ ЦИЛИАРНАЯ ДИСКЕНЕЗИЯ</vt:lpstr>
      <vt:lpstr>СИНДРОМ КАРТАГЕНЕРА</vt:lpstr>
      <vt:lpstr>СИНДРОМ КАРТАГЕНЕРА</vt:lpstr>
      <vt:lpstr>СИНДРОМ КАРТАГЕНЕРА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НОМУС</dc:creator>
  <cp:lastModifiedBy>Екатерина</cp:lastModifiedBy>
  <cp:revision>245</cp:revision>
  <dcterms:created xsi:type="dcterms:W3CDTF">2023-04-10T16:45:58Z</dcterms:created>
  <dcterms:modified xsi:type="dcterms:W3CDTF">2025-08-07T17:37:45Z</dcterms:modified>
</cp:coreProperties>
</file>