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CADED-66EF-4E32-AF81-BFFBE6754651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76EE1-5EBF-4503-80A8-D3101BCF79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CADED-66EF-4E32-AF81-BFFBE6754651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76EE1-5EBF-4503-80A8-D3101BCF79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CADED-66EF-4E32-AF81-BFFBE6754651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76EE1-5EBF-4503-80A8-D3101BCF79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CADED-66EF-4E32-AF81-BFFBE6754651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76EE1-5EBF-4503-80A8-D3101BCF79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CADED-66EF-4E32-AF81-BFFBE6754651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76EE1-5EBF-4503-80A8-D3101BCF79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CADED-66EF-4E32-AF81-BFFBE6754651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76EE1-5EBF-4503-80A8-D3101BCF79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CADED-66EF-4E32-AF81-BFFBE6754651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76EE1-5EBF-4503-80A8-D3101BCF79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CADED-66EF-4E32-AF81-BFFBE6754651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76EE1-5EBF-4503-80A8-D3101BCF79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CADED-66EF-4E32-AF81-BFFBE6754651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76EE1-5EBF-4503-80A8-D3101BCF79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CADED-66EF-4E32-AF81-BFFBE6754651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76EE1-5EBF-4503-80A8-D3101BCF79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CADED-66EF-4E32-AF81-BFFBE6754651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76EE1-5EBF-4503-80A8-D3101BCF79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CADED-66EF-4E32-AF81-BFFBE6754651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76EE1-5EBF-4503-80A8-D3101BCF79D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500166" y="428604"/>
            <a:ext cx="6313780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ИНФОРМАЦИОННЫЕ СИСТЕМЫ УПРАВЛЕНИЯ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направления  подготовки: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38.03.02 «Менеджмент»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Профиль «Управление в здравоохранении» (уровень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бакалавриата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Факультет: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социальной работы и клинической психологии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Кафедра: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биотехнических систем и технологий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Курс: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III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III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Семестр: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Форма обучения: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очная/заочная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Трудоемкость дисциплины: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ЗЕ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Промежуточная аттестация: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экзамен –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семестр/ экзамен –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семестр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тарший преподаватель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Кетов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Дмитрий Юрьевич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Прямоугольник 3"/>
          <p:cNvSpPr>
            <a:spLocks noChangeArrowheads="1"/>
          </p:cNvSpPr>
          <p:nvPr/>
        </p:nvSpPr>
        <p:spPr bwMode="auto">
          <a:xfrm>
            <a:off x="0" y="333375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Принципы построения и функционирования информационных систем</a:t>
            </a:r>
            <a:endParaRPr lang="ru-RU" sz="240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5" name="Rectangle 1"/>
          <p:cNvSpPr>
            <a:spLocks noChangeArrowheads="1"/>
          </p:cNvSpPr>
          <p:nvPr/>
        </p:nvSpPr>
        <p:spPr bwMode="auto">
          <a:xfrm>
            <a:off x="0" y="1196975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Принципы построения и функционирования информационных систем:</a:t>
            </a:r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4036" name="Rectangle 2"/>
          <p:cNvSpPr>
            <a:spLocks noChangeArrowheads="1"/>
          </p:cNvSpPr>
          <p:nvPr/>
        </p:nvSpPr>
        <p:spPr bwMode="auto">
          <a:xfrm>
            <a:off x="0" y="2133600"/>
            <a:ext cx="9036050" cy="452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Принцип соответствия – ИС должна обеспечивать функционирование объекта с</a:t>
            </a:r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заданной эффективностью, критерий эффективности должен быть количественным.</a:t>
            </a:r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Принцип экономичности – затраты на обработку информации в ИС должны быть</a:t>
            </a:r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меньше экономического выигрыша на объекте при использовании этой информации.</a:t>
            </a:r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Принцип регламентации – большая часть информации в ИС должна поступать и</a:t>
            </a:r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обрабатываться со строгой периодичностью, по расписанию.</a:t>
            </a:r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Принцип самоконтроля – работа ИС должна быть ориентирована на непрерывное</a:t>
            </a:r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обнаружение ошибок в данных и процессах их обработки.</a:t>
            </a:r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Прямоугольник 3"/>
          <p:cNvSpPr>
            <a:spLocks noChangeArrowheads="1"/>
          </p:cNvSpPr>
          <p:nvPr/>
        </p:nvSpPr>
        <p:spPr bwMode="auto">
          <a:xfrm>
            <a:off x="0" y="333375"/>
            <a:ext cx="9144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Принцип интеграции – должен производиться однократный ввод информации в</a:t>
            </a:r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ЭИС и ее многократное, многоцелевое использование.</a:t>
            </a:r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Принцип адекватности – способность ИС изменять свою структуру и закон поведения для достижения оптимального результата при изменяющихся внешних условиях.</a:t>
            </a:r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5059" name="Rectangle 1"/>
          <p:cNvSpPr>
            <a:spLocks noChangeArrowheads="1"/>
          </p:cNvSpPr>
          <p:nvPr/>
        </p:nvSpPr>
        <p:spPr bwMode="auto">
          <a:xfrm>
            <a:off x="0" y="2708275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Основу разработки любой ИС составляют методологии, технологии и инструментальные средства проектирования (</a:t>
            </a:r>
            <a:r>
              <a:rPr lang="ru-RU" sz="2400">
                <a:solidFill>
                  <a:srgbClr val="0070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CASE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-средства).</a:t>
            </a:r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5060" name="Rectangle 2"/>
          <p:cNvSpPr>
            <a:spLocks noChangeArrowheads="1"/>
          </p:cNvSpPr>
          <p:nvPr/>
        </p:nvSpPr>
        <p:spPr bwMode="auto">
          <a:xfrm>
            <a:off x="0" y="3789363"/>
            <a:ext cx="9144000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>
              <a:tabLst>
                <a:tab pos="2552700" algn="l"/>
              </a:tabLst>
            </a:pPr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Методология реализуется через конкретные технологии и поддерживающие их стандарты, методики и инструментальные средства.</a:t>
            </a:r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>
              <a:tabLst>
                <a:tab pos="2552700" algn="l"/>
              </a:tabLst>
            </a:pPr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Технология проектирования определяется как совокупность трех составляющих:</a:t>
            </a:r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>
              <a:tabLst>
                <a:tab pos="2552700" algn="l"/>
              </a:tabLst>
            </a:pPr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 пошаговой процедуры, определяющей последовательность технологических операций проектирования;</a:t>
            </a:r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Прямоугольник 3"/>
          <p:cNvSpPr>
            <a:spLocks noChangeArrowheads="1"/>
          </p:cNvSpPr>
          <p:nvPr/>
        </p:nvSpPr>
        <p:spPr bwMode="auto">
          <a:xfrm>
            <a:off x="0" y="188913"/>
            <a:ext cx="91440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tabLst>
                <a:tab pos="2552700" algn="l"/>
              </a:tabLst>
            </a:pPr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 критериев и правил, используемых для оценки результатов выполнения технологических операций;</a:t>
            </a:r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>
              <a:tabLst>
                <a:tab pos="2552700" algn="l"/>
              </a:tabLst>
            </a:pPr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 нотаций (графических и текстовых средств), используемых для описания проектируемой системы.</a:t>
            </a:r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6083" name="Прямоугольник 2"/>
          <p:cNvSpPr>
            <a:spLocks noChangeArrowheads="1"/>
          </p:cNvSpPr>
          <p:nvPr/>
        </p:nvSpPr>
        <p:spPr bwMode="auto">
          <a:xfrm>
            <a:off x="0" y="2060575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Технология проектирования, разработки и сопровождения ИС должна удовлетворять следующим общим требованиям:</a:t>
            </a:r>
          </a:p>
        </p:txBody>
      </p:sp>
      <p:sp>
        <p:nvSpPr>
          <p:cNvPr id="46084" name="Прямоугольник 4"/>
          <p:cNvSpPr>
            <a:spLocks noChangeArrowheads="1"/>
          </p:cNvSpPr>
          <p:nvPr/>
        </p:nvSpPr>
        <p:spPr bwMode="auto">
          <a:xfrm>
            <a:off x="0" y="3068638"/>
            <a:ext cx="90360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технология должна обеспечивать гарантированное достижение целей разработки ИС с заданным качеством и в установленное время;</a:t>
            </a:r>
          </a:p>
        </p:txBody>
      </p:sp>
      <p:sp>
        <p:nvSpPr>
          <p:cNvPr id="46085" name="Прямоугольник 5"/>
          <p:cNvSpPr>
            <a:spLocks noChangeArrowheads="1"/>
          </p:cNvSpPr>
          <p:nvPr/>
        </p:nvSpPr>
        <p:spPr bwMode="auto">
          <a:xfrm>
            <a:off x="0" y="4292600"/>
            <a:ext cx="9144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технология должна обеспечивать возможность выполнения крупных проектов в виде подсистем (т. е. возможность декомпозиции проекта на составные части). Опыт разработки крупных ИС показывает, что для повышения эффективности работ необходимо разбить проект на отдельные подсистемы, слабо связанные по данным и функциям.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Прямоугольник 3"/>
          <p:cNvSpPr>
            <a:spLocks noChangeArrowheads="1"/>
          </p:cNvSpPr>
          <p:nvPr/>
        </p:nvSpPr>
        <p:spPr bwMode="auto">
          <a:xfrm>
            <a:off x="0" y="-100013"/>
            <a:ext cx="9144000" cy="1939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Реализация подсистем должна выполняться отдельными группами специалистов. При этом необходимо обеспечить координацию ведения общего проекта и исключить дублирование результатов работ каждой проектной группы, которое может возникнуть в силу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наличия общих данных и функций;</a:t>
            </a:r>
          </a:p>
        </p:txBody>
      </p:sp>
      <p:sp>
        <p:nvSpPr>
          <p:cNvPr id="47107" name="Прямоугольник 4"/>
          <p:cNvSpPr>
            <a:spLocks noChangeArrowheads="1"/>
          </p:cNvSpPr>
          <p:nvPr/>
        </p:nvSpPr>
        <p:spPr bwMode="auto">
          <a:xfrm>
            <a:off x="0" y="1700213"/>
            <a:ext cx="9144000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технология должна обеспечивать возможность ведения работ по проектированию отдельных подсистем небольшими группами (3-7 человек). Это обусловлено принципами управляемости коллектива и повышения производительности за счет минимизации числа внешних связей;</a:t>
            </a:r>
          </a:p>
        </p:txBody>
      </p:sp>
      <p:sp>
        <p:nvSpPr>
          <p:cNvPr id="47108" name="Прямоугольник 5"/>
          <p:cNvSpPr>
            <a:spLocks noChangeArrowheads="1"/>
          </p:cNvSpPr>
          <p:nvPr/>
        </p:nvSpPr>
        <p:spPr bwMode="auto">
          <a:xfrm>
            <a:off x="0" y="3500438"/>
            <a:ext cx="91440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технология должна обеспечивать минимальное время получения работоспособной ИС. Речь идет не о сроках готовности всей ИС, а о сроках реализации отдельных подсистем. Реализация ИС в целом в короткие сроки может потребовать привлечения большого числа разработчиков, при этом эффект может оказаться ниже, чем при реализации в более короткие сроки отдельных подсистем меньшим числом разработчиков.</a:t>
            </a:r>
            <a:r>
              <a:rPr lang="ru-RU" sz="2400"/>
              <a:t>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Практика показывает, что даже при наличии полностью завершенного проекта внедрение идет последовательно по отдельным подсистемам;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Прямоугольник 3"/>
          <p:cNvSpPr>
            <a:spLocks noChangeArrowheads="1"/>
          </p:cNvSpPr>
          <p:nvPr/>
        </p:nvSpPr>
        <p:spPr bwMode="auto">
          <a:xfrm>
            <a:off x="0" y="238125"/>
            <a:ext cx="91440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технология должна предусматривать возможность управления конфигурацией проекта, ведения версий проекта и его составляющих, возможность автоматического выпуска проектной документации и синхронизацию ее версий с версиями проекта;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технология должна обеспечивать независимость выполняемых проектных решений от средств реализации ИС (систем управления базами данных, операционных систем, языков и систем программирования);</a:t>
            </a:r>
          </a:p>
        </p:txBody>
      </p:sp>
      <p:sp>
        <p:nvSpPr>
          <p:cNvPr id="48131" name="Прямоугольник 4"/>
          <p:cNvSpPr>
            <a:spLocks noChangeArrowheads="1"/>
          </p:cNvSpPr>
          <p:nvPr/>
        </p:nvSpPr>
        <p:spPr bwMode="auto">
          <a:xfrm>
            <a:off x="0" y="3252788"/>
            <a:ext cx="91440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технология должна быть поддержана комплексом согласованных CASE-средств, обеспечивающих автоматизацию всех процессов ИС. Широкое распространение в настоящее время получила методология быстрой разработки приложений RAD (Rapid Application Development), которая включает в себя следующие три элемента: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небольшую команду программистов (от двух до 10-ти человек);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короткий, но тщательно проработанный производственный график (от двух до шести мес.);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Прямоугольник 3"/>
          <p:cNvSpPr>
            <a:spLocks noChangeArrowheads="1"/>
          </p:cNvSpPr>
          <p:nvPr/>
        </p:nvSpPr>
        <p:spPr bwMode="auto">
          <a:xfrm>
            <a:off x="0" y="73025"/>
            <a:ext cx="9144000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повторяющийся цикл, при котором разработчики, по мере того, как приложение ИС начинает обретать форму, запрашивают и реализуют в продукте требования, полученные через взаимодействие с заказчиком.</a:t>
            </a:r>
          </a:p>
          <a:p>
            <a:pPr algn="just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Основными принципами методологии RAD являются:</a:t>
            </a:r>
          </a:p>
          <a:p>
            <a:pPr algn="just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разработка приложений итерациями;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необязательность полного завершения работ на каждом из этапов жизненного цикла;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обязательное вовлечение пользователей в процесс разработки ИС;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необходимое применение CASE-средств, обеспечивающих целостность проекта;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применение средств управления конфигурацией, облегчающих внесение изменений в проект и сопровождение готовой системы;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необходимое использование генераторов кода;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Прямоугольник 3"/>
          <p:cNvSpPr>
            <a:spLocks noChangeArrowheads="1"/>
          </p:cNvSpPr>
          <p:nvPr/>
        </p:nvSpPr>
        <p:spPr bwMode="auto">
          <a:xfrm>
            <a:off x="0" y="-26988"/>
            <a:ext cx="9144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использование прототипирования, позволяющего полнее выяснить и удовлетворить потребности конечного пользователя;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тестирование и развитие проекта;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ведение разработки немногочисленной, хорошо управляемой командой профессионалов;</a:t>
            </a:r>
          </a:p>
        </p:txBody>
      </p:sp>
      <p:sp>
        <p:nvSpPr>
          <p:cNvPr id="50179" name="Прямоугольник 4"/>
          <p:cNvSpPr>
            <a:spLocks noChangeArrowheads="1"/>
          </p:cNvSpPr>
          <p:nvPr/>
        </p:nvSpPr>
        <p:spPr bwMode="auto">
          <a:xfrm>
            <a:off x="0" y="1773238"/>
            <a:ext cx="9144000" cy="526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 грамотное руководство разработкой системы, четкое планирование и контроль выполнения работ.</a:t>
            </a:r>
          </a:p>
          <a:p>
            <a:pPr algn="just"/>
            <a:endParaRPr lang="ru-RU" sz="16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	Методология RAD, как и любая другая, не может претендовать на универсальность. Она хороша в первую очередь для относительно небольших проектов, разрабатываемых для конкретного заказчика. 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	В то же время она неприемлема для проектирования типовой системы, которая не является законченным продуктом, а представляет собой комплекс типовых компонент. Характерной особенностью типовых компонент является: централизованное сопровождение, адаптация к программно-техническим платформам, СУБД, средствам телекоммуникации, организационно экономическим особенностям объектов внедрения.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Прямоугольник 3"/>
          <p:cNvSpPr>
            <a:spLocks noChangeArrowheads="1"/>
          </p:cNvSpPr>
          <p:nvPr/>
        </p:nvSpPr>
        <p:spPr bwMode="auto">
          <a:xfrm>
            <a:off x="0" y="44450"/>
            <a:ext cx="91440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	Кроме того, они должны быть легко интегрируемы с существующими разработками. 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	В этом случае на первый план выступают такие показатели проекта, как управляемость и качество, которые могут войти в противоречие с простотой и скоростью разработки. Для таких проектов необходимы высокий уровень планирования и жесткая дисциплина проектирования, строгое следование заранее разработанным протоколам и интерфейсам, что снижает скорость разработки. </a:t>
            </a:r>
          </a:p>
          <a:p>
            <a:pPr algn="just"/>
            <a:r>
              <a:rPr lang="ru-RU" sz="2400">
                <a:latin typeface="Times New Roman" pitchFamily="18" charset="0"/>
                <a:cs typeface="Times New Roman" pitchFamily="18" charset="0"/>
              </a:rPr>
              <a:t>	Методология RAD неприменима для построения сложных расчетных программ, операционных систем или программ управления космическими кораблями, т. е. программ, требующих написания большого объема (сотни тысяч строк) уникального кода.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766</Words>
  <Application>Microsoft Office PowerPoint</Application>
  <PresentationFormat>Экран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ggg1</dc:creator>
  <cp:lastModifiedBy>ggg1</cp:lastModifiedBy>
  <cp:revision>2</cp:revision>
  <dcterms:created xsi:type="dcterms:W3CDTF">2020-07-08T05:33:32Z</dcterms:created>
  <dcterms:modified xsi:type="dcterms:W3CDTF">2020-07-08T05:35:13Z</dcterms:modified>
</cp:coreProperties>
</file>