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47"/>
  </p:notesMasterIdLst>
  <p:sldIdLst>
    <p:sldId id="257" r:id="rId2"/>
    <p:sldId id="868" r:id="rId3"/>
    <p:sldId id="260" r:id="rId4"/>
    <p:sldId id="261" r:id="rId5"/>
    <p:sldId id="262" r:id="rId6"/>
    <p:sldId id="263" r:id="rId7"/>
    <p:sldId id="264" r:id="rId8"/>
    <p:sldId id="265" r:id="rId9"/>
    <p:sldId id="599" r:id="rId10"/>
    <p:sldId id="600" r:id="rId11"/>
    <p:sldId id="601" r:id="rId12"/>
    <p:sldId id="603" r:id="rId13"/>
    <p:sldId id="604" r:id="rId14"/>
    <p:sldId id="605" r:id="rId15"/>
    <p:sldId id="760" r:id="rId16"/>
    <p:sldId id="612" r:id="rId17"/>
    <p:sldId id="613" r:id="rId18"/>
    <p:sldId id="762" r:id="rId19"/>
    <p:sldId id="614" r:id="rId20"/>
    <p:sldId id="761" r:id="rId21"/>
    <p:sldId id="759" r:id="rId22"/>
    <p:sldId id="870" r:id="rId23"/>
    <p:sldId id="302" r:id="rId24"/>
    <p:sldId id="303" r:id="rId25"/>
    <p:sldId id="627" r:id="rId26"/>
    <p:sldId id="306" r:id="rId27"/>
    <p:sldId id="307" r:id="rId28"/>
    <p:sldId id="309" r:id="rId29"/>
    <p:sldId id="640" r:id="rId30"/>
    <p:sldId id="643" r:id="rId31"/>
    <p:sldId id="644" r:id="rId32"/>
    <p:sldId id="664" r:id="rId33"/>
    <p:sldId id="672" r:id="rId34"/>
    <p:sldId id="683" r:id="rId35"/>
    <p:sldId id="684" r:id="rId36"/>
    <p:sldId id="688" r:id="rId37"/>
    <p:sldId id="695" r:id="rId38"/>
    <p:sldId id="803" r:id="rId39"/>
    <p:sldId id="290" r:id="rId40"/>
    <p:sldId id="291" r:id="rId41"/>
    <p:sldId id="292" r:id="rId42"/>
    <p:sldId id="716" r:id="rId43"/>
    <p:sldId id="717" r:id="rId44"/>
    <p:sldId id="718" r:id="rId45"/>
    <p:sldId id="469" r:id="rId4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259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0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7E3B6-42E0-454A-84F8-D0C7167716D5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4572-54FB-47A0-A507-0482C5DA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2ED14396-C7DB-49D5-2DF5-693004787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Text Box 2">
            <a:extLst>
              <a:ext uri="{FF2B5EF4-FFF2-40B4-BE49-F238E27FC236}">
                <a16:creationId xmlns:a16="http://schemas.microsoft.com/office/drawing/2014/main" id="{470F4C23-BA90-E32B-39AA-ABAE3496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6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>
            <a:extLst>
              <a:ext uri="{FF2B5EF4-FFF2-40B4-BE49-F238E27FC236}">
                <a16:creationId xmlns:a16="http://schemas.microsoft.com/office/drawing/2014/main" id="{084C2A99-7058-FDB5-FCBA-9E81E554B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Text Box 2">
            <a:extLst>
              <a:ext uri="{FF2B5EF4-FFF2-40B4-BE49-F238E27FC236}">
                <a16:creationId xmlns:a16="http://schemas.microsoft.com/office/drawing/2014/main" id="{DF576FCF-468D-F9CC-C36C-848A6FEA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>
            <a:extLst>
              <a:ext uri="{FF2B5EF4-FFF2-40B4-BE49-F238E27FC236}">
                <a16:creationId xmlns:a16="http://schemas.microsoft.com/office/drawing/2014/main" id="{A976D19D-C750-6F2F-7FA6-2AAC0BC9D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Text Box 2">
            <a:extLst>
              <a:ext uri="{FF2B5EF4-FFF2-40B4-BE49-F238E27FC236}">
                <a16:creationId xmlns:a16="http://schemas.microsoft.com/office/drawing/2014/main" id="{55D8BD30-63E4-EC8F-AEC1-759005EA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6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>
            <a:extLst>
              <a:ext uri="{FF2B5EF4-FFF2-40B4-BE49-F238E27FC236}">
                <a16:creationId xmlns:a16="http://schemas.microsoft.com/office/drawing/2014/main" id="{32EF0501-C16E-9D9F-62C3-F29E433EC0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Text Box 2">
            <a:extLst>
              <a:ext uri="{FF2B5EF4-FFF2-40B4-BE49-F238E27FC236}">
                <a16:creationId xmlns:a16="http://schemas.microsoft.com/office/drawing/2014/main" id="{E49C9D83-536B-8135-99F5-21F25BC8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>
            <a:extLst>
              <a:ext uri="{FF2B5EF4-FFF2-40B4-BE49-F238E27FC236}">
                <a16:creationId xmlns:a16="http://schemas.microsoft.com/office/drawing/2014/main" id="{B9A4CA71-3164-BAF5-2C01-D9AD18DED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5F1B4709-9D64-B6E5-2419-042F208B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6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>
            <a:extLst>
              <a:ext uri="{FF2B5EF4-FFF2-40B4-BE49-F238E27FC236}">
                <a16:creationId xmlns:a16="http://schemas.microsoft.com/office/drawing/2014/main" id="{33C68563-06A7-1917-9043-9AB948A05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8691EE6B-A91B-80FF-0A91-C314F494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>
            <a:extLst>
              <a:ext uri="{FF2B5EF4-FFF2-40B4-BE49-F238E27FC236}">
                <a16:creationId xmlns:a16="http://schemas.microsoft.com/office/drawing/2014/main" id="{4AC43473-062E-B775-7CBE-F0F7DBBC8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Text Box 2">
            <a:extLst>
              <a:ext uri="{FF2B5EF4-FFF2-40B4-BE49-F238E27FC236}">
                <a16:creationId xmlns:a16="http://schemas.microsoft.com/office/drawing/2014/main" id="{5407DAAD-AA86-EB86-394A-AC8CA34A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>
            <a:extLst>
              <a:ext uri="{FF2B5EF4-FFF2-40B4-BE49-F238E27FC236}">
                <a16:creationId xmlns:a16="http://schemas.microsoft.com/office/drawing/2014/main" id="{81AB090D-748F-3437-1744-835CF257E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Text Box 2">
            <a:extLst>
              <a:ext uri="{FF2B5EF4-FFF2-40B4-BE49-F238E27FC236}">
                <a16:creationId xmlns:a16="http://schemas.microsoft.com/office/drawing/2014/main" id="{4F679DC8-0B8E-4049-821A-323A8E87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>
            <a:extLst>
              <a:ext uri="{FF2B5EF4-FFF2-40B4-BE49-F238E27FC236}">
                <a16:creationId xmlns:a16="http://schemas.microsoft.com/office/drawing/2014/main" id="{562E6C05-6566-5A7F-481C-C42287DA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E4245D84-A84A-B0E7-9ED8-0B8F9046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CA717502-EC23-7E47-BF19-CD9CA2980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075AF38E-C914-A468-29D0-F054A9704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>
            <a:extLst>
              <a:ext uri="{FF2B5EF4-FFF2-40B4-BE49-F238E27FC236}">
                <a16:creationId xmlns:a16="http://schemas.microsoft.com/office/drawing/2014/main" id="{4948AB20-42F5-4F84-10CA-1905D5316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Text Box 2">
            <a:extLst>
              <a:ext uri="{FF2B5EF4-FFF2-40B4-BE49-F238E27FC236}">
                <a16:creationId xmlns:a16="http://schemas.microsoft.com/office/drawing/2014/main" id="{600BBC19-A01D-521C-4FDC-ECC028F32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95D15057-06FC-D71F-132E-FA29F1DD4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Text Box 2">
            <a:extLst>
              <a:ext uri="{FF2B5EF4-FFF2-40B4-BE49-F238E27FC236}">
                <a16:creationId xmlns:a16="http://schemas.microsoft.com/office/drawing/2014/main" id="{82C9817D-E438-BB91-3997-E4C8B03CA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>
            <a:extLst>
              <a:ext uri="{FF2B5EF4-FFF2-40B4-BE49-F238E27FC236}">
                <a16:creationId xmlns:a16="http://schemas.microsoft.com/office/drawing/2014/main" id="{8E0A82DE-036E-743A-8EDF-85D9FA2F8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Text Box 2">
            <a:extLst>
              <a:ext uri="{FF2B5EF4-FFF2-40B4-BE49-F238E27FC236}">
                <a16:creationId xmlns:a16="http://schemas.microsoft.com/office/drawing/2014/main" id="{984D994D-7BF7-45AC-8FE2-19BE8364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85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C19A8C49-D0DD-D162-4C00-926233F6B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Text Box 2">
            <a:extLst>
              <a:ext uri="{FF2B5EF4-FFF2-40B4-BE49-F238E27FC236}">
                <a16:creationId xmlns:a16="http://schemas.microsoft.com/office/drawing/2014/main" id="{E6C5A2D9-FF13-2661-D99D-C1044BEF2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BF8EB6BD-23BE-67E4-E238-6130CB3BA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ext Box 2">
            <a:extLst>
              <a:ext uri="{FF2B5EF4-FFF2-40B4-BE49-F238E27FC236}">
                <a16:creationId xmlns:a16="http://schemas.microsoft.com/office/drawing/2014/main" id="{62B8639C-6CF8-91D9-6DE5-E4BA61FD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3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1380" name="Text Box 3">
            <a:extLst>
              <a:ext uri="{FF2B5EF4-FFF2-40B4-BE49-F238E27FC236}">
                <a16:creationId xmlns:a16="http://schemas.microsoft.com/office/drawing/2014/main" id="{95528922-6401-D0A4-B6E0-AF817C27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0488C026-9B41-4699-9868-924895A56582}" type="slidenum">
              <a:rPr lang="ru-RU" altLang="ru-RU">
                <a:solidFill>
                  <a:srgbClr val="FFFFFF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991D3B4B-9314-A7D5-4B68-5F9BFCC5C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Text Box 2">
            <a:extLst>
              <a:ext uri="{FF2B5EF4-FFF2-40B4-BE49-F238E27FC236}">
                <a16:creationId xmlns:a16="http://schemas.microsoft.com/office/drawing/2014/main" id="{9690C8AB-7EAE-84AA-603C-D8DDEC8F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4624388"/>
            <a:ext cx="4606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754-4535-48F4-B284-ABABE1CECED4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51A-20A1-4A99-B364-868A6FCB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D1A2-904A-49E4-9E7B-83D5AC7C8F42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5F-EA2C-4611-ADD9-14293B2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DFD3-995A-4678-9896-B6AF4BC4FC96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937-4FB4-45BE-B8F2-18D805B4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B0-D380-430F-AE62-E8C5063CC607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F4A-C9AC-4074-8CD6-BE2832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30D-6B4E-4AE6-9A02-6A611AF484B7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35F-64E4-4536-ACB5-4A64BC04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D0AD-3C12-4E50-A844-D72E6E0557F0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209E-8DDD-4306-81B2-6E560F92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78CA-15C3-46DB-93B8-3F27B7A2AE8F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6A7B-FB61-4B6D-BCDF-A77164FC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E19C-71BD-4AB0-8AC6-9EB69E5E2595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EC08-2DB7-4EDB-AAE9-9D80E320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8E-42D2-421F-93AE-9461E5DA6B55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CE-C68C-4AA8-98A5-25D4E147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FD23-C0B8-4048-80C4-5A4AB77CC5EA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DFE9-8083-45C6-8428-D97B21D0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9FA-DA30-412B-91D2-AD6A4BB69C2D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E50-5D00-4D40-A7C9-0D759A13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15521-C0C6-4895-84D3-58EFB8DCB1C1}" type="datetimeFigureOut">
              <a:rPr lang="ru-RU"/>
              <a:pPr>
                <a:defRPr/>
              </a:pPr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F8BF1-EB78-4775-864F-C4B07D51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93" r:id="rId2"/>
    <p:sldLayoutId id="2147484288" r:id="rId3"/>
    <p:sldLayoutId id="2147484289" r:id="rId4"/>
    <p:sldLayoutId id="2147484290" r:id="rId5"/>
    <p:sldLayoutId id="2147484294" r:id="rId6"/>
    <p:sldLayoutId id="2147484295" r:id="rId7"/>
    <p:sldLayoutId id="2147484296" r:id="rId8"/>
    <p:sldLayoutId id="2147484291" r:id="rId9"/>
    <p:sldLayoutId id="2147484297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979911"/>
            <a:ext cx="8640960" cy="16732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  <a:latin typeface="+mn-lt"/>
              </a:rPr>
              <a:t>Лабораторная диагностика </a:t>
            </a:r>
            <a:r>
              <a:rPr lang="en-US" altLang="ru-RU" sz="3600" b="1" dirty="0">
                <a:solidFill>
                  <a:schemeClr val="tx1"/>
                </a:solidFill>
                <a:latin typeface="+mn-lt"/>
              </a:rPr>
              <a:t>TORCH </a:t>
            </a:r>
            <a:r>
              <a:rPr lang="ru-RU" altLang="ru-RU" sz="3600" b="1" dirty="0">
                <a:solidFill>
                  <a:schemeClr val="tx1"/>
                </a:solidFill>
                <a:latin typeface="+mn-lt"/>
              </a:rPr>
              <a:t>инфекций, вызванные вирусами</a:t>
            </a:r>
            <a:endParaRPr lang="en-US" alt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6" y="217716"/>
            <a:ext cx="2435224" cy="24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160239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Особенности течения вирусных инфекций при беременности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568952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Инфицирование беременных женщин вирусами происходит не чаще, чем не беременных женщин. 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Клиническое течение вирусных инфекций у беременных, как правило, бывает более тяжелым. Причина - физиологический иммунодефицит</a:t>
            </a:r>
            <a:r>
              <a:rPr lang="ru-RU" dirty="0">
                <a:solidFill>
                  <a:schemeClr val="tx1"/>
                </a:solidFill>
              </a:rPr>
              <a:t>, сопутствующим беременности и достигающим максимального развития во второй половине беременности.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Вирусы могут оказывать патологическое влияние как на течение беременности, так и непосредственно на плод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8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376263"/>
            <a:ext cx="8568952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Патология, развивающаяся на различных этапах беременности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29544"/>
            <a:ext cx="8784976" cy="4495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Патология беременности</a:t>
            </a:r>
            <a:r>
              <a:rPr lang="ru-RU" dirty="0">
                <a:solidFill>
                  <a:schemeClr val="tx1"/>
                </a:solidFill>
              </a:rPr>
              <a:t> - привычное невынашивание, многоводие, угрозы выкидыша, спонтанный аборт, неразвивающаяся беременность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Осложнения родов</a:t>
            </a:r>
            <a:r>
              <a:rPr lang="ru-RU" dirty="0">
                <a:solidFill>
                  <a:schemeClr val="tx1"/>
                </a:solidFill>
              </a:rPr>
              <a:t>: преждевременные роды, затяжные роды, длительный безводный период, слабость родовой деятельности, асфиксия плода;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Осложнения послеродового периода: </a:t>
            </a:r>
            <a:r>
              <a:rPr lang="ru-RU" dirty="0">
                <a:solidFill>
                  <a:schemeClr val="tx1"/>
                </a:solidFill>
              </a:rPr>
              <a:t>сепсис, мастит, эндометрит, </a:t>
            </a:r>
            <a:r>
              <a:rPr lang="ru-RU" dirty="0" err="1">
                <a:solidFill>
                  <a:schemeClr val="tx1"/>
                </a:solidFill>
              </a:rPr>
              <a:t>субинволюция</a:t>
            </a:r>
            <a:r>
              <a:rPr lang="ru-RU" dirty="0">
                <a:solidFill>
                  <a:schemeClr val="tx1"/>
                </a:solidFill>
              </a:rPr>
              <a:t> матки;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0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32247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Прямое и непрямое влияние вирусных инфекций на развитие эмбриона/плода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712968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Имеется 2 механизма влияния вирусных инфекций на плод: </a:t>
            </a:r>
          </a:p>
          <a:p>
            <a:pPr lvl="2">
              <a:spcBef>
                <a:spcPts val="0"/>
              </a:spcBef>
            </a:pPr>
            <a:endParaRPr lang="ru-RU" sz="2400" b="1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При </a:t>
            </a:r>
            <a:r>
              <a:rPr lang="ru-RU" sz="2400" b="1" u="sng" dirty="0">
                <a:solidFill>
                  <a:schemeClr val="tx1"/>
                </a:solidFill>
              </a:rPr>
              <a:t>прямом </a:t>
            </a:r>
            <a:r>
              <a:rPr lang="ru-RU" sz="2400" b="1" dirty="0">
                <a:solidFill>
                  <a:schemeClr val="tx1"/>
                </a:solidFill>
              </a:rPr>
              <a:t>тератогенном действии </a:t>
            </a:r>
            <a:r>
              <a:rPr lang="ru-RU" sz="2400" dirty="0">
                <a:solidFill>
                  <a:schemeClr val="tx1"/>
                </a:solidFill>
              </a:rPr>
              <a:t>вирусов как следствие их размножения в тканях эмбриона/плода - проявляется в их способности вызывать врожденные дефекты (уродства, аномалии) развития</a:t>
            </a:r>
          </a:p>
          <a:p>
            <a:pPr lvl="2">
              <a:spcBef>
                <a:spcPts val="0"/>
              </a:spcBef>
            </a:pPr>
            <a:endParaRPr lang="ru-RU" sz="2400" b="1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При </a:t>
            </a:r>
            <a:r>
              <a:rPr lang="ru-RU" sz="2400" b="1" u="sng" dirty="0">
                <a:solidFill>
                  <a:schemeClr val="tx1"/>
                </a:solidFill>
              </a:rPr>
              <a:t>непрямом </a:t>
            </a:r>
            <a:r>
              <a:rPr lang="ru-RU" sz="2400" b="1" dirty="0">
                <a:solidFill>
                  <a:schemeClr val="tx1"/>
                </a:solidFill>
              </a:rPr>
              <a:t>влиянии вируса </a:t>
            </a:r>
            <a:r>
              <a:rPr lang="ru-RU" sz="2400" dirty="0">
                <a:solidFill>
                  <a:schemeClr val="tx1"/>
                </a:solidFill>
              </a:rPr>
              <a:t>на развитие эмбриона/плода как следствие патологических процессов в организме беременной, плаценте. </a:t>
            </a:r>
          </a:p>
        </p:txBody>
      </p:sp>
    </p:spTree>
    <p:extLst>
      <p:ext uri="{BB962C8B-B14F-4D97-AF65-F5344CB8AC3E}">
        <p14:creationId xmlns:p14="http://schemas.microsoft.com/office/powerpoint/2010/main" val="17821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304255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Прямое тератогенное действия вирусов связано с: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01552"/>
            <a:ext cx="8712968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1) нарушением митоза инфицированных клеток;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dirty="0" err="1">
                <a:solidFill>
                  <a:schemeClr val="tx1"/>
                </a:solidFill>
              </a:rPr>
              <a:t>цитопатическим</a:t>
            </a:r>
            <a:r>
              <a:rPr lang="ru-RU" dirty="0">
                <a:solidFill>
                  <a:schemeClr val="tx1"/>
                </a:solidFill>
              </a:rPr>
              <a:t> действием на клетки эмбриона/плода (вирусный цитолиз);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3) повреждением хромосом клеток эмбриона/плода, инфицированных вирусами (хромосомные аберрации).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Непрямое тератогенное действие вирусов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26958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41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160239"/>
            <a:ext cx="8856984" cy="12525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Факторы, способствующие высокому риску антенатального инфицирования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5528"/>
            <a:ext cx="864096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/>
                </a:solidFill>
              </a:rPr>
              <a:t>Диссеминированный характер инфекционного процесса с заносом вируса в различные органы и системы макроорганизма</a:t>
            </a: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/>
                </a:solidFill>
              </a:rPr>
              <a:t>Высокий уровень </a:t>
            </a:r>
            <a:r>
              <a:rPr lang="ru-RU" b="1" dirty="0" err="1">
                <a:solidFill>
                  <a:schemeClr val="tx1"/>
                </a:solidFill>
              </a:rPr>
              <a:t>вирусемии</a:t>
            </a: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/>
                </a:solidFill>
              </a:rPr>
              <a:t>Продолжительное обнаружение вирусов</a:t>
            </a: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/>
                </a:solidFill>
              </a:rPr>
              <a:t>Персистенция антител раннего иммунного ответа </a:t>
            </a:r>
            <a:r>
              <a:rPr lang="ru-RU" dirty="0">
                <a:solidFill>
                  <a:schemeClr val="tx1"/>
                </a:solidFill>
              </a:rPr>
              <a:t>(класса М и </a:t>
            </a:r>
            <a:r>
              <a:rPr lang="ru-RU" dirty="0" err="1">
                <a:solidFill>
                  <a:schemeClr val="tx1"/>
                </a:solidFill>
              </a:rPr>
              <a:t>низкоавидных</a:t>
            </a:r>
            <a:r>
              <a:rPr lang="ru-RU" dirty="0">
                <a:solidFill>
                  <a:schemeClr val="tx1"/>
                </a:solidFill>
              </a:rPr>
              <a:t> антител класса G в крови).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0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984" cy="1252537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Пути инфицирования эмбриона/плода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97496"/>
            <a:ext cx="8856984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Инфицирование вирусами, присутствующими в секретах гениталий, происходит через: </a:t>
            </a:r>
          </a:p>
          <a:p>
            <a:pPr lvl="2"/>
            <a:r>
              <a:rPr lang="ru-RU" sz="2400" dirty="0" err="1">
                <a:solidFill>
                  <a:schemeClr val="tx1"/>
                </a:solidFill>
              </a:rPr>
              <a:t>интактные</a:t>
            </a:r>
            <a:r>
              <a:rPr lang="ru-RU" sz="2400" dirty="0">
                <a:solidFill>
                  <a:schemeClr val="tx1"/>
                </a:solidFill>
              </a:rPr>
              <a:t> слизистые гениталий и ануса, </a:t>
            </a:r>
          </a:p>
          <a:p>
            <a:pPr lvl="2"/>
            <a:r>
              <a:rPr lang="ru-RU" sz="2400" dirty="0">
                <a:solidFill>
                  <a:schemeClr val="tx1"/>
                </a:solidFill>
              </a:rPr>
              <a:t>глаз, </a:t>
            </a:r>
          </a:p>
          <a:p>
            <a:pPr lvl="2"/>
            <a:r>
              <a:rPr lang="ru-RU" sz="2400" dirty="0" err="1">
                <a:solidFill>
                  <a:schemeClr val="tx1"/>
                </a:solidFill>
              </a:rPr>
              <a:t>рото</a:t>
            </a:r>
            <a:r>
              <a:rPr lang="ru-RU" sz="2400" dirty="0">
                <a:solidFill>
                  <a:schemeClr val="tx1"/>
                </a:solidFill>
              </a:rPr>
              <a:t>- и носоглотки, </a:t>
            </a:r>
          </a:p>
          <a:p>
            <a:pPr lvl="2"/>
            <a:r>
              <a:rPr lang="ru-RU" sz="2400" dirty="0">
                <a:solidFill>
                  <a:schemeClr val="tx1"/>
                </a:solidFill>
              </a:rPr>
              <a:t>гортани, </a:t>
            </a:r>
          </a:p>
          <a:p>
            <a:pPr lvl="2"/>
            <a:r>
              <a:rPr lang="ru-RU" sz="2400" dirty="0">
                <a:solidFill>
                  <a:schemeClr val="tx1"/>
                </a:solidFill>
              </a:rPr>
              <a:t>пищевода новорожденных и поврежденной кожи. </a:t>
            </a:r>
          </a:p>
          <a:p>
            <a:pPr lvl="2"/>
            <a:r>
              <a:rPr lang="ru-RU" sz="2400" dirty="0">
                <a:solidFill>
                  <a:schemeClr val="tx1"/>
                </a:solidFill>
              </a:rPr>
              <a:t>Заражение гематогенными вирусными инфекциями через кровь</a:t>
            </a:r>
          </a:p>
        </p:txBody>
      </p:sp>
    </p:spTree>
    <p:extLst>
      <p:ext uri="{BB962C8B-B14F-4D97-AF65-F5344CB8AC3E}">
        <p14:creationId xmlns:p14="http://schemas.microsoft.com/office/powerpoint/2010/main" val="199628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232247"/>
            <a:ext cx="8640960" cy="12525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Патологические процессы у плода и клинические проявления у новорожденных зависят от срока заражения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40960" cy="4495800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</a:rPr>
              <a:t>Первые 12 недель внутриутробного развития – характерны истинные пороки </a:t>
            </a:r>
            <a:r>
              <a:rPr lang="ru-RU" dirty="0">
                <a:solidFill>
                  <a:schemeClr val="tx1"/>
                </a:solidFill>
              </a:rPr>
              <a:t>обусловленные размножением вируса в тканях эмбриона в период органогенеза за счет </a:t>
            </a:r>
            <a:r>
              <a:rPr lang="ru-RU" dirty="0" err="1">
                <a:solidFill>
                  <a:schemeClr val="tx1"/>
                </a:solidFill>
              </a:rPr>
              <a:t>цитопатического</a:t>
            </a:r>
            <a:r>
              <a:rPr lang="ru-RU" dirty="0">
                <a:solidFill>
                  <a:schemeClr val="tx1"/>
                </a:solidFill>
              </a:rPr>
              <a:t> действия, нарушение митоза инфицированных клеток, повреждения хромосом.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2-3 триместр беременности – типичны ложные пороки - </a:t>
            </a:r>
            <a:r>
              <a:rPr lang="ru-RU" dirty="0">
                <a:solidFill>
                  <a:schemeClr val="tx1"/>
                </a:solidFill>
              </a:rPr>
              <a:t>фиброзно-склеротические изменения в органах как следствие перенесенного воспалительно-деструктивного процесса после формирования органов.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В последние недели беременности и перед родами –характерны </a:t>
            </a:r>
            <a:r>
              <a:rPr lang="ru-RU" b="1" u="sng" dirty="0">
                <a:solidFill>
                  <a:schemeClr val="tx1"/>
                </a:solidFill>
              </a:rPr>
              <a:t>воспалительно-инфильтративные процессы </a:t>
            </a:r>
            <a:r>
              <a:rPr lang="ru-RU" dirty="0">
                <a:solidFill>
                  <a:schemeClr val="tx1"/>
                </a:solidFill>
              </a:rPr>
              <a:t>у новорожденных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160239"/>
            <a:ext cx="8856984" cy="12525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Факторы высокого риска проявления тератогенного действия вирусов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97496"/>
            <a:ext cx="8856984" cy="4495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b="1" dirty="0">
                <a:solidFill>
                  <a:schemeClr val="tx1"/>
                </a:solidFill>
              </a:rPr>
              <a:t>Инфицирование на ранних сроках внутриутробного развития </a:t>
            </a:r>
            <a:r>
              <a:rPr lang="ru-RU" dirty="0">
                <a:solidFill>
                  <a:schemeClr val="tx1"/>
                </a:solidFill>
              </a:rPr>
              <a:t>в период органогенеза (в первом триместре)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chemeClr val="tx1"/>
                </a:solidFill>
              </a:rPr>
              <a:t>Заражение эмбриона/плода большой дозой вируса </a:t>
            </a:r>
            <a:r>
              <a:rPr lang="ru-RU" dirty="0">
                <a:solidFill>
                  <a:schemeClr val="tx1"/>
                </a:solidFill>
              </a:rPr>
              <a:t>(при условии развития у беременной первичной тяжелой формы вирусной инфекции с генерализацией инфекционного процесса, что предопределяет высокий уровень </a:t>
            </a:r>
            <a:r>
              <a:rPr lang="ru-RU" dirty="0" err="1">
                <a:solidFill>
                  <a:schemeClr val="tx1"/>
                </a:solidFill>
              </a:rPr>
              <a:t>вирусемии</a:t>
            </a:r>
            <a:r>
              <a:rPr lang="ru-RU" dirty="0">
                <a:solidFill>
                  <a:schemeClr val="tx1"/>
                </a:solidFill>
              </a:rPr>
              <a:t> на фоне отсутствия противовирусных антител на ранних сроках инфекции);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chemeClr val="tx1"/>
                </a:solidFill>
              </a:rPr>
              <a:t>Патогенные свойства вируса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цитопатогенность</a:t>
            </a:r>
            <a:r>
              <a:rPr lang="ru-RU" dirty="0">
                <a:solidFill>
                  <a:schemeClr val="tx1"/>
                </a:solidFill>
              </a:rPr>
              <a:t>, высокий уровень </a:t>
            </a:r>
            <a:r>
              <a:rPr lang="ru-RU" dirty="0" err="1">
                <a:solidFill>
                  <a:schemeClr val="tx1"/>
                </a:solidFill>
              </a:rPr>
              <a:t>нейротропизма</a:t>
            </a:r>
            <a:r>
              <a:rPr lang="ru-RU" dirty="0">
                <a:solidFill>
                  <a:schemeClr val="tx1"/>
                </a:solidFill>
              </a:rPr>
              <a:t> и т.д.).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7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68952" cy="12525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течения внутриутробных вирусных инфекций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53480"/>
            <a:ext cx="8568952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Незрелость иммунной системы плода;</a:t>
            </a:r>
          </a:p>
          <a:p>
            <a:r>
              <a:rPr lang="ru-RU" dirty="0">
                <a:solidFill>
                  <a:schemeClr val="tx1"/>
                </a:solidFill>
              </a:rPr>
              <a:t>Феномен иммунологической толерантности</a:t>
            </a:r>
          </a:p>
          <a:p>
            <a:r>
              <a:rPr lang="ru-RU" dirty="0">
                <a:solidFill>
                  <a:schemeClr val="tx1"/>
                </a:solidFill>
              </a:rPr>
              <a:t>Персистенция вируса с хронизацией процесса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Иммунопатологическое действие ЦИК</a:t>
            </a:r>
          </a:p>
          <a:p>
            <a:r>
              <a:rPr lang="ru-RU" dirty="0">
                <a:solidFill>
                  <a:schemeClr val="tx1"/>
                </a:solidFill>
              </a:rPr>
              <a:t>Генерализация процесса с полиорганными поражениями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Тератогенный эффект</a:t>
            </a:r>
          </a:p>
          <a:p>
            <a:r>
              <a:rPr lang="ru-RU" dirty="0">
                <a:solidFill>
                  <a:schemeClr val="tx1"/>
                </a:solidFill>
              </a:rPr>
              <a:t>Связь между клиническими проявлениями и временем заражения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Наличие специфических поражений при некоторых вирусных инфекциях (миокардит при </a:t>
            </a:r>
            <a:r>
              <a:rPr lang="ru-RU" sz="2400" dirty="0" err="1">
                <a:solidFill>
                  <a:schemeClr val="tx1"/>
                </a:solidFill>
              </a:rPr>
              <a:t>Коксаки</a:t>
            </a:r>
            <a:r>
              <a:rPr lang="ru-RU" sz="2400" dirty="0">
                <a:solidFill>
                  <a:schemeClr val="tx1"/>
                </a:solidFill>
              </a:rPr>
              <a:t> инфекции)</a:t>
            </a:r>
          </a:p>
          <a:p>
            <a:r>
              <a:rPr lang="ru-RU" dirty="0">
                <a:solidFill>
                  <a:schemeClr val="tx1"/>
                </a:solidFill>
              </a:rPr>
              <a:t>Развитие поздних (2-5 лет) или ранних (сразу после рождения) проявлений инфекций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0717EFBE-D626-B584-6B6B-B02B3864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48680"/>
            <a:ext cx="67738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endParaRPr lang="ru-RU" altLang="ru-RU" sz="44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r>
              <a:rPr lang="en-US" altLang="ru-RU" sz="4400" b="1" i="1" u="sng" dirty="0">
                <a:solidFill>
                  <a:schemeClr val="tx1"/>
                </a:solidFill>
                <a:latin typeface="+mn-lt"/>
              </a:rPr>
              <a:t>TORCH-</a:t>
            </a:r>
            <a:r>
              <a:rPr lang="en-US" altLang="ru-RU" sz="4400" b="1" i="1" u="sng" dirty="0" err="1">
                <a:solidFill>
                  <a:schemeClr val="tx1"/>
                </a:solidFill>
                <a:latin typeface="+mn-lt"/>
              </a:rPr>
              <a:t>инфекци</a:t>
            </a:r>
            <a:r>
              <a:rPr lang="ru-RU" altLang="ru-RU" sz="4400" b="1" i="1" u="sng" dirty="0">
                <a:solidFill>
                  <a:schemeClr val="tx1"/>
                </a:solidFill>
                <a:latin typeface="+mn-lt"/>
              </a:rPr>
              <a:t>и.</a:t>
            </a:r>
          </a:p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endParaRPr lang="ru-RU" altLang="ru-RU" sz="16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n-lt"/>
              </a:rPr>
              <a:t>В 1971 году ВОЗ объединила</a:t>
            </a:r>
          </a:p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endParaRPr lang="ru-RU" altLang="ru-RU" sz="2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n-lt"/>
              </a:rPr>
              <a:t> наиболее опасные врожденные инфекции в TORCH – комплекс: 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63861611-19B3-786C-2B94-15E72332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39715"/>
            <a:ext cx="8280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360" rIns="0" bIns="0"/>
          <a:lstStyle>
            <a:lvl1pPr marL="606425" indent="-598488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7030A0"/>
                </a:solidFill>
                <a:cs typeface="Arial" panose="020B0604020202020204" pitchFamily="34" charset="0"/>
              </a:rPr>
              <a:t>Токсоплазмоз.</a:t>
            </a:r>
            <a:endParaRPr lang="en-US" altLang="ru-RU" sz="2800" b="1" i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О – </a:t>
            </a:r>
            <a:r>
              <a:rPr lang="en-US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others</a:t>
            </a:r>
            <a:r>
              <a:rPr lang="ru-RU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i="1" dirty="0">
                <a:solidFill>
                  <a:srgbClr val="000099"/>
                </a:solidFill>
                <a:cs typeface="Arial" panose="020B0604020202020204" pitchFamily="34" charset="0"/>
              </a:rPr>
              <a:t>(другие вирусы и бактерии)</a:t>
            </a:r>
            <a:r>
              <a:rPr lang="en-US" altLang="ru-RU" sz="3200" b="1" i="1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R – </a:t>
            </a:r>
            <a:r>
              <a:rPr lang="ru-RU" altLang="ru-RU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Краснуха</a:t>
            </a:r>
            <a:r>
              <a:rPr lang="ru-RU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C – </a:t>
            </a:r>
            <a:r>
              <a:rPr lang="ru-RU" altLang="ru-RU" sz="2800" b="1" i="1" dirty="0">
                <a:solidFill>
                  <a:srgbClr val="00B050"/>
                </a:solidFill>
                <a:cs typeface="Arial" panose="020B0604020202020204" pitchFamily="34" charset="0"/>
              </a:rPr>
              <a:t>Цитомегаловирус.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H - </a:t>
            </a:r>
            <a:r>
              <a:rPr lang="ru-RU" altLang="ru-RU" sz="2800" b="1" i="1" dirty="0" err="1">
                <a:solidFill>
                  <a:srgbClr val="000099"/>
                </a:solidFill>
                <a:cs typeface="Arial" panose="020B0604020202020204" pitchFamily="34" charset="0"/>
              </a:rPr>
              <a:t>Герпесная</a:t>
            </a:r>
            <a:r>
              <a:rPr lang="ru-RU" altLang="ru-RU" sz="2800" b="1" i="1" dirty="0">
                <a:solidFill>
                  <a:srgbClr val="000099"/>
                </a:solidFill>
                <a:cs typeface="Arial" panose="020B0604020202020204" pitchFamily="34" charset="0"/>
              </a:rPr>
              <a:t> инфекция.</a:t>
            </a:r>
          </a:p>
          <a:p>
            <a:pPr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endParaRPr lang="ru-RU" altLang="ru-RU" sz="2800" b="1" i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32247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Проявления вирусных инфекций у новорожденных детей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712968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Врожденные инфекции с пороками развития и без таковых: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синдромы ДЦП,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ДВС,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СВС (синдром внезапной детской смерти),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пневмония,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желтуха новорожденных,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ОРЗ,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отставание в умственном развитии, 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</a:rPr>
              <a:t>нейросенсорные</a:t>
            </a:r>
            <a:r>
              <a:rPr lang="ru-RU" dirty="0">
                <a:solidFill>
                  <a:schemeClr val="tx1"/>
                </a:solidFill>
              </a:rPr>
              <a:t> нарушения слуха, зрения,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низкий вес при рождении,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снижение резистентности к инфекциям (группа ЧБД — часто болеющих детей).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160239"/>
            <a:ext cx="8712968" cy="12525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Инфицирование плода и лабораторные тесты после родов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856984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Имеется два альтернативных варианта течения вирусных инфекций у беременных:</a:t>
            </a:r>
          </a:p>
          <a:p>
            <a:pPr lvl="2"/>
            <a:r>
              <a:rPr lang="ru-RU" sz="2400" b="1" dirty="0">
                <a:solidFill>
                  <a:schemeClr val="tx1"/>
                </a:solidFill>
              </a:rPr>
              <a:t>Анте- и </a:t>
            </a:r>
            <a:r>
              <a:rPr lang="ru-RU" sz="2400" b="1" dirty="0" err="1">
                <a:solidFill>
                  <a:schemeClr val="tx1"/>
                </a:solidFill>
              </a:rPr>
              <a:t>интранатальное</a:t>
            </a:r>
            <a:r>
              <a:rPr lang="ru-RU" sz="2400" b="1" dirty="0">
                <a:solidFill>
                  <a:schemeClr val="tx1"/>
                </a:solidFill>
              </a:rPr>
              <a:t> инфицирование эмбриона плода не происходит. </a:t>
            </a:r>
          </a:p>
          <a:p>
            <a:pPr lvl="4"/>
            <a:r>
              <a:rPr lang="ru-RU" sz="2400" dirty="0">
                <a:solidFill>
                  <a:schemeClr val="tx1"/>
                </a:solidFill>
              </a:rPr>
              <a:t>Выявляются материнские антитела класса </a:t>
            </a:r>
            <a:r>
              <a:rPr lang="en-US" sz="2400" dirty="0">
                <a:solidFill>
                  <a:schemeClr val="tx1"/>
                </a:solidFill>
              </a:rPr>
              <a:t>IgG</a:t>
            </a:r>
            <a:r>
              <a:rPr lang="ru-RU" sz="2400" dirty="0">
                <a:solidFill>
                  <a:schemeClr val="tx1"/>
                </a:solidFill>
              </a:rPr>
              <a:t> (проникают через плаценту, выявляются до 6-12 </a:t>
            </a:r>
            <a:r>
              <a:rPr lang="ru-RU" sz="2400" dirty="0" err="1">
                <a:solidFill>
                  <a:schemeClr val="tx1"/>
                </a:solidFill>
              </a:rPr>
              <a:t>мес</a:t>
            </a:r>
            <a:r>
              <a:rPr lang="ru-RU" sz="2400" dirty="0">
                <a:solidFill>
                  <a:schemeClr val="tx1"/>
                </a:solidFill>
              </a:rPr>
              <a:t> после рождения), которые не являются диагностическим маркером</a:t>
            </a:r>
          </a:p>
          <a:p>
            <a:pPr lvl="2"/>
            <a:r>
              <a:rPr lang="ru-RU" sz="2400" b="1" dirty="0">
                <a:solidFill>
                  <a:schemeClr val="tx1"/>
                </a:solidFill>
              </a:rPr>
              <a:t>Внутриутробное инфицирование происходит на разных сроках беременности или во время родов.  </a:t>
            </a:r>
          </a:p>
          <a:p>
            <a:pPr lvl="4"/>
            <a:r>
              <a:rPr lang="ru-RU" sz="2400" dirty="0">
                <a:solidFill>
                  <a:schemeClr val="tx1"/>
                </a:solidFill>
              </a:rPr>
              <a:t>Выявляются материнские и собственные антитела классов </a:t>
            </a:r>
            <a:r>
              <a:rPr lang="en-US" sz="2400" dirty="0">
                <a:solidFill>
                  <a:schemeClr val="tx1"/>
                </a:solidFill>
              </a:rPr>
              <a:t>IgM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en-US" sz="2400" dirty="0">
                <a:solidFill>
                  <a:schemeClr val="tx1"/>
                </a:solidFill>
              </a:rPr>
              <a:t>IgG</a:t>
            </a:r>
            <a:r>
              <a:rPr lang="ru-RU" sz="2400" dirty="0">
                <a:solidFill>
                  <a:schemeClr val="tx1"/>
                </a:solidFill>
              </a:rPr>
              <a:t>, вирусные антигены и нуклеиновые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2977094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305B2ACA-D2C9-78A4-4784-4C0DB787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76" y="476672"/>
            <a:ext cx="85328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587375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Tx/>
              <a:buSzPct val="70000"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altLang="ru-RU" sz="3200" b="1" u="sng" dirty="0">
                <a:solidFill>
                  <a:schemeClr val="tx1"/>
                </a:solidFill>
                <a:latin typeface="Candara" panose="020E0502030303020204" pitchFamily="34" charset="0"/>
              </a:rPr>
              <a:t>Герпесвирусы </a:t>
            </a:r>
            <a:r>
              <a:rPr lang="ru-RU" alt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(лат. </a:t>
            </a:r>
            <a:r>
              <a:rPr lang="ru-RU" altLang="ru-RU" sz="32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Herpesviridae</a:t>
            </a:r>
            <a:r>
              <a:rPr lang="ru-RU" alt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) это самое большое семейство ДНК-содержащих вирусов, вызывающее разнообразные болезни не только у человека и других млекопитающих,   у птиц , рептилий, амфибий, рыб.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Tx/>
              <a:buSzPct val="70000"/>
              <a:buFontTx/>
              <a:buNone/>
            </a:pPr>
            <a:endParaRPr lang="ru-RU" altLang="ru-RU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288"/>
              </a:spcAft>
              <a:buClrTx/>
              <a:buSzPct val="70000"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  Герпесвирусами заражено большинство населения нашей планеты.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CC0399C7-DBD8-22A0-8D03-712414FC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-116632"/>
            <a:ext cx="860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3200" b="1" dirty="0" err="1">
                <a:solidFill>
                  <a:srgbClr val="00B0F0"/>
                </a:solidFill>
                <a:latin typeface="+mn-lt"/>
              </a:rPr>
              <a:t>Герпесвирусы</a:t>
            </a:r>
            <a:r>
              <a:rPr lang="ru-RU" altLang="ru-RU" sz="32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были впервые идентифицированы в 1924 году;</a:t>
            </a:r>
            <a:br>
              <a:rPr lang="ru-RU" alt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 С тех пор с помощью биологических и иммунохимических методов описано более</a:t>
            </a:r>
            <a:r>
              <a:rPr lang="ru-RU" altLang="ru-RU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000080"/>
                </a:solidFill>
                <a:latin typeface="+mn-lt"/>
              </a:rPr>
              <a:t>200 типов </a:t>
            </a:r>
            <a:r>
              <a:rPr lang="ru-RU" altLang="ru-RU" sz="3200" b="1" dirty="0" err="1">
                <a:solidFill>
                  <a:srgbClr val="000080"/>
                </a:solidFill>
                <a:latin typeface="+mn-lt"/>
              </a:rPr>
              <a:t>герпесвирусов</a:t>
            </a:r>
            <a:r>
              <a:rPr lang="ru-RU" altLang="ru-RU" sz="3200" b="1" dirty="0">
                <a:solidFill>
                  <a:srgbClr val="000080"/>
                </a:solidFill>
                <a:latin typeface="+mn-lt"/>
              </a:rPr>
              <a:t> человека.</a:t>
            </a:r>
            <a:br>
              <a:rPr lang="ru-RU" altLang="ru-RU" sz="3200" b="1" dirty="0">
                <a:solidFill>
                  <a:srgbClr val="000080"/>
                </a:solidFill>
                <a:latin typeface="+mn-lt"/>
              </a:rPr>
            </a:br>
            <a:br>
              <a:rPr lang="ru-RU" alt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Все они являются </a:t>
            </a:r>
            <a:r>
              <a:rPr lang="ru-RU" altLang="ru-RU" sz="3200" b="1" dirty="0" err="1">
                <a:solidFill>
                  <a:srgbClr val="99284C"/>
                </a:solidFill>
                <a:latin typeface="+mn-lt"/>
              </a:rPr>
              <a:t>ДНК-геномными</a:t>
            </a:r>
            <a:r>
              <a:rPr lang="ru-RU" altLang="ru-RU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99284C"/>
                </a:solidFill>
                <a:latin typeface="+mn-lt"/>
              </a:rPr>
              <a:t>внутриклеточными паразитами</a:t>
            </a:r>
            <a:r>
              <a:rPr lang="ru-RU" altLang="ru-RU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и распространены повсеместно.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DBC542C1-82B5-B5B1-C8B5-6B19D239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-134417"/>
            <a:ext cx="8640960" cy="7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45000"/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90% населения во всех странах мира инфицировано   одним или несколькими серовариантами вируса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герпеса.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• 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заболевания, вызванные вирусом простого герпеса,  занимают второе место после гриппа как причина смертности от вирусных инфекций.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• герпетические энцефалиты составляют 20% 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всех вирусных инфекций ЦНС.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• глазные заболевания (кератиты и </a:t>
            </a:r>
            <a:r>
              <a:rPr lang="ru-RU" altLang="ru-RU" sz="2800" dirty="0" err="1">
                <a:solidFill>
                  <a:schemeClr val="tx1"/>
                </a:solidFill>
                <a:latin typeface="+mn-lt"/>
              </a:rPr>
              <a:t>иридоцикли</a:t>
            </a: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-                           ты) герпетической этиологии составляют</a:t>
            </a:r>
            <a:br>
              <a:rPr lang="ru-RU" altLang="ru-RU" sz="2800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60% от всех больных с поражением роговицы.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Классификация </a:t>
            </a:r>
            <a:r>
              <a:rPr lang="ru-RU" sz="3200" b="1" dirty="0" err="1">
                <a:solidFill>
                  <a:schemeClr val="tx1"/>
                </a:solidFill>
              </a:rPr>
              <a:t>герпесвирусов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12968" cy="4495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– a-</a:t>
            </a:r>
            <a:r>
              <a:rPr lang="en-US" b="1" dirty="0" err="1">
                <a:solidFill>
                  <a:schemeClr val="tx1"/>
                </a:solidFill>
              </a:rPr>
              <a:t>herpesvirinae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ВПГ-1, ВПГ-2, ВЗВ;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Вызывают инфекцию средней тяжести. Тяжелые инфекции наблюдают при иммунодефицитах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– β-</a:t>
            </a:r>
            <a:r>
              <a:rPr lang="en-US" b="1" dirty="0" err="1">
                <a:solidFill>
                  <a:schemeClr val="tx1"/>
                </a:solidFill>
              </a:rPr>
              <a:t>herpesvirinae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ЦМВ, ГВ-6,7;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Индуцируют развитие </a:t>
            </a:r>
            <a:r>
              <a:rPr lang="ru-RU" dirty="0" err="1">
                <a:solidFill>
                  <a:schemeClr val="tx1"/>
                </a:solidFill>
              </a:rPr>
              <a:t>лимфопролиферативных</a:t>
            </a:r>
            <a:r>
              <a:rPr lang="ru-RU" dirty="0">
                <a:solidFill>
                  <a:schemeClr val="tx1"/>
                </a:solidFill>
              </a:rPr>
              <a:t> процессов, могут вызывать трансформацию клеток.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– γ-</a:t>
            </a:r>
            <a:r>
              <a:rPr lang="en-US" b="1" dirty="0" err="1">
                <a:solidFill>
                  <a:schemeClr val="tx1"/>
                </a:solidFill>
              </a:rPr>
              <a:t>herpesvirinae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ВЭБ, ГВ-8.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Лимфотропны</a:t>
            </a:r>
            <a:r>
              <a:rPr lang="ru-RU" dirty="0">
                <a:solidFill>
                  <a:schemeClr val="tx1"/>
                </a:solidFill>
              </a:rPr>
              <a:t> (В-</a:t>
            </a:r>
            <a:r>
              <a:rPr lang="ru-RU" dirty="0" err="1">
                <a:solidFill>
                  <a:schemeClr val="tx1"/>
                </a:solidFill>
              </a:rPr>
              <a:t>тропные</a:t>
            </a:r>
            <a:r>
              <a:rPr lang="ru-RU" dirty="0">
                <a:solidFill>
                  <a:schemeClr val="tx1"/>
                </a:solidFill>
              </a:rPr>
              <a:t>, Т-</a:t>
            </a:r>
            <a:r>
              <a:rPr lang="ru-RU" dirty="0" err="1">
                <a:solidFill>
                  <a:schemeClr val="tx1"/>
                </a:solidFill>
              </a:rPr>
              <a:t>тропные</a:t>
            </a:r>
            <a:r>
              <a:rPr lang="ru-RU" dirty="0">
                <a:solidFill>
                  <a:schemeClr val="tx1"/>
                </a:solidFill>
              </a:rPr>
              <a:t>), ассоциируют с </a:t>
            </a:r>
            <a:r>
              <a:rPr lang="ru-RU" dirty="0" err="1">
                <a:solidFill>
                  <a:schemeClr val="tx1"/>
                </a:solidFill>
              </a:rPr>
              <a:t>лимофпролиферативными</a:t>
            </a:r>
            <a:r>
              <a:rPr lang="ru-RU" dirty="0">
                <a:solidFill>
                  <a:schemeClr val="tx1"/>
                </a:solidFill>
              </a:rPr>
              <a:t> заболеваниями, в том числе злокачественными.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6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EBF0A22C-BB8A-3284-1F81-CD06E38D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9699"/>
            <a:ext cx="9144000" cy="64357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587375" indent="-587375"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Garamond" pitchFamily="16" charset="0"/>
              <a:buChar char="•"/>
              <a:defRPr/>
            </a:pP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Отличительным признаком вирусов этого семейства является нахождение вируса в клетках </a:t>
            </a:r>
            <a:r>
              <a:rPr lang="ru-RU" altLang="ru-RU" sz="2900" b="1" dirty="0">
                <a:solidFill>
                  <a:srgbClr val="99284C"/>
                </a:solidFill>
                <a:latin typeface="+mn-lt"/>
                <a:ea typeface="Microsoft YaHei" charset="-122"/>
              </a:rPr>
              <a:t>латентно, </a:t>
            </a:r>
            <a:r>
              <a:rPr lang="ru-RU" altLang="ru-RU" sz="2900" b="1" dirty="0" err="1">
                <a:solidFill>
                  <a:srgbClr val="99284C"/>
                </a:solidFill>
                <a:latin typeface="+mn-lt"/>
                <a:ea typeface="Microsoft YaHei" charset="-122"/>
              </a:rPr>
              <a:t>персистируя</a:t>
            </a:r>
            <a:r>
              <a:rPr lang="ru-RU" altLang="ru-RU" sz="2900" b="1" dirty="0">
                <a:solidFill>
                  <a:srgbClr val="99284C"/>
                </a:solidFill>
                <a:latin typeface="+mn-lt"/>
                <a:ea typeface="Microsoft YaHei" charset="-122"/>
              </a:rPr>
              <a:t> бесконечно длительное время, без клинических проявлений.</a:t>
            </a:r>
          </a:p>
          <a:p>
            <a:pPr marL="590550">
              <a:lnSpc>
                <a:spcPct val="90000"/>
              </a:lnSpc>
              <a:spcBef>
                <a:spcPts val="800"/>
              </a:spcBef>
              <a:buClrTx/>
              <a:buSzPct val="70000"/>
              <a:buFontTx/>
              <a:buNone/>
              <a:defRPr/>
            </a:pPr>
            <a:endParaRPr lang="ru-RU" altLang="ru-RU" sz="2900" b="1" dirty="0">
              <a:solidFill>
                <a:srgbClr val="99284C"/>
              </a:solidFill>
              <a:latin typeface="+mn-lt"/>
              <a:ea typeface="Microsoft YaHei" charset="-122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Garamond" pitchFamily="16" charset="0"/>
              <a:buChar char="•"/>
              <a:defRPr/>
            </a:pPr>
            <a:r>
              <a:rPr lang="ru-RU" altLang="ru-RU" sz="2900" b="1" dirty="0">
                <a:solidFill>
                  <a:srgbClr val="99284C"/>
                </a:solidFill>
                <a:latin typeface="+mn-lt"/>
                <a:ea typeface="Microsoft YaHei" charset="-122"/>
              </a:rPr>
              <a:t>Персистенция (вирусов)</a:t>
            </a:r>
            <a:r>
              <a:rPr lang="ru-RU" altLang="ru-RU" sz="2900" b="1" dirty="0"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(лат. </a:t>
            </a:r>
            <a:r>
              <a:rPr lang="ru-RU" altLang="ru-RU" sz="2900" b="1" dirty="0" err="1">
                <a:solidFill>
                  <a:srgbClr val="002060"/>
                </a:solidFill>
                <a:latin typeface="+mn-lt"/>
                <a:ea typeface="Microsoft YaHei" charset="-122"/>
              </a:rPr>
              <a:t>persistere</a:t>
            </a: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 — оставаться, упорствовать) — термин в 1923 году предложили французский бактериолог, иммунолог и вирусолог Константин </a:t>
            </a:r>
            <a:r>
              <a:rPr lang="ru-RU" altLang="ru-RU" sz="2900" b="1" dirty="0" err="1">
                <a:solidFill>
                  <a:srgbClr val="002060"/>
                </a:solidFill>
                <a:latin typeface="+mn-lt"/>
                <a:ea typeface="Microsoft YaHei" charset="-122"/>
              </a:rPr>
              <a:t>Левадити</a:t>
            </a: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  и румынский вирусолог </a:t>
            </a:r>
            <a:r>
              <a:rPr lang="ru-RU" altLang="ru-RU" sz="2900" b="1" dirty="0" err="1">
                <a:solidFill>
                  <a:srgbClr val="002060"/>
                </a:solidFill>
                <a:latin typeface="+mn-lt"/>
                <a:ea typeface="Microsoft YaHei" charset="-122"/>
              </a:rPr>
              <a:t>Штефан</a:t>
            </a: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 </a:t>
            </a:r>
            <a:r>
              <a:rPr lang="ru-RU" altLang="ru-RU" sz="2900" b="1" dirty="0" err="1">
                <a:solidFill>
                  <a:srgbClr val="002060"/>
                </a:solidFill>
                <a:latin typeface="+mn-lt"/>
                <a:ea typeface="Microsoft YaHei" charset="-122"/>
              </a:rPr>
              <a:t>Николау</a:t>
            </a:r>
            <a:r>
              <a:rPr lang="ru-RU" altLang="ru-RU" sz="2900" b="1" dirty="0">
                <a:solidFill>
                  <a:srgbClr val="002060"/>
                </a:solidFill>
                <a:latin typeface="+mn-lt"/>
                <a:ea typeface="Microsoft YaHei" charset="-122"/>
              </a:rPr>
              <a:t>. Он означает</a:t>
            </a:r>
            <a:r>
              <a:rPr lang="ru-RU" altLang="ru-RU" sz="2900" b="1" dirty="0"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  <a:r>
              <a:rPr lang="ru-RU" altLang="ru-RU" sz="2900" b="1" dirty="0">
                <a:solidFill>
                  <a:srgbClr val="94006B"/>
                </a:solidFill>
                <a:latin typeface="+mn-lt"/>
                <a:ea typeface="Microsoft YaHei" charset="-122"/>
              </a:rPr>
              <a:t>длительное сохранение вируса в организме хозяина или в клеточной культуре.</a:t>
            </a:r>
          </a:p>
          <a:p>
            <a:pPr marL="590550">
              <a:lnSpc>
                <a:spcPct val="90000"/>
              </a:lnSpc>
              <a:spcBef>
                <a:spcPts val="800"/>
              </a:spcBef>
              <a:buClrTx/>
              <a:buSzPct val="70000"/>
              <a:buFontTx/>
              <a:buNone/>
              <a:defRPr/>
            </a:pPr>
            <a:endParaRPr lang="ru-RU" altLang="ru-RU" sz="2900" b="1" dirty="0">
              <a:solidFill>
                <a:srgbClr val="94006B"/>
              </a:solidFill>
              <a:latin typeface="+mn-lt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DE8630DE-C04A-28BC-097E-E7443B34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7487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1663" indent="-587375" eaLnBrk="0" hangingPunct="0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88"/>
              </a:spcAft>
              <a:buClrTx/>
              <a:buSzPct val="70000"/>
              <a:buFontTx/>
              <a:buNone/>
            </a:pPr>
            <a:endParaRPr lang="ru-RU" altLang="ru-RU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1288"/>
              </a:spcAft>
              <a:buClrTx/>
              <a:buSzPct val="70000"/>
              <a:buFontTx/>
              <a:buNone/>
            </a:pPr>
            <a:r>
              <a:rPr lang="ru-RU" alt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Герпесвирусы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остаются в инфицированном организме </a:t>
            </a:r>
            <a:r>
              <a:rPr lang="ru-RU" altLang="ru-RU" sz="3600" b="1" dirty="0">
                <a:solidFill>
                  <a:srgbClr val="94006B"/>
                </a:solidFill>
                <a:latin typeface="Times New Roman" panose="02020603050405020304" pitchFamily="18" charset="0"/>
              </a:rPr>
              <a:t>пожизненно.</a:t>
            </a: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Вирус может периодически </a:t>
            </a:r>
            <a:r>
              <a:rPr lang="ru-RU" altLang="ru-RU" sz="3600" b="1" dirty="0">
                <a:solidFill>
                  <a:srgbClr val="94006B"/>
                </a:solidFill>
                <a:latin typeface="Times New Roman" panose="02020603050405020304" pitchFamily="18" charset="0"/>
              </a:rPr>
              <a:t>рецидивировать</a:t>
            </a: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 характерными клиническими проявлениями или</a:t>
            </a: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94006B"/>
                </a:solidFill>
                <a:latin typeface="Times New Roman" panose="02020603050405020304" pitchFamily="18" charset="0"/>
              </a:rPr>
              <a:t>бессимптомно,</a:t>
            </a: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или приобретать </a:t>
            </a:r>
            <a:r>
              <a:rPr lang="ru-RU" altLang="ru-RU" sz="3600" b="1" dirty="0">
                <a:solidFill>
                  <a:srgbClr val="99284C"/>
                </a:solidFill>
                <a:latin typeface="Times New Roman" panose="02020603050405020304" pitchFamily="18" charset="0"/>
              </a:rPr>
              <a:t>генерализованный характер с возможным летальным исходом.</a:t>
            </a:r>
          </a:p>
          <a:p>
            <a:pPr eaLnBrk="1" hangingPunct="1">
              <a:lnSpc>
                <a:spcPct val="90000"/>
              </a:lnSpc>
              <a:spcAft>
                <a:spcPts val="1288"/>
              </a:spcAft>
              <a:buClrTx/>
              <a:buSzPct val="70000"/>
              <a:buFontTx/>
              <a:buNone/>
            </a:pPr>
            <a:endParaRPr lang="ru-RU" altLang="ru-RU" sz="3600" b="1" dirty="0">
              <a:solidFill>
                <a:srgbClr val="99284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8B22EF08-EA4A-1E1A-2BBE-388E63FC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404664"/>
            <a:ext cx="8964612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0675" indent="-320675" eaLnBrk="0" hangingPunct="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По данным многочисленных исследований  к 18 годам </a:t>
            </a:r>
            <a:r>
              <a:rPr lang="ru-RU" altLang="ru-RU" sz="2800" b="1" dirty="0">
                <a:solidFill>
                  <a:srgbClr val="000080"/>
                </a:solidFill>
                <a:latin typeface="+mn-lt"/>
              </a:rPr>
              <a:t>более 90% жителей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городов инфицируются одним или несколькими штаммами 7 клинически значимых герпесвирусов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(простого герпеса 1 и 2-го типов, </a:t>
            </a:r>
            <a:r>
              <a:rPr lang="ru-RU" altLang="ru-RU" sz="2800" b="1" dirty="0" err="1">
                <a:solidFill>
                  <a:srgbClr val="B80047"/>
                </a:solidFill>
                <a:latin typeface="+mn-lt"/>
              </a:rPr>
              <a:t>варицелла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 </a:t>
            </a:r>
            <a:r>
              <a:rPr lang="ru-RU" altLang="ru-RU" sz="2800" b="1" dirty="0" err="1">
                <a:solidFill>
                  <a:srgbClr val="B80047"/>
                </a:solidFill>
                <a:latin typeface="+mn-lt"/>
              </a:rPr>
              <a:t>зостер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, цитомегаловирусом, Эпштейн-Барр, герпеса человека 6 и 8-го типов)</a:t>
            </a:r>
          </a:p>
          <a:p>
            <a:pPr eaLnBrk="1" hangingPunct="1">
              <a:spcBef>
                <a:spcPts val="75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Инфицирование происходит воздушно-капельным путем при прямом контакте или через </a:t>
            </a:r>
            <a:r>
              <a:rPr lang="ru-RU" altLang="ru-RU" sz="2800" b="1" dirty="0">
                <a:solidFill>
                  <a:srgbClr val="99284C"/>
                </a:solidFill>
                <a:latin typeface="+mn-lt"/>
              </a:rPr>
              <a:t>предметы обихода и гигиены (общие полотенца, носовые платки и т.п.).</a:t>
            </a:r>
          </a:p>
          <a:p>
            <a:pPr eaLnBrk="1" hangingPunct="1">
              <a:spcBef>
                <a:spcPts val="75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"/>
            </a:pPr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Доказаны также 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оральный, генитальный, </a:t>
            </a:r>
            <a:r>
              <a:rPr lang="ru-RU" altLang="ru-RU" sz="2800" b="1" dirty="0" err="1">
                <a:solidFill>
                  <a:srgbClr val="B80047"/>
                </a:solidFill>
                <a:latin typeface="+mn-lt"/>
              </a:rPr>
              <a:t>орогенитальный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, </a:t>
            </a:r>
            <a:r>
              <a:rPr lang="ru-RU" altLang="ru-RU" sz="2800" b="1" dirty="0" err="1">
                <a:solidFill>
                  <a:srgbClr val="B80047"/>
                </a:solidFill>
                <a:latin typeface="+mn-lt"/>
              </a:rPr>
              <a:t>трансфузионный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, трансплантационный и </a:t>
            </a:r>
            <a:r>
              <a:rPr lang="ru-RU" altLang="ru-RU" sz="2800" b="1" dirty="0" err="1">
                <a:solidFill>
                  <a:srgbClr val="B80047"/>
                </a:solidFill>
                <a:latin typeface="+mn-lt"/>
              </a:rPr>
              <a:t>трансплацентарный</a:t>
            </a:r>
            <a:r>
              <a:rPr lang="ru-RU" altLang="ru-RU" sz="2800" b="1" dirty="0">
                <a:solidFill>
                  <a:srgbClr val="B80047"/>
                </a:solidFill>
                <a:latin typeface="+mn-lt"/>
              </a:rPr>
              <a:t> пути передачи инфекции.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2680519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Лабораторная диагностика герпетической инфекции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0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D10ACC98-DC33-BF3C-D444-23953E60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-165100"/>
            <a:ext cx="85074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TORCH-</a:t>
            </a:r>
            <a:r>
              <a:rPr lang="ru-RU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инфекции.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B2D39553-39A6-CAAE-EB10-7C853449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745381"/>
            <a:ext cx="8194675" cy="4779963"/>
          </a:xfrm>
          <a:prstGeom prst="rect">
            <a:avLst/>
          </a:prstGeom>
          <a:noFill/>
          <a:ln w="36000" cap="sq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64800" rIns="108000" bIns="64800"/>
          <a:lstStyle>
            <a:lvl1pPr marL="609600" indent="-598488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000000"/>
                </a:solidFill>
                <a:cs typeface="Arial" panose="020B0604020202020204" pitchFamily="34" charset="0"/>
              </a:rPr>
              <a:t>Особенность: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Распространены широко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Нет четко выраженной клинической картины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Преобладают латентные формы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Переходят в острые или подострые формы на фоне вторичных иммунодефицитов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Материал для исследования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2968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Содержимое герпетических везикул,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Отделяемое из шейки матки, уретры, влагалища,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Моча,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Слюна,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Сперма,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Кровь (сыворотка, лейкоциты),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Ликвор,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Слезная жидкость,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Мазки-отпечатки с высыпаний,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Мазок с роговицы,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Жидкость из передней камеры глаза, 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</a:rPr>
              <a:t>Биопсийные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аутопсийные</a:t>
            </a:r>
            <a:r>
              <a:rPr lang="ru-RU" dirty="0">
                <a:solidFill>
                  <a:schemeClr val="tx1"/>
                </a:solidFill>
              </a:rPr>
              <a:t> материалы (кусочки мозга, печени и других органов на границе пораженной ткани), промывные воды бронхов (</a:t>
            </a:r>
            <a:r>
              <a:rPr lang="ru-RU" dirty="0" err="1">
                <a:solidFill>
                  <a:schemeClr val="tx1"/>
                </a:solidFill>
              </a:rPr>
              <a:t>лаважи</a:t>
            </a:r>
            <a:r>
              <a:rPr lang="ru-RU" dirty="0">
                <a:solidFill>
                  <a:schemeClr val="tx1"/>
                </a:solidFill>
              </a:rPr>
              <a:t>).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29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60239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Принципы диагностики герпетической инфекции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712968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Выделение и типирование вируса (золотой стандарт),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Генотипирование </a:t>
            </a:r>
            <a:r>
              <a:rPr lang="ru-RU" dirty="0" err="1">
                <a:solidFill>
                  <a:schemeClr val="tx1"/>
                </a:solidFill>
              </a:rPr>
              <a:t>изолятов</a:t>
            </a:r>
            <a:r>
              <a:rPr lang="ru-RU" dirty="0">
                <a:solidFill>
                  <a:schemeClr val="tx1"/>
                </a:solidFill>
              </a:rPr>
              <a:t> вируса,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Обнаружение вирусных антигенов (в клетках, жидкостях организма),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solidFill>
                  <a:schemeClr val="tx1"/>
                </a:solidFill>
              </a:rPr>
              <a:t>Детекция</a:t>
            </a:r>
            <a:r>
              <a:rPr lang="ru-RU" dirty="0">
                <a:solidFill>
                  <a:schemeClr val="tx1"/>
                </a:solidFill>
              </a:rPr>
              <a:t> ДНК вируса,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Выявление противовирусных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М-антител, </a:t>
            </a:r>
            <a:r>
              <a:rPr lang="ru-RU" dirty="0" err="1">
                <a:solidFill>
                  <a:schemeClr val="tx1"/>
                </a:solidFill>
              </a:rPr>
              <a:t>низкоавидных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G-антител, четырехкратного прироста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G-антител (только при первичной инфекции),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Цитологические исследования (выявление клеток </a:t>
            </a:r>
            <a:r>
              <a:rPr lang="ru-RU" dirty="0" err="1">
                <a:solidFill>
                  <a:schemeClr val="tx1"/>
                </a:solidFill>
              </a:rPr>
              <a:t>Тцанка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Унна</a:t>
            </a:r>
            <a:r>
              <a:rPr lang="ru-RU" dirty="0">
                <a:solidFill>
                  <a:schemeClr val="tx1"/>
                </a:solidFill>
              </a:rPr>
              <a:t>),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Кожная проба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896543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 err="1">
                <a:solidFill>
                  <a:schemeClr val="tx1"/>
                </a:solidFill>
              </a:rPr>
              <a:t>Цитомегаловирусная</a:t>
            </a:r>
            <a:r>
              <a:rPr lang="ru-RU" sz="3600" b="1" dirty="0">
                <a:solidFill>
                  <a:schemeClr val="tx1"/>
                </a:solidFill>
              </a:rPr>
              <a:t> инфекция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2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-55785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Классификация ЦМВИ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8" y="1340768"/>
            <a:ext cx="9214435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374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2680519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Лабораторная диагностика </a:t>
            </a:r>
            <a:r>
              <a:rPr lang="ru-RU" sz="3600" b="1" dirty="0" err="1">
                <a:solidFill>
                  <a:schemeClr val="tx1"/>
                </a:solidFill>
              </a:rPr>
              <a:t>цитомегаловирусной</a:t>
            </a:r>
            <a:r>
              <a:rPr lang="ru-RU" sz="3600" b="1" dirty="0">
                <a:solidFill>
                  <a:schemeClr val="tx1"/>
                </a:solidFill>
              </a:rPr>
              <a:t> инфекции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80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-127793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Материал для исследования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5488"/>
            <a:ext cx="8784976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Кровь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Ликвор (при поражении центральной нервной системы),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Моча,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Отделяемое шейки матки, уретры, влагалища,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Слюна,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Сперма,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Сок простаты, 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</a:rPr>
              <a:t>Лаважи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Грудное молоко, 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</a:rPr>
              <a:t>Биопсийный</a:t>
            </a:r>
            <a:r>
              <a:rPr lang="ru-RU" dirty="0">
                <a:solidFill>
                  <a:schemeClr val="tx1"/>
                </a:solidFill>
              </a:rPr>
              <a:t> материал,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Кусочки тканей при летальных исходах.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5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-171400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Методы диагностики ЦМВИ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77416"/>
            <a:ext cx="8964488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Выделение вируса в культуре клеток (растет в основном на человеческих клетках) с последующим выявлением сверхраннего антигена ЦМВ методом </a:t>
            </a:r>
            <a:r>
              <a:rPr lang="ru-RU" dirty="0" err="1">
                <a:solidFill>
                  <a:schemeClr val="tx1"/>
                </a:solidFill>
              </a:rPr>
              <a:t>иммунофлюоресценции</a:t>
            </a:r>
            <a:r>
              <a:rPr lang="ru-RU" dirty="0">
                <a:solidFill>
                  <a:schemeClr val="tx1"/>
                </a:solidFill>
              </a:rPr>
              <a:t> с помощью </a:t>
            </a:r>
            <a:r>
              <a:rPr lang="ru-RU" dirty="0" err="1">
                <a:solidFill>
                  <a:schemeClr val="tx1"/>
                </a:solidFill>
              </a:rPr>
              <a:t>моноклональных</a:t>
            </a:r>
            <a:r>
              <a:rPr lang="ru-RU" dirty="0">
                <a:solidFill>
                  <a:schemeClr val="tx1"/>
                </a:solidFill>
              </a:rPr>
              <a:t> антител.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Определение геномной ДНК в ПЦР.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</a:rPr>
              <a:t>Детекция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вирусспецифической</a:t>
            </a:r>
            <a:r>
              <a:rPr lang="ru-RU" dirty="0">
                <a:solidFill>
                  <a:schemeClr val="tx1"/>
                </a:solidFill>
              </a:rPr>
              <a:t> и-РНК (при </a:t>
            </a:r>
            <a:r>
              <a:rPr lang="ru-RU" dirty="0" err="1">
                <a:solidFill>
                  <a:schemeClr val="tx1"/>
                </a:solidFill>
              </a:rPr>
              <a:t>цитомегаловирусной</a:t>
            </a:r>
            <a:r>
              <a:rPr lang="ru-RU" dirty="0">
                <a:solidFill>
                  <a:schemeClr val="tx1"/>
                </a:solidFill>
              </a:rPr>
              <a:t> болезни).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Выявление </a:t>
            </a:r>
            <a:r>
              <a:rPr lang="ru-RU" dirty="0" err="1">
                <a:solidFill>
                  <a:schemeClr val="tx1"/>
                </a:solidFill>
              </a:rPr>
              <a:t>вирусспецифического</a:t>
            </a:r>
            <a:r>
              <a:rPr lang="ru-RU" dirty="0">
                <a:solidFill>
                  <a:schemeClr val="tx1"/>
                </a:solidFill>
              </a:rPr>
              <a:t> антигена в клетках крови (</a:t>
            </a:r>
            <a:r>
              <a:rPr lang="ru-RU" dirty="0" err="1">
                <a:solidFill>
                  <a:schemeClr val="tx1"/>
                </a:solidFill>
              </a:rPr>
              <a:t>антигенемия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Выявление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М-антител при первичной ЦМВИ и реактивации латентной инфекции.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Обнаружение </a:t>
            </a:r>
            <a:r>
              <a:rPr lang="ru-RU" dirty="0" err="1">
                <a:solidFill>
                  <a:schemeClr val="tx1"/>
                </a:solidFill>
              </a:rPr>
              <a:t>низкоавидных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G-антител при первичной инфекции.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Достоверный прирост (4-кратный и более) противовирусных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G-антител при первичной инфекции.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Выявление </a:t>
            </a:r>
            <a:r>
              <a:rPr lang="ru-RU" dirty="0" err="1">
                <a:solidFill>
                  <a:schemeClr val="tx1"/>
                </a:solidFill>
              </a:rPr>
              <a:t>цитомегалических</a:t>
            </a:r>
            <a:r>
              <a:rPr lang="ru-RU" dirty="0">
                <a:solidFill>
                  <a:schemeClr val="tx1"/>
                </a:solidFill>
              </a:rPr>
              <a:t> клеток.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3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896543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Краснуха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5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Краснуха 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5528"/>
            <a:ext cx="8712968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Занимает ведущее место по риску развития внутриутробных инфекций и врожденных пороков при заражении беременных в первом триместре. В связи с этим лабораторный диагноз краснушной инфекции в первые 12 недель беременности является абсолютным показанием для обязательного прерывания беременности.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2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42EE2CA7-588B-3042-8509-4D3CB362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0"/>
            <a:ext cx="4010025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187FFB01-4EFC-192B-42A3-AE6411C22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-165100"/>
            <a:ext cx="85074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TORCH-</a:t>
            </a:r>
            <a:r>
              <a:rPr lang="ru-RU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инфекции.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5A0C481A-C0BF-6753-0D43-32085C52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601365"/>
            <a:ext cx="8267700" cy="4779963"/>
          </a:xfrm>
          <a:prstGeom prst="rect">
            <a:avLst/>
          </a:prstGeom>
          <a:noFill/>
          <a:ln w="36000" cap="sq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64800" rIns="108000" bIns="64800"/>
          <a:lstStyle>
            <a:lvl1pPr marL="609600" indent="-598488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000000"/>
                </a:solidFill>
                <a:cs typeface="Arial" panose="020B0604020202020204" pitchFamily="34" charset="0"/>
              </a:rPr>
              <a:t>Что их объединяет в одну группу: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 err="1">
                <a:solidFill>
                  <a:srgbClr val="3333CC"/>
                </a:solidFill>
                <a:cs typeface="Arial" panose="020B0604020202020204" pitchFamily="34" charset="0"/>
              </a:rPr>
              <a:t>Трансплацентарное</a:t>
            </a: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 заражение плода при первичной инфекции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Тератогенный эффект в зависимости от срока беременности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>
                <a:srgbClr val="3333C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Сходные клинические проявления при внутриутробном инфицировании у новорожденных детей (значение лабораторной диагностики)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837D96EE-1DA1-4D1F-5047-D1F0E92F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0"/>
            <a:ext cx="5619750" cy="6858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0DA08E38-B4FA-9784-B87E-2EBD113B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9144000" cy="61277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680519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Лабораторная диагностика краснухи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2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-55785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Материал для исследования.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5488"/>
            <a:ext cx="8784976" cy="4495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Кровь </a:t>
            </a:r>
          </a:p>
          <a:p>
            <a:r>
              <a:rPr lang="ru-RU" dirty="0">
                <a:solidFill>
                  <a:schemeClr val="tx1"/>
                </a:solidFill>
              </a:rPr>
              <a:t>Носоглоточная слизь </a:t>
            </a:r>
          </a:p>
          <a:p>
            <a:r>
              <a:rPr lang="ru-RU" dirty="0">
                <a:solidFill>
                  <a:schemeClr val="tx1"/>
                </a:solidFill>
              </a:rPr>
              <a:t>Смывы </a:t>
            </a:r>
          </a:p>
          <a:p>
            <a:r>
              <a:rPr lang="ru-RU" dirty="0">
                <a:solidFill>
                  <a:schemeClr val="tx1"/>
                </a:solidFill>
              </a:rPr>
              <a:t>Моча </a:t>
            </a:r>
          </a:p>
          <a:p>
            <a:r>
              <a:rPr lang="ru-RU" dirty="0">
                <a:solidFill>
                  <a:schemeClr val="tx1"/>
                </a:solidFill>
              </a:rPr>
              <a:t>Ликвор </a:t>
            </a:r>
          </a:p>
          <a:p>
            <a:r>
              <a:rPr lang="ru-RU" dirty="0">
                <a:solidFill>
                  <a:schemeClr val="tx1"/>
                </a:solidFill>
              </a:rPr>
              <a:t>Отделяемое с конъюнктивы</a:t>
            </a:r>
          </a:p>
        </p:txBody>
      </p:sp>
    </p:spTree>
    <p:extLst>
      <p:ext uri="{BB962C8B-B14F-4D97-AF65-F5344CB8AC3E}">
        <p14:creationId xmlns:p14="http://schemas.microsoft.com/office/powerpoint/2010/main" val="3774203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88231"/>
            <a:ext cx="8856984" cy="12525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tx1"/>
                </a:solidFill>
              </a:rPr>
              <a:t>Краснуха. Методы лабораторной диагностики.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964488" cy="4495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Вирусологический метод</a:t>
            </a:r>
            <a:r>
              <a:rPr lang="ru-RU" dirty="0">
                <a:solidFill>
                  <a:schemeClr val="tx1"/>
                </a:solidFill>
              </a:rPr>
              <a:t> – выделение вируса в чувствительных клеточных структурах;</a:t>
            </a:r>
          </a:p>
          <a:p>
            <a:r>
              <a:rPr lang="ru-RU" b="1" dirty="0">
                <a:solidFill>
                  <a:schemeClr val="tx1"/>
                </a:solidFill>
              </a:rPr>
              <a:t>Молекулярно-биологический метод:</a:t>
            </a:r>
            <a:r>
              <a:rPr lang="ru-RU" dirty="0">
                <a:solidFill>
                  <a:schemeClr val="tx1"/>
                </a:solidFill>
              </a:rPr>
              <a:t> определение РНК вируса в ПЦР;</a:t>
            </a:r>
          </a:p>
          <a:p>
            <a:r>
              <a:rPr lang="ru-RU" b="1" dirty="0">
                <a:solidFill>
                  <a:schemeClr val="tx1"/>
                </a:solidFill>
              </a:rPr>
              <a:t>Серологические методы:</a:t>
            </a:r>
            <a:r>
              <a:rPr lang="ru-RU" dirty="0">
                <a:solidFill>
                  <a:schemeClr val="tx1"/>
                </a:solidFill>
              </a:rPr>
              <a:t> выявление </a:t>
            </a:r>
            <a:r>
              <a:rPr lang="en-US" dirty="0">
                <a:solidFill>
                  <a:schemeClr val="tx1"/>
                </a:solidFill>
              </a:rPr>
              <a:t>Ig</a:t>
            </a:r>
            <a:r>
              <a:rPr lang="ru-RU" dirty="0">
                <a:solidFill>
                  <a:schemeClr val="tx1"/>
                </a:solidFill>
              </a:rPr>
              <a:t>М-антител при первичной инфекции с 12 дня после контакта с источником инфекции в течение 1–2 месяцев (отсутствуют при реинфекции);</a:t>
            </a:r>
          </a:p>
          <a:p>
            <a:r>
              <a:rPr lang="ru-RU" b="1" dirty="0">
                <a:solidFill>
                  <a:schemeClr val="tx1"/>
                </a:solidFill>
              </a:rPr>
              <a:t>Выявление </a:t>
            </a:r>
            <a:r>
              <a:rPr lang="ru-RU" b="1" dirty="0" err="1">
                <a:solidFill>
                  <a:schemeClr val="tx1"/>
                </a:solidFill>
              </a:rPr>
              <a:t>низкоавидных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Ig</a:t>
            </a:r>
            <a:r>
              <a:rPr lang="ru-RU" b="1" dirty="0">
                <a:solidFill>
                  <a:schemeClr val="tx1"/>
                </a:solidFill>
              </a:rPr>
              <a:t>G-антител до 25 дня при первичной инфекции</a:t>
            </a:r>
            <a:r>
              <a:rPr lang="ru-RU" dirty="0">
                <a:solidFill>
                  <a:schemeClr val="tx1"/>
                </a:solidFill>
              </a:rPr>
              <a:t> (отсутствуют при реинфекции);</a:t>
            </a:r>
          </a:p>
          <a:p>
            <a:r>
              <a:rPr lang="ru-RU" b="1" dirty="0">
                <a:solidFill>
                  <a:schemeClr val="tx1"/>
                </a:solidFill>
              </a:rPr>
              <a:t>Выявление </a:t>
            </a:r>
            <a:r>
              <a:rPr lang="ru-RU" b="1" dirty="0" err="1">
                <a:solidFill>
                  <a:schemeClr val="tx1"/>
                </a:solidFill>
              </a:rPr>
              <a:t>сероконверсии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серопозитивации</a:t>
            </a:r>
            <a:r>
              <a:rPr lang="ru-RU" b="1" dirty="0">
                <a:solidFill>
                  <a:schemeClr val="tx1"/>
                </a:solidFill>
              </a:rPr>
              <a:t>) или достоверного прироста </a:t>
            </a:r>
            <a:r>
              <a:rPr lang="en-US" b="1" dirty="0">
                <a:solidFill>
                  <a:schemeClr val="tx1"/>
                </a:solidFill>
              </a:rPr>
              <a:t>Ig</a:t>
            </a:r>
            <a:r>
              <a:rPr lang="ru-RU" b="1" dirty="0">
                <a:solidFill>
                  <a:schemeClr val="tx1"/>
                </a:solidFill>
              </a:rPr>
              <a:t>G-антител (4-кратного и более) при исследовании парных сывороток, полученных с интервалом 3–4 недели</a:t>
            </a:r>
            <a:r>
              <a:rPr lang="ru-RU" dirty="0">
                <a:solidFill>
                  <a:schemeClr val="tx1"/>
                </a:solidFill>
              </a:rPr>
              <a:t> (при отрицательной 2-ой сыворотке получают 3 сыворотку через 2 недели после 2-ой сыворотки).</a:t>
            </a:r>
          </a:p>
        </p:txBody>
      </p:sp>
    </p:spTree>
    <p:extLst>
      <p:ext uri="{BB962C8B-B14F-4D97-AF65-F5344CB8AC3E}">
        <p14:creationId xmlns:p14="http://schemas.microsoft.com/office/powerpoint/2010/main" val="2971954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92079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Вопросы?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7" y="217716"/>
            <a:ext cx="3544063" cy="3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26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EAB3D369-1220-7D18-00F9-41813CFE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69913"/>
            <a:ext cx="7804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Распределение </a:t>
            </a:r>
            <a:r>
              <a:rPr lang="en-US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TORCH-</a:t>
            </a:r>
            <a:r>
              <a:rPr lang="ru-RU" altLang="ru-RU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инфекций по значимости: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7C9FCA33-4998-C1F0-ADC5-36F8C905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71725"/>
            <a:ext cx="72104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360" rIns="0" bIns="0"/>
          <a:lstStyle>
            <a:lvl1pPr marL="457200" indent="-4572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900" b="1" i="1">
                <a:solidFill>
                  <a:srgbClr val="191966"/>
                </a:solidFill>
                <a:cs typeface="Arial" panose="020B0604020202020204" pitchFamily="34" charset="0"/>
              </a:rPr>
              <a:t>Токсоплазмоз.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900" b="1" i="1">
                <a:solidFill>
                  <a:srgbClr val="00B050"/>
                </a:solidFill>
                <a:cs typeface="Arial" panose="020B0604020202020204" pitchFamily="34" charset="0"/>
              </a:rPr>
              <a:t>Цитомегаловирус</a:t>
            </a:r>
            <a:r>
              <a:rPr lang="ru-RU" altLang="ru-RU" sz="2900" b="1" i="1">
                <a:solidFill>
                  <a:srgbClr val="191966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900" b="1" i="1">
                <a:solidFill>
                  <a:srgbClr val="FF0000"/>
                </a:solidFill>
                <a:cs typeface="Arial" panose="020B0604020202020204" pitchFamily="34" charset="0"/>
              </a:rPr>
              <a:t>Краснуха</a:t>
            </a:r>
            <a:r>
              <a:rPr lang="ru-RU" altLang="ru-RU" sz="2900" b="1" i="1">
                <a:solidFill>
                  <a:srgbClr val="191966"/>
                </a:solidFill>
                <a:cs typeface="Arial" panose="020B0604020202020204" pitchFamily="34" charset="0"/>
              </a:rPr>
              <a:t> (???) - </a:t>
            </a:r>
            <a:r>
              <a:rPr lang="ru-RU" altLang="ru-RU" sz="2900" b="1" i="1">
                <a:solidFill>
                  <a:srgbClr val="CC3300"/>
                </a:solidFill>
                <a:cs typeface="Arial" panose="020B0604020202020204" pitchFamily="34" charset="0"/>
              </a:rPr>
              <a:t>зависит от программ иммунизации детей..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900" b="1" i="1">
                <a:solidFill>
                  <a:srgbClr val="00B0F0"/>
                </a:solidFill>
                <a:cs typeface="Arial" panose="020B0604020202020204" pitchFamily="34" charset="0"/>
              </a:rPr>
              <a:t>ВПГ1,2 </a:t>
            </a:r>
            <a:r>
              <a:rPr lang="ru-RU" altLang="ru-RU" sz="2900" b="1" i="1">
                <a:solidFill>
                  <a:srgbClr val="191966"/>
                </a:solidFill>
                <a:cs typeface="Arial" panose="020B0604020202020204" pitchFamily="34" charset="0"/>
              </a:rPr>
              <a:t>(особенно ВПГ2-тяжелые врожденные пороки развития).</a:t>
            </a:r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B2269ECC-58BA-C28B-2280-215E48EB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349500"/>
            <a:ext cx="719137" cy="280828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8585E0"/>
          </a:solidFill>
          <a:ln w="25560" cap="sq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5A1C80C5-A38B-8358-EDD1-D70BC634E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-165100"/>
            <a:ext cx="85074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ru-RU" sz="3600" b="1" dirty="0">
                <a:solidFill>
                  <a:schemeClr val="tx1"/>
                </a:solidFill>
                <a:cs typeface="Arial" panose="020B0604020202020204" pitchFamily="34" charset="0"/>
              </a:rPr>
              <a:t>TORCH-</a:t>
            </a:r>
            <a:r>
              <a:rPr lang="ru-RU" altLang="ru-RU" sz="3600" b="1" dirty="0">
                <a:solidFill>
                  <a:schemeClr val="tx1"/>
                </a:solidFill>
                <a:cs typeface="Arial" panose="020B0604020202020204" pitchFamily="34" charset="0"/>
              </a:rPr>
              <a:t>инфекции.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DE6EEDB9-6A9D-9FB6-14A8-DD0A5A64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601365"/>
            <a:ext cx="8194675" cy="4779963"/>
          </a:xfrm>
          <a:prstGeom prst="rect">
            <a:avLst/>
          </a:prstGeom>
          <a:noFill/>
          <a:ln w="36000" cap="sq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64800" rIns="108000" bIns="64800"/>
          <a:lstStyle>
            <a:lvl1pPr marL="609600" indent="-598488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При первичном заражении во время беременности может происходить внутриутробное инфицирование, приводящее: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а) к </a:t>
            </a:r>
            <a:r>
              <a:rPr lang="ru-RU" altLang="ru-RU" sz="2900" b="1" i="1" dirty="0" err="1">
                <a:solidFill>
                  <a:srgbClr val="3333CC"/>
                </a:solidFill>
                <a:cs typeface="Arial" panose="020B0604020202020204" pitchFamily="34" charset="0"/>
              </a:rPr>
              <a:t>невынашиванию</a:t>
            </a: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 беременности.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б) мертворождению.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в) формированию пороков развития.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900" b="1" i="1" dirty="0">
                <a:solidFill>
                  <a:srgbClr val="3333CC"/>
                </a:solidFill>
                <a:cs typeface="Arial" panose="020B0604020202020204" pitchFamily="34" charset="0"/>
              </a:rPr>
              <a:t>г) инвалидизации и смерти ребенка.</a:t>
            </a:r>
          </a:p>
          <a:p>
            <a:pPr eaLnBrk="1" hangingPunct="1">
              <a:lnSpc>
                <a:spcPct val="95000"/>
              </a:lnSpc>
              <a:spcAft>
                <a:spcPts val="1288"/>
              </a:spcAft>
              <a:buClrTx/>
              <a:buFontTx/>
              <a:buNone/>
            </a:pPr>
            <a:endParaRPr lang="ru-RU" altLang="ru-RU" sz="2900" b="1" i="1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BFBCAEA4-555E-5B99-85CC-06F61804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804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3600" b="1" i="1">
                <a:solidFill>
                  <a:srgbClr val="002060"/>
                </a:solidFill>
                <a:cs typeface="Arial" panose="020B0604020202020204" pitchFamily="34" charset="0"/>
              </a:rPr>
              <a:t>Трансплацентарная передача.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3580ADB-E8D6-47CA-8E37-AFC0B003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36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200" b="1" i="1">
                <a:solidFill>
                  <a:srgbClr val="000000"/>
                </a:solidFill>
                <a:cs typeface="Arial" panose="020B0604020202020204" pitchFamily="34" charset="0"/>
              </a:rPr>
              <a:t>Вероятность передачи </a:t>
            </a:r>
            <a:r>
              <a:rPr lang="ru-RU" altLang="ru-RU" sz="2200" b="1" i="1" u="sng">
                <a:solidFill>
                  <a:srgbClr val="000000"/>
                </a:solidFill>
                <a:cs typeface="Arial" panose="020B0604020202020204" pitchFamily="34" charset="0"/>
              </a:rPr>
              <a:t>наивысшая</a:t>
            </a:r>
            <a:r>
              <a:rPr lang="ru-RU" altLang="ru-RU" sz="2200" b="1" i="1">
                <a:solidFill>
                  <a:srgbClr val="000000"/>
                </a:solidFill>
                <a:cs typeface="Arial" panose="020B0604020202020204" pitchFamily="34" charset="0"/>
              </a:rPr>
              <a:t> при инфицировании матери на поздних сроках беременности.</a:t>
            </a:r>
          </a:p>
          <a:p>
            <a:pPr eaLnBrk="1" hangingPunct="1">
              <a:lnSpc>
                <a:spcPct val="75000"/>
              </a:lnSpc>
              <a:spcAft>
                <a:spcPts val="1288"/>
              </a:spcAft>
              <a:buClrTx/>
              <a:buFontTx/>
              <a:buNone/>
            </a:pPr>
            <a:r>
              <a:rPr lang="ru-RU" altLang="ru-RU" sz="2200" b="1" i="1">
                <a:solidFill>
                  <a:srgbClr val="000000"/>
                </a:solidFill>
                <a:cs typeface="Arial" panose="020B0604020202020204" pitchFamily="34" charset="0"/>
              </a:rPr>
              <a:t>Тяжесть поражения </a:t>
            </a:r>
            <a:r>
              <a:rPr lang="ru-RU" altLang="ru-RU" sz="2200" b="1" i="1" u="sng">
                <a:solidFill>
                  <a:srgbClr val="000000"/>
                </a:solidFill>
                <a:cs typeface="Arial" panose="020B0604020202020204" pitchFamily="34" charset="0"/>
              </a:rPr>
              <a:t>наивысшая</a:t>
            </a:r>
            <a:r>
              <a:rPr lang="ru-RU" altLang="ru-RU" sz="2200" b="1" i="1">
                <a:solidFill>
                  <a:srgbClr val="000000"/>
                </a:solidFill>
                <a:cs typeface="Arial" panose="020B0604020202020204" pitchFamily="34" charset="0"/>
              </a:rPr>
              <a:t> при инфицировании на ранних сроках.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41E7C24-0AB4-70F6-795A-F32424BB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71628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9EBB5E21-D655-6C77-6F1E-FAB6CB36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04664"/>
            <a:ext cx="7804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Группы лиц, подлежащих</a:t>
            </a:r>
            <a:br>
              <a:rPr lang="ru-RU" alt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обследованию на </a:t>
            </a:r>
            <a:r>
              <a:rPr lang="ru-RU" altLang="ru-RU" sz="3200" b="1" dirty="0">
                <a:solidFill>
                  <a:srgbClr val="C00000"/>
                </a:solidFill>
                <a:cs typeface="Arial" panose="020B0604020202020204" pitchFamily="34" charset="0"/>
              </a:rPr>
              <a:t>TORCH-инфекции: 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47B33BC-E2CA-8A5C-EB65-19975BF3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492896"/>
            <a:ext cx="7804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360" rIns="0" bIns="0"/>
          <a:lstStyle>
            <a:lvl1pPr marL="457200" indent="-457200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Женщины, планирующие беременность.</a:t>
            </a:r>
          </a:p>
          <a:p>
            <a:pPr eaLnBrk="1" hangingPunct="1">
              <a:lnSpc>
                <a:spcPct val="8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Здоровые беременные с целью выявления риска инфицирования.</a:t>
            </a:r>
          </a:p>
          <a:p>
            <a:pPr eaLnBrk="1" hangingPunct="1">
              <a:lnSpc>
                <a:spcPct val="8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Беременные с подозрением на инфицирование.</a:t>
            </a:r>
          </a:p>
          <a:p>
            <a:pPr eaLnBrk="1" hangingPunct="1">
              <a:lnSpc>
                <a:spcPct val="8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Новорожденные дети с клиническими проявлениями внутриутробной инфекции.</a:t>
            </a:r>
          </a:p>
          <a:p>
            <a:pPr eaLnBrk="1" hangingPunct="1">
              <a:lnSpc>
                <a:spcPct val="85000"/>
              </a:lnSpc>
              <a:spcAft>
                <a:spcPts val="1288"/>
              </a:spcAft>
              <a:buFont typeface="Wingdings" panose="05000000000000000000" pitchFamily="2" charset="2"/>
              <a:buChar char=""/>
            </a:pPr>
            <a:r>
              <a:rPr lang="ru-RU" altLang="ru-RU" sz="2400" b="1" dirty="0">
                <a:solidFill>
                  <a:schemeClr val="tx1"/>
                </a:solidFill>
                <a:cs typeface="Arial" panose="020B0604020202020204" pitchFamily="34" charset="0"/>
              </a:rPr>
              <a:t>Мужчины и женщины при подготовке к ЭКО.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2896543"/>
            <a:ext cx="8856984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Вирусные инфекции и беременность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3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22543</TotalTime>
  <Words>1821</Words>
  <Application>Microsoft Office PowerPoint</Application>
  <PresentationFormat>Экран (4:3)</PresentationFormat>
  <Paragraphs>224</Paragraphs>
  <Slides>45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Candara</vt:lpstr>
      <vt:lpstr>Garamond</vt:lpstr>
      <vt:lpstr>Symbol</vt:lpstr>
      <vt:lpstr>Times New Roman</vt:lpstr>
      <vt:lpstr>Wingdings</vt:lpstr>
      <vt:lpstr>Волна</vt:lpstr>
      <vt:lpstr>Лабораторная диагностика TORCH инфекций, вызванные вирусами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Вирусные инфекции и беременность</vt:lpstr>
      <vt:lpstr>Особенности течения вирусных инфекций при беременности</vt:lpstr>
      <vt:lpstr>Патология, развивающаяся на различных этапах беременности</vt:lpstr>
      <vt:lpstr>Прямое и непрямое влияние вирусных инфекций на развитие эмбриона/плода</vt:lpstr>
      <vt:lpstr>Прямое тератогенное действия вирусов связано с:</vt:lpstr>
      <vt:lpstr>Непрямое тератогенное действие вирусов</vt:lpstr>
      <vt:lpstr>Факторы, способствующие высокому риску антенатального инфицирования</vt:lpstr>
      <vt:lpstr>Пути инфицирования эмбриона/плода</vt:lpstr>
      <vt:lpstr>Патологические процессы у плода и клинические проявления у новорожденных зависят от срока заражения</vt:lpstr>
      <vt:lpstr>Факторы высокого риска проявления тератогенного действия вирусов</vt:lpstr>
      <vt:lpstr>Особенности течения внутриутробных вирусных инфекций</vt:lpstr>
      <vt:lpstr>Проявления вирусных инфекций у новорожденных детей</vt:lpstr>
      <vt:lpstr>Инфицирование плода и лабораторные тесты после родов</vt:lpstr>
      <vt:lpstr>Презентация PowerPoint</vt:lpstr>
      <vt:lpstr>Презентация PowerPoint</vt:lpstr>
      <vt:lpstr>Презентация PowerPoint</vt:lpstr>
      <vt:lpstr>Классификация герпесвирусов</vt:lpstr>
      <vt:lpstr>Презентация PowerPoint</vt:lpstr>
      <vt:lpstr>Презентация PowerPoint</vt:lpstr>
      <vt:lpstr>Презентация PowerPoint</vt:lpstr>
      <vt:lpstr>Лабораторная диагностика герпетической инфекции</vt:lpstr>
      <vt:lpstr>Материал для исследования</vt:lpstr>
      <vt:lpstr>Принципы диагностики герпетической инфекции</vt:lpstr>
      <vt:lpstr>Цитомегаловирусная инфекция</vt:lpstr>
      <vt:lpstr>Классификация ЦМВИ</vt:lpstr>
      <vt:lpstr>Лабораторная диагностика цитомегаловирусной инфекции</vt:lpstr>
      <vt:lpstr>Материал для исследования</vt:lpstr>
      <vt:lpstr>Методы диагностики ЦМВИ</vt:lpstr>
      <vt:lpstr>Краснуха</vt:lpstr>
      <vt:lpstr>Краснуха </vt:lpstr>
      <vt:lpstr>Презентация PowerPoint</vt:lpstr>
      <vt:lpstr>Презентация PowerPoint</vt:lpstr>
      <vt:lpstr>Презентация PowerPoint</vt:lpstr>
      <vt:lpstr>Лабораторная диагностика краснухи</vt:lpstr>
      <vt:lpstr>Материал для исследования.</vt:lpstr>
      <vt:lpstr>Краснуха. Методы лабораторной диагностики.</vt:lpstr>
      <vt:lpstr>Вопросы?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D:  Значение в терапии остеопороза</dc:title>
  <dc:creator>Name</dc:creator>
  <cp:lastModifiedBy>Boris Zavodovsky</cp:lastModifiedBy>
  <cp:revision>5819</cp:revision>
  <cp:lastPrinted>2014-07-23T05:43:04Z</cp:lastPrinted>
  <dcterms:created xsi:type="dcterms:W3CDTF">2013-05-03T07:25:23Z</dcterms:created>
  <dcterms:modified xsi:type="dcterms:W3CDTF">2023-08-14T07:23:53Z</dcterms:modified>
</cp:coreProperties>
</file>