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4" r:id="rId3"/>
    <p:sldId id="258" r:id="rId4"/>
    <p:sldId id="295" r:id="rId5"/>
    <p:sldId id="307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277" r:id="rId16"/>
    <p:sldId id="278" r:id="rId17"/>
    <p:sldId id="308" r:id="rId18"/>
    <p:sldId id="280" r:id="rId19"/>
    <p:sldId id="281" r:id="rId20"/>
    <p:sldId id="282" r:id="rId21"/>
    <p:sldId id="279" r:id="rId22"/>
    <p:sldId id="287" r:id="rId23"/>
    <p:sldId id="288" r:id="rId24"/>
    <p:sldId id="291" r:id="rId25"/>
    <p:sldId id="289" r:id="rId26"/>
    <p:sldId id="286" r:id="rId27"/>
    <p:sldId id="290" r:id="rId28"/>
    <p:sldId id="259" r:id="rId29"/>
    <p:sldId id="260" r:id="rId30"/>
    <p:sldId id="261" r:id="rId31"/>
    <p:sldId id="262" r:id="rId32"/>
    <p:sldId id="263" r:id="rId33"/>
    <p:sldId id="264" r:id="rId34"/>
    <p:sldId id="272" r:id="rId35"/>
    <p:sldId id="309" r:id="rId36"/>
    <p:sldId id="273" r:id="rId37"/>
    <p:sldId id="265" r:id="rId38"/>
    <p:sldId id="274" r:id="rId39"/>
    <p:sldId id="275" r:id="rId40"/>
    <p:sldId id="276" r:id="rId41"/>
    <p:sldId id="266" r:id="rId42"/>
    <p:sldId id="312" r:id="rId43"/>
    <p:sldId id="267" r:id="rId44"/>
    <p:sldId id="268" r:id="rId45"/>
    <p:sldId id="269" r:id="rId46"/>
    <p:sldId id="270" r:id="rId47"/>
    <p:sldId id="271" r:id="rId48"/>
    <p:sldId id="311" r:id="rId49"/>
    <p:sldId id="313" r:id="rId50"/>
    <p:sldId id="29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3577A-ADD7-4CB3-B04B-CF957F3DDEE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CBA11-407D-49E8-A094-52E67AF6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AE6694-CF47-4FA0-941B-376B1C988EAC}" type="slidenum">
              <a:rPr lang="ru-RU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167B-28D5-40C4-B68E-B3670AE65D68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FD39-B86D-40EC-A83D-9A8D9F953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0%B8%D0%BE%D1%82%D0%B8%D0%B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5%D1%80%D0%BE%D0%BC%D0%BE%D1%81%D0%BE%D0%BC%D0%B0" TargetMode="External"/><Relationship Id="rId4" Type="http://schemas.openxmlformats.org/officeDocument/2006/relationships/hyperlink" Target="https://ru.wikipedia.org/wiki/%D0%98%D0%B4%D0%B5%D0%BE%D0%B3%D1%80%D0%B0%D0%BC%D0%BC%D0%B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ГЕНОМНЫЙ АНАЛИЗ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Выделение ДНК</a:t>
            </a:r>
          </a:p>
          <a:p>
            <a:r>
              <a:rPr lang="ru-RU" dirty="0" err="1" smtClean="0"/>
              <a:t>Секвенирование</a:t>
            </a:r>
            <a:r>
              <a:rPr lang="ru-RU" dirty="0" smtClean="0"/>
              <a:t> ДНК</a:t>
            </a:r>
          </a:p>
          <a:p>
            <a:r>
              <a:rPr lang="ru-RU" dirty="0" smtClean="0"/>
              <a:t>Изучение генома</a:t>
            </a:r>
            <a:br>
              <a:rPr lang="ru-RU" dirty="0" smtClean="0"/>
            </a:br>
            <a:r>
              <a:rPr lang="ru-RU" dirty="0" smtClean="0"/>
              <a:t>Геномный анализ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623"/>
          <a:stretch>
            <a:fillRect/>
          </a:stretch>
        </p:blipFill>
        <p:spPr bwMode="auto">
          <a:xfrm>
            <a:off x="467544" y="1052736"/>
            <a:ext cx="8229600" cy="27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929066"/>
            <a:ext cx="5850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ibek MEIRBEKOV\Desktop\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352839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2" descr="C:\Users\Aibek MEIRBEKOV\Desktop\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568952" cy="2736304"/>
          </a:xfrm>
          <a:prstGeom prst="rect">
            <a:avLst/>
          </a:prstGeom>
          <a:ln w="76200" cap="flat" cmpd="sng" algn="ctr">
            <a:solidFill>
              <a:schemeClr val="accent2"/>
            </a:solidFill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bek MEIRBEKOV\Desktop\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3672061"/>
          </a:xfrm>
          <a:prstGeom prst="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3"/>
            <a:ext cx="6667500" cy="23682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ibek MEIRBEKOV\Desktop\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ln w="57150"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631"/>
            <a:ext cx="2627784" cy="63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ibek MEIRBEKOV\Desktop\'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9913"/>
            <a:ext cx="9144000" cy="1143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Существует несколько методов </a:t>
            </a:r>
            <a:r>
              <a:rPr lang="ru-RU" dirty="0" smtClean="0"/>
              <a:t>ДНК–тестирования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анализа)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5728" y="1255750"/>
            <a:ext cx="8491274" cy="45495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Электрофорез ДНК в </a:t>
            </a:r>
            <a:r>
              <a:rPr lang="ru-RU" dirty="0" err="1" smtClean="0"/>
              <a:t>агарозном</a:t>
            </a:r>
            <a:r>
              <a:rPr lang="ru-RU" dirty="0" smtClean="0"/>
              <a:t> геле, в полиакриламидном геле</a:t>
            </a:r>
          </a:p>
          <a:p>
            <a:r>
              <a:rPr lang="ru-RU" dirty="0" smtClean="0"/>
              <a:t>Анализ </a:t>
            </a:r>
            <a:r>
              <a:rPr lang="ru-RU" dirty="0"/>
              <a:t>полиморфизма длины </a:t>
            </a:r>
            <a:r>
              <a:rPr lang="ru-RU" dirty="0" err="1"/>
              <a:t>рестрикционных</a:t>
            </a:r>
            <a:r>
              <a:rPr lang="ru-RU" dirty="0"/>
              <a:t> фрагментов — </a:t>
            </a:r>
            <a:r>
              <a:rPr lang="ru-RU" dirty="0" smtClean="0"/>
              <a:t>ПДРФ</a:t>
            </a:r>
          </a:p>
          <a:p>
            <a:r>
              <a:rPr lang="ru-RU" dirty="0"/>
              <a:t>Метод полимеразной цепной реакции — </a:t>
            </a:r>
            <a:r>
              <a:rPr lang="ru-RU" dirty="0" smtClean="0"/>
              <a:t>ПЦР</a:t>
            </a:r>
          </a:p>
          <a:p>
            <a:r>
              <a:rPr lang="ru-RU" dirty="0" err="1"/>
              <a:t>Секвенирование</a:t>
            </a:r>
            <a:r>
              <a:rPr lang="ru-RU" dirty="0"/>
              <a:t> </a:t>
            </a:r>
            <a:r>
              <a:rPr lang="ru-RU" dirty="0" smtClean="0"/>
              <a:t>ДНК</a:t>
            </a:r>
          </a:p>
          <a:p>
            <a:r>
              <a:rPr lang="ru-RU" dirty="0" err="1"/>
              <a:t>Детекция</a:t>
            </a:r>
            <a:r>
              <a:rPr lang="ru-RU" dirty="0"/>
              <a:t> ДНК на чипах</a:t>
            </a:r>
          </a:p>
        </p:txBody>
      </p:sp>
    </p:spTree>
    <p:extLst>
      <p:ext uri="{BB962C8B-B14F-4D97-AF65-F5344CB8AC3E}">
        <p14:creationId xmlns:p14="http://schemas.microsoft.com/office/powerpoint/2010/main" xmlns="" val="358625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0411" y="1030931"/>
            <a:ext cx="8752544" cy="202337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Электрофорез</a:t>
            </a:r>
            <a:r>
              <a:rPr lang="ru-RU" dirty="0"/>
              <a:t> – метод разделения макромолекул, </a:t>
            </a:r>
            <a:r>
              <a:rPr lang="ru-RU" dirty="0" smtClean="0"/>
              <a:t>различающихся по </a:t>
            </a:r>
            <a:r>
              <a:rPr lang="ru-RU" dirty="0"/>
              <a:t>таким параметрам, как размеры (или молекулярная масса), </a:t>
            </a:r>
            <a:r>
              <a:rPr lang="ru-RU" dirty="0" smtClean="0"/>
              <a:t>пространственная </a:t>
            </a:r>
            <a:r>
              <a:rPr lang="ru-RU" dirty="0"/>
              <a:t>конфигурация, вторичная структура и </a:t>
            </a:r>
            <a:r>
              <a:rPr lang="ru-RU" dirty="0" smtClean="0"/>
              <a:t>электрический заряд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97" y="3129241"/>
            <a:ext cx="3784320" cy="321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764800" cy="237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49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Фракционирование НК. Гель-электрофорез ДНК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9604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4" y="1268760"/>
            <a:ext cx="408654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" y="0"/>
            <a:ext cx="9139095" cy="7614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Преимущества </a:t>
            </a:r>
            <a:r>
              <a:rPr lang="ru-RU" sz="28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агарозного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геля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0411" y="881051"/>
            <a:ext cx="5421352" cy="58452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прочность </a:t>
            </a:r>
            <a:r>
              <a:rPr lang="ru-RU" dirty="0" err="1"/>
              <a:t>агарозного</a:t>
            </a:r>
            <a:r>
              <a:rPr lang="ru-RU" dirty="0"/>
              <a:t> </a:t>
            </a:r>
            <a:r>
              <a:rPr lang="ru-RU" dirty="0" smtClean="0"/>
              <a:t>геля;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крупнопористость</a:t>
            </a:r>
            <a:r>
              <a:rPr lang="ru-RU" dirty="0" smtClean="0"/>
              <a:t> </a:t>
            </a:r>
            <a:r>
              <a:rPr lang="ru-RU" dirty="0"/>
              <a:t>(позволяющая разделять особенно крупные молекулы, в частности нуклеиновые кислоты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агарозный</a:t>
            </a:r>
            <a:r>
              <a:rPr lang="ru-RU" dirty="0" smtClean="0"/>
              <a:t> </a:t>
            </a:r>
            <a:r>
              <a:rPr lang="ru-RU" dirty="0"/>
              <a:t>гель является очень мягким носителем (т.е. в отличие от электрофореза на бумаге, например, при нем не происходит </a:t>
            </a:r>
            <a:r>
              <a:rPr lang="ru-RU" dirty="0" err="1"/>
              <a:t>инактивации</a:t>
            </a:r>
            <a:r>
              <a:rPr lang="ru-RU" dirty="0"/>
              <a:t> белков, что позволяет определять активность отдельных фракций белков после проведения электрофореза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приготовление </a:t>
            </a:r>
            <a:r>
              <a:rPr lang="ru-RU" dirty="0" err="1"/>
              <a:t>агарозного</a:t>
            </a:r>
            <a:r>
              <a:rPr lang="ru-RU" dirty="0"/>
              <a:t> геля значительно проще, чем крахмального и </a:t>
            </a:r>
            <a:r>
              <a:rPr lang="ru-RU" dirty="0" smtClean="0"/>
              <a:t>полиакриламидного;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относительно </a:t>
            </a:r>
            <a:r>
              <a:rPr lang="ru-RU" dirty="0"/>
              <a:t>небольшая продолжительность электрофореза (сильно варьирует в зависимости от варианта метода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относительная </a:t>
            </a:r>
            <a:r>
              <a:rPr lang="ru-RU" dirty="0"/>
              <a:t>дешевизна метода.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022" y="881051"/>
            <a:ext cx="3527146" cy="2622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819" y="4028517"/>
            <a:ext cx="3399551" cy="216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55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05870"/>
            <a:ext cx="6205162" cy="54705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Агароза</a:t>
            </a:r>
            <a:r>
              <a:rPr lang="ru-RU" dirty="0" smtClean="0"/>
              <a:t> очень хрупка, легко разрушается при манипулировании. </a:t>
            </a:r>
            <a:r>
              <a:rPr lang="ru-RU" dirty="0" err="1" smtClean="0"/>
              <a:t>Агарозные</a:t>
            </a:r>
            <a:r>
              <a:rPr lang="ru-RU" dirty="0" smtClean="0"/>
              <a:t> гели имеют «поры» большого размера и используются преимущественно для разделения больших молекул с молекулярной массой больше чем 200 </a:t>
            </a:r>
            <a:r>
              <a:rPr lang="ru-RU" dirty="0" err="1" smtClean="0"/>
              <a:t>кДа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Разделение в </a:t>
            </a:r>
            <a:r>
              <a:rPr lang="ru-RU" dirty="0" err="1" smtClean="0"/>
              <a:t>агарозных</a:t>
            </a:r>
            <a:r>
              <a:rPr lang="ru-RU" dirty="0" smtClean="0"/>
              <a:t> гелях происходит быстро, но с ограниченным разрешением, так как полосы, образующиеся в </a:t>
            </a:r>
            <a:r>
              <a:rPr lang="ru-RU" dirty="0" err="1" smtClean="0"/>
              <a:t>агарозных</a:t>
            </a:r>
            <a:r>
              <a:rPr lang="ru-RU" dirty="0" smtClean="0"/>
              <a:t> гелях, имеют тенденцию размываться и распространяться в стороны. Это является результатом большого размера пор и не может быть предотвращено. </a:t>
            </a:r>
            <a:r>
              <a:rPr lang="ru-RU" dirty="0" err="1" smtClean="0"/>
              <a:t>Агарозные</a:t>
            </a:r>
            <a:r>
              <a:rPr lang="ru-RU" dirty="0" smtClean="0"/>
              <a:t> гели получают </a:t>
            </a:r>
            <a:r>
              <a:rPr lang="ru-RU" dirty="0" err="1" smtClean="0"/>
              <a:t>суспендированием</a:t>
            </a:r>
            <a:r>
              <a:rPr lang="ru-RU" dirty="0" smtClean="0"/>
              <a:t> сухого порошка </a:t>
            </a:r>
            <a:r>
              <a:rPr lang="ru-RU" dirty="0" err="1" smtClean="0"/>
              <a:t>агарозы</a:t>
            </a:r>
            <a:r>
              <a:rPr lang="ru-RU" dirty="0" smtClean="0"/>
              <a:t> в водном буфере, и кипячением смеси до того момента, когда </a:t>
            </a:r>
            <a:r>
              <a:rPr lang="ru-RU" dirty="0" err="1" smtClean="0"/>
              <a:t>агароза</a:t>
            </a:r>
            <a:r>
              <a:rPr lang="ru-RU" dirty="0" smtClean="0"/>
              <a:t> расплавится и образует прозрачный раствор. Затем раствор наливают на подложку и дают остыть до комнатной температуры, чтобы сформировался прочный гель. При застывании </a:t>
            </a:r>
            <a:r>
              <a:rPr lang="ru-RU" dirty="0" err="1" smtClean="0"/>
              <a:t>агароза</a:t>
            </a:r>
            <a:r>
              <a:rPr lang="ru-RU" dirty="0" smtClean="0"/>
              <a:t> формирует матрикс, плотность которого определяется концентрацией.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877" y="955991"/>
            <a:ext cx="2825280" cy="32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956" y="3953578"/>
            <a:ext cx="2887200" cy="24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853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ОБЩАЯ СТРАТЕГИЯ ИССЛЕДОВАНИЯ МАКРОМОЛЕКУЛ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11413" y="1270000"/>
            <a:ext cx="38211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/>
              <a:t>Получение ОБЪЕКТА исследования </a:t>
            </a:r>
          </a:p>
          <a:p>
            <a:pPr eaLnBrk="1" hangingPunct="1"/>
            <a:r>
              <a:rPr lang="ru-RU" dirty="0" smtClean="0"/>
              <a:t>клетки тканей растений и животных)</a:t>
            </a:r>
            <a:endParaRPr lang="ru-RU" dirty="0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319338" y="2728913"/>
            <a:ext cx="405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268538" y="2565400"/>
            <a:ext cx="453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627313" y="2133600"/>
            <a:ext cx="37449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Обработка объекта исследования (лизис, разрушение, измельчение)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2339975" y="3213100"/>
            <a:ext cx="4535488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Выделение нужной фракции или нужной макроструктуры (мембраны, органеллы, ядро, рибосомы, микросомы, цитоплазмы и др.)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1331913" y="5159375"/>
            <a:ext cx="610076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Обработка препарата. Выделение фракции белков (липидов,</a:t>
            </a:r>
          </a:p>
          <a:p>
            <a:pPr eaLnBrk="1" hangingPunct="1"/>
            <a:r>
              <a:rPr lang="ru-RU"/>
              <a:t>ДНК, РНК и т.д.)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900113" y="6022975"/>
            <a:ext cx="1971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Детекция </a:t>
            </a:r>
          </a:p>
          <a:p>
            <a:pPr eaLnBrk="1" hangingPunct="1"/>
            <a:r>
              <a:rPr lang="ru-RU"/>
              <a:t>нужной молекулы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6084888" y="6022975"/>
            <a:ext cx="23383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Выделение и очистка </a:t>
            </a:r>
          </a:p>
          <a:p>
            <a:pPr eaLnBrk="1" hangingPunct="1"/>
            <a:r>
              <a:rPr lang="ru-RU"/>
              <a:t>нужной молекулы</a:t>
            </a:r>
          </a:p>
        </p:txBody>
      </p:sp>
      <p:sp>
        <p:nvSpPr>
          <p:cNvPr id="3083" name="AutoShape 18"/>
          <p:cNvSpPr>
            <a:spLocks noChangeArrowheads="1"/>
          </p:cNvSpPr>
          <p:nvPr/>
        </p:nvSpPr>
        <p:spPr bwMode="auto">
          <a:xfrm>
            <a:off x="6659563" y="1412875"/>
            <a:ext cx="504825" cy="1223963"/>
          </a:xfrm>
          <a:prstGeom prst="curvedLeftArrow">
            <a:avLst>
              <a:gd name="adj1" fmla="val 48491"/>
              <a:gd name="adj2" fmla="val 969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9"/>
          <p:cNvSpPr>
            <a:spLocks noChangeArrowheads="1"/>
          </p:cNvSpPr>
          <p:nvPr/>
        </p:nvSpPr>
        <p:spPr bwMode="auto">
          <a:xfrm>
            <a:off x="1763713" y="2565400"/>
            <a:ext cx="431800" cy="1223963"/>
          </a:xfrm>
          <a:prstGeom prst="curvedRightArrow">
            <a:avLst>
              <a:gd name="adj1" fmla="val 56691"/>
              <a:gd name="adj2" fmla="val 11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21"/>
          <p:cNvSpPr>
            <a:spLocks noChangeArrowheads="1"/>
          </p:cNvSpPr>
          <p:nvPr/>
        </p:nvSpPr>
        <p:spPr bwMode="auto">
          <a:xfrm>
            <a:off x="3995738" y="4508500"/>
            <a:ext cx="1081087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Line 22"/>
          <p:cNvSpPr>
            <a:spLocks noChangeShapeType="1"/>
          </p:cNvSpPr>
          <p:nvPr/>
        </p:nvSpPr>
        <p:spPr bwMode="auto">
          <a:xfrm flipH="1">
            <a:off x="2843213" y="5876925"/>
            <a:ext cx="1584325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7" name="Line 23"/>
          <p:cNvSpPr>
            <a:spLocks noChangeShapeType="1"/>
          </p:cNvSpPr>
          <p:nvPr/>
        </p:nvSpPr>
        <p:spPr bwMode="auto">
          <a:xfrm>
            <a:off x="4643438" y="5876925"/>
            <a:ext cx="1512887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Text Box 24"/>
          <p:cNvSpPr txBox="1">
            <a:spLocks noChangeArrowheads="1"/>
          </p:cNvSpPr>
          <p:nvPr/>
        </p:nvSpPr>
        <p:spPr bwMode="auto">
          <a:xfrm>
            <a:off x="684213" y="984250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1</a:t>
            </a:r>
          </a:p>
        </p:txBody>
      </p:sp>
      <p:sp>
        <p:nvSpPr>
          <p:cNvPr id="3089" name="Text Box 25"/>
          <p:cNvSpPr txBox="1">
            <a:spLocks noChangeArrowheads="1"/>
          </p:cNvSpPr>
          <p:nvPr/>
        </p:nvSpPr>
        <p:spPr bwMode="auto">
          <a:xfrm>
            <a:off x="684213" y="1992313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2</a:t>
            </a:r>
          </a:p>
        </p:txBody>
      </p:sp>
      <p:sp>
        <p:nvSpPr>
          <p:cNvPr id="3090" name="Text Box 26"/>
          <p:cNvSpPr txBox="1">
            <a:spLocks noChangeArrowheads="1"/>
          </p:cNvSpPr>
          <p:nvPr/>
        </p:nvSpPr>
        <p:spPr bwMode="auto">
          <a:xfrm>
            <a:off x="663575" y="3152775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3</a:t>
            </a:r>
          </a:p>
        </p:txBody>
      </p:sp>
      <p:sp>
        <p:nvSpPr>
          <p:cNvPr id="3091" name="Text Box 27"/>
          <p:cNvSpPr txBox="1">
            <a:spLocks noChangeArrowheads="1"/>
          </p:cNvSpPr>
          <p:nvPr/>
        </p:nvSpPr>
        <p:spPr bwMode="auto">
          <a:xfrm>
            <a:off x="447675" y="4808538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4</a:t>
            </a:r>
          </a:p>
        </p:txBody>
      </p:sp>
      <p:sp>
        <p:nvSpPr>
          <p:cNvPr id="3092" name="Text Box 28"/>
          <p:cNvSpPr txBox="1">
            <a:spLocks noChangeArrowheads="1"/>
          </p:cNvSpPr>
          <p:nvPr/>
        </p:nvSpPr>
        <p:spPr bwMode="auto">
          <a:xfrm>
            <a:off x="179388" y="5737225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5</a:t>
            </a:r>
          </a:p>
        </p:txBody>
      </p:sp>
      <p:sp>
        <p:nvSpPr>
          <p:cNvPr id="3093" name="Text Box 29"/>
          <p:cNvSpPr txBox="1">
            <a:spLocks noChangeArrowheads="1"/>
          </p:cNvSpPr>
          <p:nvPr/>
        </p:nvSpPr>
        <p:spPr bwMode="auto">
          <a:xfrm>
            <a:off x="8578850" y="5303838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400"/>
              <a:t>6</a:t>
            </a:r>
          </a:p>
        </p:txBody>
      </p:sp>
      <p:sp>
        <p:nvSpPr>
          <p:cNvPr id="3094" name="AutoShape 30"/>
          <p:cNvSpPr>
            <a:spLocks/>
          </p:cNvSpPr>
          <p:nvPr/>
        </p:nvSpPr>
        <p:spPr bwMode="auto">
          <a:xfrm>
            <a:off x="7451725" y="1484313"/>
            <a:ext cx="144463" cy="3097212"/>
          </a:xfrm>
          <a:prstGeom prst="rightBrace">
            <a:avLst>
              <a:gd name="adj1" fmla="val 1786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Text Box 31"/>
          <p:cNvSpPr txBox="1">
            <a:spLocks noChangeArrowheads="1"/>
          </p:cNvSpPr>
          <p:nvPr/>
        </p:nvSpPr>
        <p:spPr bwMode="auto">
          <a:xfrm>
            <a:off x="7812088" y="1485900"/>
            <a:ext cx="3492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Э</a:t>
            </a:r>
          </a:p>
          <a:p>
            <a:pPr eaLnBrk="1" hangingPunct="1"/>
            <a:r>
              <a:rPr lang="ru-RU"/>
              <a:t>К</a:t>
            </a:r>
          </a:p>
          <a:p>
            <a:pPr eaLnBrk="1" hangingPunct="1"/>
            <a:r>
              <a:rPr lang="ru-RU"/>
              <a:t>С</a:t>
            </a:r>
          </a:p>
          <a:p>
            <a:pPr eaLnBrk="1" hangingPunct="1"/>
            <a:r>
              <a:rPr lang="ru-RU"/>
              <a:t>Т</a:t>
            </a:r>
          </a:p>
          <a:p>
            <a:pPr eaLnBrk="1" hangingPunct="1"/>
            <a:r>
              <a:rPr lang="ru-RU"/>
              <a:t>Р</a:t>
            </a:r>
          </a:p>
          <a:p>
            <a:pPr eaLnBrk="1" hangingPunct="1"/>
            <a:r>
              <a:rPr lang="ru-RU"/>
              <a:t>А</a:t>
            </a:r>
          </a:p>
          <a:p>
            <a:pPr eaLnBrk="1" hangingPunct="1"/>
            <a:r>
              <a:rPr lang="ru-RU"/>
              <a:t>К</a:t>
            </a:r>
          </a:p>
          <a:p>
            <a:pPr eaLnBrk="1" hangingPunct="1"/>
            <a:r>
              <a:rPr lang="ru-RU"/>
              <a:t>Ц</a:t>
            </a:r>
          </a:p>
          <a:p>
            <a:pPr eaLnBrk="1" hangingPunct="1"/>
            <a:r>
              <a:rPr lang="ru-RU"/>
              <a:t>И</a:t>
            </a:r>
          </a:p>
          <a:p>
            <a:pPr eaLnBrk="1" hangingPunct="1"/>
            <a:r>
              <a:rPr lang="ru-RU"/>
              <a:t>Я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99" y="241857"/>
            <a:ext cx="5590080" cy="61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3508" y="506354"/>
            <a:ext cx="4570560" cy="4247306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При проведении электрофореза фрагменты ДНК </a:t>
            </a:r>
            <a:r>
              <a:rPr lang="ru-RU" b="1" dirty="0" err="1">
                <a:latin typeface="Arial Black" panose="020B0A04020102020204" pitchFamily="34" charset="0"/>
              </a:rPr>
              <a:t>мигрирют</a:t>
            </a:r>
            <a:r>
              <a:rPr lang="ru-RU" b="1" dirty="0">
                <a:latin typeface="Arial Black" panose="020B0A04020102020204" pitchFamily="34" charset="0"/>
              </a:rPr>
              <a:t> в геле под воздействием сил электрического поля. Дело в том, что </a:t>
            </a:r>
            <a:r>
              <a:rPr lang="ru-RU" b="1" dirty="0" err="1">
                <a:latin typeface="Arial Black" panose="020B0A04020102020204" pitchFamily="34" charset="0"/>
              </a:rPr>
              <a:t>сахарофосфатный</a:t>
            </a:r>
            <a:r>
              <a:rPr lang="ru-RU" b="1" dirty="0">
                <a:latin typeface="Arial Black" panose="020B0A04020102020204" pitchFamily="34" charset="0"/>
              </a:rPr>
              <a:t> остов молекул ДНК заряжен отрицательно и поэтому цепи ДНК двигаются от катода, заряженного отрицательно, к положительному аноду. Более длинные молекулы мигрируют медленнее, так как задерживаются в геле, более короткие молекулы двигаются быстрее.</a:t>
            </a:r>
          </a:p>
        </p:txBody>
      </p:sp>
    </p:spTree>
    <p:extLst>
      <p:ext uri="{BB962C8B-B14F-4D97-AF65-F5344CB8AC3E}">
        <p14:creationId xmlns:p14="http://schemas.microsoft.com/office/powerpoint/2010/main" xmlns="" val="20723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Разделение фрагментов ДНК происходит из-за наличия у них заряда. Фосфатные остатки у нуклеотидов придают всей ДНК негативный заряд. Это делает ее растворимой в воде и привлекает ее к положительному(+) электроду. Поэтому, если поместить ДНК в электрическое поле, то она будет двигаться от минуса к плюсу. Чтобы ДНК не сильно бежала к плюсам, ее можно перемещать в какой-нибудь вязкой среде. Для этого и нужен </a:t>
            </a:r>
            <a:r>
              <a:rPr lang="ru-RU" dirty="0" err="1" smtClean="0"/>
              <a:t>агарозный</a:t>
            </a:r>
            <a:r>
              <a:rPr lang="ru-RU" dirty="0" smtClean="0"/>
              <a:t> гель.</a:t>
            </a:r>
          </a:p>
          <a:p>
            <a:endParaRPr lang="ru-RU" dirty="0" smtClean="0"/>
          </a:p>
          <a:p>
            <a:r>
              <a:rPr lang="ru-RU" dirty="0" smtClean="0"/>
              <a:t>Фрагменты ДНК, имеющие наименьшую длину, приближаются быстрее всего к + электроду, в то время как длинные фрагменты остаются максимально близко к минусу. Те же базовые принципы электрофореза могут использоваться для разделения РНК и протеинов. Увеличение концентрации </a:t>
            </a:r>
            <a:r>
              <a:rPr lang="ru-RU" dirty="0" err="1" smtClean="0"/>
              <a:t>агарозы</a:t>
            </a:r>
            <a:r>
              <a:rPr lang="ru-RU" dirty="0" smtClean="0"/>
              <a:t> в геле уменьшает скорость миграции ДНК и позволяет разделять малые фрагменты ДНК. Чем больше напряжение тем быстрее проходит </a:t>
            </a:r>
            <a:r>
              <a:rPr lang="ru-RU" dirty="0" err="1" smtClean="0"/>
              <a:t>форез</a:t>
            </a:r>
            <a:r>
              <a:rPr lang="ru-RU" dirty="0" smtClean="0"/>
              <a:t> - но слишком сильное напряжение нагреет буфер а это недопустимо. </a:t>
            </a:r>
            <a:r>
              <a:rPr lang="ru-RU" dirty="0" err="1" smtClean="0"/>
              <a:t>Конформация</a:t>
            </a:r>
            <a:r>
              <a:rPr lang="ru-RU" dirty="0" smtClean="0"/>
              <a:t> ДНК тоже играет важную роль. Кольцевые </a:t>
            </a:r>
            <a:r>
              <a:rPr lang="ru-RU" dirty="0" err="1" smtClean="0"/>
              <a:t>плазмиды</a:t>
            </a:r>
            <a:r>
              <a:rPr lang="ru-RU" dirty="0" smtClean="0"/>
              <a:t>(неразрезанные </a:t>
            </a:r>
            <a:r>
              <a:rPr lang="ru-RU" dirty="0" err="1" smtClean="0"/>
              <a:t>рестриктазами</a:t>
            </a:r>
            <a:r>
              <a:rPr lang="ru-RU" dirty="0" smtClean="0"/>
              <a:t>) двигаются с другой скоростью чем линейные или </a:t>
            </a:r>
            <a:r>
              <a:rPr lang="ru-RU" dirty="0" err="1" smtClean="0"/>
              <a:t>суперскрученные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11" y="131654"/>
            <a:ext cx="8556389" cy="11430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электрофореза в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агарозном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геле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5727" y="1405629"/>
            <a:ext cx="7467600" cy="2053618"/>
          </a:xfrm>
        </p:spPr>
        <p:txBody>
          <a:bodyPr/>
          <a:lstStyle/>
          <a:p>
            <a:r>
              <a:rPr lang="ru-RU" dirty="0" err="1" smtClean="0"/>
              <a:t>Агароза</a:t>
            </a:r>
            <a:endParaRPr lang="ru-RU" dirty="0" smtClean="0"/>
          </a:p>
          <a:p>
            <a:r>
              <a:rPr lang="ru-RU" dirty="0" smtClean="0"/>
              <a:t>Буфер для </a:t>
            </a:r>
            <a:r>
              <a:rPr lang="ru-RU" dirty="0" err="1" smtClean="0"/>
              <a:t>электрфореза</a:t>
            </a:r>
            <a:endParaRPr lang="ru-RU" dirty="0" smtClean="0"/>
          </a:p>
          <a:p>
            <a:r>
              <a:rPr lang="ru-RU" dirty="0" smtClean="0"/>
              <a:t>Маркерная ДНК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160000" cy="17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08" y="3354060"/>
            <a:ext cx="7586931" cy="34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29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205" y="2979363"/>
            <a:ext cx="3657780" cy="37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29523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зависимости от выбранной </a:t>
            </a:r>
            <a:r>
              <a:rPr lang="ru-RU" dirty="0" err="1" smtClean="0"/>
              <a:t>процентности</a:t>
            </a:r>
            <a:r>
              <a:rPr lang="ru-RU" dirty="0" smtClean="0"/>
              <a:t> </a:t>
            </a:r>
            <a:r>
              <a:rPr lang="ru-RU" dirty="0" err="1" smtClean="0"/>
              <a:t>агарозы</a:t>
            </a:r>
            <a:r>
              <a:rPr lang="ru-RU" dirty="0" smtClean="0"/>
              <a:t> статистический размер ячеек геля будет различным, отличаться будет и картина разделения одной и той же смеси ДНК в гелях разной </a:t>
            </a:r>
            <a:r>
              <a:rPr lang="ru-RU" dirty="0" err="1" smtClean="0"/>
              <a:t>процентности</a:t>
            </a:r>
            <a:r>
              <a:rPr lang="ru-RU" dirty="0" smtClean="0"/>
              <a:t>. </a:t>
            </a:r>
            <a:r>
              <a:rPr lang="ru-RU" dirty="0" err="1" smtClean="0"/>
              <a:t>Процентность</a:t>
            </a:r>
            <a:r>
              <a:rPr lang="ru-RU" dirty="0" smtClean="0"/>
              <a:t> </a:t>
            </a:r>
            <a:r>
              <a:rPr lang="ru-RU" dirty="0" err="1" smtClean="0"/>
              <a:t>агарозы</a:t>
            </a:r>
            <a:r>
              <a:rPr lang="ru-RU" dirty="0" smtClean="0"/>
              <a:t> подбирают, исходя из задач конкретного эксперимента.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90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10" y="4702973"/>
            <a:ext cx="2678017" cy="20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699" y="4754474"/>
            <a:ext cx="2237760" cy="192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782" y="4799082"/>
            <a:ext cx="2350080" cy="18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Буфер для электрофореза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4563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Электрофорез проводится в камере, заполненной буферным раствором. Чаще всего используются буферы, содержащие ЭДТА, </a:t>
            </a:r>
            <a:r>
              <a:rPr lang="ru-RU" dirty="0" err="1" smtClean="0"/>
              <a:t>трис</a:t>
            </a:r>
            <a:r>
              <a:rPr lang="ru-RU" dirty="0" smtClean="0"/>
              <a:t>, а также борную или уксусную кислоты. Соответственно, буфер, содержащий борную кислоту называется TBE (</a:t>
            </a:r>
            <a:r>
              <a:rPr lang="ru-RU" dirty="0" err="1" smtClean="0"/>
              <a:t>tris-borate-EDTA</a:t>
            </a:r>
            <a:r>
              <a:rPr lang="ru-RU" dirty="0" smtClean="0"/>
              <a:t>), а буфер, содержащий уксусную кислоту TAE (</a:t>
            </a:r>
            <a:r>
              <a:rPr lang="ru-RU" dirty="0" err="1" smtClean="0"/>
              <a:t>tris-acetate-EDTA</a:t>
            </a:r>
            <a:r>
              <a:rPr lang="ru-RU" dirty="0" smtClean="0"/>
              <a:t>). Буфер необходим для повышения ионной силы раствора, в котором будет происходить разделение молекул ДНК под действием приложенного электрического поля.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78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15" y="3789040"/>
            <a:ext cx="2798339" cy="262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190" y="3789040"/>
            <a:ext cx="3984367" cy="277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35010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началом электрофореза к образцам добавляют два разных красителя с кислым значением </a:t>
            </a:r>
            <a:r>
              <a:rPr lang="ru-RU" dirty="0" err="1" smtClean="0"/>
              <a:t>pН</a:t>
            </a:r>
            <a:r>
              <a:rPr lang="ru-RU" dirty="0" smtClean="0"/>
              <a:t> (часто для этих целей используют, </a:t>
            </a:r>
            <a:r>
              <a:rPr lang="ru-RU" dirty="0" err="1" smtClean="0"/>
              <a:t>ксиленовый</a:t>
            </a:r>
            <a:r>
              <a:rPr lang="ru-RU" dirty="0" smtClean="0"/>
              <a:t> голубой и </a:t>
            </a:r>
            <a:r>
              <a:rPr lang="ru-RU" dirty="0" err="1" smtClean="0"/>
              <a:t>бромфеноловый</a:t>
            </a:r>
            <a:r>
              <a:rPr lang="ru-RU" dirty="0" smtClean="0"/>
              <a:t> синий), чтобы визуализировать ход электрофореза и утяжелять образцы глицерином (до 20 % глицерина в образце). Краситель также необходим для того, чтобы определить, когда стоит остановить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22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образец добавляется  глицерин(</a:t>
            </a:r>
            <a:r>
              <a:rPr lang="ru-RU" dirty="0" err="1" smtClean="0"/>
              <a:t>Loading</a:t>
            </a:r>
            <a:r>
              <a:rPr lang="ru-RU" dirty="0" smtClean="0"/>
              <a:t> </a:t>
            </a:r>
            <a:r>
              <a:rPr lang="ru-RU" dirty="0" err="1" smtClean="0"/>
              <a:t>buffer</a:t>
            </a:r>
            <a:r>
              <a:rPr lang="ru-RU" dirty="0" smtClean="0"/>
              <a:t>) + краситель(</a:t>
            </a:r>
            <a:r>
              <a:rPr lang="ru-RU" dirty="0" err="1" smtClean="0"/>
              <a:t>loading</a:t>
            </a:r>
            <a:r>
              <a:rPr lang="ru-RU" dirty="0" smtClean="0"/>
              <a:t> </a:t>
            </a:r>
            <a:r>
              <a:rPr lang="ru-RU" dirty="0" err="1" smtClean="0"/>
              <a:t>dye</a:t>
            </a:r>
            <a:r>
              <a:rPr lang="ru-RU" dirty="0" smtClean="0"/>
              <a:t>) концентрация молекул ДНК в образце желательно &gt; 50 </a:t>
            </a:r>
            <a:r>
              <a:rPr lang="ru-RU" dirty="0" err="1" smtClean="0"/>
              <a:t>нг</a:t>
            </a:r>
            <a:r>
              <a:rPr lang="ru-RU" dirty="0" smtClean="0"/>
              <a:t>/мл, чем меньше ДНК тем труднее увидеть ее на </a:t>
            </a:r>
            <a:r>
              <a:rPr lang="ru-RU" dirty="0" err="1" smtClean="0"/>
              <a:t>трансиллюминаторе</a:t>
            </a:r>
            <a:r>
              <a:rPr lang="ru-RU" dirty="0" smtClean="0"/>
              <a:t> чтобы получить четкий сигнал при окрашивании бромистым </a:t>
            </a:r>
            <a:r>
              <a:rPr lang="ru-RU" dirty="0" err="1" smtClean="0"/>
              <a:t>этидием</a:t>
            </a:r>
            <a:r>
              <a:rPr lang="ru-RU" dirty="0" smtClean="0"/>
              <a:t>, в лунку шириной 5 мм достаточно внести 200нг маркерной ДНК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1512000" cy="155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796256" cy="240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EtBr</a:t>
            </a:r>
            <a:r>
              <a:rPr lang="ru-RU" dirty="0" smtClean="0"/>
              <a:t> (бромистый </a:t>
            </a:r>
            <a:r>
              <a:rPr lang="ru-RU" dirty="0" err="1" smtClean="0"/>
              <a:t>этидий</a:t>
            </a:r>
            <a:r>
              <a:rPr lang="ru-RU" dirty="0" smtClean="0"/>
              <a:t>) является наиболее распространенным реагентом, который используется для окрашивания ДНК в </a:t>
            </a:r>
            <a:r>
              <a:rPr lang="ru-RU" dirty="0" err="1" smtClean="0"/>
              <a:t>агарозном</a:t>
            </a:r>
            <a:r>
              <a:rPr lang="ru-RU" dirty="0" smtClean="0"/>
              <a:t> геле. Под воздействием ультрафиолетового излучения, электроны в ароматическом кольце молекулы </a:t>
            </a:r>
            <a:r>
              <a:rPr lang="ru-RU" dirty="0" err="1" smtClean="0"/>
              <a:t>этидия</a:t>
            </a:r>
            <a:r>
              <a:rPr lang="ru-RU" dirty="0" smtClean="0"/>
              <a:t> возбуждаются (активизируются), что приводит к освобождению энергии (света).  </a:t>
            </a:r>
            <a:r>
              <a:rPr lang="ru-RU" dirty="0" err="1" smtClean="0"/>
              <a:t>EtBr</a:t>
            </a:r>
            <a:r>
              <a:rPr lang="ru-RU" dirty="0" smtClean="0"/>
              <a:t> </a:t>
            </a:r>
            <a:r>
              <a:rPr lang="ru-RU" dirty="0" err="1" smtClean="0"/>
              <a:t>интеркалирует</a:t>
            </a:r>
            <a:r>
              <a:rPr lang="ru-RU" dirty="0" smtClean="0"/>
              <a:t> в молекуле ДНК в зависимости от концентрации. Это позволяет дать оценку количества ДНК в той или иной пробе на основе интенсивности излучения. </a:t>
            </a:r>
            <a:r>
              <a:rPr lang="ru-RU" dirty="0" err="1" smtClean="0"/>
              <a:t>EtBr</a:t>
            </a:r>
            <a:r>
              <a:rPr lang="ru-RU" dirty="0" smtClean="0"/>
              <a:t> является мутагенным и канцерогенным реагентом, поэтому нужно проявлять осторожность при обращении с </a:t>
            </a:r>
            <a:r>
              <a:rPr lang="ru-RU" dirty="0" err="1" smtClean="0"/>
              <a:t>агарозным</a:t>
            </a:r>
            <a:r>
              <a:rPr lang="ru-RU" dirty="0" smtClean="0"/>
              <a:t> гелей, содержащих его и утилизировать надлежащим образом.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4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Картирование и </a:t>
            </a:r>
            <a:r>
              <a:rPr lang="ru-RU" sz="2800" b="1" dirty="0" err="1" smtClean="0"/>
              <a:t>секвенирование</a:t>
            </a:r>
            <a:r>
              <a:rPr lang="ru-RU" sz="2800" b="1" dirty="0" smtClean="0"/>
              <a:t> </a:t>
            </a:r>
            <a:r>
              <a:rPr lang="ru-RU" sz="2800" dirty="0" smtClean="0"/>
              <a:t>- наиболее важные и трудоемкие части всех геномных исследований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286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Картирование </a:t>
            </a:r>
            <a:r>
              <a:rPr lang="ru-RU" sz="2400" dirty="0"/>
              <a:t>- определение положения фрагментов ДНК в хромосоме с использованием генетических методов, то есть анализ сцепления и рекомбинации генов на основе родословных. Карты, полученные при использовании данного метода, часто называют картами генетического сцепления.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42968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Маркеры, используемые в картировании, должны быть полиморфными, то есть должны существовать альтернативные формы признака, которые можно было бы легко отличить и описать у членов семьи.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643866" cy="557216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Карты генетического сцепления строят, наблюдая за тем, как часто два маркера наследуются вместе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Два маркера, расположенные на одной хромосоме вблизи друг друга, имеют тенденцию передаваться от родителей ребенку совместно. Во время нормальных процессов формирования сперматозоидов и яйцеклеток цепочка ДНК случайным образом разрывается и воссоединяется в тех или иных местах хромосомы или ее копии (то есть гомологичной хромосомы). </a:t>
            </a:r>
          </a:p>
          <a:p>
            <a:r>
              <a:rPr lang="ru-RU" dirty="0" smtClean="0"/>
              <a:t>Этот процесс, называемый </a:t>
            </a:r>
            <a:r>
              <a:rPr lang="ru-RU" dirty="0" err="1" smtClean="0"/>
              <a:t>мейотической</a:t>
            </a:r>
            <a:r>
              <a:rPr lang="ru-RU" dirty="0" smtClean="0"/>
              <a:t> рекомбинацией, может приводить к разделению двух маркеров, первоначально расположенных на одной хромосоме. Чем ближе расположены маркеры друг к другу, тем "теснее" они сцеплены, тем менее вероятно, что процесс рекомбинации разделит их.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Геномный анализ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072066" cy="4929222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Геномный анализ</a:t>
            </a:r>
            <a:r>
              <a:rPr lang="ru-RU" dirty="0" smtClean="0"/>
              <a:t> — это один из цитогенетических методов исследования, изучающий число геномов в данном генотипе и количество хромосом в каждом геноме; используется в медицинской генетике </a:t>
            </a:r>
          </a:p>
          <a:p>
            <a:pPr>
              <a:buNone/>
            </a:pPr>
            <a:r>
              <a:rPr lang="ru-RU" dirty="0" smtClean="0"/>
              <a:t>    при диагностике наследственных болезней.</a:t>
            </a:r>
            <a:endParaRPr lang="ru-RU" dirty="0"/>
          </a:p>
        </p:txBody>
      </p:sp>
      <p:pic>
        <p:nvPicPr>
          <p:cNvPr id="12290" name="Picture 2" descr="http://forklog.com/wp-content/uploads/genom-e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496"/>
            <a:ext cx="461962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44291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Хромосомные карты показывают расположение генов или отдельных участков ДНК на соответствующих хромосомах, а расстояние между генами или фрагментами ДНК указывают в парах оснований. </a:t>
            </a:r>
          </a:p>
          <a:p>
            <a:r>
              <a:rPr lang="ru-RU" dirty="0" smtClean="0"/>
              <a:t>Эти маркеры могут быть физически связаны с определенным сегментом хромосомы при гибридизации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situ</a:t>
            </a:r>
            <a:r>
              <a:rPr lang="ru-RU" dirty="0" smtClean="0"/>
              <a:t> - методе, который позволяет пометить ДНК специальной "видимой" (флуоресцентной или радиоактивной) меткой. Локализация меченого зонда устанавливается после того, как он свяжется с </a:t>
            </a:r>
            <a:r>
              <a:rPr lang="ru-RU" dirty="0" err="1" smtClean="0"/>
              <a:t>комплементарной</a:t>
            </a:r>
            <a:r>
              <a:rPr lang="ru-RU" dirty="0" smtClean="0"/>
              <a:t> цепочкой ДНК на </a:t>
            </a:r>
            <a:r>
              <a:rPr lang="ru-RU" dirty="0" err="1" smtClean="0"/>
              <a:t>интактной</a:t>
            </a:r>
            <a:r>
              <a:rPr lang="ru-RU" dirty="0" smtClean="0"/>
              <a:t> хромосоме.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Карта </a:t>
            </a:r>
            <a:r>
              <a:rPr lang="en-US" dirty="0" smtClean="0"/>
              <a:t>X-</a:t>
            </a:r>
            <a:r>
              <a:rPr lang="ru-RU" dirty="0" smtClean="0"/>
              <a:t>хромосомы человека</a:t>
            </a:r>
            <a:endParaRPr lang="ru-RU" dirty="0"/>
          </a:p>
        </p:txBody>
      </p:sp>
      <p:pic>
        <p:nvPicPr>
          <p:cNvPr id="4" name="Picture 2" descr="http://www.ebio.ru/images/1102020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b/b2/Karyotype.png/800px-Kary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357950" cy="68427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2285992"/>
            <a:ext cx="278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Графическое представление нормального </a:t>
            </a:r>
            <a:r>
              <a:rPr lang="ru-RU" sz="2400" dirty="0" smtClean="0"/>
              <a:t>человеческого</a:t>
            </a:r>
            <a:endParaRPr lang="en-US" sz="2400" dirty="0" smtClean="0"/>
          </a:p>
          <a:p>
            <a:r>
              <a:rPr lang="ru-RU" sz="2400" dirty="0"/>
              <a:t> </a:t>
            </a:r>
            <a:r>
              <a:rPr lang="ru-RU" sz="2400" dirty="0">
                <a:hlinkClick r:id="rId3" tooltip="Кариотип"/>
              </a:rPr>
              <a:t>кариотипа</a:t>
            </a:r>
            <a:r>
              <a:rPr lang="ru-RU" sz="2400" dirty="0"/>
              <a:t> в виде </a:t>
            </a:r>
            <a:r>
              <a:rPr lang="ru-RU" sz="2400" dirty="0">
                <a:hlinkClick r:id="rId4" tooltip="Идеограмма"/>
              </a:rPr>
              <a:t>идеограмм</a:t>
            </a:r>
            <a:r>
              <a:rPr lang="ru-RU" sz="2400" dirty="0"/>
              <a:t> </a:t>
            </a:r>
            <a:endParaRPr lang="en-US" sz="2400" dirty="0" smtClean="0"/>
          </a:p>
          <a:p>
            <a:r>
              <a:rPr lang="ru-RU" sz="2400" dirty="0" smtClean="0"/>
              <a:t>всех </a:t>
            </a:r>
            <a:r>
              <a:rPr lang="ru-RU" sz="2400" dirty="0"/>
              <a:t>его </a:t>
            </a:r>
            <a:r>
              <a:rPr lang="ru-RU" sz="2400" dirty="0">
                <a:hlinkClick r:id="rId5" tooltip="Хромосома"/>
              </a:rPr>
              <a:t>хромосом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54832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Последняя стадия физического картирования генома человека - определение всех пар оснований на </a:t>
            </a:r>
            <a:r>
              <a:rPr lang="ru-RU" b="1" dirty="0" smtClean="0"/>
              <a:t>каждой хромосоме</a:t>
            </a:r>
            <a:r>
              <a:rPr lang="ru-RU" dirty="0" smtClean="0"/>
              <a:t>, то есть полной нуклеотидной последовательности ДНК</a:t>
            </a:r>
            <a:r>
              <a:rPr lang="ru-RU" b="1" dirty="0" smtClean="0"/>
              <a:t>. </a:t>
            </a:r>
            <a:r>
              <a:rPr lang="ru-RU" dirty="0" smtClean="0"/>
              <a:t>Эта задача решается современной </a:t>
            </a:r>
            <a:r>
              <a:rPr lang="ru-RU" b="1" dirty="0" smtClean="0"/>
              <a:t>технологией </a:t>
            </a:r>
            <a:r>
              <a:rPr lang="ru-RU" b="1" dirty="0" err="1" smtClean="0"/>
              <a:t>секвенирования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0411" y="0"/>
            <a:ext cx="8690061" cy="66514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Методы </a:t>
            </a:r>
            <a:r>
              <a:rPr lang="ru-RU" b="1" dirty="0" err="1"/>
              <a:t>секвенирования</a:t>
            </a:r>
            <a:r>
              <a:rPr lang="ru-RU" dirty="0"/>
              <a:t>, то есть прочтения последовательности нуклеотидов в молекуле ДНК, дают наиболее полную информацию о геноме. </a:t>
            </a:r>
            <a:r>
              <a:rPr lang="ru-RU" dirty="0" err="1"/>
              <a:t>Секвенирование</a:t>
            </a:r>
            <a:r>
              <a:rPr lang="ru-RU" dirty="0"/>
              <a:t> выявляет все возможные вариации и мутации генов, а также многочисленные длинные и короткие повторы. </a:t>
            </a:r>
            <a:r>
              <a:rPr lang="ru-RU" dirty="0" smtClean="0"/>
              <a:t>Основной </a:t>
            </a:r>
            <a:r>
              <a:rPr lang="ru-RU" dirty="0"/>
              <a:t>проблемой </a:t>
            </a:r>
            <a:r>
              <a:rPr lang="ru-RU" dirty="0" err="1"/>
              <a:t>секвенирования</a:t>
            </a:r>
            <a:r>
              <a:rPr lang="ru-RU" dirty="0"/>
              <a:t> остается крайне сложная интерпретация полученных данных. Геном человека состоит из 3-х миллиардов пар нуклеотидов и большая их часть не несет какой-либо важной информации о здоровье. Поэтому в практику медицинского ДНК–тестирования </a:t>
            </a:r>
            <a:r>
              <a:rPr lang="ru-RU" dirty="0" err="1"/>
              <a:t>секвенирование</a:t>
            </a:r>
            <a:r>
              <a:rPr lang="ru-RU" dirty="0"/>
              <a:t> не включают.</a:t>
            </a:r>
          </a:p>
        </p:txBody>
      </p:sp>
    </p:spTree>
    <p:extLst>
      <p:ext uri="{BB962C8B-B14F-4D97-AF65-F5344CB8AC3E}">
        <p14:creationId xmlns:p14="http://schemas.microsoft.com/office/powerpoint/2010/main" xmlns="" val="4221186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67944" cy="6858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Techniques of nucleic acid sedimentation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sz="1600" dirty="0" smtClean="0"/>
              <a:t>(a</a:t>
            </a:r>
            <a:r>
              <a:rPr lang="en-US" sz="1600" u="sng" dirty="0" smtClean="0"/>
              <a:t>) Separation</a:t>
            </a:r>
            <a:r>
              <a:rPr lang="ru-RU" sz="1600" u="sng" dirty="0" smtClean="0"/>
              <a:t>  </a:t>
            </a:r>
            <a:r>
              <a:rPr lang="en-US" sz="1600" u="sng" dirty="0" smtClean="0"/>
              <a:t>of different-sized DNA molecules by velocity sedimentation. </a:t>
            </a:r>
            <a:r>
              <a:rPr lang="en-US" sz="1600" dirty="0" smtClean="0"/>
              <a:t>The</a:t>
            </a:r>
            <a:r>
              <a:rPr lang="ru-RU" sz="1600" dirty="0" smtClean="0"/>
              <a:t> </a:t>
            </a:r>
            <a:r>
              <a:rPr lang="en-US" sz="1600" dirty="0" smtClean="0"/>
              <a:t>sucrose density gradient is formed within the tube (step 1) by allowing a</a:t>
            </a:r>
            <a:r>
              <a:rPr lang="ru-RU" sz="1600" dirty="0" smtClean="0"/>
              <a:t> </a:t>
            </a:r>
            <a:r>
              <a:rPr lang="en-US" sz="1600" dirty="0" smtClean="0"/>
              <a:t>sucrose solution of increasing concentration to drain along the wall of</a:t>
            </a:r>
            <a:r>
              <a:rPr lang="ru-RU" sz="1600" dirty="0" smtClean="0"/>
              <a:t>  </a:t>
            </a:r>
            <a:r>
              <a:rPr lang="en-US" sz="1600" dirty="0" smtClean="0"/>
              <a:t>the tube. Once the gradient is formed, the sample is carefully layered</a:t>
            </a:r>
            <a:r>
              <a:rPr lang="ru-RU" sz="1600" dirty="0" smtClean="0"/>
              <a:t> </a:t>
            </a:r>
            <a:r>
              <a:rPr lang="en-US" sz="1600" dirty="0" smtClean="0"/>
              <a:t>over the top of the gradient (steps 2</a:t>
            </a:r>
            <a:r>
              <a:rPr lang="ru-RU" sz="1600" dirty="0" smtClean="0"/>
              <a:t>-</a:t>
            </a:r>
            <a:r>
              <a:rPr lang="en-US" sz="1600" dirty="0" smtClean="0"/>
              <a:t>3), and the tube is subjected to</a:t>
            </a:r>
            <a:r>
              <a:rPr lang="ru-RU" sz="1600" dirty="0" smtClean="0"/>
              <a:t> </a:t>
            </a:r>
            <a:r>
              <a:rPr lang="en-US" sz="1600" dirty="0" smtClean="0"/>
              <a:t>centrifugation (e.g., 50,000 rpm for 5 hours) as illustrated in step 4. The</a:t>
            </a:r>
            <a:r>
              <a:rPr lang="ru-RU" sz="1600" dirty="0" smtClean="0"/>
              <a:t> </a:t>
            </a:r>
            <a:r>
              <a:rPr lang="en-US" sz="1600" dirty="0" smtClean="0"/>
              <a:t>DNA molecules are separated on the basis of their size (step 5). </a:t>
            </a:r>
            <a:endParaRPr lang="ru-RU" sz="1600" dirty="0" smtClean="0"/>
          </a:p>
          <a:p>
            <a:r>
              <a:rPr lang="en-US" sz="1600" dirty="0" smtClean="0"/>
              <a:t>(b</a:t>
            </a:r>
            <a:r>
              <a:rPr lang="en-US" sz="1600" u="sng" dirty="0" smtClean="0"/>
              <a:t>) Separation</a:t>
            </a:r>
            <a:r>
              <a:rPr lang="ru-RU" sz="1600" u="sng" dirty="0" smtClean="0"/>
              <a:t> </a:t>
            </a:r>
            <a:r>
              <a:rPr lang="en-US" sz="1600" u="sng" dirty="0" smtClean="0"/>
              <a:t>of DNA molecules by equilibrium sedimentation on the basis of</a:t>
            </a:r>
            <a:r>
              <a:rPr lang="ru-RU" sz="1600" u="sng" dirty="0" smtClean="0"/>
              <a:t> </a:t>
            </a:r>
            <a:r>
              <a:rPr lang="en-US" sz="1600" u="sng" dirty="0" smtClean="0"/>
              <a:t>differences in base composition. </a:t>
            </a:r>
            <a:r>
              <a:rPr lang="en-US" sz="1600" dirty="0" smtClean="0"/>
              <a:t>The DNA sample is mixed with the</a:t>
            </a:r>
            <a:r>
              <a:rPr lang="ru-RU" sz="1600" dirty="0" smtClean="0"/>
              <a:t> </a:t>
            </a:r>
            <a:r>
              <a:rPr lang="en-US" sz="1600" dirty="0" err="1" smtClean="0"/>
              <a:t>CsCl</a:t>
            </a:r>
            <a:r>
              <a:rPr lang="en-US" sz="1600" dirty="0" smtClean="0"/>
              <a:t> solution (step 1) and subjected to extended centrifugation (e.g.,</a:t>
            </a:r>
            <a:r>
              <a:rPr lang="ru-RU" sz="1600" dirty="0" smtClean="0"/>
              <a:t> </a:t>
            </a:r>
            <a:r>
              <a:rPr lang="en-US" sz="1600" dirty="0" smtClean="0"/>
              <a:t>50,000 rpm for 72 hours). The </a:t>
            </a:r>
            <a:r>
              <a:rPr lang="en-US" sz="1600" dirty="0" err="1" smtClean="0"/>
              <a:t>CsCl</a:t>
            </a:r>
            <a:r>
              <a:rPr lang="en-US" sz="1600" dirty="0" smtClean="0"/>
              <a:t> gradient forms during the centrifugation</a:t>
            </a:r>
            <a:r>
              <a:rPr lang="ru-RU" sz="1600" dirty="0" smtClean="0"/>
              <a:t> </a:t>
            </a:r>
            <a:r>
              <a:rPr lang="en-US" sz="1600" dirty="0" smtClean="0"/>
              <a:t>(step 2), and the DNA molecules band in regions of equivalent</a:t>
            </a:r>
            <a:r>
              <a:rPr lang="ru-RU" sz="1600" dirty="0" smtClean="0"/>
              <a:t> </a:t>
            </a:r>
            <a:r>
              <a:rPr lang="en-US" sz="1600" dirty="0" smtClean="0"/>
              <a:t>density (step 3). (c) The tube from the experiment of b is punctured and</a:t>
            </a:r>
            <a:r>
              <a:rPr lang="ru-RU" sz="1600" dirty="0" smtClean="0"/>
              <a:t> </a:t>
            </a:r>
            <a:r>
              <a:rPr lang="en-US" sz="1600" dirty="0" smtClean="0"/>
              <a:t>the contents are allowed to drip into successive tubes, thereby fractionating</a:t>
            </a:r>
            <a:r>
              <a:rPr lang="ru-RU" sz="1600" dirty="0" smtClean="0"/>
              <a:t> </a:t>
            </a:r>
            <a:r>
              <a:rPr lang="en-US" sz="1600" dirty="0" smtClean="0"/>
              <a:t>the tube’s contents. The absorbance of the solution in each fraction</a:t>
            </a:r>
            <a:r>
              <a:rPr lang="ru-RU" sz="1600" dirty="0" smtClean="0"/>
              <a:t> </a:t>
            </a:r>
            <a:r>
              <a:rPr lang="en-US" sz="1600" dirty="0" smtClean="0"/>
              <a:t>is measured and plotted as shown.</a:t>
            </a: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75252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0986"/>
            <a:ext cx="9144000" cy="68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0028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92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Сэнгера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(плюс-минус метод) — </a:t>
            </a:r>
            <a:r>
              <a:rPr lang="ru-RU" dirty="0" err="1" smtClean="0"/>
              <a:t>метод</a:t>
            </a:r>
            <a:r>
              <a:rPr lang="ru-RU" dirty="0" smtClean="0"/>
              <a:t> 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(определения последовательности нуклеотидов) ДНК, также известен как метод обрыва цепи или  методом прямого ферментативного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ДНК .</a:t>
            </a:r>
          </a:p>
          <a:p>
            <a:r>
              <a:rPr lang="ru-RU" dirty="0" smtClean="0"/>
              <a:t>Впервые этот метод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был предложен Фредериком </a:t>
            </a:r>
            <a:r>
              <a:rPr lang="ru-RU" dirty="0" err="1" smtClean="0"/>
              <a:t>Сэнгером</a:t>
            </a:r>
            <a:r>
              <a:rPr lang="ru-RU" dirty="0" smtClean="0"/>
              <a:t> в 1977 году, за что он был удостоен Нобелевской премии по химии в 1980 году.</a:t>
            </a:r>
          </a:p>
          <a:p>
            <a:r>
              <a:rPr lang="ru-RU" u="sng" dirty="0" smtClean="0"/>
              <a:t>Принцип метода</a:t>
            </a:r>
          </a:p>
          <a:p>
            <a:r>
              <a:rPr lang="ru-RU" dirty="0" smtClean="0"/>
              <a:t>В классическом варианте метода </a:t>
            </a:r>
            <a:r>
              <a:rPr lang="ru-RU" dirty="0" err="1" smtClean="0"/>
              <a:t>Сэнгера</a:t>
            </a:r>
            <a:r>
              <a:rPr lang="ru-RU" dirty="0" smtClean="0"/>
              <a:t> одна из цепочек анализируемой ДНК выступает в качестве матрицы для синтеза</a:t>
            </a:r>
            <a:r>
              <a:rPr lang="en-US" dirty="0" smtClean="0"/>
              <a:t> </a:t>
            </a:r>
            <a:r>
              <a:rPr lang="ru-RU" dirty="0" err="1" smtClean="0"/>
              <a:t>комплементарной</a:t>
            </a:r>
            <a:r>
              <a:rPr lang="ru-RU" dirty="0" smtClean="0"/>
              <a:t> цепочки ферментом ДНК-полимеразой, </a:t>
            </a:r>
            <a:r>
              <a:rPr lang="ru-RU" dirty="0" smtClean="0">
                <a:solidFill>
                  <a:schemeClr val="tx1"/>
                </a:solidFill>
              </a:rPr>
              <a:t>в качестве </a:t>
            </a:r>
            <a:r>
              <a:rPr lang="ru-RU" dirty="0" err="1" smtClean="0">
                <a:solidFill>
                  <a:schemeClr val="tx1"/>
                </a:solidFill>
              </a:rPr>
              <a:t>праймеров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- синтетические </a:t>
            </a:r>
            <a:r>
              <a:rPr lang="ru-RU" dirty="0" err="1" smtClean="0"/>
              <a:t>олигонуклеотиды</a:t>
            </a:r>
            <a:r>
              <a:rPr lang="ru-RU" dirty="0" smtClean="0"/>
              <a:t> или природные </a:t>
            </a:r>
            <a:r>
              <a:rPr lang="ru-RU" dirty="0" err="1" smtClean="0"/>
              <a:t>субфрагменты</a:t>
            </a:r>
            <a:r>
              <a:rPr lang="ru-RU" dirty="0" smtClean="0"/>
              <a:t>, получаемые при гидролизе </a:t>
            </a:r>
            <a:r>
              <a:rPr lang="ru-RU" dirty="0" err="1" smtClean="0"/>
              <a:t>рестрицирующими</a:t>
            </a:r>
            <a:r>
              <a:rPr lang="ru-RU" dirty="0" smtClean="0"/>
              <a:t> </a:t>
            </a:r>
            <a:r>
              <a:rPr lang="ru-RU" dirty="0" err="1" smtClean="0"/>
              <a:t>эндонуклеазами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" y="4"/>
            <a:ext cx="5762768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Метод включал два этапа. Сначала в ограниченных условиях проводили полимеразную реакцию в присутствии всех </a:t>
            </a:r>
            <a:r>
              <a:rPr lang="ru-RU" sz="2000" dirty="0" smtClean="0"/>
              <a:t>4-х </a:t>
            </a:r>
            <a:r>
              <a:rPr lang="ru-RU" sz="2000" dirty="0"/>
              <a:t>типов </a:t>
            </a:r>
            <a:r>
              <a:rPr lang="ru-RU" sz="2000" dirty="0" err="1"/>
              <a:t>dNTP</a:t>
            </a:r>
            <a:r>
              <a:rPr lang="ru-RU" sz="2000" dirty="0"/>
              <a:t> (один из них был мечен по альфа-положению фосфата), получая на выходе набор продуктов неполного копирования матричного фрагмента. Смесь очищали от </a:t>
            </a:r>
            <a:r>
              <a:rPr lang="ru-RU" sz="2000" dirty="0" err="1"/>
              <a:t>несвязавшихся</a:t>
            </a:r>
            <a:r>
              <a:rPr lang="ru-RU" sz="2000" dirty="0"/>
              <a:t> </a:t>
            </a:r>
            <a:r>
              <a:rPr lang="ru-RU" sz="2000" dirty="0" err="1"/>
              <a:t>дезоксинуклеозидтрифосфатов</a:t>
            </a:r>
            <a:r>
              <a:rPr lang="ru-RU" sz="2000" dirty="0"/>
              <a:t> и делили на восемь частей. После чего в </a:t>
            </a:r>
            <a:r>
              <a:rPr lang="ru-RU" sz="2000" b="1" dirty="0" smtClean="0">
                <a:solidFill>
                  <a:srgbClr val="FF0000"/>
                </a:solidFill>
              </a:rPr>
              <a:t>"</a:t>
            </a:r>
            <a:r>
              <a:rPr lang="ru-RU" sz="2000" b="1" dirty="0">
                <a:solidFill>
                  <a:srgbClr val="FF0000"/>
                </a:solidFill>
              </a:rPr>
              <a:t>плюс" системе проводили четыре реакции в присутствии каждого из четырех типов нуклеотидов, а в "минус" системе - в отсутствие каждого из них. </a:t>
            </a:r>
          </a:p>
          <a:p>
            <a:pPr>
              <a:buNone/>
            </a:pPr>
            <a:r>
              <a:rPr lang="ru-RU" sz="2000" b="1" dirty="0">
                <a:solidFill>
                  <a:srgbClr val="00B050"/>
                </a:solidFill>
              </a:rPr>
              <a:t>В результате, в "минус" системе </a:t>
            </a:r>
            <a:r>
              <a:rPr lang="ru-RU" sz="2000" b="1" dirty="0" err="1">
                <a:solidFill>
                  <a:srgbClr val="00B050"/>
                </a:solidFill>
              </a:rPr>
              <a:t>терминация</a:t>
            </a:r>
            <a:r>
              <a:rPr lang="ru-RU" sz="2000" b="1" dirty="0">
                <a:solidFill>
                  <a:srgbClr val="00B050"/>
                </a:solidFill>
              </a:rPr>
              <a:t> происходила перед </a:t>
            </a:r>
            <a:r>
              <a:rPr lang="ru-RU" sz="2000" b="1" dirty="0" err="1">
                <a:solidFill>
                  <a:srgbClr val="00B050"/>
                </a:solidFill>
              </a:rPr>
              <a:t>dNTP</a:t>
            </a:r>
            <a:r>
              <a:rPr lang="ru-RU" sz="2000" b="1" dirty="0">
                <a:solidFill>
                  <a:srgbClr val="00B050"/>
                </a:solidFill>
              </a:rPr>
              <a:t> данного типа, а в "плюс" системе - после него.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Полученные таким образом восемь образцов разделяли с помощью электрофореза, "считывали" сигнал и определяли последовательность исходной ДНК. Этим способом была </a:t>
            </a:r>
            <a:r>
              <a:rPr lang="ru-RU" sz="2000" dirty="0" err="1"/>
              <a:t>секвенирована</a:t>
            </a:r>
            <a:r>
              <a:rPr lang="ru-RU" sz="2000" dirty="0"/>
              <a:t> короткая ДНК фага фХ174, состоящая из 5386 нуклеотидных пар.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558" y="4"/>
            <a:ext cx="3356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04664"/>
            <a:ext cx="8964488" cy="5927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8873" tIns="39437" rIns="78873" bIns="39437" rtlCol="0">
            <a:spAutoFit/>
          </a:bodyPr>
          <a:lstStyle/>
          <a:p>
            <a:pPr defTabSz="788738"/>
            <a:r>
              <a:rPr lang="ru-RU" sz="2000" b="1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 по </a:t>
            </a:r>
            <a:r>
              <a:rPr lang="ru-RU" sz="2000" b="1" dirty="0" err="1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Максаму-Гилберту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(метод терминаторов)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Этот метод также называется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секвенированием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 методом химической деградации по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Максаму-Гилерту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788738"/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 метода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секвенирования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 по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Максаму-Гилберту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химическая деградация меченой цепи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ДНК 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изменился за эти годы не так сильно. Хотя многими исследователями и предлагались различные варианты модификаций тех или иных азотистых оснований, все же в основном арсенале этого метода находятся 4-6 химических реакций, показывающих наиболее стабильные результаты. К некоторому преимуществу метода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секвенирования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 химической деградацией можно отнести то, что здесь определяется последовательность фрагмента ДНК, или геномного, или клонированного, в каком-либо подходящем векторе (т.е.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реплицировавшегося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а не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новосинтезированная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vitro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копия, как в ферментативном методе с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дидезокситерминаторами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Еще одно отличие метода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секвенирования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 по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Максаму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-Гилберту от метода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Сэнгера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заключается в том, что его осуществление может начаться практически с любого сайта узнавания какой-нибудь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рестрикционной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эндонуклеазы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присутствующего во вставке и поэтому не требуется предварительного знания даже небольшого участка нуклеотидной последовательности, окружающего данное место. </a:t>
            </a:r>
          </a:p>
        </p:txBody>
      </p:sp>
    </p:spTree>
    <p:extLst>
      <p:ext uri="{BB962C8B-B14F-4D97-AF65-F5344CB8AC3E}">
        <p14:creationId xmlns:p14="http://schemas.microsoft.com/office/powerpoint/2010/main" xmlns="" val="940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176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Методы выделения и очистки геномной ДНК</a:t>
            </a:r>
            <a:endParaRPr lang="ru-RU" sz="3200" b="1" dirty="0"/>
          </a:p>
        </p:txBody>
      </p:sp>
      <p:pic>
        <p:nvPicPr>
          <p:cNvPr id="4" name="Picture 2" descr="C:\Users\Aibek MEIRBEKOV\Desktop\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0" cy="5544616"/>
          </a:xfrm>
          <a:prstGeom prst="rect">
            <a:avLst/>
          </a:prstGeom>
          <a:ln w="571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"/>
            <a:ext cx="8208911" cy="6858000"/>
          </a:xfrm>
        </p:spPr>
      </p:pic>
    </p:spTree>
    <p:extLst>
      <p:ext uri="{BB962C8B-B14F-4D97-AF65-F5344CB8AC3E}">
        <p14:creationId xmlns:p14="http://schemas.microsoft.com/office/powerpoint/2010/main" xmlns="" val="816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bio.fizteh.ru/student/files/biology/biolections/lection19/fig07-arpfeluqd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ДНК-секвенирование</a:t>
            </a:r>
            <a:endParaRPr lang="ru-RU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31683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6712"/>
            <a:ext cx="51845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072494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Геномные анализы помогают выявить</a:t>
            </a:r>
          </a:p>
          <a:p>
            <a:r>
              <a:rPr lang="ru-RU" b="1" dirty="0" smtClean="0"/>
              <a:t>Хромосомные болезни</a:t>
            </a:r>
            <a:r>
              <a:rPr lang="ru-RU" dirty="0" smtClean="0"/>
              <a:t> — наследственные заболевания, обусловленные изменением числа или структуры хромосом. </a:t>
            </a:r>
          </a:p>
          <a:p>
            <a:r>
              <a:rPr lang="ru-RU" dirty="0" smtClean="0"/>
              <a:t>К хромосомным относятся болезни, </a:t>
            </a:r>
            <a:r>
              <a:rPr lang="ru-RU" u="sng" dirty="0" smtClean="0"/>
              <a:t>обусловленные геномными мутациями</a:t>
            </a:r>
            <a:r>
              <a:rPr lang="ru-RU" dirty="0" smtClean="0"/>
              <a:t> или структурными изменениями отдельных хромосом. Хромосомные болезни возникают в результате мутаций в половых клетках одного из родителей. 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07249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/>
              <a:t>Болезни, обусловленные нарушением числа хромосом</a:t>
            </a:r>
          </a:p>
          <a:p>
            <a:pPr>
              <a:lnSpc>
                <a:spcPct val="120000"/>
              </a:lnSpc>
              <a:buNone/>
            </a:pPr>
            <a:r>
              <a:rPr lang="ru-RU" sz="1800" u="sng" dirty="0" smtClean="0"/>
              <a:t>синдром Дауна</a:t>
            </a:r>
            <a:r>
              <a:rPr lang="ru-RU" sz="1800" dirty="0" smtClean="0"/>
              <a:t> — </a:t>
            </a:r>
            <a:r>
              <a:rPr lang="ru-RU" sz="1800" dirty="0" err="1" smtClean="0"/>
              <a:t>трисомия</a:t>
            </a:r>
            <a:r>
              <a:rPr lang="ru-RU" sz="1800" dirty="0" smtClean="0"/>
              <a:t> по 21-й хромосоме,</a:t>
            </a:r>
          </a:p>
          <a:p>
            <a:pPr>
              <a:lnSpc>
                <a:spcPct val="120000"/>
              </a:lnSpc>
              <a:buNone/>
            </a:pPr>
            <a:r>
              <a:rPr lang="ru-RU" sz="1800" u="sng" dirty="0" smtClean="0"/>
              <a:t>синдром </a:t>
            </a:r>
            <a:r>
              <a:rPr lang="ru-RU" sz="1800" u="sng" dirty="0" err="1" smtClean="0"/>
              <a:t>Патау</a:t>
            </a:r>
            <a:r>
              <a:rPr lang="ru-RU" sz="1800" dirty="0" smtClean="0"/>
              <a:t> — </a:t>
            </a:r>
            <a:r>
              <a:rPr lang="ru-RU" sz="1800" dirty="0" err="1" smtClean="0"/>
              <a:t>трисомия</a:t>
            </a:r>
            <a:r>
              <a:rPr lang="ru-RU" sz="1800" dirty="0" smtClean="0"/>
              <a:t> по 13-й хромосоме, </a:t>
            </a:r>
          </a:p>
          <a:p>
            <a:pPr>
              <a:lnSpc>
                <a:spcPct val="120000"/>
              </a:lnSpc>
              <a:buNone/>
            </a:pPr>
            <a:r>
              <a:rPr lang="ru-RU" sz="1800" u="sng" dirty="0" smtClean="0"/>
              <a:t>синдром Эдвардса</a:t>
            </a:r>
            <a:r>
              <a:rPr lang="ru-RU" sz="1800" dirty="0" smtClean="0"/>
              <a:t> — </a:t>
            </a:r>
            <a:r>
              <a:rPr lang="ru-RU" sz="1800" dirty="0" err="1" smtClean="0"/>
              <a:t>трисомия</a:t>
            </a:r>
            <a:r>
              <a:rPr lang="ru-RU" sz="1800" dirty="0" smtClean="0"/>
              <a:t> по 18-й хромосоме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/>
              <a:t>Болезни, связанные с нарушением числа половых хромосом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>Синдром Шерешевского — Тёрнера</a:t>
            </a:r>
            <a:r>
              <a:rPr lang="ru-RU" sz="1800" dirty="0" smtClean="0"/>
              <a:t> — отсутствие одной Х-хромосомы у женщин (45 ХО) вследствие нарушения расхождения половых хромосом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err="1" smtClean="0"/>
              <a:t>полисомия</a:t>
            </a:r>
            <a:r>
              <a:rPr lang="ru-RU" sz="1800" b="1" dirty="0" smtClean="0"/>
              <a:t> по Х-хромосоме</a:t>
            </a:r>
            <a:r>
              <a:rPr lang="ru-RU" sz="1800" dirty="0" smtClean="0"/>
              <a:t> — включает </a:t>
            </a:r>
            <a:r>
              <a:rPr lang="ru-RU" sz="1800" dirty="0" err="1" smtClean="0"/>
              <a:t>трисомию</a:t>
            </a:r>
            <a:r>
              <a:rPr lang="ru-RU" sz="1800" dirty="0" smtClean="0"/>
              <a:t> (</a:t>
            </a:r>
            <a:r>
              <a:rPr lang="ru-RU" sz="1800" dirty="0" err="1" smtClean="0"/>
              <a:t>кариотии</a:t>
            </a:r>
            <a:r>
              <a:rPr lang="ru-RU" sz="1800" dirty="0" smtClean="0"/>
              <a:t> 47, XXX), </a:t>
            </a:r>
            <a:r>
              <a:rPr lang="ru-RU" sz="1800" dirty="0" err="1" smtClean="0"/>
              <a:t>тетрасомию</a:t>
            </a:r>
            <a:r>
              <a:rPr lang="ru-RU" sz="1800" dirty="0" smtClean="0"/>
              <a:t> (48, ХХХХ), </a:t>
            </a:r>
            <a:r>
              <a:rPr lang="ru-RU" sz="1800" dirty="0" err="1" smtClean="0"/>
              <a:t>пентасомию</a:t>
            </a:r>
            <a:r>
              <a:rPr lang="ru-RU" sz="1800" dirty="0" smtClean="0"/>
              <a:t> (49, ХХХХХ), отмечается незначительное </a:t>
            </a:r>
            <a:r>
              <a:rPr lang="ru-RU" sz="1800" dirty="0" err="1" smtClean="0"/>
              <a:t>снижениеинтеллекта</a:t>
            </a:r>
            <a:r>
              <a:rPr lang="ru-RU" sz="1800" dirty="0" smtClean="0"/>
              <a:t>, повышенная вероятность развития психозов и шизофрении с неблагоприятным типом течения;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err="1" smtClean="0"/>
              <a:t>полисомия</a:t>
            </a:r>
            <a:r>
              <a:rPr lang="ru-RU" sz="1800" b="1" dirty="0" smtClean="0"/>
              <a:t> по Y-хромосоме </a:t>
            </a:r>
            <a:r>
              <a:rPr lang="ru-RU" sz="1800" dirty="0" smtClean="0"/>
              <a:t>— как и </a:t>
            </a:r>
            <a:r>
              <a:rPr lang="ru-RU" sz="1800" dirty="0" err="1" smtClean="0"/>
              <a:t>полисомия</a:t>
            </a:r>
            <a:r>
              <a:rPr lang="ru-RU" sz="1800" dirty="0" smtClean="0"/>
              <a:t> по X-хромосоме, включает </a:t>
            </a:r>
            <a:r>
              <a:rPr lang="ru-RU" sz="1800" dirty="0" err="1" smtClean="0"/>
              <a:t>трисомию</a:t>
            </a:r>
            <a:r>
              <a:rPr lang="ru-RU" sz="1800" dirty="0" smtClean="0"/>
              <a:t> (</a:t>
            </a:r>
            <a:r>
              <a:rPr lang="ru-RU" sz="1800" dirty="0" err="1" smtClean="0"/>
              <a:t>кариотии</a:t>
            </a:r>
            <a:r>
              <a:rPr lang="ru-RU" sz="1800" dirty="0" smtClean="0"/>
              <a:t> 47, XYY), </a:t>
            </a:r>
            <a:r>
              <a:rPr lang="ru-RU" sz="1800" dirty="0" err="1" smtClean="0"/>
              <a:t>тетрасомию</a:t>
            </a:r>
            <a:r>
              <a:rPr lang="ru-RU" sz="1800" dirty="0" smtClean="0"/>
              <a:t> (48, ХYYY), </a:t>
            </a:r>
            <a:r>
              <a:rPr lang="ru-RU" sz="1800" dirty="0" err="1" smtClean="0"/>
              <a:t>пентасомию</a:t>
            </a:r>
            <a:r>
              <a:rPr lang="ru-RU" sz="1800" dirty="0" smtClean="0"/>
              <a:t> (49, ХYYYY), клинические проявления также схожи с </a:t>
            </a:r>
            <a:r>
              <a:rPr lang="ru-RU" sz="1800" dirty="0" err="1" smtClean="0"/>
              <a:t>полисомией</a:t>
            </a:r>
            <a:r>
              <a:rPr lang="ru-RU" sz="1800" dirty="0" smtClean="0"/>
              <a:t> X-хромосомы;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786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dirty="0" smtClean="0"/>
              <a:t>Благодаря геномным исследованиям, а также совершенствованию инструментальной диагностической медицинской техники появилась возможность обнаружения "патологического" гена в </a:t>
            </a:r>
            <a:r>
              <a:rPr lang="ru-RU" sz="2100" dirty="0" err="1" smtClean="0"/>
              <a:t>пресимптоматическом</a:t>
            </a:r>
            <a:r>
              <a:rPr lang="ru-RU" sz="2100" dirty="0" smtClean="0"/>
              <a:t> периоде, то есть когда проявления болезни еще не наблюдается ("болезненный" ген проявит себя в более позднем возрасте) или </a:t>
            </a:r>
            <a:r>
              <a:rPr lang="ru-RU" sz="2100" dirty="0" err="1" smtClean="0"/>
              <a:t>пренатальном</a:t>
            </a:r>
            <a:r>
              <a:rPr lang="ru-RU" sz="2100" dirty="0" smtClean="0"/>
              <a:t> (дородовом) периоде (ДНК плода выделяют из ткани хорионической оболочки плода, </a:t>
            </a:r>
            <a:r>
              <a:rPr lang="ru-RU" sz="2100" dirty="0" err="1" smtClean="0"/>
              <a:t>амиотической</a:t>
            </a:r>
            <a:r>
              <a:rPr lang="ru-RU" sz="2100" dirty="0" smtClean="0"/>
              <a:t> жидкости, крови плода, полученных на разных стадиях беременности).</a:t>
            </a:r>
          </a:p>
          <a:p>
            <a:r>
              <a:rPr lang="ru-RU" sz="2100" dirty="0" smtClean="0"/>
              <a:t> Более того, возможна </a:t>
            </a:r>
            <a:r>
              <a:rPr lang="ru-RU" sz="2100" dirty="0" err="1" smtClean="0"/>
              <a:t>преимплантационная</a:t>
            </a:r>
            <a:r>
              <a:rPr lang="ru-RU" sz="2100" dirty="0" smtClean="0"/>
              <a:t> диагностика, когда ряд яйцеклеток матери оплодотворяются </a:t>
            </a:r>
            <a:r>
              <a:rPr lang="ru-RU" sz="2100" dirty="0" err="1" smtClean="0"/>
              <a:t>in</a:t>
            </a:r>
            <a:r>
              <a:rPr lang="ru-RU" sz="2100" dirty="0" smtClean="0"/>
              <a:t> </a:t>
            </a:r>
            <a:r>
              <a:rPr lang="ru-RU" sz="2100" dirty="0" err="1" smtClean="0"/>
              <a:t>vitro</a:t>
            </a:r>
            <a:r>
              <a:rPr lang="ru-RU" sz="2100" dirty="0" smtClean="0"/>
              <a:t> (в пробирке), затем несколько зародышей развиваются до стадии 8 клеток, и 1 - 2 клетки зародыша анализируют на наличие поврежденного гена. Зародыш, не содержащий поврежденного гена, имплантируется в клетку.  </a:t>
            </a:r>
            <a:endParaRPr lang="ru-RU" sz="21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43932" cy="576899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Геномные исследования и идентификация генов, повреждение которых приводит к заболеваниям, позволяет глубже понять биохимические процессы, определяющие интимные механизмы формирования клинических проявлений болезни. Эти новые знания служат основой для разработки адекватных методов лечения заболеваний, в том числе </a:t>
            </a:r>
            <a:r>
              <a:rPr lang="ru-RU" dirty="0" err="1" smtClean="0"/>
              <a:t>генотерапии</a:t>
            </a:r>
            <a:r>
              <a:rPr lang="ru-RU" dirty="0" smtClean="0"/>
              <a:t> - этиологической (причинной) коррекции наследственных болезней. 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72" y="0"/>
            <a:ext cx="8609428" cy="6643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Результаты геномных исследований все шире используются в судебной медицине.</a:t>
            </a:r>
          </a:p>
          <a:p>
            <a:r>
              <a:rPr lang="ru-RU" dirty="0" smtClean="0"/>
              <a:t> Появление технологии геномной диагностики (DNA </a:t>
            </a:r>
            <a:r>
              <a:rPr lang="ru-RU" dirty="0" err="1" smtClean="0"/>
              <a:t>fingerprinting</a:t>
            </a:r>
            <a:r>
              <a:rPr lang="ru-RU" dirty="0" smtClean="0"/>
              <a:t>) позволило решать важные проблемы определения генетического разнообразия, индивидуальности и родства людей (и других организмов) на уровне анализа вариабельности структуры ДНК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ПЦР</a:t>
            </a:r>
            <a:endParaRPr lang="ru-RU" sz="32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00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Выделение и очистка ДНК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55000" lnSpcReduction="20000"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dirty="0" smtClean="0"/>
              <a:t>Основная цель  этапов  выделения ДНК - последовательная очистка  ДНК от </a:t>
            </a:r>
            <a:r>
              <a:rPr lang="ru-RU" dirty="0" err="1" smtClean="0"/>
              <a:t>контаминирующего</a:t>
            </a:r>
            <a:r>
              <a:rPr lang="ru-RU" dirty="0" smtClean="0"/>
              <a:t> материала т.к. РНК и белков. </a:t>
            </a:r>
          </a:p>
          <a:p>
            <a:pPr>
              <a:buNone/>
            </a:pPr>
            <a:r>
              <a:rPr lang="ru-RU" b="1" i="1" dirty="0" smtClean="0"/>
              <a:t>Этапы</a:t>
            </a:r>
            <a:r>
              <a:rPr lang="ru-RU" dirty="0" smtClean="0"/>
              <a:t>: 1. Гомогенизация ткани и изолирование  ядерной ДНК.   Экстрагирование ДНК из ядра проводят с помощью буферного солевого раствора, содержащего  детергент </a:t>
            </a:r>
            <a:r>
              <a:rPr lang="en-US" dirty="0" smtClean="0"/>
              <a:t>SDS, </a:t>
            </a:r>
            <a:r>
              <a:rPr lang="ru-RU" dirty="0" smtClean="0"/>
              <a:t>который способствует </a:t>
            </a:r>
            <a:r>
              <a:rPr lang="ru-RU" dirty="0" err="1" smtClean="0"/>
              <a:t>лизированию</a:t>
            </a:r>
            <a:r>
              <a:rPr lang="ru-RU" dirty="0" smtClean="0"/>
              <a:t> ядра. Детергент также ингибирует </a:t>
            </a:r>
            <a:r>
              <a:rPr lang="ru-RU" dirty="0"/>
              <a:t> </a:t>
            </a:r>
            <a:r>
              <a:rPr lang="ru-RU" dirty="0" smtClean="0"/>
              <a:t>активность нуклеаз во время  экстрагирования. 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Депротеинизация</a:t>
            </a:r>
            <a:r>
              <a:rPr lang="ru-RU" dirty="0" smtClean="0"/>
              <a:t>  фенолом или смесью </a:t>
            </a:r>
            <a:r>
              <a:rPr lang="ru-RU" dirty="0" err="1" smtClean="0"/>
              <a:t>Фенол:хлороформ</a:t>
            </a:r>
            <a:r>
              <a:rPr lang="ru-RU" dirty="0" smtClean="0"/>
              <a:t>. Фенол  активизирует  денатурацию белков </a:t>
            </a:r>
            <a:r>
              <a:rPr lang="ru-RU" dirty="0" err="1" smtClean="0"/>
              <a:t>вследствии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утраты </a:t>
            </a:r>
            <a:r>
              <a:rPr lang="ru-RU" dirty="0" err="1" smtClean="0"/>
              <a:t>солюбилитивной</a:t>
            </a:r>
            <a:r>
              <a:rPr lang="ru-RU" dirty="0" smtClean="0"/>
              <a:t> способности (растворяемости) и выпадения в осадок (преципитат)  из раствора, содержащего </a:t>
            </a:r>
            <a:r>
              <a:rPr lang="ru-RU" dirty="0" err="1" smtClean="0"/>
              <a:t>фенол+буферный</a:t>
            </a:r>
            <a:r>
              <a:rPr lang="ru-RU" dirty="0" smtClean="0"/>
              <a:t> солевой раствор. (Смесь  перемешивают и центрифугируют для отделения осажденных белков от фракции НК. </a:t>
            </a:r>
            <a:r>
              <a:rPr lang="ru-RU" dirty="0" err="1" smtClean="0"/>
              <a:t>Надосадочную</a:t>
            </a:r>
            <a:r>
              <a:rPr lang="ru-RU" dirty="0" smtClean="0"/>
              <a:t> жидкость отбирают и повторяют цикл перемешивания с фенолом и центрифугированием до полного осаждения  белков)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Преципитация НК  охлажденным этанолом . Холодный этанол приводит к расслоению жидкого раствора (ДНК будет содержаться в верхней части раствора </a:t>
            </a:r>
            <a:r>
              <a:rPr lang="ru-RU" dirty="0" err="1" smtClean="0"/>
              <a:t>НК-т</a:t>
            </a:r>
            <a:r>
              <a:rPr lang="ru-RU" dirty="0" smtClean="0"/>
              <a:t>). Фракцию ДНК отбирают  на границе  раздела  фаз между этанолом  и </a:t>
            </a:r>
            <a:r>
              <a:rPr lang="ru-RU" dirty="0" err="1" smtClean="0"/>
              <a:t>физраствором</a:t>
            </a:r>
            <a:r>
              <a:rPr lang="ru-RU" dirty="0" smtClean="0"/>
              <a:t> . РНК остается на дне </a:t>
            </a:r>
            <a:r>
              <a:rPr lang="ru-RU" dirty="0" err="1" smtClean="0"/>
              <a:t>микропробирки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Редиссольвация</a:t>
            </a:r>
            <a:r>
              <a:rPr lang="ru-RU" dirty="0" smtClean="0"/>
              <a:t> (растворение) ДНК  и обработка </a:t>
            </a:r>
            <a:r>
              <a:rPr lang="ru-RU" dirty="0" err="1" smtClean="0"/>
              <a:t>рибонуклеазой</a:t>
            </a:r>
            <a:r>
              <a:rPr lang="ru-RU" dirty="0" smtClean="0"/>
              <a:t> для удаления </a:t>
            </a:r>
            <a:r>
              <a:rPr lang="ru-RU" dirty="0" err="1" smtClean="0"/>
              <a:t>контаминирующей</a:t>
            </a:r>
            <a:r>
              <a:rPr lang="ru-RU" dirty="0" smtClean="0"/>
              <a:t> РНК.  (для полной очистки  от остатков белков  также можно использовать протеазу). </a:t>
            </a:r>
          </a:p>
          <a:p>
            <a:pPr marL="514350" indent="-514350">
              <a:buNone/>
            </a:pPr>
            <a:r>
              <a:rPr lang="ru-RU" dirty="0" smtClean="0"/>
              <a:t>При выделении РНК  на финальном этапе вместо </a:t>
            </a:r>
            <a:r>
              <a:rPr lang="ru-RU" dirty="0" err="1" smtClean="0"/>
              <a:t>рибонуклеазы</a:t>
            </a:r>
            <a:r>
              <a:rPr lang="ru-RU" dirty="0" smtClean="0"/>
              <a:t> используют </a:t>
            </a:r>
            <a:r>
              <a:rPr lang="ru-RU" dirty="0" err="1" smtClean="0"/>
              <a:t>ДНазу</a:t>
            </a:r>
            <a:r>
              <a:rPr lang="ru-RU" dirty="0" smtClean="0"/>
              <a:t> (</a:t>
            </a:r>
            <a:r>
              <a:rPr lang="ru-RU" dirty="0" err="1" smtClean="0"/>
              <a:t>дезоксирибонуклеазу</a:t>
            </a:r>
            <a:r>
              <a:rPr lang="ru-RU" dirty="0" smtClean="0"/>
              <a:t>) . В более упрощенной схеме выделения РНК – ткань гомогенизируют в растворе, содержащем 4М </a:t>
            </a:r>
            <a:r>
              <a:rPr lang="ru-RU" dirty="0" err="1" smtClean="0"/>
              <a:t>гуанидин</a:t>
            </a:r>
            <a:r>
              <a:rPr lang="ru-RU" dirty="0" smtClean="0"/>
              <a:t> </a:t>
            </a:r>
            <a:r>
              <a:rPr lang="ru-RU" dirty="0" err="1" smtClean="0"/>
              <a:t>тиоционат</a:t>
            </a:r>
            <a:r>
              <a:rPr lang="ru-RU" dirty="0" smtClean="0"/>
              <a:t>. РНК экстракт смешивают с фенолом и  хлороформом (или </a:t>
            </a:r>
            <a:r>
              <a:rPr lang="ru-RU" dirty="0" err="1" smtClean="0"/>
              <a:t>бром-хлор-пропаном</a:t>
            </a:r>
            <a:r>
              <a:rPr lang="ru-RU" dirty="0" smtClean="0"/>
              <a:t>) при встряхивании, затем смесь центрифугируют . РНК отбирают из </a:t>
            </a:r>
            <a:r>
              <a:rPr lang="ru-RU" dirty="0" err="1" smtClean="0"/>
              <a:t>надосадочной</a:t>
            </a:r>
            <a:r>
              <a:rPr lang="ru-RU" dirty="0" smtClean="0"/>
              <a:t> жидкости (ДНК и белки находятся на границе раздела двух фаз)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0411" y="1255750"/>
            <a:ext cx="5421150" cy="5470595"/>
          </a:xfrm>
          <a:ln w="571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Один из ранних методов, основанный на использовании особых ферментов —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рестриктаз</a:t>
            </a:r>
            <a:r>
              <a:rPr lang="ru-RU" dirty="0"/>
              <a:t>. </a:t>
            </a:r>
            <a:r>
              <a:rPr lang="ru-RU" dirty="0" err="1"/>
              <a:t>Рестриктазы</a:t>
            </a:r>
            <a:r>
              <a:rPr lang="ru-RU" dirty="0"/>
              <a:t> разрезают нить молекулы ДНК в определенных местах, распознавая последовательности нуклеотидов. Если у человека в какой-то молекуле ДНК в результате мутаций меняется состав нуклеотидов, то </a:t>
            </a:r>
            <a:r>
              <a:rPr lang="ru-RU" dirty="0" err="1"/>
              <a:t>рестриктазы</a:t>
            </a:r>
            <a:r>
              <a:rPr lang="ru-RU" dirty="0"/>
              <a:t> не могут разрезать эту часть молекулы. После обработки образца ДНК ферментами определяют длину получившихся фрагментов ДНК. В зависимости от наличия тех или иных мутаций фрагменты будут иметь  разную длину.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080" y="1158145"/>
            <a:ext cx="3200557" cy="51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Анализ полиморфизма длины </a:t>
            </a:r>
            <a:r>
              <a:rPr lang="ru-RU" sz="2400" dirty="0" err="1" smtClean="0"/>
              <a:t>рестрикционных</a:t>
            </a:r>
            <a:r>
              <a:rPr lang="ru-RU" sz="2400" dirty="0" smtClean="0"/>
              <a:t> фрагментов - ПДРФ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4199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bek MEIRBEKOV\Desktop\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83264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bek MEIRBEKOV\Desktop\;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3" cy="612068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369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048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2410</Words>
  <Application>Microsoft Office PowerPoint</Application>
  <PresentationFormat>Экран (4:3)</PresentationFormat>
  <Paragraphs>123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ГЕНОМНЫЙ АНАЛИЗ</vt:lpstr>
      <vt:lpstr>ОБЩАЯ СТРАТЕГИЯ ИССЛЕДОВАНИЯ МАКРОМОЛЕКУЛ</vt:lpstr>
      <vt:lpstr>Геномный анализ</vt:lpstr>
      <vt:lpstr>Методы выделения и очистки геномной ДНК</vt:lpstr>
      <vt:lpstr>Выделение и очистка ДНК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Существует несколько методов ДНК–тестирования (анализа)</vt:lpstr>
      <vt:lpstr>Слайд 16</vt:lpstr>
      <vt:lpstr>Фракционирование НК. Гель-электрофорез ДНК</vt:lpstr>
      <vt:lpstr>Преимущества агарозного геля</vt:lpstr>
      <vt:lpstr>Слайд 19</vt:lpstr>
      <vt:lpstr>Слайд 20</vt:lpstr>
      <vt:lpstr>Слайд 21</vt:lpstr>
      <vt:lpstr>Компоненты электрофореза в агарозном геле</vt:lpstr>
      <vt:lpstr>Слайд 23</vt:lpstr>
      <vt:lpstr>Буфер для электрофореза</vt:lpstr>
      <vt:lpstr>Слайд 25</vt:lpstr>
      <vt:lpstr>Слайд 26</vt:lpstr>
      <vt:lpstr>Слайд 27</vt:lpstr>
      <vt:lpstr>Картирование и секвенирование - наиболее важные и трудоемкие части всех геномных исследований</vt:lpstr>
      <vt:lpstr>Слайд 29</vt:lpstr>
      <vt:lpstr>Слайд 30</vt:lpstr>
      <vt:lpstr>Карта X-хромосомы человека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ДНК-секвенирование</vt:lpstr>
      <vt:lpstr>Слайд 43</vt:lpstr>
      <vt:lpstr>Слайд 44</vt:lpstr>
      <vt:lpstr>Слайд 45</vt:lpstr>
      <vt:lpstr>Слайд 46</vt:lpstr>
      <vt:lpstr>Слайд 47</vt:lpstr>
      <vt:lpstr>Слайд 48</vt:lpstr>
      <vt:lpstr>ПЦР</vt:lpstr>
      <vt:lpstr>Анализ полиморфизма длины рестрикционных фрагментов - ПДРФ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ГЕНОМНЫЙ АНАЛИЗ</dc:title>
  <dc:creator>user</dc:creator>
  <cp:lastModifiedBy>user</cp:lastModifiedBy>
  <cp:revision>12</cp:revision>
  <dcterms:created xsi:type="dcterms:W3CDTF">2016-02-28T05:10:55Z</dcterms:created>
  <dcterms:modified xsi:type="dcterms:W3CDTF">2016-02-28T09:33:04Z</dcterms:modified>
</cp:coreProperties>
</file>