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39"/>
  </p:notesMasterIdLst>
  <p:sldIdLst>
    <p:sldId id="256" r:id="rId3"/>
    <p:sldId id="257" r:id="rId4"/>
    <p:sldId id="258" r:id="rId5"/>
    <p:sldId id="260" r:id="rId6"/>
    <p:sldId id="261" r:id="rId7"/>
    <p:sldId id="273" r:id="rId8"/>
    <p:sldId id="277" r:id="rId9"/>
    <p:sldId id="276" r:id="rId10"/>
    <p:sldId id="278" r:id="rId11"/>
    <p:sldId id="279" r:id="rId12"/>
    <p:sldId id="262" r:id="rId13"/>
    <p:sldId id="280" r:id="rId14"/>
    <p:sldId id="281" r:id="rId15"/>
    <p:sldId id="263" r:id="rId16"/>
    <p:sldId id="267" r:id="rId17"/>
    <p:sldId id="282" r:id="rId18"/>
    <p:sldId id="283" r:id="rId19"/>
    <p:sldId id="284" r:id="rId20"/>
    <p:sldId id="285" r:id="rId21"/>
    <p:sldId id="287" r:id="rId22"/>
    <p:sldId id="286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301" r:id="rId37"/>
    <p:sldId id="272" r:id="rId3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лексей" initials="А" lastIdx="1" clrIdx="0">
    <p:extLst>
      <p:ext uri="{19B8F6BF-5375-455C-9EA6-DF929625EA0E}">
        <p15:presenceInfo xmlns:p15="http://schemas.microsoft.com/office/powerpoint/2012/main" userId="Алексей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8976"/>
    <a:srgbClr val="E6BE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96" y="9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6-13T13:41:16.959" idx="1">
    <p:pos x="5760" y="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1523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f4cbdae464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f4cbdae464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0706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f4cbdae464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f4cbdae464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f4cbdae464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f4cbdae464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9959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f4cbdae464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f4cbdae464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18289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c5f91ee944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c5f91ee944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f4cbdae464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f4cbdae464_1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f4cbdae464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f4cbdae464_1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64979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f4cbdae464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f4cbdae464_1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17700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f4cbdae464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f4cbdae464_1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39094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f4cbdae464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f4cbdae464_1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0023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f4cbdae46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f4cbdae46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f4cbdae464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f4cbdae464_1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62933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f4cbdae464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f4cbdae464_1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72488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f4cbdae464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f4cbdae464_1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10867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f4cbdae464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f4cbdae464_1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95818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f4cbdae464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f4cbdae464_1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88704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f4cbdae464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f4cbdae464_1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79043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f4cbdae464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f4cbdae464_1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32331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f4cbdae464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f4cbdae464_1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98466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f4cbdae464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f4cbdae464_1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46537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f4cbdae464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f4cbdae464_1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587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c5f91ee944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c5f91ee944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f4cbdae464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f4cbdae464_1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23198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f4cbdae464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f4cbdae464_1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26192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f4cbdae464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f4cbdae464_1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33220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f4cbdae464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f4cbdae464_1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1818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f4cbdae464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f4cbdae464_1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63290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f4cbdae464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f4cbdae464_1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08073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Google Shape;158;g2df8c14224d_0_39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  <p:sp>
        <p:nvSpPr>
          <p:cNvPr id="32771" name="Google Shape;159;g2df8c14224d_0_39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SzPts val="1100"/>
            </a:pPr>
            <a:endParaRPr lang="ru-RU" sz="11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f4cbdae464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f4cbdae464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f4cbdae464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f4cbdae464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f4cbdae464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f4cbdae464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f4cbdae464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f4cbdae464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3178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f4cbdae464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f4cbdae464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f4cbdae464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f4cbdae464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1240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anchor="b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" name="Google Shape;8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7A575C-7027-4833-9CF6-F477FEF069F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758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anchor="ctr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" name="Google Shape;8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CE8F31-2F66-45AB-A422-E1329995AD3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476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8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176598-3CEE-4325-A550-9091A027505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124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" name="Google Shape;8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BB3DAF-A31C-456E-9AAC-28D7091A8D7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950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" name="Google Shape;8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DF2BFA-F870-4458-B123-5099A894D61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0714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anchor="b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" name="Google Shape;8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AE032C-DAC3-4AB9-8A39-E65A6951E2C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3751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anchor="ctr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" name="Google Shape;8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244134-EA4F-41BD-9741-5E3C1293765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4523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6;p9"/>
          <p:cNvSpPr>
            <a:spLocks noChangeArrowheads="1"/>
          </p:cNvSpPr>
          <p:nvPr/>
        </p:nvSpPr>
        <p:spPr bwMode="auto">
          <a:xfrm>
            <a:off x="4572000" y="0"/>
            <a:ext cx="4572000" cy="51435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ru-RU" kern="1200">
              <a:latin typeface="Arial" charset="0"/>
              <a:ea typeface="+mn-ea"/>
              <a:cs typeface="Arial" charset="0"/>
              <a:sym typeface="Arial" charset="0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anchor="b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anchor="ctr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" name="Google Shape;40;p9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eaLnBrk="1" hangingPunct="1">
              <a:buClr>
                <a:srgbClr val="000000"/>
              </a:buClr>
              <a:buFont typeface="Arial" charset="0"/>
              <a:defRPr sz="1000">
                <a:solidFill>
                  <a:srgbClr val="595959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fld id="{8CBAE511-B947-449F-8730-4F5ECDD348E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3416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anchor="ctr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3" name="Google Shape;8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4DFD3B-B681-4611-B62C-CA902A08B97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4710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anchor="b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8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D86BB5-E935-4497-9CB9-6A6EDD73AFD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675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DA49AC-9CA3-40EA-A3BD-24F15987535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408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6897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89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311150" y="444500"/>
            <a:ext cx="85217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>
              <a:sym typeface="Arial" charset="0"/>
            </a:endParaRPr>
          </a:p>
        </p:txBody>
      </p:sp>
      <p:sp>
        <p:nvSpPr>
          <p:cNvPr id="1027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311150" y="1152525"/>
            <a:ext cx="85217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>
              <a:sym typeface="Arial" charset="0"/>
            </a:endParaRPr>
          </a:p>
        </p:txBody>
      </p:sp>
      <p:sp>
        <p:nvSpPr>
          <p:cNvPr id="1028" name="Google Shape;8;p1"/>
          <p:cNvSpPr txBox="1">
            <a:spLocks noGrp="1"/>
          </p:cNvSpPr>
          <p:nvPr>
            <p:ph type="sldNum" idx="12"/>
          </p:nvPr>
        </p:nvSpPr>
        <p:spPr bwMode="auto">
          <a:xfrm>
            <a:off x="8472488" y="4662488"/>
            <a:ext cx="54927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Font typeface="Arial" charset="0"/>
              <a:defRPr sz="1000">
                <a:solidFill>
                  <a:srgbClr val="595959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F30000-AAAD-4B15-A935-193F997C5FBE}" type="slidenum">
              <a:rPr lang="ru-RU" kern="1200">
                <a:ea typeface="+mn-ea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kern="120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019202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marL="742950" lvl="1" indent="-28575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marL="1143000" lvl="2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marL="1600200" lvl="3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marL="2057400" lvl="4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l="9624" t="-2965"/>
          <a:stretch/>
        </p:blipFill>
        <p:spPr>
          <a:xfrm>
            <a:off x="0" y="-142376"/>
            <a:ext cx="9144000" cy="542825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311700" y="1219201"/>
            <a:ext cx="8520600" cy="180286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spcBef>
                <a:spcPts val="1800"/>
              </a:spcBef>
              <a:buSzPts val="990"/>
            </a:pPr>
            <a:r>
              <a:rPr lang="ru-RU" sz="2000" b="1" dirty="0">
                <a:solidFill>
                  <a:schemeClr val="lt1"/>
                </a:solidFill>
              </a:rPr>
              <a:t>ВОСПАЛИТЕЛЬНЫЕ ЗАБОЛЕВАНИЯ РОГОВИЦЫ</a:t>
            </a:r>
            <a:br>
              <a:rPr lang="ru" sz="1460" b="1" dirty="0">
                <a:solidFill>
                  <a:schemeClr val="lt1"/>
                </a:solidFill>
              </a:rPr>
            </a:br>
            <a:br>
              <a:rPr lang="ru" sz="1460" b="1" dirty="0">
                <a:solidFill>
                  <a:schemeClr val="lt1"/>
                </a:solidFill>
              </a:rPr>
            </a:br>
            <a:endParaRPr sz="1460" b="1" dirty="0">
              <a:solidFill>
                <a:schemeClr val="lt1"/>
              </a:solidFill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4747364" y="3770333"/>
            <a:ext cx="4084936" cy="8253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80000"/>
              </a:lnSpc>
              <a:buSzPts val="275"/>
            </a:pPr>
            <a:r>
              <a:rPr lang="ru-RU" sz="1650" dirty="0">
                <a:solidFill>
                  <a:schemeClr val="lt1"/>
                </a:solidFill>
              </a:rPr>
              <a:t>Доц. кафедры офтальмологии, </a:t>
            </a:r>
          </a:p>
          <a:p>
            <a:pPr marL="0" lvl="0" indent="0">
              <a:lnSpc>
                <a:spcPct val="80000"/>
              </a:lnSpc>
              <a:buSzPts val="275"/>
            </a:pPr>
            <a:r>
              <a:rPr lang="ru-RU" sz="1650" dirty="0">
                <a:solidFill>
                  <a:schemeClr val="lt1"/>
                </a:solidFill>
              </a:rPr>
              <a:t>к.м.н. </a:t>
            </a:r>
            <a:r>
              <a:rPr lang="ru-RU" sz="1650" dirty="0" err="1">
                <a:solidFill>
                  <a:schemeClr val="lt1"/>
                </a:solidFill>
              </a:rPr>
              <a:t>Куштарева</a:t>
            </a:r>
            <a:r>
              <a:rPr lang="ru-RU" sz="1650" dirty="0">
                <a:solidFill>
                  <a:schemeClr val="lt1"/>
                </a:solidFill>
              </a:rPr>
              <a:t> Л. Б</a:t>
            </a:r>
            <a:endParaRPr sz="1650" dirty="0">
              <a:solidFill>
                <a:schemeClr val="lt1"/>
              </a:solidFill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2433800" y="100207"/>
            <a:ext cx="5079249" cy="1118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dirty="0">
                <a:solidFill>
                  <a:schemeClr val="lt1"/>
                </a:solidFill>
              </a:rPr>
              <a:t>ФГБОУ ВО «</a:t>
            </a:r>
            <a:r>
              <a:rPr lang="ru" sz="1500" dirty="0">
                <a:solidFill>
                  <a:schemeClr val="lt1"/>
                </a:solidFill>
              </a:rPr>
              <a:t>Волгоградский государственный медицинский университет» </a:t>
            </a:r>
            <a:r>
              <a:rPr lang="ru-RU" sz="1500" dirty="0">
                <a:solidFill>
                  <a:schemeClr val="lt1"/>
                </a:solidFill>
              </a:rPr>
              <a:t>Минздрава РФ</a:t>
            </a:r>
            <a:endParaRPr sz="15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chemeClr val="lt1"/>
                </a:solidFill>
              </a:rPr>
              <a:t>Кафедра офтальмологии</a:t>
            </a:r>
            <a:endParaRPr sz="1500" dirty="0">
              <a:solidFill>
                <a:schemeClr val="lt1"/>
              </a:solidFill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3380975" y="4595675"/>
            <a:ext cx="24933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lt1"/>
                </a:solidFill>
              </a:rPr>
              <a:t>г. Волгоград.</a:t>
            </a:r>
            <a:endParaRPr dirty="0">
              <a:solidFill>
                <a:schemeClr val="lt1"/>
              </a:solidFill>
            </a:endParaRPr>
          </a:p>
        </p:txBody>
      </p:sp>
      <p:pic>
        <p:nvPicPr>
          <p:cNvPr id="59" name="Google Shape;5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0"/>
            <a:ext cx="2122101" cy="83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7422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8"/>
          <p:cNvSpPr txBox="1">
            <a:spLocks noGrp="1"/>
          </p:cNvSpPr>
          <p:nvPr>
            <p:ph type="title"/>
          </p:nvPr>
        </p:nvSpPr>
        <p:spPr>
          <a:xfrm>
            <a:off x="906025" y="413359"/>
            <a:ext cx="7186500" cy="9519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 algn="ctr">
              <a:buSzPct val="39285"/>
            </a:pPr>
            <a:r>
              <a:rPr lang="ru-RU" sz="3200" b="1" dirty="0">
                <a:solidFill>
                  <a:srgbClr val="078979"/>
                </a:solidFill>
              </a:rPr>
              <a:t>Мегалокорнеа</a:t>
            </a:r>
            <a:endParaRPr sz="32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161A69-6627-4B62-8435-2163774DE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184" y="1077238"/>
            <a:ext cx="3884151" cy="19481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CD0D2E8-4512-44BC-BC53-8A8CA91AE5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185" y="3124866"/>
            <a:ext cx="3884151" cy="1969684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B55CF75F-D00B-4625-A0B7-ED25838B5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2666" y="2050340"/>
            <a:ext cx="3362761" cy="2493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 err="1">
                <a:solidFill>
                  <a:srgbClr val="068976"/>
                </a:solidFill>
                <a:latin typeface="Arial"/>
              </a:rPr>
              <a:t>дву</a:t>
            </a:r>
            <a:r>
              <a:rPr kumimoji="0" lang="ru-RU" altLang="ru-RU" sz="3200" b="0" i="0" u="none" strike="noStrike" kern="0" cap="none" spc="0" normalizeH="0" noProof="0" dirty="0">
                <a:ln>
                  <a:noFill/>
                </a:ln>
                <a:solidFill>
                  <a:srgbClr val="06897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сторонняя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EC5D827-AA27-406D-AB7A-E86DCF8AF2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7730" y="3870530"/>
            <a:ext cx="351769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41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337063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9"/>
          <p:cNvSpPr txBox="1">
            <a:spLocks noGrp="1"/>
          </p:cNvSpPr>
          <p:nvPr>
            <p:ph type="title"/>
          </p:nvPr>
        </p:nvSpPr>
        <p:spPr>
          <a:xfrm>
            <a:off x="311700" y="162837"/>
            <a:ext cx="8520600" cy="12526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 algn="ctr"/>
            <a:r>
              <a:rPr lang="ru-RU" b="1" dirty="0">
                <a:solidFill>
                  <a:srgbClr val="078979"/>
                </a:solidFill>
              </a:rPr>
              <a:t>Воспалительные заболевания роговицы - кератиты</a:t>
            </a:r>
            <a:endParaRPr dirty="0"/>
          </a:p>
        </p:txBody>
      </p:sp>
      <p:sp>
        <p:nvSpPr>
          <p:cNvPr id="108" name="Google Shape;108;p19"/>
          <p:cNvSpPr txBox="1">
            <a:spLocks noGrp="1"/>
          </p:cNvSpPr>
          <p:nvPr>
            <p:ph type="body" idx="1"/>
          </p:nvPr>
        </p:nvSpPr>
        <p:spPr>
          <a:xfrm>
            <a:off x="463463" y="1553227"/>
            <a:ext cx="8381808" cy="34274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>
              <a:spcAft>
                <a:spcPts val="1200"/>
              </a:spcAft>
              <a:buNone/>
            </a:pPr>
            <a:r>
              <a:rPr lang="ru-RU" dirty="0">
                <a:solidFill>
                  <a:srgbClr val="274E13"/>
                </a:solidFill>
              </a:rPr>
              <a:t>Классификация:</a:t>
            </a:r>
          </a:p>
          <a:p>
            <a:pPr marL="400050" lvl="0" indent="-400050">
              <a:spcAft>
                <a:spcPts val="1200"/>
              </a:spcAft>
              <a:buFont typeface="+mj-lt"/>
              <a:buAutoNum type="romanUcPeriod"/>
            </a:pPr>
            <a:r>
              <a:rPr lang="ru-RU" dirty="0">
                <a:solidFill>
                  <a:srgbClr val="274E13"/>
                </a:solidFill>
              </a:rPr>
              <a:t>Экзогенные кератиты:</a:t>
            </a:r>
          </a:p>
          <a:p>
            <a:pPr marL="342900" lvl="0">
              <a:spcAft>
                <a:spcPts val="1200"/>
              </a:spcAft>
              <a:buFont typeface="+mj-lt"/>
              <a:buAutoNum type="arabicParenR"/>
            </a:pPr>
            <a:r>
              <a:rPr lang="ru-RU" dirty="0">
                <a:solidFill>
                  <a:srgbClr val="274E13"/>
                </a:solidFill>
              </a:rPr>
              <a:t>бактериальные (посттравматические, а также связанные с заболеваниями конъюнктивы, век и слёзных органов);</a:t>
            </a:r>
          </a:p>
          <a:p>
            <a:pPr marL="342900" lvl="0">
              <a:spcAft>
                <a:spcPts val="1200"/>
              </a:spcAft>
              <a:buFont typeface="+mj-lt"/>
              <a:buAutoNum type="arabicParenR"/>
            </a:pPr>
            <a:r>
              <a:rPr lang="ru-RU" dirty="0">
                <a:solidFill>
                  <a:srgbClr val="274E13"/>
                </a:solidFill>
              </a:rPr>
              <a:t>вирусные (аденовирусный эпидемический </a:t>
            </a:r>
            <a:r>
              <a:rPr lang="ru-RU" dirty="0" err="1">
                <a:solidFill>
                  <a:srgbClr val="274E13"/>
                </a:solidFill>
              </a:rPr>
              <a:t>кератоконъюнктивит</a:t>
            </a:r>
            <a:r>
              <a:rPr lang="ru-RU" dirty="0">
                <a:solidFill>
                  <a:srgbClr val="274E13"/>
                </a:solidFill>
              </a:rPr>
              <a:t>);</a:t>
            </a:r>
          </a:p>
          <a:p>
            <a:pPr marL="0" lvl="0" indent="0">
              <a:spcAft>
                <a:spcPts val="1200"/>
              </a:spcAft>
              <a:buNone/>
            </a:pPr>
            <a:r>
              <a:rPr lang="ru-RU" dirty="0">
                <a:solidFill>
                  <a:srgbClr val="274E13"/>
                </a:solidFill>
              </a:rPr>
              <a:t>3) </a:t>
            </a:r>
            <a:r>
              <a:rPr lang="ru-RU" dirty="0" err="1">
                <a:solidFill>
                  <a:srgbClr val="274E13"/>
                </a:solidFill>
              </a:rPr>
              <a:t>хламидийные</a:t>
            </a:r>
            <a:r>
              <a:rPr lang="ru-RU" dirty="0">
                <a:solidFill>
                  <a:srgbClr val="274E13"/>
                </a:solidFill>
              </a:rPr>
              <a:t> (кератит при  трахоме).</a:t>
            </a:r>
          </a:p>
          <a:p>
            <a:pPr marL="0" lvl="0" indent="0">
              <a:spcAft>
                <a:spcPts val="1200"/>
              </a:spcAft>
              <a:buNone/>
            </a:pPr>
            <a:endParaRPr dirty="0">
              <a:solidFill>
                <a:srgbClr val="274E13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337063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9"/>
          <p:cNvSpPr txBox="1">
            <a:spLocks noGrp="1"/>
          </p:cNvSpPr>
          <p:nvPr>
            <p:ph type="title"/>
          </p:nvPr>
        </p:nvSpPr>
        <p:spPr>
          <a:xfrm>
            <a:off x="311700" y="162837"/>
            <a:ext cx="8520600" cy="12526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 algn="ctr"/>
            <a:r>
              <a:rPr lang="ru-RU" b="1" dirty="0">
                <a:solidFill>
                  <a:srgbClr val="078979"/>
                </a:solidFill>
              </a:rPr>
              <a:t>Воспалительные заболевания роговицы - кератиты</a:t>
            </a:r>
            <a:endParaRPr dirty="0"/>
          </a:p>
        </p:txBody>
      </p:sp>
      <p:sp>
        <p:nvSpPr>
          <p:cNvPr id="108" name="Google Shape;108;p19"/>
          <p:cNvSpPr txBox="1">
            <a:spLocks noGrp="1"/>
          </p:cNvSpPr>
          <p:nvPr>
            <p:ph type="body" idx="1"/>
          </p:nvPr>
        </p:nvSpPr>
        <p:spPr>
          <a:xfrm>
            <a:off x="463463" y="1415440"/>
            <a:ext cx="8381808" cy="37280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just">
              <a:spcAft>
                <a:spcPts val="1200"/>
              </a:spcAft>
              <a:buNone/>
            </a:pPr>
            <a:r>
              <a:rPr lang="en-US" dirty="0">
                <a:solidFill>
                  <a:srgbClr val="274E13"/>
                </a:solidFill>
              </a:rPr>
              <a:t>II. </a:t>
            </a:r>
            <a:r>
              <a:rPr lang="ru-RU" dirty="0">
                <a:solidFill>
                  <a:srgbClr val="274E13"/>
                </a:solidFill>
              </a:rPr>
              <a:t>Эндогенные кератиты:</a:t>
            </a:r>
          </a:p>
          <a:p>
            <a:pPr marL="342900" lvl="0" algn="just">
              <a:spcAft>
                <a:spcPts val="1200"/>
              </a:spcAft>
              <a:buFont typeface="+mj-lt"/>
              <a:buAutoNum type="arabicParenR"/>
            </a:pPr>
            <a:r>
              <a:rPr lang="ru-RU" dirty="0">
                <a:solidFill>
                  <a:srgbClr val="274E13"/>
                </a:solidFill>
              </a:rPr>
              <a:t>инфекционные, вызванные специфическими инфекциями (сифилис, туберкулёз, бруцеллёз, малярия и др.);</a:t>
            </a:r>
          </a:p>
          <a:p>
            <a:pPr marL="342900" lvl="0" algn="just">
              <a:spcAft>
                <a:spcPts val="1200"/>
              </a:spcAft>
              <a:buFont typeface="+mj-lt"/>
              <a:buAutoNum type="arabicParenR"/>
            </a:pPr>
            <a:r>
              <a:rPr lang="ru-RU" dirty="0">
                <a:solidFill>
                  <a:srgbClr val="274E13"/>
                </a:solidFill>
              </a:rPr>
              <a:t>вирусные (герпетические, коревые, оспенные);</a:t>
            </a:r>
          </a:p>
          <a:p>
            <a:pPr marL="342900" lvl="0">
              <a:spcAft>
                <a:spcPts val="1200"/>
              </a:spcAft>
              <a:buFont typeface="+mj-lt"/>
              <a:buAutoNum type="arabicParenR"/>
            </a:pPr>
            <a:r>
              <a:rPr lang="ru-RU" dirty="0">
                <a:solidFill>
                  <a:srgbClr val="274E13"/>
                </a:solidFill>
              </a:rPr>
              <a:t>нейрогенные (нейропаралитический, рецидивирующая эрозия роговицы);</a:t>
            </a:r>
          </a:p>
          <a:p>
            <a:pPr marL="342900" lvl="0">
              <a:spcAft>
                <a:spcPts val="1200"/>
              </a:spcAft>
              <a:buFont typeface="+mj-lt"/>
              <a:buAutoNum type="arabicParenR"/>
            </a:pPr>
            <a:r>
              <a:rPr lang="ru-RU" dirty="0">
                <a:solidFill>
                  <a:srgbClr val="274E13"/>
                </a:solidFill>
              </a:rPr>
              <a:t>авитаминозные и гиповитаминозные;</a:t>
            </a:r>
          </a:p>
          <a:p>
            <a:pPr marL="342900" lvl="0">
              <a:spcAft>
                <a:spcPts val="1200"/>
              </a:spcAft>
              <a:buFont typeface="+mj-lt"/>
              <a:buAutoNum type="arabicParenR"/>
            </a:pPr>
            <a:r>
              <a:rPr lang="ru-RU" dirty="0">
                <a:solidFill>
                  <a:srgbClr val="274E13"/>
                </a:solidFill>
              </a:rPr>
              <a:t>невыясненной этиологии (</a:t>
            </a:r>
            <a:r>
              <a:rPr lang="ru-RU" dirty="0" err="1">
                <a:solidFill>
                  <a:srgbClr val="274E13"/>
                </a:solidFill>
              </a:rPr>
              <a:t>розацеа</a:t>
            </a:r>
            <a:r>
              <a:rPr lang="ru-RU" dirty="0">
                <a:solidFill>
                  <a:srgbClr val="274E13"/>
                </a:solidFill>
              </a:rPr>
              <a:t>-кератит, рецидивирующая эрозия, нитчатый кератит).</a:t>
            </a:r>
          </a:p>
          <a:p>
            <a:pPr marL="0" lvl="0" indent="0">
              <a:spcAft>
                <a:spcPts val="1200"/>
              </a:spcAft>
              <a:buNone/>
            </a:pPr>
            <a:endParaRPr dirty="0">
              <a:solidFill>
                <a:srgbClr val="274E1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497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337063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9"/>
          <p:cNvSpPr txBox="1">
            <a:spLocks noGrp="1"/>
          </p:cNvSpPr>
          <p:nvPr>
            <p:ph type="title"/>
          </p:nvPr>
        </p:nvSpPr>
        <p:spPr>
          <a:xfrm>
            <a:off x="311700" y="162837"/>
            <a:ext cx="8520600" cy="6764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 algn="ctr"/>
            <a:r>
              <a:rPr lang="ru-RU" b="1" dirty="0">
                <a:solidFill>
                  <a:srgbClr val="078979"/>
                </a:solidFill>
              </a:rPr>
              <a:t>Общая симптоматика кератитов</a:t>
            </a:r>
            <a:endParaRPr dirty="0"/>
          </a:p>
        </p:txBody>
      </p:sp>
      <p:sp>
        <p:nvSpPr>
          <p:cNvPr id="108" name="Google Shape;108;p19"/>
          <p:cNvSpPr txBox="1">
            <a:spLocks noGrp="1"/>
          </p:cNvSpPr>
          <p:nvPr>
            <p:ph type="body" idx="1"/>
          </p:nvPr>
        </p:nvSpPr>
        <p:spPr>
          <a:xfrm>
            <a:off x="463463" y="1002081"/>
            <a:ext cx="8381808" cy="42337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0" algn="just">
              <a:spcAft>
                <a:spcPts val="1200"/>
              </a:spcAft>
              <a:buNone/>
            </a:pPr>
            <a:r>
              <a:rPr lang="en-US" dirty="0">
                <a:solidFill>
                  <a:srgbClr val="274E13"/>
                </a:solidFill>
              </a:rPr>
              <a:t>1.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Субъективные признаки </a:t>
            </a:r>
            <a:r>
              <a:rPr lang="ru-RU" dirty="0">
                <a:solidFill>
                  <a:srgbClr val="274E13"/>
                </a:solidFill>
              </a:rPr>
              <a:t>-  в виде роговичного синдрома (светобоязнь, слезотечение, блефароспазм, чувство инородного тела под веком).</a:t>
            </a:r>
          </a:p>
          <a:p>
            <a:pPr marL="0" lvl="0" indent="0" algn="just">
              <a:spcAft>
                <a:spcPts val="1200"/>
              </a:spcAft>
              <a:buNone/>
            </a:pPr>
            <a:r>
              <a:rPr lang="en-US" dirty="0">
                <a:solidFill>
                  <a:srgbClr val="274E13"/>
                </a:solidFill>
              </a:rPr>
              <a:t>2.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Объективные признаки</a:t>
            </a:r>
            <a:r>
              <a:rPr lang="ru-RU" dirty="0">
                <a:solidFill>
                  <a:srgbClr val="274E13"/>
                </a:solidFill>
              </a:rPr>
              <a:t>:</a:t>
            </a:r>
          </a:p>
          <a:p>
            <a:pPr marL="285750" lvl="0" indent="-28575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dirty="0" err="1">
                <a:solidFill>
                  <a:srgbClr val="274E13"/>
                </a:solidFill>
              </a:rPr>
              <a:t>перикорнеальная</a:t>
            </a:r>
            <a:r>
              <a:rPr lang="ru-RU" dirty="0">
                <a:solidFill>
                  <a:srgbClr val="274E13"/>
                </a:solidFill>
              </a:rPr>
              <a:t> или смешанная инъекция;</a:t>
            </a:r>
          </a:p>
          <a:p>
            <a:pPr marL="285750" lvl="0" indent="-28575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74E13"/>
                </a:solidFill>
              </a:rPr>
              <a:t>наличие инфильтрата роговицы (поверхностного или глубокого, с эрозией роговицы или без неё);</a:t>
            </a:r>
          </a:p>
          <a:p>
            <a:pPr marL="285750" lvl="0" indent="-28575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dirty="0" err="1">
                <a:solidFill>
                  <a:srgbClr val="274E13"/>
                </a:solidFill>
              </a:rPr>
              <a:t>неоваксуляризация</a:t>
            </a:r>
            <a:r>
              <a:rPr lang="ru-RU" dirty="0">
                <a:solidFill>
                  <a:srgbClr val="274E13"/>
                </a:solidFill>
              </a:rPr>
              <a:t> роговицы (поверхностная, глубокая, смешанная);</a:t>
            </a:r>
          </a:p>
          <a:p>
            <a:pPr marL="285750" lvl="0" indent="-28575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74E13"/>
                </a:solidFill>
              </a:rPr>
              <a:t>изменение чувствительности роговицы (сохранена, снижена, отсутствует);</a:t>
            </a:r>
          </a:p>
          <a:p>
            <a:pPr marL="285750" lvl="0" indent="-28575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74E13"/>
                </a:solidFill>
              </a:rPr>
              <a:t>в исходе процесса -  формирование рубца: различные степени выраженности помутнения роговицы;</a:t>
            </a:r>
          </a:p>
          <a:p>
            <a:pPr marL="285750" lvl="0" indent="-28575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74E13"/>
                </a:solidFill>
              </a:rPr>
              <a:t>при некоторых кератитах возможно присоединение переднего </a:t>
            </a:r>
            <a:r>
              <a:rPr lang="ru-RU" dirty="0" err="1">
                <a:solidFill>
                  <a:srgbClr val="274E13"/>
                </a:solidFill>
              </a:rPr>
              <a:t>увеита</a:t>
            </a:r>
            <a:r>
              <a:rPr lang="ru-RU" dirty="0">
                <a:solidFill>
                  <a:srgbClr val="274E13"/>
                </a:solidFill>
              </a:rPr>
              <a:t> (иридоциклита);</a:t>
            </a:r>
          </a:p>
          <a:p>
            <a:pPr marL="285750" lvl="0" indent="-28575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74E13"/>
                </a:solidFill>
              </a:rPr>
              <a:t>при тяжелых гнойных кератитах возможна перфорация роговицы с развитием </a:t>
            </a:r>
            <a:r>
              <a:rPr lang="ru-RU" dirty="0" err="1">
                <a:solidFill>
                  <a:srgbClr val="274E13"/>
                </a:solidFill>
              </a:rPr>
              <a:t>эндофтальмита</a:t>
            </a:r>
            <a:r>
              <a:rPr lang="ru-RU" dirty="0">
                <a:solidFill>
                  <a:srgbClr val="274E13"/>
                </a:solidFill>
              </a:rPr>
              <a:t> или </a:t>
            </a:r>
            <a:r>
              <a:rPr lang="ru-RU" dirty="0" err="1">
                <a:solidFill>
                  <a:srgbClr val="274E13"/>
                </a:solidFill>
              </a:rPr>
              <a:t>панофтальмита</a:t>
            </a:r>
            <a:r>
              <a:rPr lang="ru-RU" dirty="0">
                <a:solidFill>
                  <a:srgbClr val="274E13"/>
                </a:solidFill>
              </a:rPr>
              <a:t> и гибелью глаза.</a:t>
            </a:r>
          </a:p>
          <a:p>
            <a:pPr marL="0" lvl="0" indent="0">
              <a:spcAft>
                <a:spcPts val="1200"/>
              </a:spcAft>
              <a:buNone/>
            </a:pPr>
            <a:endParaRPr dirty="0">
              <a:solidFill>
                <a:srgbClr val="274E1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99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0725"/>
            <a:ext cx="9144000" cy="517422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175364" y="150312"/>
            <a:ext cx="8968636" cy="10647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 algn="ctr"/>
            <a:r>
              <a:rPr lang="ru-RU" b="1" dirty="0">
                <a:solidFill>
                  <a:srgbClr val="078979"/>
                </a:solidFill>
              </a:rPr>
              <a:t>Разновидности инъекции сосудов переднего отрезка глаза (верх) и </a:t>
            </a:r>
            <a:r>
              <a:rPr lang="ru-RU" b="1" dirty="0" err="1">
                <a:solidFill>
                  <a:srgbClr val="078979"/>
                </a:solidFill>
              </a:rPr>
              <a:t>неоваскуляризации</a:t>
            </a:r>
            <a:r>
              <a:rPr lang="ru-RU" b="1" dirty="0">
                <a:solidFill>
                  <a:srgbClr val="078979"/>
                </a:solidFill>
              </a:rPr>
              <a:t> роговицы (низ).</a:t>
            </a:r>
            <a:endParaRPr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9DEAC5-47F7-46C4-B7E8-8B89EE7FA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7732" y="1215026"/>
            <a:ext cx="4108536" cy="389897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925" y="-15362"/>
            <a:ext cx="9144000" cy="517422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4"/>
          <p:cNvSpPr txBox="1">
            <a:spLocks noGrp="1"/>
          </p:cNvSpPr>
          <p:nvPr>
            <p:ph type="title"/>
          </p:nvPr>
        </p:nvSpPr>
        <p:spPr>
          <a:xfrm>
            <a:off x="939451" y="67400"/>
            <a:ext cx="6613743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 algn="ctr"/>
            <a:r>
              <a:rPr lang="ru-RU" b="1" dirty="0">
                <a:solidFill>
                  <a:srgbClr val="078979"/>
                </a:solidFill>
              </a:rPr>
              <a:t>Бактериальные кератиты</a:t>
            </a:r>
            <a:endParaRPr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77B8AF-5392-4B21-B201-38ADBF1956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51" y="907398"/>
            <a:ext cx="4078577" cy="3328704"/>
          </a:xfrm>
          <a:prstGeom prst="rect">
            <a:avLst/>
          </a:prstGeom>
        </p:spPr>
      </p:pic>
      <p:sp>
        <p:nvSpPr>
          <p:cNvPr id="2" name="Текст 1">
            <a:extLst>
              <a:ext uri="{FF2B5EF4-FFF2-40B4-BE49-F238E27FC236}">
                <a16:creationId xmlns:a16="http://schemas.microsoft.com/office/drawing/2014/main" id="{2573BA80-7DFC-44F9-AAA5-A92A600D5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73524" y="4236102"/>
            <a:ext cx="3596952" cy="670976"/>
          </a:xfrm>
        </p:spPr>
        <p:txBody>
          <a:bodyPr/>
          <a:lstStyle/>
          <a:p>
            <a:pPr marL="114300" indent="0" algn="ctr">
              <a:buNone/>
            </a:pPr>
            <a:r>
              <a:rPr lang="ru-RU" dirty="0"/>
              <a:t>Краевой кератит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E6BA2F-0BC7-407F-B0A1-001EE19F92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4374" y="925687"/>
            <a:ext cx="3911954" cy="331041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7422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4"/>
          <p:cNvSpPr txBox="1">
            <a:spLocks noGrp="1"/>
          </p:cNvSpPr>
          <p:nvPr>
            <p:ph type="title"/>
          </p:nvPr>
        </p:nvSpPr>
        <p:spPr>
          <a:xfrm>
            <a:off x="939451" y="67400"/>
            <a:ext cx="6613743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 algn="ctr"/>
            <a:r>
              <a:rPr lang="ru-RU" b="1" dirty="0">
                <a:solidFill>
                  <a:srgbClr val="078979"/>
                </a:solidFill>
              </a:rPr>
              <a:t>Ползучая язва роговицы</a:t>
            </a:r>
            <a:endParaRPr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EC89B38-D6A2-4BFE-90F4-491BBD490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4785" y="867891"/>
            <a:ext cx="4109060" cy="343844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5B6F340-B0FC-4F42-9245-22E04332E1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832" y="898374"/>
            <a:ext cx="4066384" cy="340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559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7422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4"/>
          <p:cNvSpPr txBox="1">
            <a:spLocks noGrp="1"/>
          </p:cNvSpPr>
          <p:nvPr>
            <p:ph type="title"/>
          </p:nvPr>
        </p:nvSpPr>
        <p:spPr>
          <a:xfrm>
            <a:off x="939451" y="67400"/>
            <a:ext cx="6613743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 algn="ctr"/>
            <a:r>
              <a:rPr lang="ru-RU" b="1" dirty="0">
                <a:solidFill>
                  <a:srgbClr val="078979"/>
                </a:solidFill>
              </a:rPr>
              <a:t>Абсцесс роговицы</a:t>
            </a:r>
            <a:endParaRPr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C0C8986-D049-44BA-92D0-A964ED6327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1680" y="842291"/>
            <a:ext cx="3143244" cy="208258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A5531F-8FD5-4819-A524-F44E5FE058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2415" y="805185"/>
            <a:ext cx="3338355" cy="206409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406577-90BE-4EF2-980C-EEE51A32A1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2992" y="2980463"/>
            <a:ext cx="3563865" cy="208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4990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7422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4"/>
          <p:cNvSpPr txBox="1">
            <a:spLocks noGrp="1"/>
          </p:cNvSpPr>
          <p:nvPr>
            <p:ph type="title"/>
          </p:nvPr>
        </p:nvSpPr>
        <p:spPr>
          <a:xfrm>
            <a:off x="939451" y="67400"/>
            <a:ext cx="6613743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 algn="ctr"/>
            <a:r>
              <a:rPr lang="ru-RU" b="1" dirty="0">
                <a:solidFill>
                  <a:srgbClr val="078979"/>
                </a:solidFill>
              </a:rPr>
              <a:t>Десцеметоцеле</a:t>
            </a:r>
            <a:endParaRPr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0FFEFC-F7DE-4777-B222-8BAC2304B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6119" y="1076203"/>
            <a:ext cx="4611762" cy="364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663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7422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4"/>
          <p:cNvSpPr txBox="1">
            <a:spLocks noGrp="1"/>
          </p:cNvSpPr>
          <p:nvPr>
            <p:ph type="title"/>
          </p:nvPr>
        </p:nvSpPr>
        <p:spPr>
          <a:xfrm>
            <a:off x="939451" y="67400"/>
            <a:ext cx="6613743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 algn="ctr"/>
            <a:r>
              <a:rPr lang="ru-RU" b="1" dirty="0">
                <a:solidFill>
                  <a:srgbClr val="078979"/>
                </a:solidFill>
              </a:rPr>
              <a:t>Туберкулёзный кератит</a:t>
            </a:r>
            <a:endParaRPr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DFB6421-CE1F-4758-8C59-5D1C3B9F20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058" y="692500"/>
            <a:ext cx="4176122" cy="349940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6D9F24-F240-4EDB-B10D-9678C9540D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9682" y="1747396"/>
            <a:ext cx="4352246" cy="318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600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0726"/>
            <a:ext cx="9144000" cy="517422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>
            <a:spLocks noGrp="1"/>
          </p:cNvSpPr>
          <p:nvPr>
            <p:ph type="body" idx="1"/>
          </p:nvPr>
        </p:nvSpPr>
        <p:spPr>
          <a:xfrm>
            <a:off x="739036" y="679151"/>
            <a:ext cx="7991605" cy="38051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342900" lvl="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3200" b="1" dirty="0">
                <a:solidFill>
                  <a:schemeClr val="tx1">
                    <a:lumMod val="85000"/>
                    <a:lumOff val="15000"/>
                  </a:schemeClr>
                </a:solidFill>
                <a:ea typeface="+mn-ea"/>
                <a:cs typeface="+mn-cs"/>
              </a:rPr>
              <a:t>        </a:t>
            </a:r>
            <a:r>
              <a:rPr lang="ru-RU" alt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ea typeface="+mn-ea"/>
                <a:cs typeface="+mn-cs"/>
              </a:rPr>
              <a:t>Не менее 25 % всей глазной патологии падает на долю заболеваний роговицы. </a:t>
            </a:r>
          </a:p>
          <a:p>
            <a:pPr marL="342900" lvl="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endParaRPr lang="ru-RU" altLang="ru-RU" sz="2800" b="1" dirty="0">
              <a:solidFill>
                <a:schemeClr val="tx1">
                  <a:lumMod val="85000"/>
                  <a:lumOff val="15000"/>
                </a:schemeClr>
              </a:solidFill>
              <a:ea typeface="+mn-ea"/>
              <a:cs typeface="+mn-cs"/>
            </a:endParaRPr>
          </a:p>
          <a:p>
            <a:pPr marL="342900" lvl="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ea typeface="+mn-ea"/>
                <a:cs typeface="+mn-cs"/>
              </a:rPr>
              <a:t>		Последствия заболеваний роговицы обуславливают до 50 % стойкого снижения зрения и слепоты.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7422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4"/>
          <p:cNvSpPr txBox="1">
            <a:spLocks noGrp="1"/>
          </p:cNvSpPr>
          <p:nvPr>
            <p:ph type="title"/>
          </p:nvPr>
        </p:nvSpPr>
        <p:spPr>
          <a:xfrm>
            <a:off x="939451" y="67400"/>
            <a:ext cx="6613743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 algn="ctr"/>
            <a:r>
              <a:rPr lang="ru-RU" b="1" dirty="0">
                <a:solidFill>
                  <a:srgbClr val="078979"/>
                </a:solidFill>
              </a:rPr>
              <a:t>Герпетические кератиты</a:t>
            </a:r>
            <a:endParaRPr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ACD1D5C-4DC2-4F8A-A4DB-5D95F6303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4" y="963840"/>
            <a:ext cx="6047756" cy="29080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BB22B41-506C-461F-AB6F-8C386176FF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4676" y="971130"/>
            <a:ext cx="3097036" cy="2908044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741604D-C3E1-469A-9E23-D4BC821723E5}"/>
              </a:ext>
            </a:extLst>
          </p:cNvPr>
          <p:cNvSpPr/>
          <p:nvPr/>
        </p:nvSpPr>
        <p:spPr>
          <a:xfrm>
            <a:off x="2505206" y="4372811"/>
            <a:ext cx="32442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68976"/>
                </a:solidFill>
              </a:rPr>
              <a:t>Древовидный</a:t>
            </a:r>
          </a:p>
        </p:txBody>
      </p:sp>
    </p:spTree>
    <p:extLst>
      <p:ext uri="{BB962C8B-B14F-4D97-AF65-F5344CB8AC3E}">
        <p14:creationId xmlns:p14="http://schemas.microsoft.com/office/powerpoint/2010/main" val="35587958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7422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4"/>
          <p:cNvSpPr txBox="1">
            <a:spLocks noGrp="1"/>
          </p:cNvSpPr>
          <p:nvPr>
            <p:ph type="title"/>
          </p:nvPr>
        </p:nvSpPr>
        <p:spPr>
          <a:xfrm>
            <a:off x="939451" y="67400"/>
            <a:ext cx="6613743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 algn="ctr"/>
            <a:r>
              <a:rPr lang="ru-RU" b="1" dirty="0">
                <a:solidFill>
                  <a:srgbClr val="078979"/>
                </a:solidFill>
              </a:rPr>
              <a:t>Герпетические кератиты</a:t>
            </a:r>
            <a:endParaRPr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741604D-C3E1-469A-9E23-D4BC821723E5}"/>
              </a:ext>
            </a:extLst>
          </p:cNvPr>
          <p:cNvSpPr/>
          <p:nvPr/>
        </p:nvSpPr>
        <p:spPr>
          <a:xfrm>
            <a:off x="1828801" y="4372811"/>
            <a:ext cx="59498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>
                <a:solidFill>
                  <a:srgbClr val="068976"/>
                </a:solidFill>
              </a:rPr>
              <a:t>Метагерпетический</a:t>
            </a:r>
            <a:r>
              <a:rPr lang="ru-RU" sz="2000" dirty="0">
                <a:solidFill>
                  <a:srgbClr val="068976"/>
                </a:solidFill>
              </a:rPr>
              <a:t> (</a:t>
            </a:r>
            <a:r>
              <a:rPr lang="ru-RU" sz="2000" dirty="0" err="1">
                <a:solidFill>
                  <a:srgbClr val="068976"/>
                </a:solidFill>
              </a:rPr>
              <a:t>ландкартообразный</a:t>
            </a:r>
            <a:r>
              <a:rPr lang="ru-RU" sz="2000" dirty="0">
                <a:solidFill>
                  <a:srgbClr val="068976"/>
                </a:solidFill>
              </a:rPr>
              <a:t>)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4859373-41C5-473C-A07F-3187DF39DB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664" y="680734"/>
            <a:ext cx="3609185" cy="360375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F270077-5D49-4E84-8865-8D9C685103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1841" y="740888"/>
            <a:ext cx="3591635" cy="354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01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8882" y="-30725"/>
            <a:ext cx="9144000" cy="517422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4"/>
          <p:cNvSpPr txBox="1">
            <a:spLocks noGrp="1"/>
          </p:cNvSpPr>
          <p:nvPr>
            <p:ph type="title"/>
          </p:nvPr>
        </p:nvSpPr>
        <p:spPr>
          <a:xfrm>
            <a:off x="939451" y="67400"/>
            <a:ext cx="6839212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 algn="ctr"/>
            <a:r>
              <a:rPr lang="ru-RU" b="1" dirty="0">
                <a:solidFill>
                  <a:srgbClr val="078979"/>
                </a:solidFill>
              </a:rPr>
              <a:t>Герпетические кератиты</a:t>
            </a:r>
            <a:endParaRPr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741604D-C3E1-469A-9E23-D4BC821723E5}"/>
              </a:ext>
            </a:extLst>
          </p:cNvPr>
          <p:cNvSpPr/>
          <p:nvPr/>
        </p:nvSpPr>
        <p:spPr>
          <a:xfrm>
            <a:off x="1828801" y="4372811"/>
            <a:ext cx="59498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68976"/>
                </a:solidFill>
              </a:rPr>
              <a:t>Дисковидный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4D3400C-57F9-499A-BEBA-0A02393A3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0959" y="805490"/>
            <a:ext cx="4436782" cy="346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7062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8882" y="-30725"/>
            <a:ext cx="9144000" cy="517422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4"/>
          <p:cNvSpPr txBox="1">
            <a:spLocks noGrp="1"/>
          </p:cNvSpPr>
          <p:nvPr>
            <p:ph type="title"/>
          </p:nvPr>
        </p:nvSpPr>
        <p:spPr>
          <a:xfrm>
            <a:off x="939451" y="67400"/>
            <a:ext cx="6839212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 algn="ctr"/>
            <a:r>
              <a:rPr lang="ru-RU" b="1" dirty="0">
                <a:solidFill>
                  <a:srgbClr val="078979"/>
                </a:solidFill>
              </a:rPr>
              <a:t>Общие принципы лечения кератитов:</a:t>
            </a:r>
            <a:endParaRPr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6AAA109D-2F26-4C64-A509-B36AE83E5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49275"/>
            <a:ext cx="8686800" cy="452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altLang="ru-RU" sz="1850" b="0" i="0" u="none" strike="noStrike" kern="0" cap="none" spc="0" normalizeH="0" noProof="0" dirty="0">
                <a:ln>
                  <a:noFill/>
                </a:ln>
                <a:solidFill>
                  <a:srgbClr val="06897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лечение большинства кератитов проводят в стационаре;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altLang="ru-RU" sz="1850" b="0" i="0" u="none" strike="noStrike" kern="0" cap="none" spc="0" normalizeH="0" noProof="0" dirty="0">
                <a:ln>
                  <a:noFill/>
                </a:ln>
                <a:solidFill>
                  <a:srgbClr val="06897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проводят местную и системную этиологическую терапию (антибактериальные, противовирусные, противогрибковые и другие препараты);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altLang="ru-RU" sz="1850" b="0" i="0" u="none" strike="noStrike" kern="0" cap="none" spc="0" normalizeH="0" noProof="0" dirty="0">
                <a:ln>
                  <a:noFill/>
                </a:ln>
                <a:solidFill>
                  <a:srgbClr val="06897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нестероидные противовоспалительные средства </a:t>
            </a:r>
            <a:r>
              <a:rPr kumimoji="0" lang="ru-RU" altLang="ru-RU" sz="1850" b="0" i="0" u="none" strike="noStrike" kern="0" cap="none" spc="0" normalizeH="0" noProof="0" dirty="0" err="1">
                <a:ln>
                  <a:noFill/>
                </a:ln>
                <a:solidFill>
                  <a:srgbClr val="06897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местно</a:t>
            </a:r>
            <a:r>
              <a:rPr kumimoji="0" lang="ru-RU" altLang="ru-RU" sz="1850" b="0" i="0" u="none" strike="noStrike" kern="0" cap="none" spc="0" normalizeH="0" noProof="0" dirty="0">
                <a:ln>
                  <a:noFill/>
                </a:ln>
                <a:solidFill>
                  <a:srgbClr val="06897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(глазные капли «</a:t>
            </a:r>
            <a:r>
              <a:rPr lang="ru-RU" altLang="ru-RU" sz="1850" dirty="0" err="1">
                <a:solidFill>
                  <a:srgbClr val="068976"/>
                </a:solidFill>
                <a:latin typeface="Arial"/>
              </a:rPr>
              <a:t>Накван</a:t>
            </a:r>
            <a:r>
              <a:rPr kumimoji="0" lang="ru-RU" altLang="ru-RU" sz="1850" b="0" i="0" u="none" strike="noStrike" kern="0" cap="none" spc="0" normalizeH="0" noProof="0" dirty="0">
                <a:ln>
                  <a:noFill/>
                </a:ln>
                <a:solidFill>
                  <a:srgbClr val="06897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», «</a:t>
            </a:r>
            <a:r>
              <a:rPr kumimoji="0" lang="ru-RU" altLang="ru-RU" sz="1850" b="0" i="0" u="none" strike="noStrike" kern="0" cap="none" spc="0" normalizeH="0" noProof="0" dirty="0" err="1">
                <a:ln>
                  <a:noFill/>
                </a:ln>
                <a:solidFill>
                  <a:srgbClr val="06897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Наклоф</a:t>
            </a:r>
            <a:r>
              <a:rPr kumimoji="0" lang="ru-RU" altLang="ru-RU" sz="1850" b="0" i="0" u="none" strike="noStrike" kern="0" cap="none" spc="0" normalizeH="0" noProof="0" dirty="0">
                <a:ln>
                  <a:noFill/>
                </a:ln>
                <a:solidFill>
                  <a:srgbClr val="06897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», «</a:t>
            </a:r>
            <a:r>
              <a:rPr kumimoji="0" lang="ru-RU" altLang="ru-RU" sz="1850" b="0" i="0" u="none" strike="noStrike" kern="0" cap="none" spc="0" normalizeH="0" noProof="0" dirty="0" err="1">
                <a:ln>
                  <a:noFill/>
                </a:ln>
                <a:solidFill>
                  <a:srgbClr val="06897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Броксинак</a:t>
            </a:r>
            <a:r>
              <a:rPr kumimoji="0" lang="ru-RU" altLang="ru-RU" sz="1850" b="0" i="0" u="none" strike="noStrike" kern="0" cap="none" spc="0" normalizeH="0" noProof="0" dirty="0">
                <a:ln>
                  <a:noFill/>
                </a:ln>
                <a:solidFill>
                  <a:srgbClr val="06897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») и системно (внутрь, в/м);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altLang="ru-RU" sz="1850" b="0" i="0" u="none" strike="noStrike" kern="0" cap="none" spc="0" normalizeH="0" noProof="0" dirty="0">
                <a:ln>
                  <a:noFill/>
                </a:ln>
                <a:solidFill>
                  <a:srgbClr val="06897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для остановки процесса изъязвления - </a:t>
            </a:r>
            <a:r>
              <a:rPr kumimoji="0" lang="ru-RU" altLang="ru-RU" sz="1850" b="0" i="0" u="none" strike="noStrike" kern="0" cap="none" spc="0" normalizeH="0" noProof="0" dirty="0" err="1">
                <a:ln>
                  <a:noFill/>
                </a:ln>
                <a:solidFill>
                  <a:srgbClr val="06897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туширование</a:t>
            </a:r>
            <a:r>
              <a:rPr kumimoji="0" lang="ru-RU" altLang="ru-RU" sz="1850" b="0" i="0" u="none" strike="noStrike" kern="0" cap="none" spc="0" normalizeH="0" noProof="0" dirty="0">
                <a:ln>
                  <a:noFill/>
                </a:ln>
                <a:solidFill>
                  <a:srgbClr val="06897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язвы 1% спирт. р-ром брил. зеленого или 5-10% спирт. р-ром йода или крио-, </a:t>
            </a:r>
            <a:r>
              <a:rPr kumimoji="0" lang="ru-RU" altLang="ru-RU" sz="1850" b="0" i="0" u="none" strike="noStrike" kern="0" cap="none" spc="0" normalizeH="0" noProof="0" dirty="0" err="1">
                <a:ln>
                  <a:noFill/>
                </a:ln>
                <a:solidFill>
                  <a:srgbClr val="06897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термо</a:t>
            </a:r>
            <a:r>
              <a:rPr kumimoji="0" lang="ru-RU" altLang="ru-RU" sz="1850" b="0" i="0" u="none" strike="noStrike" kern="0" cap="none" spc="0" normalizeH="0" noProof="0" dirty="0">
                <a:ln>
                  <a:noFill/>
                </a:ln>
                <a:solidFill>
                  <a:srgbClr val="06897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-, или диатермокоагуляцию краев и дна язвы;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altLang="ru-RU" sz="1850" b="0" i="0" u="none" strike="noStrike" kern="0" cap="none" spc="0" normalizeH="0" noProof="0" dirty="0">
                <a:ln>
                  <a:noFill/>
                </a:ln>
                <a:solidFill>
                  <a:srgbClr val="06897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на стадии очищения язвы -  препараты улучшающие регенерацию роговицы (глазные гели «</a:t>
            </a:r>
            <a:r>
              <a:rPr kumimoji="0" lang="ru-RU" altLang="ru-RU" sz="1850" b="0" i="0" u="none" strike="noStrike" kern="0" cap="none" spc="0" normalizeH="0" noProof="0" dirty="0" err="1">
                <a:ln>
                  <a:noFill/>
                </a:ln>
                <a:solidFill>
                  <a:srgbClr val="06897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Корнерегель</a:t>
            </a:r>
            <a:r>
              <a:rPr kumimoji="0" lang="ru-RU" altLang="ru-RU" sz="1850" b="0" i="0" u="none" strike="noStrike" kern="0" cap="none" spc="0" normalizeH="0" noProof="0" dirty="0">
                <a:ln>
                  <a:noFill/>
                </a:ln>
                <a:solidFill>
                  <a:srgbClr val="06897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», «</a:t>
            </a:r>
            <a:r>
              <a:rPr kumimoji="0" lang="ru-RU" altLang="ru-RU" sz="1850" b="0" i="0" u="none" strike="noStrike" kern="0" cap="none" spc="0" normalizeH="0" noProof="0" dirty="0" err="1">
                <a:ln>
                  <a:noFill/>
                </a:ln>
                <a:solidFill>
                  <a:srgbClr val="06897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Солкосерил</a:t>
            </a:r>
            <a:r>
              <a:rPr kumimoji="0" lang="ru-RU" altLang="ru-RU" sz="1850" b="0" i="0" u="none" strike="noStrike" kern="0" cap="none" spc="0" normalizeH="0" noProof="0" dirty="0">
                <a:ln>
                  <a:noFill/>
                </a:ln>
                <a:solidFill>
                  <a:srgbClr val="06897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», «</a:t>
            </a:r>
            <a:r>
              <a:rPr kumimoji="0" lang="ru-RU" altLang="ru-RU" sz="1850" b="0" i="0" u="none" strike="noStrike" kern="0" cap="none" spc="0" normalizeH="0" noProof="0" dirty="0" err="1">
                <a:ln>
                  <a:noFill/>
                </a:ln>
                <a:solidFill>
                  <a:srgbClr val="06897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Актовигин</a:t>
            </a:r>
            <a:r>
              <a:rPr kumimoji="0" lang="ru-RU" altLang="ru-RU" sz="1850" b="0" i="0" u="none" strike="noStrike" kern="0" cap="none" spc="0" normalizeH="0" noProof="0" dirty="0">
                <a:ln>
                  <a:noFill/>
                </a:ln>
                <a:solidFill>
                  <a:srgbClr val="06897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»);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altLang="ru-RU" sz="1850" b="0" i="0" u="none" strike="noStrike" kern="0" cap="none" spc="0" normalizeH="0" noProof="0" dirty="0">
                <a:ln>
                  <a:noFill/>
                </a:ln>
                <a:solidFill>
                  <a:srgbClr val="06897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при явлениях иридоциклита - </a:t>
            </a:r>
            <a:r>
              <a:rPr kumimoji="0" lang="ru-RU" altLang="ru-RU" sz="1850" b="0" i="0" u="none" strike="noStrike" kern="0" cap="none" spc="0" normalizeH="0" noProof="0" dirty="0" err="1">
                <a:ln>
                  <a:noFill/>
                </a:ln>
                <a:solidFill>
                  <a:srgbClr val="06897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мидриатики</a:t>
            </a:r>
            <a:r>
              <a:rPr kumimoji="0" lang="ru-RU" altLang="ru-RU" sz="1850" b="0" i="0" u="none" strike="noStrike" kern="0" cap="none" spc="0" normalizeH="0" noProof="0" dirty="0">
                <a:ln>
                  <a:noFill/>
                </a:ln>
                <a:solidFill>
                  <a:srgbClr val="06897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(атропин в каплях или под конъюнктиву);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altLang="ru-RU" sz="1850" b="0" i="0" u="none" strike="noStrike" kern="0" cap="none" spc="0" normalizeH="0" noProof="0" dirty="0">
                <a:ln>
                  <a:noFill/>
                </a:ln>
                <a:solidFill>
                  <a:srgbClr val="06897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при формировании помутнения роговицы -  ГКС препараты в виде капель или электрофореза (</a:t>
            </a:r>
            <a:r>
              <a:rPr kumimoji="0" lang="ru-RU" altLang="ru-RU" sz="1850" b="0" i="0" u="none" strike="noStrike" kern="0" cap="none" spc="0" normalizeH="0" noProof="0" dirty="0" err="1">
                <a:ln>
                  <a:noFill/>
                </a:ln>
                <a:solidFill>
                  <a:srgbClr val="06897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дексаметазон</a:t>
            </a:r>
            <a:r>
              <a:rPr kumimoji="0" lang="ru-RU" altLang="ru-RU" sz="1850" b="0" i="0" u="none" strike="noStrike" kern="0" cap="none" spc="0" normalizeH="0" noProof="0" dirty="0">
                <a:ln>
                  <a:noFill/>
                </a:ln>
                <a:solidFill>
                  <a:srgbClr val="06897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и др.) и  протеолитические ферменты, также в виде электрофореза (</a:t>
            </a:r>
            <a:r>
              <a:rPr kumimoji="0" lang="ru-RU" altLang="ru-RU" sz="1850" b="0" i="0" u="none" strike="noStrike" kern="0" cap="none" spc="0" normalizeH="0" noProof="0" dirty="0" err="1">
                <a:ln>
                  <a:noFill/>
                </a:ln>
                <a:solidFill>
                  <a:srgbClr val="06897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лидаза</a:t>
            </a:r>
            <a:r>
              <a:rPr kumimoji="0" lang="ru-RU" altLang="ru-RU" sz="1850" b="0" i="0" u="none" strike="noStrike" kern="0" cap="none" spc="0" normalizeH="0" noProof="0" dirty="0">
                <a:ln>
                  <a:noFill/>
                </a:ln>
                <a:solidFill>
                  <a:srgbClr val="06897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ru-RU" altLang="ru-RU" sz="1850" b="0" i="0" u="none" strike="noStrike" kern="0" cap="none" spc="0" normalizeH="0" noProof="0" dirty="0" err="1">
                <a:ln>
                  <a:noFill/>
                </a:ln>
                <a:solidFill>
                  <a:srgbClr val="06897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коллализин</a:t>
            </a:r>
            <a:r>
              <a:rPr kumimoji="0" lang="ru-RU" altLang="ru-RU" sz="1850" b="0" i="0" u="none" strike="noStrike" kern="0" cap="none" spc="0" normalizeH="0" noProof="0" dirty="0">
                <a:ln>
                  <a:noFill/>
                </a:ln>
                <a:solidFill>
                  <a:srgbClr val="06897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).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altLang="ru-RU" sz="1850" b="0" i="0" u="none" strike="noStrike" kern="0" cap="none" spc="0" normalizeH="0" noProof="0" dirty="0">
                <a:ln>
                  <a:noFill/>
                </a:ln>
                <a:solidFill>
                  <a:srgbClr val="06897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 тяжелых случаях хирургическое лечение: промывание передней камеры антибиотиками, лечебная кератопластика.</a:t>
            </a:r>
          </a:p>
        </p:txBody>
      </p:sp>
    </p:spTree>
    <p:extLst>
      <p:ext uri="{BB962C8B-B14F-4D97-AF65-F5344CB8AC3E}">
        <p14:creationId xmlns:p14="http://schemas.microsoft.com/office/powerpoint/2010/main" val="27527986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0725"/>
            <a:ext cx="9144000" cy="517422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4"/>
          <p:cNvSpPr txBox="1">
            <a:spLocks noGrp="1"/>
          </p:cNvSpPr>
          <p:nvPr>
            <p:ph type="title"/>
          </p:nvPr>
        </p:nvSpPr>
        <p:spPr>
          <a:xfrm>
            <a:off x="939451" y="4258848"/>
            <a:ext cx="6839212" cy="598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 algn="ctr"/>
            <a:r>
              <a:rPr lang="ru-RU" b="1" dirty="0">
                <a:solidFill>
                  <a:srgbClr val="078979"/>
                </a:solidFill>
              </a:rPr>
              <a:t>узелковая                  решетчатая   </a:t>
            </a:r>
            <a:endParaRPr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01F4728-6367-484D-A74A-51607B58BF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258" y="718406"/>
            <a:ext cx="3743268" cy="339013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AB3468-00D1-4EF3-8B70-3C43AF4CC1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1475" y="718405"/>
            <a:ext cx="3475703" cy="339013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C3E560-9734-446B-BA5D-A6D8314ABF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6540" y="-30274"/>
            <a:ext cx="6090920" cy="92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2542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8882" y="-30725"/>
            <a:ext cx="9144000" cy="517422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4"/>
          <p:cNvSpPr txBox="1">
            <a:spLocks noGrp="1"/>
          </p:cNvSpPr>
          <p:nvPr>
            <p:ph type="title"/>
          </p:nvPr>
        </p:nvSpPr>
        <p:spPr>
          <a:xfrm>
            <a:off x="939451" y="67399"/>
            <a:ext cx="6839212" cy="12102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 algn="ctr"/>
            <a:r>
              <a:rPr lang="ru-RU" b="1" dirty="0">
                <a:solidFill>
                  <a:srgbClr val="078979"/>
                </a:solidFill>
              </a:rPr>
              <a:t>Исходы кератитов – помутнения роговицы</a:t>
            </a:r>
            <a:endParaRPr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6AAA109D-2F26-4C64-A509-B36AE83E5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375778"/>
            <a:ext cx="8686800" cy="2695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lvl="0" indent="0" eaLnBrk="1" hangingPunct="1">
              <a:lnSpc>
                <a:spcPct val="80000"/>
              </a:lnSpc>
              <a:buClrTx/>
              <a:buNone/>
            </a:pPr>
            <a:r>
              <a:rPr lang="ru-RU" altLang="ru-RU" sz="2800" dirty="0">
                <a:solidFill>
                  <a:srgbClr val="068976"/>
                </a:solidFill>
              </a:rPr>
              <a:t>По интенсивности различают:</a:t>
            </a:r>
          </a:p>
          <a:p>
            <a:pPr lvl="0" eaLnBrk="1" hangingPunct="1"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ru-RU" altLang="ru-RU" sz="2800" dirty="0">
                <a:solidFill>
                  <a:srgbClr val="068976"/>
                </a:solidFill>
              </a:rPr>
              <a:t>облачко (nubecula)</a:t>
            </a:r>
          </a:p>
          <a:p>
            <a:pPr lvl="0" eaLnBrk="1" hangingPunct="1"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ru-RU" altLang="ru-RU" sz="2800" dirty="0">
                <a:solidFill>
                  <a:srgbClr val="068976"/>
                </a:solidFill>
              </a:rPr>
              <a:t>пятно (</a:t>
            </a:r>
            <a:r>
              <a:rPr lang="ru-RU" altLang="ru-RU" sz="2800" dirty="0" err="1">
                <a:solidFill>
                  <a:srgbClr val="068976"/>
                </a:solidFill>
              </a:rPr>
              <a:t>macula</a:t>
            </a:r>
            <a:r>
              <a:rPr lang="ru-RU" altLang="ru-RU" sz="2800" dirty="0">
                <a:solidFill>
                  <a:srgbClr val="068976"/>
                </a:solidFill>
              </a:rPr>
              <a:t>)</a:t>
            </a:r>
          </a:p>
          <a:p>
            <a:pPr lvl="0" eaLnBrk="1" hangingPunct="1"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ru-RU" altLang="ru-RU" sz="2800" dirty="0">
                <a:solidFill>
                  <a:srgbClr val="068976"/>
                </a:solidFill>
              </a:rPr>
              <a:t>бельмо (</a:t>
            </a:r>
            <a:r>
              <a:rPr lang="ru-RU" altLang="ru-RU" sz="2800" dirty="0" err="1">
                <a:solidFill>
                  <a:srgbClr val="068976"/>
                </a:solidFill>
              </a:rPr>
              <a:t>leucoma</a:t>
            </a:r>
            <a:r>
              <a:rPr lang="ru-RU" altLang="ru-RU" sz="2800" dirty="0">
                <a:solidFill>
                  <a:srgbClr val="068976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651561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8882" y="-30725"/>
            <a:ext cx="9144000" cy="517422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4"/>
          <p:cNvSpPr txBox="1">
            <a:spLocks noGrp="1"/>
          </p:cNvSpPr>
          <p:nvPr>
            <p:ph type="title"/>
          </p:nvPr>
        </p:nvSpPr>
        <p:spPr>
          <a:xfrm>
            <a:off x="939451" y="67399"/>
            <a:ext cx="6839212" cy="7342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 algn="ctr"/>
            <a:r>
              <a:rPr lang="ru-RU" b="1" dirty="0">
                <a:solidFill>
                  <a:srgbClr val="078979"/>
                </a:solidFill>
              </a:rPr>
              <a:t>Помутнения роговицы</a:t>
            </a:r>
            <a:endParaRPr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657285-88F4-40C8-BE70-B3C1EDDE6F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851" y="979044"/>
            <a:ext cx="2932430" cy="185944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F07174-B027-430B-BCC1-78C7D2BA46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6248" y="979045"/>
            <a:ext cx="5614903" cy="185944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25DE20B-4A90-4094-9163-6AED514BCF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6066" y="3000307"/>
            <a:ext cx="3023878" cy="19813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7868F62-5409-4F3B-A1B6-61FE9B91F5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1847" y="3000307"/>
            <a:ext cx="2956816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2786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8882" y="-30725"/>
            <a:ext cx="9144000" cy="51742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6AAA109D-2F26-4C64-A509-B36AE83E5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041" y="220283"/>
            <a:ext cx="8066762" cy="460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lvl="0" indent="0" algn="just" eaLnBrk="1" hangingPunct="1">
              <a:lnSpc>
                <a:spcPct val="80000"/>
              </a:lnSpc>
              <a:buClrTx/>
              <a:buNone/>
            </a:pPr>
            <a:r>
              <a:rPr lang="ru-RU" altLang="ru-RU" sz="2800" dirty="0">
                <a:solidFill>
                  <a:srgbClr val="068976"/>
                </a:solidFill>
              </a:rPr>
              <a:t>       Кератопластика (пересадка роговицы) – основной способ лечения помутнения роговицы.</a:t>
            </a:r>
          </a:p>
          <a:p>
            <a:pPr marL="0" lvl="0" indent="0" algn="just" eaLnBrk="1" hangingPunct="1">
              <a:lnSpc>
                <a:spcPct val="80000"/>
              </a:lnSpc>
              <a:buClrTx/>
              <a:buNone/>
            </a:pPr>
            <a:r>
              <a:rPr lang="ru-RU" altLang="ru-RU" sz="2800" dirty="0">
                <a:solidFill>
                  <a:srgbClr val="068976"/>
                </a:solidFill>
              </a:rPr>
              <a:t>       Показания к операции определяются степенью снижения остроты зрения.</a:t>
            </a:r>
          </a:p>
          <a:p>
            <a:pPr marL="0" lvl="0" indent="0" algn="just" eaLnBrk="1" hangingPunct="1">
              <a:lnSpc>
                <a:spcPct val="80000"/>
              </a:lnSpc>
              <a:buClrTx/>
              <a:buNone/>
            </a:pPr>
            <a:r>
              <a:rPr lang="ru-RU" altLang="ru-RU" sz="2800" dirty="0">
                <a:solidFill>
                  <a:srgbClr val="068976"/>
                </a:solidFill>
              </a:rPr>
              <a:t>       В зависимости от вида материала для пересадки различают: </a:t>
            </a:r>
          </a:p>
          <a:p>
            <a:pPr lvl="0" algn="just" eaLnBrk="1" hangingPunct="1"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ru-RU" altLang="ru-RU" sz="2800" dirty="0" err="1">
                <a:solidFill>
                  <a:srgbClr val="068976"/>
                </a:solidFill>
              </a:rPr>
              <a:t>аутокератопластику</a:t>
            </a:r>
            <a:r>
              <a:rPr lang="ru-RU" altLang="ru-RU" sz="2800" dirty="0">
                <a:solidFill>
                  <a:srgbClr val="068976"/>
                </a:solidFill>
              </a:rPr>
              <a:t>;</a:t>
            </a:r>
          </a:p>
          <a:p>
            <a:pPr lvl="0" algn="just" eaLnBrk="1" hangingPunct="1"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ru-RU" altLang="ru-RU" sz="2800" dirty="0" err="1">
                <a:solidFill>
                  <a:srgbClr val="068976"/>
                </a:solidFill>
              </a:rPr>
              <a:t>гомокератопластику</a:t>
            </a:r>
            <a:r>
              <a:rPr lang="ru-RU" altLang="ru-RU" sz="2800" dirty="0">
                <a:solidFill>
                  <a:srgbClr val="068976"/>
                </a:solidFill>
              </a:rPr>
              <a:t>;</a:t>
            </a:r>
          </a:p>
          <a:p>
            <a:pPr lvl="0" algn="just" eaLnBrk="1" hangingPunct="1"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ru-RU" altLang="ru-RU" sz="2800" dirty="0" err="1">
                <a:solidFill>
                  <a:srgbClr val="068976"/>
                </a:solidFill>
              </a:rPr>
              <a:t>гетерокератопластику</a:t>
            </a:r>
            <a:r>
              <a:rPr lang="ru-RU" altLang="ru-RU" sz="2800" dirty="0">
                <a:solidFill>
                  <a:srgbClr val="068976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99876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0725"/>
            <a:ext cx="9144000" cy="51742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6AAA109D-2F26-4C64-A509-B36AE83E5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463" y="3933173"/>
            <a:ext cx="7916449" cy="1002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lvl="0" indent="0" algn="ctr" eaLnBrk="1" hangingPunct="1">
              <a:lnSpc>
                <a:spcPct val="80000"/>
              </a:lnSpc>
              <a:buClrTx/>
              <a:buNone/>
            </a:pPr>
            <a:r>
              <a:rPr lang="ru-RU" altLang="ru-RU" sz="2800" dirty="0">
                <a:solidFill>
                  <a:srgbClr val="068976"/>
                </a:solidFill>
              </a:rPr>
              <a:t>       Принцип монолатеральной </a:t>
            </a:r>
            <a:r>
              <a:rPr lang="ru-RU" altLang="ru-RU" sz="2800" dirty="0" err="1">
                <a:solidFill>
                  <a:srgbClr val="068976"/>
                </a:solidFill>
              </a:rPr>
              <a:t>аутокератопластики</a:t>
            </a:r>
            <a:endParaRPr lang="ru-RU" altLang="ru-RU" sz="2800" dirty="0">
              <a:solidFill>
                <a:srgbClr val="068976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539AB0C-D1A3-46E1-8614-8BA6DD402A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5099" y="208246"/>
            <a:ext cx="4561274" cy="333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4829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0725"/>
            <a:ext cx="9144000" cy="51742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6AAA109D-2F26-4C64-A509-B36AE83E5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463" y="363255"/>
            <a:ext cx="7916449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lvl="0" indent="0" algn="just" eaLnBrk="1" hangingPunct="1">
              <a:lnSpc>
                <a:spcPct val="80000"/>
              </a:lnSpc>
              <a:buClrTx/>
              <a:buNone/>
            </a:pPr>
            <a:r>
              <a:rPr lang="ru-RU" altLang="ru-RU" dirty="0">
                <a:solidFill>
                  <a:srgbClr val="068976"/>
                </a:solidFill>
              </a:rPr>
              <a:t>       В зависимости от цели операции различают: </a:t>
            </a:r>
          </a:p>
          <a:p>
            <a:pPr lvl="0" algn="just" eaLnBrk="1" hangingPunct="1"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rgbClr val="068976"/>
                </a:solidFill>
              </a:rPr>
              <a:t>оптическую;</a:t>
            </a:r>
          </a:p>
          <a:p>
            <a:pPr lvl="0" algn="just" eaLnBrk="1" hangingPunct="1"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rgbClr val="068976"/>
                </a:solidFill>
              </a:rPr>
              <a:t>мелиоративную;</a:t>
            </a:r>
          </a:p>
          <a:p>
            <a:pPr lvl="0" algn="just" eaLnBrk="1" hangingPunct="1"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rgbClr val="068976"/>
                </a:solidFill>
              </a:rPr>
              <a:t>косметическую;</a:t>
            </a:r>
          </a:p>
          <a:p>
            <a:pPr lvl="0" algn="just" eaLnBrk="1" hangingPunct="1"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rgbClr val="068976"/>
                </a:solidFill>
              </a:rPr>
              <a:t>рефракционную.</a:t>
            </a:r>
          </a:p>
          <a:p>
            <a:pPr lvl="0" algn="just" eaLnBrk="1" hangingPunct="1"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endParaRPr lang="ru-RU" altLang="ru-RU" dirty="0">
              <a:solidFill>
                <a:srgbClr val="0689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229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25" y="-30725"/>
            <a:ext cx="9144000" cy="517422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>
            <a:off x="4204075" y="1816625"/>
            <a:ext cx="5694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>
                <a:solidFill>
                  <a:srgbClr val="FFF6E9"/>
                </a:solidFill>
              </a:rPr>
              <a:t>Цель исследования</a:t>
            </a:r>
            <a:endParaRPr b="1" dirty="0">
              <a:solidFill>
                <a:srgbClr val="FFF6E9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A8F6011-CA0A-4313-BBB1-0780BF8B34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899" y="263046"/>
            <a:ext cx="5022937" cy="4647157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0725"/>
            <a:ext cx="9144000" cy="517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450B6E-A180-4AF7-8FB1-7EEF67F528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4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2066412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0725"/>
            <a:ext cx="9144000" cy="51742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6AAA109D-2F26-4C64-A509-B36AE83E5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0597" y="288099"/>
            <a:ext cx="6889315" cy="588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lvl="0" indent="0" algn="just" eaLnBrk="1" hangingPunct="1">
              <a:lnSpc>
                <a:spcPct val="80000"/>
              </a:lnSpc>
              <a:buClrTx/>
              <a:buNone/>
            </a:pPr>
            <a:r>
              <a:rPr lang="ru-RU" altLang="ru-RU" dirty="0">
                <a:solidFill>
                  <a:srgbClr val="068976"/>
                </a:solidFill>
              </a:rPr>
              <a:t>       Помутнения роговицы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7CDAC4F-0525-4842-B136-A9C8972F0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55" y="1087123"/>
            <a:ext cx="4462659" cy="293852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81A802-8E32-444A-83C9-ADB73D0303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2086" y="1087123"/>
            <a:ext cx="4541914" cy="296900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84F8942-30A1-4171-97E4-DB2209172740}"/>
              </a:ext>
            </a:extLst>
          </p:cNvPr>
          <p:cNvSpPr/>
          <p:nvPr/>
        </p:nvSpPr>
        <p:spPr>
          <a:xfrm>
            <a:off x="1064712" y="4266433"/>
            <a:ext cx="76534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до кератопластики                                                              после кератопластики</a:t>
            </a:r>
          </a:p>
        </p:txBody>
      </p:sp>
    </p:spTree>
    <p:extLst>
      <p:ext uri="{BB962C8B-B14F-4D97-AF65-F5344CB8AC3E}">
        <p14:creationId xmlns:p14="http://schemas.microsoft.com/office/powerpoint/2010/main" val="32782502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0725"/>
            <a:ext cx="9144000" cy="51742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6AAA109D-2F26-4C64-A509-B36AE83E5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0597" y="288099"/>
            <a:ext cx="6889315" cy="588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lvl="0" indent="0" algn="just" eaLnBrk="1" hangingPunct="1">
              <a:lnSpc>
                <a:spcPct val="80000"/>
              </a:lnSpc>
              <a:buClrTx/>
              <a:buNone/>
            </a:pPr>
            <a:r>
              <a:rPr lang="ru-RU" altLang="ru-RU" dirty="0">
                <a:solidFill>
                  <a:srgbClr val="068976"/>
                </a:solidFill>
              </a:rPr>
              <a:t>       Помутнения роговицы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84F8942-30A1-4171-97E4-DB2209172740}"/>
              </a:ext>
            </a:extLst>
          </p:cNvPr>
          <p:cNvSpPr/>
          <p:nvPr/>
        </p:nvSpPr>
        <p:spPr>
          <a:xfrm>
            <a:off x="1064712" y="4266433"/>
            <a:ext cx="76534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до кератопластики                                                              после кератопластики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81577E-2FF7-4287-81B4-F51542FC0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885" y="1171762"/>
            <a:ext cx="8569699" cy="288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9019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0725"/>
            <a:ext cx="9144000" cy="51742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6AAA109D-2F26-4C64-A509-B36AE83E5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0597" y="288099"/>
            <a:ext cx="6889315" cy="588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lvl="0" indent="0" algn="just" eaLnBrk="1" hangingPunct="1">
              <a:lnSpc>
                <a:spcPct val="80000"/>
              </a:lnSpc>
              <a:buClrTx/>
              <a:buNone/>
            </a:pPr>
            <a:r>
              <a:rPr lang="ru-RU" altLang="ru-RU" dirty="0">
                <a:solidFill>
                  <a:srgbClr val="068976"/>
                </a:solidFill>
              </a:rPr>
              <a:t>       Помутнения роговицы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84F8942-30A1-4171-97E4-DB2209172740}"/>
              </a:ext>
            </a:extLst>
          </p:cNvPr>
          <p:cNvSpPr/>
          <p:nvPr/>
        </p:nvSpPr>
        <p:spPr>
          <a:xfrm>
            <a:off x="3219189" y="4454324"/>
            <a:ext cx="27056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до </a:t>
            </a:r>
            <a:r>
              <a:rPr lang="ru-RU" dirty="0" err="1"/>
              <a:t>кератопротезирования</a:t>
            </a:r>
            <a:r>
              <a:rPr lang="ru-RU" dirty="0"/>
              <a:t>                                                   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ECFCFAD-7F25-453A-9B97-099A02F12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8884" y="876822"/>
            <a:ext cx="3866231" cy="353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9013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0725"/>
            <a:ext cx="9144000" cy="51742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6AAA109D-2F26-4C64-A509-B36AE83E5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0597" y="288099"/>
            <a:ext cx="6889315" cy="588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lvl="0" indent="0" algn="just" eaLnBrk="1" hangingPunct="1">
              <a:lnSpc>
                <a:spcPct val="80000"/>
              </a:lnSpc>
              <a:buClrTx/>
              <a:buNone/>
            </a:pPr>
            <a:r>
              <a:rPr lang="ru-RU" altLang="ru-RU" dirty="0">
                <a:solidFill>
                  <a:srgbClr val="068976"/>
                </a:solidFill>
              </a:rPr>
              <a:t>       Помутнения роговицы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84F8942-30A1-4171-97E4-DB2209172740}"/>
              </a:ext>
            </a:extLst>
          </p:cNvPr>
          <p:cNvSpPr/>
          <p:nvPr/>
        </p:nvSpPr>
        <p:spPr>
          <a:xfrm>
            <a:off x="3219189" y="4454324"/>
            <a:ext cx="27056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После </a:t>
            </a:r>
            <a:r>
              <a:rPr lang="ru-RU" dirty="0" err="1"/>
              <a:t>кератопротезирования</a:t>
            </a:r>
            <a:r>
              <a:rPr lang="ru-RU" dirty="0"/>
              <a:t>                                                   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B02852-287B-48F1-A927-73729B17E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563" y="979156"/>
            <a:ext cx="3684874" cy="337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096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0725"/>
            <a:ext cx="9144000" cy="51742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84F8942-30A1-4171-97E4-DB2209172740}"/>
              </a:ext>
            </a:extLst>
          </p:cNvPr>
          <p:cNvSpPr/>
          <p:nvPr/>
        </p:nvSpPr>
        <p:spPr>
          <a:xfrm>
            <a:off x="1803748" y="4454324"/>
            <a:ext cx="52982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/>
              <a:t>Этапы операции  </a:t>
            </a:r>
            <a:r>
              <a:rPr lang="ru-RU" sz="1800" dirty="0" err="1"/>
              <a:t>кератопротезирования</a:t>
            </a:r>
            <a:r>
              <a:rPr lang="ru-RU" sz="1800" dirty="0"/>
              <a:t>                                                   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AAD8EEE-0D3C-4FBE-AA06-74CC0CD701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596" y="319844"/>
            <a:ext cx="5999967" cy="413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713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Google Shape;161;p26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4" t="-2965"/>
          <a:stretch>
            <a:fillRect/>
          </a:stretch>
        </p:blipFill>
        <p:spPr bwMode="auto">
          <a:xfrm>
            <a:off x="0" y="-284163"/>
            <a:ext cx="9144000" cy="542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" name="Google Shape;162;p26"/>
          <p:cNvSpPr txBox="1">
            <a:spLocks noGrp="1"/>
          </p:cNvSpPr>
          <p:nvPr>
            <p:ph type="ctrTitle"/>
          </p:nvPr>
        </p:nvSpPr>
        <p:spPr>
          <a:xfrm>
            <a:off x="1827213" y="1976438"/>
            <a:ext cx="5600700" cy="692150"/>
          </a:xfrm>
        </p:spPr>
        <p:txBody>
          <a:bodyPr>
            <a:noAutofit/>
          </a:bodyPr>
          <a:lstStyle/>
          <a:p>
            <a:pPr algn="l" eaLnBrk="1" hangingPunct="1">
              <a:lnSpc>
                <a:spcPct val="115000"/>
              </a:lnSpc>
              <a:spcBef>
                <a:spcPts val="1200"/>
              </a:spcBef>
              <a:spcAft>
                <a:spcPct val="0"/>
              </a:spcAft>
              <a:buSzPts val="1000"/>
            </a:pPr>
            <a:r>
              <a:rPr lang="ru-RU" sz="3200" b="1">
                <a:solidFill>
                  <a:srgbClr val="FFFFFF"/>
                </a:solidFill>
                <a:latin typeface="Arial" charset="0"/>
                <a:cs typeface="Arial" charset="0"/>
              </a:rPr>
              <a:t>СПАСИБО ЗА ВНИМАНИЕ!</a:t>
            </a:r>
            <a:endParaRPr lang="ru-RU" sz="2900" b="1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63" name="Google Shape;163;p26"/>
          <p:cNvSpPr txBox="1">
            <a:spLocks noGrp="1"/>
          </p:cNvSpPr>
          <p:nvPr>
            <p:ph type="subTitle" idx="1"/>
          </p:nvPr>
        </p:nvSpPr>
        <p:spPr>
          <a:xfrm>
            <a:off x="1590675" y="3373438"/>
            <a:ext cx="6073775" cy="350837"/>
          </a:xfrm>
        </p:spPr>
        <p:txBody>
          <a:bodyPr>
            <a:noAutofit/>
          </a:bodyPr>
          <a:lstStyle/>
          <a:p>
            <a:pPr marL="0" indent="0" eaLnBrk="1" fontAlgn="auto" hangingPunct="1">
              <a:lnSpc>
                <a:spcPct val="80000"/>
              </a:lnSpc>
              <a:buClr>
                <a:schemeClr val="dk2"/>
              </a:buClr>
              <a:buSzPts val="275"/>
              <a:buFont typeface="Arial"/>
              <a:buNone/>
              <a:defRPr/>
            </a:pPr>
            <a:endParaRPr sz="1650">
              <a:solidFill>
                <a:schemeClr val="lt1"/>
              </a:solidFill>
              <a:sym typeface="Arial"/>
            </a:endParaRPr>
          </a:p>
          <a:p>
            <a:pPr marL="0" indent="0" eaLnBrk="1" fontAlgn="auto" hangingPunct="1">
              <a:lnSpc>
                <a:spcPct val="80000"/>
              </a:lnSpc>
              <a:buClr>
                <a:schemeClr val="dk2"/>
              </a:buClr>
              <a:buSzPts val="275"/>
              <a:buFont typeface="Arial"/>
              <a:buNone/>
              <a:defRPr/>
            </a:pPr>
            <a:endParaRPr sz="1650">
              <a:solidFill>
                <a:schemeClr val="lt1"/>
              </a:solidFill>
              <a:sym typeface="Arial"/>
            </a:endParaRPr>
          </a:p>
        </p:txBody>
      </p:sp>
      <p:sp>
        <p:nvSpPr>
          <p:cNvPr id="16389" name="Google Shape;164;p26"/>
          <p:cNvSpPr txBox="1">
            <a:spLocks noChangeArrowheads="1"/>
          </p:cNvSpPr>
          <p:nvPr/>
        </p:nvSpPr>
        <p:spPr bwMode="auto">
          <a:xfrm>
            <a:off x="3381375" y="4595813"/>
            <a:ext cx="249237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 eaLnBrk="0" hangingPunct="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kern="1200">
              <a:solidFill>
                <a:srgbClr val="FFFFFF"/>
              </a:solidFill>
              <a:ea typeface="+mn-ea"/>
            </a:endParaRPr>
          </a:p>
        </p:txBody>
      </p:sp>
      <p:pic>
        <p:nvPicPr>
          <p:cNvPr id="16390" name="Google Shape;165;p26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0"/>
            <a:ext cx="2122488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9035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0725"/>
            <a:ext cx="9144000" cy="517422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7"/>
          <p:cNvSpPr txBox="1">
            <a:spLocks noGrp="1"/>
          </p:cNvSpPr>
          <p:nvPr>
            <p:ph type="title"/>
          </p:nvPr>
        </p:nvSpPr>
        <p:spPr>
          <a:xfrm>
            <a:off x="311700" y="112734"/>
            <a:ext cx="8520600" cy="7390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 algn="ctr"/>
            <a:r>
              <a:rPr lang="ru-RU" b="1" dirty="0">
                <a:solidFill>
                  <a:srgbClr val="078979"/>
                </a:solidFill>
              </a:rPr>
              <a:t>Свойства нормальной роговицы:</a:t>
            </a:r>
            <a:endParaRPr b="1" dirty="0">
              <a:solidFill>
                <a:srgbClr val="078979"/>
              </a:solidFill>
            </a:endParaRPr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05BF444B-0612-477F-80E1-2E678C774C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6474" y="1152475"/>
            <a:ext cx="8231051" cy="3416400"/>
          </a:xfrm>
        </p:spPr>
        <p:txBody>
          <a:bodyPr>
            <a:normAutofit/>
          </a:bodyPr>
          <a:lstStyle/>
          <a:p>
            <a:pPr marL="139700" indent="0">
              <a:buNone/>
            </a:pPr>
            <a:r>
              <a:rPr lang="ru-RU" sz="2800" dirty="0"/>
              <a:t>1. Прозрачность</a:t>
            </a:r>
          </a:p>
          <a:p>
            <a:pPr marL="139700" indent="0">
              <a:buNone/>
            </a:pPr>
            <a:r>
              <a:rPr lang="ru-RU" sz="2800" dirty="0"/>
              <a:t>2. Зеркальный блеск</a:t>
            </a:r>
          </a:p>
          <a:p>
            <a:pPr marL="139700" indent="0">
              <a:buNone/>
            </a:pPr>
            <a:r>
              <a:rPr lang="ru-RU" sz="2800" dirty="0"/>
              <a:t>3. Высокая чувствительность</a:t>
            </a:r>
          </a:p>
          <a:p>
            <a:pPr marL="139700" indent="0">
              <a:buNone/>
            </a:pPr>
            <a:r>
              <a:rPr lang="ru-RU" sz="2800" dirty="0"/>
              <a:t>4. Сферическая форма</a:t>
            </a:r>
          </a:p>
          <a:p>
            <a:pPr marL="139700" indent="0">
              <a:buNone/>
            </a:pPr>
            <a:r>
              <a:rPr lang="ru-RU" sz="2800" dirty="0"/>
              <a:t>5. Горизонтальный диаметр 11 мм, вертикальный 10 мм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25" y="-30725"/>
            <a:ext cx="9144000" cy="517422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8"/>
          <p:cNvSpPr txBox="1">
            <a:spLocks noGrp="1"/>
          </p:cNvSpPr>
          <p:nvPr>
            <p:ph type="title"/>
          </p:nvPr>
        </p:nvSpPr>
        <p:spPr>
          <a:xfrm>
            <a:off x="906025" y="175364"/>
            <a:ext cx="7186500" cy="7014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 algn="ctr">
              <a:buSzPct val="39285"/>
            </a:pPr>
            <a:r>
              <a:rPr lang="ru-RU" b="1" dirty="0">
                <a:solidFill>
                  <a:srgbClr val="078979"/>
                </a:solidFill>
              </a:rPr>
              <a:t>Варианты кератоконуса</a:t>
            </a:r>
            <a:endParaRPr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83AEAB-15EF-4C20-BEA4-8DBABC601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0009" y="989556"/>
            <a:ext cx="6578531" cy="343213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7422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8"/>
          <p:cNvSpPr txBox="1">
            <a:spLocks noGrp="1"/>
          </p:cNvSpPr>
          <p:nvPr>
            <p:ph type="title"/>
          </p:nvPr>
        </p:nvSpPr>
        <p:spPr>
          <a:xfrm>
            <a:off x="906025" y="67400"/>
            <a:ext cx="71865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 algn="ctr">
              <a:buSzPct val="39285"/>
            </a:pPr>
            <a:r>
              <a:rPr lang="ru-RU" b="1" dirty="0" err="1">
                <a:solidFill>
                  <a:srgbClr val="078979"/>
                </a:solidFill>
              </a:rPr>
              <a:t>Кератограмма</a:t>
            </a:r>
            <a:r>
              <a:rPr lang="ru-RU" b="1" dirty="0">
                <a:solidFill>
                  <a:srgbClr val="078979"/>
                </a:solidFill>
              </a:rPr>
              <a:t> здорового глаза</a:t>
            </a:r>
            <a:endParaRPr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57E3D8C-9C0C-4D84-A5C9-F2D6DA0065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667" y="913828"/>
            <a:ext cx="6312665" cy="405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69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7422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8"/>
          <p:cNvSpPr txBox="1">
            <a:spLocks noGrp="1"/>
          </p:cNvSpPr>
          <p:nvPr>
            <p:ph type="title"/>
          </p:nvPr>
        </p:nvSpPr>
        <p:spPr>
          <a:xfrm>
            <a:off x="906025" y="179402"/>
            <a:ext cx="7186500" cy="5242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 algn="ctr">
              <a:buSzPct val="39285"/>
            </a:pPr>
            <a:r>
              <a:rPr lang="ru-RU" b="1" dirty="0" err="1">
                <a:solidFill>
                  <a:srgbClr val="078979"/>
                </a:solidFill>
              </a:rPr>
              <a:t>Кератограммы</a:t>
            </a:r>
            <a:r>
              <a:rPr lang="ru-RU" b="1" dirty="0">
                <a:solidFill>
                  <a:srgbClr val="078979"/>
                </a:solidFill>
              </a:rPr>
              <a:t> больных кератоконусом</a:t>
            </a:r>
            <a:endParaRPr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847898-06B2-4C9A-98AF-903F0B57B2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0476" y="732666"/>
            <a:ext cx="3191913" cy="207393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F3AA54-87DA-42CD-B09D-66DB893524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478" y="2878640"/>
            <a:ext cx="7432786" cy="208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306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7422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8"/>
          <p:cNvSpPr txBox="1">
            <a:spLocks noGrp="1"/>
          </p:cNvSpPr>
          <p:nvPr>
            <p:ph type="title"/>
          </p:nvPr>
        </p:nvSpPr>
        <p:spPr>
          <a:xfrm>
            <a:off x="906025" y="169940"/>
            <a:ext cx="7186500" cy="7344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ru-RU" b="1" dirty="0">
                <a:solidFill>
                  <a:srgbClr val="078979"/>
                </a:solidFill>
              </a:rPr>
              <a:t>Кератоглобус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C2A223-024F-404D-88EE-B9FAF4872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9853" y="904366"/>
            <a:ext cx="4644293" cy="406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116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7422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8"/>
          <p:cNvSpPr txBox="1">
            <a:spLocks noGrp="1"/>
          </p:cNvSpPr>
          <p:nvPr>
            <p:ph type="title"/>
          </p:nvPr>
        </p:nvSpPr>
        <p:spPr>
          <a:xfrm>
            <a:off x="906025" y="169940"/>
            <a:ext cx="7186500" cy="11953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 algn="ctr">
              <a:buSzPct val="39285"/>
            </a:pPr>
            <a:r>
              <a:rPr lang="ru-RU" b="1" dirty="0">
                <a:solidFill>
                  <a:srgbClr val="078979"/>
                </a:solidFill>
              </a:rPr>
              <a:t>Профиль глазного яблока и </a:t>
            </a:r>
            <a:r>
              <a:rPr lang="ru-RU" b="1" dirty="0" err="1">
                <a:solidFill>
                  <a:srgbClr val="078979"/>
                </a:solidFill>
              </a:rPr>
              <a:t>кератограмма</a:t>
            </a:r>
            <a:r>
              <a:rPr lang="ru-RU" b="1" dirty="0">
                <a:solidFill>
                  <a:srgbClr val="078979"/>
                </a:solidFill>
              </a:rPr>
              <a:t> больного </a:t>
            </a:r>
            <a:r>
              <a:rPr lang="ru-RU" b="1" dirty="0" err="1">
                <a:solidFill>
                  <a:srgbClr val="078979"/>
                </a:solidFill>
              </a:rPr>
              <a:t>кератоглобусом</a:t>
            </a:r>
            <a:endParaRPr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BA6B9BE-722B-4AD8-B6B0-156AD3AD37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415" y="1612707"/>
            <a:ext cx="857171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81084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1479</TotalTime>
  <Words>638</Words>
  <Application>Microsoft Office PowerPoint</Application>
  <PresentationFormat>Экран (16:9)</PresentationFormat>
  <Paragraphs>97</Paragraphs>
  <Slides>36</Slides>
  <Notes>36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36</vt:i4>
      </vt:variant>
    </vt:vector>
  </HeadingPairs>
  <TitlesOfParts>
    <vt:vector size="40" baseType="lpstr">
      <vt:lpstr>Arial</vt:lpstr>
      <vt:lpstr>Wingdings</vt:lpstr>
      <vt:lpstr>Simple Light</vt:lpstr>
      <vt:lpstr>1_Simple Light</vt:lpstr>
      <vt:lpstr>ВОСПАЛИТЕЛЬНЫЕ ЗАБОЛЕВАНИЯ РОГОВИЦЫ  </vt:lpstr>
      <vt:lpstr>Презентация PowerPoint</vt:lpstr>
      <vt:lpstr>Цель исследования</vt:lpstr>
      <vt:lpstr>Свойства нормальной роговицы:</vt:lpstr>
      <vt:lpstr>Варианты кератоконуса</vt:lpstr>
      <vt:lpstr>Кератограмма здорового глаза</vt:lpstr>
      <vt:lpstr>Кератограммы больных кератоконусом</vt:lpstr>
      <vt:lpstr>Кератоглобус </vt:lpstr>
      <vt:lpstr>Профиль глазного яблока и кератограмма больного кератоглобусом</vt:lpstr>
      <vt:lpstr>Мегалокорнеа</vt:lpstr>
      <vt:lpstr>Воспалительные заболевания роговицы - кератиты</vt:lpstr>
      <vt:lpstr>Воспалительные заболевания роговицы - кератиты</vt:lpstr>
      <vt:lpstr>Общая симптоматика кератитов</vt:lpstr>
      <vt:lpstr>Разновидности инъекции сосудов переднего отрезка глаза (верх) и неоваскуляризации роговицы (низ).</vt:lpstr>
      <vt:lpstr>Бактериальные кератиты</vt:lpstr>
      <vt:lpstr>Ползучая язва роговицы</vt:lpstr>
      <vt:lpstr>Абсцесс роговицы</vt:lpstr>
      <vt:lpstr>Десцеметоцеле</vt:lpstr>
      <vt:lpstr>Туберкулёзный кератит</vt:lpstr>
      <vt:lpstr>Герпетические кератиты</vt:lpstr>
      <vt:lpstr>Герпетические кератиты</vt:lpstr>
      <vt:lpstr>Герпетические кератиты</vt:lpstr>
      <vt:lpstr>Общие принципы лечения кератитов:</vt:lpstr>
      <vt:lpstr>узелковая                  решетчатая   </vt:lpstr>
      <vt:lpstr>Исходы кератитов – помутнения роговицы</vt:lpstr>
      <vt:lpstr>Помутнения роговицы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АНАЛИЗ КЛИНИЧЕСКОГО СЛУЧАЯ Н.А. Сушилина, М.Э. Каграманова, Е.В. Гурбич Научный руководитель: к.м.н., доц. кафедры общественного здоровья и здравоохранения Е.Р. Комина</dc:title>
  <dc:creator>user</dc:creator>
  <cp:lastModifiedBy>Алексей</cp:lastModifiedBy>
  <cp:revision>49</cp:revision>
  <dcterms:modified xsi:type="dcterms:W3CDTF">2025-07-14T21:13:58Z</dcterms:modified>
</cp:coreProperties>
</file>