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654" r:id="rId4"/>
    <p:sldId id="692" r:id="rId5"/>
    <p:sldId id="535" r:id="rId6"/>
    <p:sldId id="661" r:id="rId7"/>
    <p:sldId id="662" r:id="rId8"/>
    <p:sldId id="663" r:id="rId9"/>
    <p:sldId id="642" r:id="rId10"/>
    <p:sldId id="537" r:id="rId11"/>
    <p:sldId id="641" r:id="rId12"/>
    <p:sldId id="468" r:id="rId13"/>
    <p:sldId id="569" r:id="rId14"/>
    <p:sldId id="695" r:id="rId15"/>
    <p:sldId id="673" r:id="rId16"/>
    <p:sldId id="696" r:id="rId17"/>
    <p:sldId id="634" r:id="rId18"/>
    <p:sldId id="665" r:id="rId19"/>
    <p:sldId id="666" r:id="rId20"/>
    <p:sldId id="286" r:id="rId21"/>
    <p:sldId id="664" r:id="rId22"/>
    <p:sldId id="668" r:id="rId23"/>
    <p:sldId id="669" r:id="rId24"/>
    <p:sldId id="667" r:id="rId25"/>
    <p:sldId id="670" r:id="rId26"/>
    <p:sldId id="671" r:id="rId27"/>
    <p:sldId id="672" r:id="rId28"/>
    <p:sldId id="674" r:id="rId29"/>
    <p:sldId id="675" r:id="rId30"/>
    <p:sldId id="676" r:id="rId31"/>
    <p:sldId id="677" r:id="rId32"/>
    <p:sldId id="678" r:id="rId33"/>
    <p:sldId id="679" r:id="rId34"/>
    <p:sldId id="686" r:id="rId35"/>
    <p:sldId id="682" r:id="rId36"/>
    <p:sldId id="680" r:id="rId37"/>
    <p:sldId id="684" r:id="rId38"/>
    <p:sldId id="683" r:id="rId39"/>
    <p:sldId id="681" r:id="rId40"/>
    <p:sldId id="701" r:id="rId41"/>
    <p:sldId id="687" r:id="rId42"/>
    <p:sldId id="688" r:id="rId43"/>
    <p:sldId id="697" r:id="rId44"/>
    <p:sldId id="689" r:id="rId45"/>
    <p:sldId id="691" r:id="rId46"/>
    <p:sldId id="690" r:id="rId47"/>
    <p:sldId id="698" r:id="rId48"/>
    <p:sldId id="693" r:id="rId49"/>
    <p:sldId id="699" r:id="rId50"/>
    <p:sldId id="702" r:id="rId51"/>
    <p:sldId id="275" r:id="rId52"/>
    <p:sldId id="700" r:id="rId53"/>
    <p:sldId id="276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108" d="100"/>
          <a:sy n="108" d="100"/>
        </p:scale>
        <p:origin x="171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4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AC615F-0FB8-4003-AB15-85729549B2DE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270F508-545D-469D-B9BF-BBF0A36E4CF4}">
      <dgm:prSet phldrT="[Текст]"/>
      <dgm:spPr/>
      <dgm:t>
        <a:bodyPr/>
        <a:lstStyle/>
        <a:p>
          <a:r>
            <a:rPr lang="ru-RU" dirty="0">
              <a:solidFill>
                <a:srgbClr val="004ADE"/>
              </a:solidFill>
            </a:rPr>
            <a:t>Проблемная ситуация</a:t>
          </a:r>
        </a:p>
      </dgm:t>
    </dgm:pt>
    <dgm:pt modelId="{06A7C24D-3A5F-4A9E-B14B-99A866A93507}" type="parTrans" cxnId="{467689EA-AA83-4B13-8B62-B04816F3255F}">
      <dgm:prSet/>
      <dgm:spPr/>
      <dgm:t>
        <a:bodyPr/>
        <a:lstStyle/>
        <a:p>
          <a:endParaRPr lang="ru-RU"/>
        </a:p>
      </dgm:t>
    </dgm:pt>
    <dgm:pt modelId="{3D27D755-B6C4-4DC9-9FB1-E598D2A3B68D}" type="sibTrans" cxnId="{467689EA-AA83-4B13-8B62-B04816F3255F}">
      <dgm:prSet/>
      <dgm:spPr/>
      <dgm:t>
        <a:bodyPr/>
        <a:lstStyle/>
        <a:p>
          <a:endParaRPr lang="ru-RU"/>
        </a:p>
      </dgm:t>
    </dgm:pt>
    <dgm:pt modelId="{E0E264F3-7403-4837-9EDC-615E902B675F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>
              <a:solidFill>
                <a:srgbClr val="004ADE"/>
              </a:solidFill>
            </a:rPr>
            <a:t>Учебная проблема</a:t>
          </a:r>
        </a:p>
      </dgm:t>
    </dgm:pt>
    <dgm:pt modelId="{6B2EFDC3-27FF-4658-9ACD-57DF72C74EC4}" type="parTrans" cxnId="{7A3F85A2-3876-4312-9CEF-4C3CA3F70DC7}">
      <dgm:prSet/>
      <dgm:spPr/>
      <dgm:t>
        <a:bodyPr/>
        <a:lstStyle/>
        <a:p>
          <a:endParaRPr lang="ru-RU"/>
        </a:p>
      </dgm:t>
    </dgm:pt>
    <dgm:pt modelId="{FD3159F7-2FAB-406F-93DD-CCDC93EAA6C3}" type="sibTrans" cxnId="{7A3F85A2-3876-4312-9CEF-4C3CA3F70DC7}">
      <dgm:prSet/>
      <dgm:spPr/>
      <dgm:t>
        <a:bodyPr/>
        <a:lstStyle/>
        <a:p>
          <a:endParaRPr lang="ru-RU"/>
        </a:p>
      </dgm:t>
    </dgm:pt>
    <dgm:pt modelId="{FAD82490-C279-4D1F-AA50-80000CD32600}">
      <dgm:prSet phldrT="[Текст]"/>
      <dgm:spPr>
        <a:solidFill>
          <a:srgbClr val="FFFF00"/>
        </a:solidFill>
      </dgm:spPr>
      <dgm:t>
        <a:bodyPr/>
        <a:lstStyle/>
        <a:p>
          <a:r>
            <a:rPr lang="ru-RU" dirty="0">
              <a:solidFill>
                <a:srgbClr val="004ADE"/>
              </a:solidFill>
            </a:rPr>
            <a:t>Проблемная задача</a:t>
          </a:r>
        </a:p>
      </dgm:t>
    </dgm:pt>
    <dgm:pt modelId="{FE253AAE-B266-4BE5-814A-21AC16E086D5}" type="parTrans" cxnId="{B51ADE43-34D4-49DE-BD1E-4BD3A9FA13E2}">
      <dgm:prSet/>
      <dgm:spPr/>
      <dgm:t>
        <a:bodyPr/>
        <a:lstStyle/>
        <a:p>
          <a:endParaRPr lang="ru-RU"/>
        </a:p>
      </dgm:t>
    </dgm:pt>
    <dgm:pt modelId="{119606D0-0E7F-4EEA-8D3B-37683C26C9E6}" type="sibTrans" cxnId="{B51ADE43-34D4-49DE-BD1E-4BD3A9FA13E2}">
      <dgm:prSet/>
      <dgm:spPr/>
      <dgm:t>
        <a:bodyPr/>
        <a:lstStyle/>
        <a:p>
          <a:endParaRPr lang="ru-RU"/>
        </a:p>
      </dgm:t>
    </dgm:pt>
    <dgm:pt modelId="{2C9988E7-D9EF-42A0-BC8D-15E932A2753C}" type="pres">
      <dgm:prSet presAssocID="{3AAC615F-0FB8-4003-AB15-85729549B2DE}" presName="Name0" presStyleCnt="0">
        <dgm:presLayoutVars>
          <dgm:dir/>
          <dgm:animLvl val="lvl"/>
          <dgm:resizeHandles val="exact"/>
        </dgm:presLayoutVars>
      </dgm:prSet>
      <dgm:spPr/>
    </dgm:pt>
    <dgm:pt modelId="{45008464-229E-43CA-B0B3-DB0C27A3189D}" type="pres">
      <dgm:prSet presAssocID="{1270F508-545D-469D-B9BF-BBF0A36E4CF4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8E8E020-E880-4F54-A8B4-F7012AB7AB9C}" type="pres">
      <dgm:prSet presAssocID="{3D27D755-B6C4-4DC9-9FB1-E598D2A3B68D}" presName="parTxOnlySpace" presStyleCnt="0"/>
      <dgm:spPr/>
    </dgm:pt>
    <dgm:pt modelId="{52F05923-1A21-4C6E-9CFE-1EEF8FA03326}" type="pres">
      <dgm:prSet presAssocID="{E0E264F3-7403-4837-9EDC-615E902B675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4DD0D56-4239-41A8-8A5A-0C31F4530BC8}" type="pres">
      <dgm:prSet presAssocID="{FD3159F7-2FAB-406F-93DD-CCDC93EAA6C3}" presName="parTxOnlySpace" presStyleCnt="0"/>
      <dgm:spPr/>
    </dgm:pt>
    <dgm:pt modelId="{1EB6FE20-47BF-40D3-9A9A-97C14BFB95DB}" type="pres">
      <dgm:prSet presAssocID="{FAD82490-C279-4D1F-AA50-80000CD32600}" presName="parTxOnly" presStyleLbl="node1" presStyleIdx="2" presStyleCnt="3" custLinFactNeighborX="-14428" custLinFactNeighborY="-3587">
        <dgm:presLayoutVars>
          <dgm:chMax val="0"/>
          <dgm:chPref val="0"/>
          <dgm:bulletEnabled val="1"/>
        </dgm:presLayoutVars>
      </dgm:prSet>
      <dgm:spPr/>
    </dgm:pt>
  </dgm:ptLst>
  <dgm:cxnLst>
    <dgm:cxn modelId="{4F852319-8909-488C-94A5-B049D75A3490}" type="presOf" srcId="{E0E264F3-7403-4837-9EDC-615E902B675F}" destId="{52F05923-1A21-4C6E-9CFE-1EEF8FA03326}" srcOrd="0" destOrd="0" presId="urn:microsoft.com/office/officeart/2005/8/layout/chevron1"/>
    <dgm:cxn modelId="{1B80BB19-9CB7-4770-9624-E087F0B4E633}" type="presOf" srcId="{3AAC615F-0FB8-4003-AB15-85729549B2DE}" destId="{2C9988E7-D9EF-42A0-BC8D-15E932A2753C}" srcOrd="0" destOrd="0" presId="urn:microsoft.com/office/officeart/2005/8/layout/chevron1"/>
    <dgm:cxn modelId="{49BED030-DED6-4E09-9249-1F9EB47AB796}" type="presOf" srcId="{FAD82490-C279-4D1F-AA50-80000CD32600}" destId="{1EB6FE20-47BF-40D3-9A9A-97C14BFB95DB}" srcOrd="0" destOrd="0" presId="urn:microsoft.com/office/officeart/2005/8/layout/chevron1"/>
    <dgm:cxn modelId="{B51ADE43-34D4-49DE-BD1E-4BD3A9FA13E2}" srcId="{3AAC615F-0FB8-4003-AB15-85729549B2DE}" destId="{FAD82490-C279-4D1F-AA50-80000CD32600}" srcOrd="2" destOrd="0" parTransId="{FE253AAE-B266-4BE5-814A-21AC16E086D5}" sibTransId="{119606D0-0E7F-4EEA-8D3B-37683C26C9E6}"/>
    <dgm:cxn modelId="{7A3F85A2-3876-4312-9CEF-4C3CA3F70DC7}" srcId="{3AAC615F-0FB8-4003-AB15-85729549B2DE}" destId="{E0E264F3-7403-4837-9EDC-615E902B675F}" srcOrd="1" destOrd="0" parTransId="{6B2EFDC3-27FF-4658-9ACD-57DF72C74EC4}" sibTransId="{FD3159F7-2FAB-406F-93DD-CCDC93EAA6C3}"/>
    <dgm:cxn modelId="{B1AC5BE8-CAC6-4B63-AB4A-D8F1BCE0F2C7}" type="presOf" srcId="{1270F508-545D-469D-B9BF-BBF0A36E4CF4}" destId="{45008464-229E-43CA-B0B3-DB0C27A3189D}" srcOrd="0" destOrd="0" presId="urn:microsoft.com/office/officeart/2005/8/layout/chevron1"/>
    <dgm:cxn modelId="{467689EA-AA83-4B13-8B62-B04816F3255F}" srcId="{3AAC615F-0FB8-4003-AB15-85729549B2DE}" destId="{1270F508-545D-469D-B9BF-BBF0A36E4CF4}" srcOrd="0" destOrd="0" parTransId="{06A7C24D-3A5F-4A9E-B14B-99A866A93507}" sibTransId="{3D27D755-B6C4-4DC9-9FB1-E598D2A3B68D}"/>
    <dgm:cxn modelId="{4EBB1D5A-AECA-44A3-87F2-4F0FE1C2AC1B}" type="presParOf" srcId="{2C9988E7-D9EF-42A0-BC8D-15E932A2753C}" destId="{45008464-229E-43CA-B0B3-DB0C27A3189D}" srcOrd="0" destOrd="0" presId="urn:microsoft.com/office/officeart/2005/8/layout/chevron1"/>
    <dgm:cxn modelId="{3111BC8C-0C44-4FC2-B451-F1778EB43052}" type="presParOf" srcId="{2C9988E7-D9EF-42A0-BC8D-15E932A2753C}" destId="{38E8E020-E880-4F54-A8B4-F7012AB7AB9C}" srcOrd="1" destOrd="0" presId="urn:microsoft.com/office/officeart/2005/8/layout/chevron1"/>
    <dgm:cxn modelId="{7039BE0B-AB34-4932-8953-CF0346383535}" type="presParOf" srcId="{2C9988E7-D9EF-42A0-BC8D-15E932A2753C}" destId="{52F05923-1A21-4C6E-9CFE-1EEF8FA03326}" srcOrd="2" destOrd="0" presId="urn:microsoft.com/office/officeart/2005/8/layout/chevron1"/>
    <dgm:cxn modelId="{3C6116AB-1A33-4F95-87FC-80DE2C497F17}" type="presParOf" srcId="{2C9988E7-D9EF-42A0-BC8D-15E932A2753C}" destId="{14DD0D56-4239-41A8-8A5A-0C31F4530BC8}" srcOrd="3" destOrd="0" presId="urn:microsoft.com/office/officeart/2005/8/layout/chevron1"/>
    <dgm:cxn modelId="{B803CD9C-455D-4BAE-A83E-FAD809572DA1}" type="presParOf" srcId="{2C9988E7-D9EF-42A0-BC8D-15E932A2753C}" destId="{1EB6FE20-47BF-40D3-9A9A-97C14BFB95D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AC615F-0FB8-4003-AB15-85729549B2DE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270F508-545D-469D-B9BF-BBF0A36E4CF4}">
      <dgm:prSet phldrT="[Текст]"/>
      <dgm:spPr/>
      <dgm:t>
        <a:bodyPr/>
        <a:lstStyle/>
        <a:p>
          <a:r>
            <a:rPr lang="ru-RU" b="1" dirty="0" err="1">
              <a:solidFill>
                <a:srgbClr val="004ADE"/>
              </a:solidFill>
            </a:rPr>
            <a:t>Пресинаптическое</a:t>
          </a:r>
          <a:r>
            <a:rPr lang="ru-RU" b="1" dirty="0">
              <a:solidFill>
                <a:srgbClr val="004ADE"/>
              </a:solidFill>
            </a:rPr>
            <a:t> окончание</a:t>
          </a:r>
        </a:p>
      </dgm:t>
    </dgm:pt>
    <dgm:pt modelId="{06A7C24D-3A5F-4A9E-B14B-99A866A93507}" type="parTrans" cxnId="{467689EA-AA83-4B13-8B62-B04816F3255F}">
      <dgm:prSet/>
      <dgm:spPr/>
      <dgm:t>
        <a:bodyPr/>
        <a:lstStyle/>
        <a:p>
          <a:endParaRPr lang="ru-RU"/>
        </a:p>
      </dgm:t>
    </dgm:pt>
    <dgm:pt modelId="{3D27D755-B6C4-4DC9-9FB1-E598D2A3B68D}" type="sibTrans" cxnId="{467689EA-AA83-4B13-8B62-B04816F3255F}">
      <dgm:prSet/>
      <dgm:spPr/>
      <dgm:t>
        <a:bodyPr/>
        <a:lstStyle/>
        <a:p>
          <a:endParaRPr lang="ru-RU"/>
        </a:p>
      </dgm:t>
    </dgm:pt>
    <dgm:pt modelId="{E0E264F3-7403-4837-9EDC-615E902B675F}">
      <dgm:prSet phldrT="[Текст]"/>
      <dgm:spPr>
        <a:solidFill>
          <a:srgbClr val="FFC00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>
              <a:solidFill>
                <a:srgbClr val="004ADE"/>
              </a:solidFill>
            </a:rPr>
            <a:t>Белки насосы – переносит медиатор внутрь везикулы</a:t>
          </a:r>
        </a:p>
        <a:p>
          <a:pPr marL="0" lvl="0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b="1" dirty="0">
            <a:solidFill>
              <a:srgbClr val="004ADE"/>
            </a:solidFill>
          </a:endParaRPr>
        </a:p>
      </dgm:t>
    </dgm:pt>
    <dgm:pt modelId="{6B2EFDC3-27FF-4658-9ACD-57DF72C74EC4}" type="parTrans" cxnId="{7A3F85A2-3876-4312-9CEF-4C3CA3F70DC7}">
      <dgm:prSet/>
      <dgm:spPr/>
      <dgm:t>
        <a:bodyPr/>
        <a:lstStyle/>
        <a:p>
          <a:endParaRPr lang="ru-RU"/>
        </a:p>
      </dgm:t>
    </dgm:pt>
    <dgm:pt modelId="{FD3159F7-2FAB-406F-93DD-CCDC93EAA6C3}" type="sibTrans" cxnId="{7A3F85A2-3876-4312-9CEF-4C3CA3F70DC7}">
      <dgm:prSet/>
      <dgm:spPr/>
      <dgm:t>
        <a:bodyPr/>
        <a:lstStyle/>
        <a:p>
          <a:endParaRPr lang="ru-RU"/>
        </a:p>
      </dgm:t>
    </dgm:pt>
    <dgm:pt modelId="{FAD82490-C279-4D1F-AA50-80000CD32600}">
      <dgm:prSet phldrT="[Текст]"/>
      <dgm:spPr>
        <a:solidFill>
          <a:srgbClr val="FFFF00"/>
        </a:solidFill>
      </dgm:spPr>
      <dgm:t>
        <a:bodyPr/>
        <a:lstStyle/>
        <a:p>
          <a:r>
            <a:rPr lang="ru-RU" b="1" dirty="0">
              <a:solidFill>
                <a:srgbClr val="004ADE"/>
              </a:solidFill>
            </a:rPr>
            <a:t>Медиатор (в пузырьках- везикулах) </a:t>
          </a:r>
        </a:p>
      </dgm:t>
    </dgm:pt>
    <dgm:pt modelId="{FE253AAE-B266-4BE5-814A-21AC16E086D5}" type="parTrans" cxnId="{B51ADE43-34D4-49DE-BD1E-4BD3A9FA13E2}">
      <dgm:prSet/>
      <dgm:spPr/>
      <dgm:t>
        <a:bodyPr/>
        <a:lstStyle/>
        <a:p>
          <a:endParaRPr lang="ru-RU"/>
        </a:p>
      </dgm:t>
    </dgm:pt>
    <dgm:pt modelId="{119606D0-0E7F-4EEA-8D3B-37683C26C9E6}" type="sibTrans" cxnId="{B51ADE43-34D4-49DE-BD1E-4BD3A9FA13E2}">
      <dgm:prSet/>
      <dgm:spPr/>
      <dgm:t>
        <a:bodyPr/>
        <a:lstStyle/>
        <a:p>
          <a:endParaRPr lang="ru-RU"/>
        </a:p>
      </dgm:t>
    </dgm:pt>
    <dgm:pt modelId="{2C9988E7-D9EF-42A0-BC8D-15E932A2753C}" type="pres">
      <dgm:prSet presAssocID="{3AAC615F-0FB8-4003-AB15-85729549B2DE}" presName="Name0" presStyleCnt="0">
        <dgm:presLayoutVars>
          <dgm:dir/>
          <dgm:animLvl val="lvl"/>
          <dgm:resizeHandles val="exact"/>
        </dgm:presLayoutVars>
      </dgm:prSet>
      <dgm:spPr/>
    </dgm:pt>
    <dgm:pt modelId="{45008464-229E-43CA-B0B3-DB0C27A3189D}" type="pres">
      <dgm:prSet presAssocID="{1270F508-545D-469D-B9BF-BBF0A36E4CF4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8E8E020-E880-4F54-A8B4-F7012AB7AB9C}" type="pres">
      <dgm:prSet presAssocID="{3D27D755-B6C4-4DC9-9FB1-E598D2A3B68D}" presName="parTxOnlySpace" presStyleCnt="0"/>
      <dgm:spPr/>
    </dgm:pt>
    <dgm:pt modelId="{52F05923-1A21-4C6E-9CFE-1EEF8FA03326}" type="pres">
      <dgm:prSet presAssocID="{E0E264F3-7403-4837-9EDC-615E902B675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4DD0D56-4239-41A8-8A5A-0C31F4530BC8}" type="pres">
      <dgm:prSet presAssocID="{FD3159F7-2FAB-406F-93DD-CCDC93EAA6C3}" presName="parTxOnlySpace" presStyleCnt="0"/>
      <dgm:spPr/>
    </dgm:pt>
    <dgm:pt modelId="{1EB6FE20-47BF-40D3-9A9A-97C14BFB95DB}" type="pres">
      <dgm:prSet presAssocID="{FAD82490-C279-4D1F-AA50-80000CD32600}" presName="parTxOnly" presStyleLbl="node1" presStyleIdx="2" presStyleCnt="3" custLinFactNeighborX="-14428" custLinFactNeighborY="-3587">
        <dgm:presLayoutVars>
          <dgm:chMax val="0"/>
          <dgm:chPref val="0"/>
          <dgm:bulletEnabled val="1"/>
        </dgm:presLayoutVars>
      </dgm:prSet>
      <dgm:spPr/>
    </dgm:pt>
  </dgm:ptLst>
  <dgm:cxnLst>
    <dgm:cxn modelId="{B0E22D00-8ABB-47A3-A182-69542C87FCF1}" type="presOf" srcId="{E0E264F3-7403-4837-9EDC-615E902B675F}" destId="{52F05923-1A21-4C6E-9CFE-1EEF8FA03326}" srcOrd="0" destOrd="0" presId="urn:microsoft.com/office/officeart/2005/8/layout/chevron1"/>
    <dgm:cxn modelId="{02B99512-0DB7-4B51-87AF-B15522B4CD6C}" type="presOf" srcId="{3AAC615F-0FB8-4003-AB15-85729549B2DE}" destId="{2C9988E7-D9EF-42A0-BC8D-15E932A2753C}" srcOrd="0" destOrd="0" presId="urn:microsoft.com/office/officeart/2005/8/layout/chevron1"/>
    <dgm:cxn modelId="{B51ADE43-34D4-49DE-BD1E-4BD3A9FA13E2}" srcId="{3AAC615F-0FB8-4003-AB15-85729549B2DE}" destId="{FAD82490-C279-4D1F-AA50-80000CD32600}" srcOrd="2" destOrd="0" parTransId="{FE253AAE-B266-4BE5-814A-21AC16E086D5}" sibTransId="{119606D0-0E7F-4EEA-8D3B-37683C26C9E6}"/>
    <dgm:cxn modelId="{F4346A87-4EC0-4305-886E-506805079E21}" type="presOf" srcId="{1270F508-545D-469D-B9BF-BBF0A36E4CF4}" destId="{45008464-229E-43CA-B0B3-DB0C27A3189D}" srcOrd="0" destOrd="0" presId="urn:microsoft.com/office/officeart/2005/8/layout/chevron1"/>
    <dgm:cxn modelId="{7026E594-6BAB-40CB-8F2A-5EC5735413B7}" type="presOf" srcId="{FAD82490-C279-4D1F-AA50-80000CD32600}" destId="{1EB6FE20-47BF-40D3-9A9A-97C14BFB95DB}" srcOrd="0" destOrd="0" presId="urn:microsoft.com/office/officeart/2005/8/layout/chevron1"/>
    <dgm:cxn modelId="{7A3F85A2-3876-4312-9CEF-4C3CA3F70DC7}" srcId="{3AAC615F-0FB8-4003-AB15-85729549B2DE}" destId="{E0E264F3-7403-4837-9EDC-615E902B675F}" srcOrd="1" destOrd="0" parTransId="{6B2EFDC3-27FF-4658-9ACD-57DF72C74EC4}" sibTransId="{FD3159F7-2FAB-406F-93DD-CCDC93EAA6C3}"/>
    <dgm:cxn modelId="{467689EA-AA83-4B13-8B62-B04816F3255F}" srcId="{3AAC615F-0FB8-4003-AB15-85729549B2DE}" destId="{1270F508-545D-469D-B9BF-BBF0A36E4CF4}" srcOrd="0" destOrd="0" parTransId="{06A7C24D-3A5F-4A9E-B14B-99A866A93507}" sibTransId="{3D27D755-B6C4-4DC9-9FB1-E598D2A3B68D}"/>
    <dgm:cxn modelId="{BD58A4A8-1F74-4D3E-8890-1FFED31A6861}" type="presParOf" srcId="{2C9988E7-D9EF-42A0-BC8D-15E932A2753C}" destId="{45008464-229E-43CA-B0B3-DB0C27A3189D}" srcOrd="0" destOrd="0" presId="urn:microsoft.com/office/officeart/2005/8/layout/chevron1"/>
    <dgm:cxn modelId="{EE289EA4-CFB9-4F47-B7BB-BEC1D98E0671}" type="presParOf" srcId="{2C9988E7-D9EF-42A0-BC8D-15E932A2753C}" destId="{38E8E020-E880-4F54-A8B4-F7012AB7AB9C}" srcOrd="1" destOrd="0" presId="urn:microsoft.com/office/officeart/2005/8/layout/chevron1"/>
    <dgm:cxn modelId="{DC3A666C-AD31-4A0B-9FCB-7EE1D9DB0ADC}" type="presParOf" srcId="{2C9988E7-D9EF-42A0-BC8D-15E932A2753C}" destId="{52F05923-1A21-4C6E-9CFE-1EEF8FA03326}" srcOrd="2" destOrd="0" presId="urn:microsoft.com/office/officeart/2005/8/layout/chevron1"/>
    <dgm:cxn modelId="{1A975BF1-3BFE-427F-9767-F5628D16B957}" type="presParOf" srcId="{2C9988E7-D9EF-42A0-BC8D-15E932A2753C}" destId="{14DD0D56-4239-41A8-8A5A-0C31F4530BC8}" srcOrd="3" destOrd="0" presId="urn:microsoft.com/office/officeart/2005/8/layout/chevron1"/>
    <dgm:cxn modelId="{2DD4583A-5C2F-46E7-B4B5-2BF6F6B31EAC}" type="presParOf" srcId="{2C9988E7-D9EF-42A0-BC8D-15E932A2753C}" destId="{1EB6FE20-47BF-40D3-9A9A-97C14BFB95D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08464-229E-43CA-B0B3-DB0C27A3189D}">
      <dsp:nvSpPr>
        <dsp:cNvPr id="0" name=""/>
        <dsp:cNvSpPr/>
      </dsp:nvSpPr>
      <dsp:spPr>
        <a:xfrm>
          <a:off x="2491" y="0"/>
          <a:ext cx="3035448" cy="118174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solidFill>
                <a:srgbClr val="004ADE"/>
              </a:solidFill>
            </a:rPr>
            <a:t>Проблемная ситуация</a:t>
          </a:r>
        </a:p>
      </dsp:txBody>
      <dsp:txXfrm>
        <a:off x="593364" y="0"/>
        <a:ext cx="1853703" cy="1181745"/>
      </dsp:txXfrm>
    </dsp:sp>
    <dsp:sp modelId="{52F05923-1A21-4C6E-9CFE-1EEF8FA03326}">
      <dsp:nvSpPr>
        <dsp:cNvPr id="0" name=""/>
        <dsp:cNvSpPr/>
      </dsp:nvSpPr>
      <dsp:spPr>
        <a:xfrm>
          <a:off x="2734394" y="0"/>
          <a:ext cx="3035448" cy="1181745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solidFill>
                <a:srgbClr val="004ADE"/>
              </a:solidFill>
            </a:rPr>
            <a:t>Учебная проблема</a:t>
          </a:r>
        </a:p>
      </dsp:txBody>
      <dsp:txXfrm>
        <a:off x="3325267" y="0"/>
        <a:ext cx="1853703" cy="1181745"/>
      </dsp:txXfrm>
    </dsp:sp>
    <dsp:sp modelId="{1EB6FE20-47BF-40D3-9A9A-97C14BFB95DB}">
      <dsp:nvSpPr>
        <dsp:cNvPr id="0" name=""/>
        <dsp:cNvSpPr/>
      </dsp:nvSpPr>
      <dsp:spPr>
        <a:xfrm>
          <a:off x="5422502" y="0"/>
          <a:ext cx="3035448" cy="1181745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solidFill>
                <a:srgbClr val="004ADE"/>
              </a:solidFill>
            </a:rPr>
            <a:t>Проблемная задача</a:t>
          </a:r>
        </a:p>
      </dsp:txBody>
      <dsp:txXfrm>
        <a:off x="6013375" y="0"/>
        <a:ext cx="1853703" cy="11817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08464-229E-43CA-B0B3-DB0C27A3189D}">
      <dsp:nvSpPr>
        <dsp:cNvPr id="0" name=""/>
        <dsp:cNvSpPr/>
      </dsp:nvSpPr>
      <dsp:spPr>
        <a:xfrm>
          <a:off x="2491" y="0"/>
          <a:ext cx="3035448" cy="118174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 err="1">
              <a:solidFill>
                <a:srgbClr val="004ADE"/>
              </a:solidFill>
            </a:rPr>
            <a:t>Пресинаптическое</a:t>
          </a:r>
          <a:r>
            <a:rPr lang="ru-RU" sz="1500" b="1" kern="1200" dirty="0">
              <a:solidFill>
                <a:srgbClr val="004ADE"/>
              </a:solidFill>
            </a:rPr>
            <a:t> окончание</a:t>
          </a:r>
        </a:p>
      </dsp:txBody>
      <dsp:txXfrm>
        <a:off x="593364" y="0"/>
        <a:ext cx="1853703" cy="1181745"/>
      </dsp:txXfrm>
    </dsp:sp>
    <dsp:sp modelId="{52F05923-1A21-4C6E-9CFE-1EEF8FA03326}">
      <dsp:nvSpPr>
        <dsp:cNvPr id="0" name=""/>
        <dsp:cNvSpPr/>
      </dsp:nvSpPr>
      <dsp:spPr>
        <a:xfrm>
          <a:off x="2734394" y="0"/>
          <a:ext cx="3035448" cy="1181745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b="1" kern="1200" dirty="0">
              <a:solidFill>
                <a:srgbClr val="004ADE"/>
              </a:solidFill>
            </a:rPr>
            <a:t>Белки насосы – переносит медиатор внутрь везикулы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b="1" kern="1200" dirty="0">
            <a:solidFill>
              <a:srgbClr val="004ADE"/>
            </a:solidFill>
          </a:endParaRPr>
        </a:p>
      </dsp:txBody>
      <dsp:txXfrm>
        <a:off x="3325267" y="0"/>
        <a:ext cx="1853703" cy="1181745"/>
      </dsp:txXfrm>
    </dsp:sp>
    <dsp:sp modelId="{1EB6FE20-47BF-40D3-9A9A-97C14BFB95DB}">
      <dsp:nvSpPr>
        <dsp:cNvPr id="0" name=""/>
        <dsp:cNvSpPr/>
      </dsp:nvSpPr>
      <dsp:spPr>
        <a:xfrm>
          <a:off x="5422502" y="0"/>
          <a:ext cx="3035448" cy="1181745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rgbClr val="004ADE"/>
              </a:solidFill>
            </a:rPr>
            <a:t>Медиатор (в пузырьках- везикулах) </a:t>
          </a:r>
        </a:p>
      </dsp:txBody>
      <dsp:txXfrm>
        <a:off x="6013375" y="0"/>
        <a:ext cx="1853703" cy="1181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E6691-4450-4FF0-9A69-10786EF8FECC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E02C-9DC4-4C92-ACCF-CD27B7F80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596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099E-0CA9-4F79-97F8-23B120C9610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90CD-7BF7-4826-9B29-3294799B93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099E-0CA9-4F79-97F8-23B120C9610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90CD-7BF7-4826-9B29-3294799B93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099E-0CA9-4F79-97F8-23B120C9610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90CD-7BF7-4826-9B29-3294799B93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099E-0CA9-4F79-97F8-23B120C9610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90CD-7BF7-4826-9B29-3294799B93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099E-0CA9-4F79-97F8-23B120C9610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90CD-7BF7-4826-9B29-3294799B93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099E-0CA9-4F79-97F8-23B120C9610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90CD-7BF7-4826-9B29-3294799B93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099E-0CA9-4F79-97F8-23B120C9610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90CD-7BF7-4826-9B29-3294799B93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099E-0CA9-4F79-97F8-23B120C9610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90CD-7BF7-4826-9B29-3294799B93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099E-0CA9-4F79-97F8-23B120C9610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90CD-7BF7-4826-9B29-3294799B93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099E-0CA9-4F79-97F8-23B120C9610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90CD-7BF7-4826-9B29-3294799B93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5099E-0CA9-4F79-97F8-23B120C9610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90CD-7BF7-4826-9B29-3294799B93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5099E-0CA9-4F79-97F8-23B120C9610F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390CD-7BF7-4826-9B29-3294799B934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youtube.com/watch?v=YY2jXjPI9q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Z-fVyqNT3w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ru-RU" sz="18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br>
              <a:rPr lang="ru-RU" sz="18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br>
              <a:rPr lang="ru-RU" sz="18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br>
              <a:rPr lang="ru-RU" sz="18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br>
              <a:rPr lang="ru-RU" sz="18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br>
              <a:rPr lang="ru-RU" sz="18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</a:rPr>
              <a:t>Механизмы воздействия психоактивных веществ на ЦНС человека</a:t>
            </a:r>
            <a:br>
              <a:rPr lang="ru-RU" sz="40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br>
              <a:rPr lang="ru-RU" sz="40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br>
              <a:rPr lang="ru-RU" sz="18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b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br>
              <a:rPr lang="ru-RU" sz="18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933056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Лекция для студентов 3 курса направления социальная работа по дисциплине «Медико-социальная работа в наркологии»</a:t>
            </a:r>
          </a:p>
          <a:p>
            <a:r>
              <a:rPr lang="ru-RU" dirty="0" err="1"/>
              <a:t>к.п.н</a:t>
            </a:r>
            <a:r>
              <a:rPr lang="ru-RU" dirty="0"/>
              <a:t>. Чумаков В.И. </a:t>
            </a:r>
          </a:p>
          <a:p>
            <a:r>
              <a:rPr lang="ru-RU" dirty="0"/>
              <a:t>2020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2501E418-82AB-4E1F-841F-4E8A92B64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altLang="ru-RU" dirty="0">
                <a:solidFill>
                  <a:srgbClr val="AB2627"/>
                </a:solidFill>
              </a:rPr>
              <a:t>Работа синапса</a:t>
            </a: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67B15173-A541-429C-9763-293BAB994781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1181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одержимое 3">
            <a:extLst>
              <a:ext uri="{FF2B5EF4-FFF2-40B4-BE49-F238E27FC236}">
                <a16:creationId xmlns:a16="http://schemas.microsoft.com/office/drawing/2014/main" id="{1A76133C-1CE4-4B35-AE3B-0672CC5333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9449008"/>
              </p:ext>
            </p:extLst>
          </p:nvPr>
        </p:nvGraphicFramePr>
        <p:xfrm>
          <a:off x="323528" y="1556792"/>
          <a:ext cx="8504238" cy="1181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D84EBD0-4DF7-456F-BC12-F0006D75123E}"/>
              </a:ext>
            </a:extLst>
          </p:cNvPr>
          <p:cNvGrpSpPr/>
          <p:nvPr/>
        </p:nvGrpSpPr>
        <p:grpSpPr>
          <a:xfrm>
            <a:off x="234852" y="3429000"/>
            <a:ext cx="3035448" cy="1181745"/>
            <a:chOff x="2491" y="0"/>
            <a:chExt cx="3035448" cy="1181745"/>
          </a:xfrm>
        </p:grpSpPr>
        <p:sp>
          <p:nvSpPr>
            <p:cNvPr id="7" name="Стрелка: шеврон 6">
              <a:extLst>
                <a:ext uri="{FF2B5EF4-FFF2-40B4-BE49-F238E27FC236}">
                  <a16:creationId xmlns:a16="http://schemas.microsoft.com/office/drawing/2014/main" id="{983403C8-E2B7-4148-AA68-E21381744E03}"/>
                </a:ext>
              </a:extLst>
            </p:cNvPr>
            <p:cNvSpPr/>
            <p:nvPr/>
          </p:nvSpPr>
          <p:spPr>
            <a:xfrm>
              <a:off x="2491" y="0"/>
              <a:ext cx="3035448" cy="118174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трелка: шеврон 4">
              <a:extLst>
                <a:ext uri="{FF2B5EF4-FFF2-40B4-BE49-F238E27FC236}">
                  <a16:creationId xmlns:a16="http://schemas.microsoft.com/office/drawing/2014/main" id="{1A9C79B5-F4AF-4FAD-9058-E0A55AF27BD7}"/>
                </a:ext>
              </a:extLst>
            </p:cNvPr>
            <p:cNvSpPr txBox="1"/>
            <p:nvPr/>
          </p:nvSpPr>
          <p:spPr>
            <a:xfrm>
              <a:off x="593364" y="0"/>
              <a:ext cx="1853703" cy="11817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20003" rIns="20003" bIns="20003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500" b="1" kern="1200" dirty="0">
                  <a:solidFill>
                    <a:srgbClr val="004ADE"/>
                  </a:solidFill>
                </a:rPr>
                <a:t>Посредники – ионы кальция – белки-каналы с проходом внутри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057C406-7CF0-48AB-A339-BB1DF4520677}"/>
              </a:ext>
            </a:extLst>
          </p:cNvPr>
          <p:cNvGrpSpPr/>
          <p:nvPr/>
        </p:nvGrpSpPr>
        <p:grpSpPr>
          <a:xfrm rot="16200000">
            <a:off x="1752577" y="4946723"/>
            <a:ext cx="3035448" cy="1181745"/>
            <a:chOff x="5422502" y="0"/>
            <a:chExt cx="3035448" cy="1181745"/>
          </a:xfrm>
        </p:grpSpPr>
        <p:sp>
          <p:nvSpPr>
            <p:cNvPr id="10" name="Стрелка: шеврон 9">
              <a:extLst>
                <a:ext uri="{FF2B5EF4-FFF2-40B4-BE49-F238E27FC236}">
                  <a16:creationId xmlns:a16="http://schemas.microsoft.com/office/drawing/2014/main" id="{094E8005-E4ED-45D2-B970-3CC6A5E57982}"/>
                </a:ext>
              </a:extLst>
            </p:cNvPr>
            <p:cNvSpPr/>
            <p:nvPr/>
          </p:nvSpPr>
          <p:spPr>
            <a:xfrm>
              <a:off x="5422502" y="0"/>
              <a:ext cx="3035448" cy="1181745"/>
            </a:xfrm>
            <a:prstGeom prst="chevron">
              <a:avLst/>
            </a:pr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трелка: шеврон 4">
              <a:extLst>
                <a:ext uri="{FF2B5EF4-FFF2-40B4-BE49-F238E27FC236}">
                  <a16:creationId xmlns:a16="http://schemas.microsoft.com/office/drawing/2014/main" id="{1E80E6BB-34CA-483B-B8B3-E5DBB7538592}"/>
                </a:ext>
              </a:extLst>
            </p:cNvPr>
            <p:cNvSpPr txBox="1"/>
            <p:nvPr/>
          </p:nvSpPr>
          <p:spPr>
            <a:xfrm>
              <a:off x="6013375" y="0"/>
              <a:ext cx="1853703" cy="11817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20003" rIns="20003" bIns="20003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500" b="1" kern="1200" dirty="0">
                  <a:solidFill>
                    <a:srgbClr val="004ADE"/>
                  </a:solidFill>
                </a:rPr>
                <a:t>Ион действия (потенциал)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45ACA8F-6B33-490B-A1E6-2E8F50AF1DC0}"/>
              </a:ext>
            </a:extLst>
          </p:cNvPr>
          <p:cNvGrpSpPr/>
          <p:nvPr/>
        </p:nvGrpSpPr>
        <p:grpSpPr>
          <a:xfrm>
            <a:off x="3203848" y="3465719"/>
            <a:ext cx="3035448" cy="1188908"/>
            <a:chOff x="5422502" y="0"/>
            <a:chExt cx="3035448" cy="1188908"/>
          </a:xfrm>
        </p:grpSpPr>
        <p:sp>
          <p:nvSpPr>
            <p:cNvPr id="13" name="Стрелка: шеврон 12">
              <a:extLst>
                <a:ext uri="{FF2B5EF4-FFF2-40B4-BE49-F238E27FC236}">
                  <a16:creationId xmlns:a16="http://schemas.microsoft.com/office/drawing/2014/main" id="{D6B7D926-33C8-45D8-942F-CB6273575E79}"/>
                </a:ext>
              </a:extLst>
            </p:cNvPr>
            <p:cNvSpPr/>
            <p:nvPr/>
          </p:nvSpPr>
          <p:spPr>
            <a:xfrm>
              <a:off x="5422502" y="0"/>
              <a:ext cx="3035448" cy="1181745"/>
            </a:xfrm>
            <a:prstGeom prst="chevron">
              <a:avLst/>
            </a:pr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трелка: шеврон 4">
              <a:extLst>
                <a:ext uri="{FF2B5EF4-FFF2-40B4-BE49-F238E27FC236}">
                  <a16:creationId xmlns:a16="http://schemas.microsoft.com/office/drawing/2014/main" id="{5E842AE8-E188-4775-9D04-97B5E172A4E8}"/>
                </a:ext>
              </a:extLst>
            </p:cNvPr>
            <p:cNvSpPr txBox="1"/>
            <p:nvPr/>
          </p:nvSpPr>
          <p:spPr>
            <a:xfrm>
              <a:off x="6058631" y="7163"/>
              <a:ext cx="1853703" cy="11817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20003" rIns="20003" bIns="20003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500" b="1" kern="1200" dirty="0">
                  <a:solidFill>
                    <a:srgbClr val="004ADE"/>
                  </a:solidFill>
                </a:rPr>
                <a:t>Медиатор (в пузырьках- везикулах) лопается в </a:t>
              </a:r>
              <a:r>
                <a:rPr lang="ru-RU" sz="1500" b="1" kern="1200" dirty="0" err="1">
                  <a:solidFill>
                    <a:srgbClr val="004ADE"/>
                  </a:solidFill>
                </a:rPr>
                <a:t>межсинаптической</a:t>
              </a:r>
              <a:r>
                <a:rPr lang="ru-RU" sz="1500" b="1" kern="1200" dirty="0">
                  <a:solidFill>
                    <a:srgbClr val="004ADE"/>
                  </a:solidFill>
                </a:rPr>
                <a:t> щели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0D306FC-1463-4CA6-92F1-FF2B8DAE2D47}"/>
              </a:ext>
            </a:extLst>
          </p:cNvPr>
          <p:cNvGrpSpPr/>
          <p:nvPr/>
        </p:nvGrpSpPr>
        <p:grpSpPr>
          <a:xfrm>
            <a:off x="5805136" y="3436102"/>
            <a:ext cx="3035448" cy="1181745"/>
            <a:chOff x="2491" y="0"/>
            <a:chExt cx="3035448" cy="1181745"/>
          </a:xfrm>
        </p:grpSpPr>
        <p:sp>
          <p:nvSpPr>
            <p:cNvPr id="16" name="Стрелка: шеврон 15">
              <a:extLst>
                <a:ext uri="{FF2B5EF4-FFF2-40B4-BE49-F238E27FC236}">
                  <a16:creationId xmlns:a16="http://schemas.microsoft.com/office/drawing/2014/main" id="{3A3914F8-C06C-4E1C-AB3D-CEF008B2C136}"/>
                </a:ext>
              </a:extLst>
            </p:cNvPr>
            <p:cNvSpPr/>
            <p:nvPr/>
          </p:nvSpPr>
          <p:spPr>
            <a:xfrm>
              <a:off x="2491" y="0"/>
              <a:ext cx="3035448" cy="118174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трелка: шеврон 4">
              <a:extLst>
                <a:ext uri="{FF2B5EF4-FFF2-40B4-BE49-F238E27FC236}">
                  <a16:creationId xmlns:a16="http://schemas.microsoft.com/office/drawing/2014/main" id="{408894E7-F6A5-425D-BE5C-5D0E002F5793}"/>
                </a:ext>
              </a:extLst>
            </p:cNvPr>
            <p:cNvSpPr txBox="1"/>
            <p:nvPr/>
          </p:nvSpPr>
          <p:spPr>
            <a:xfrm>
              <a:off x="593364" y="0"/>
              <a:ext cx="1853703" cy="11817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008" tIns="20003" rIns="20003" bIns="20003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500" b="1" kern="1200" dirty="0">
                  <a:solidFill>
                    <a:srgbClr val="004ADE"/>
                  </a:solidFill>
                </a:rPr>
                <a:t>Постсинаптическая мембрана</a:t>
              </a:r>
            </a:p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500" b="1" dirty="0">
                  <a:solidFill>
                    <a:srgbClr val="004ADE"/>
                  </a:solidFill>
                </a:rPr>
                <a:t>(белки рецептора)</a:t>
              </a:r>
              <a:endParaRPr lang="ru-RU" sz="1500" b="1" kern="1200" dirty="0">
                <a:solidFill>
                  <a:srgbClr val="004ADE"/>
                </a:solidFill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79417-B711-4567-BF34-0EA723213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Синапс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809A80-D14B-403E-B946-101348682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659" y="1609328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8676" name="Picture 4" descr="Химический синапс. Жизненный цикл медиатора: синтез, выброс в синаптическую  щель, взаимодействие с рецепторами, инактивация - презентация онлайн">
            <a:extLst>
              <a:ext uri="{FF2B5EF4-FFF2-40B4-BE49-F238E27FC236}">
                <a16:creationId xmlns:a16="http://schemas.microsoft.com/office/drawing/2014/main" id="{97383DB3-0179-4CE6-9515-6E96EE6CC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121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>
            <a:extLst>
              <a:ext uri="{FF2B5EF4-FFF2-40B4-BE49-F238E27FC236}">
                <a16:creationId xmlns:a16="http://schemas.microsoft.com/office/drawing/2014/main" id="{1B5E9FC7-DF18-4B6A-83A4-503318BFB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8888" y="981075"/>
            <a:ext cx="6858000" cy="571500"/>
          </a:xfrm>
        </p:spPr>
        <p:txBody>
          <a:bodyPr>
            <a:normAutofit/>
          </a:bodyPr>
          <a:lstStyle/>
          <a:p>
            <a:pPr eaLnBrk="1" hangingPunct="1"/>
            <a:endParaRPr lang="ru-RU" altLang="ru-RU" sz="2800" dirty="0"/>
          </a:p>
        </p:txBody>
      </p:sp>
      <p:sp>
        <p:nvSpPr>
          <p:cNvPr id="29699" name="Подзаголовок 2">
            <a:extLst>
              <a:ext uri="{FF2B5EF4-FFF2-40B4-BE49-F238E27FC236}">
                <a16:creationId xmlns:a16="http://schemas.microsoft.com/office/drawing/2014/main" id="{62332B93-76BD-46EC-894B-BE9EF564F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938" y="1714500"/>
            <a:ext cx="7358062" cy="4500563"/>
          </a:xfrm>
        </p:spPr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AutoNum type="arabicPeriod"/>
            </a:pPr>
            <a:endParaRPr lang="ru-RU" altLang="ru-RU" dirty="0"/>
          </a:p>
          <a:p>
            <a:pPr marL="342900" indent="-342900" eaLnBrk="1" hangingPunct="1">
              <a:buFont typeface="Arial" panose="020B0604020202020204" pitchFamily="34" charset="0"/>
              <a:buAutoNum type="arabicPeriod"/>
            </a:pPr>
            <a:endParaRPr lang="ru-RU" altLang="ru-RU" dirty="0"/>
          </a:p>
        </p:txBody>
      </p:sp>
      <p:pic>
        <p:nvPicPr>
          <p:cNvPr id="2" name="Picture 2" descr="Химический синапс. Жизненный цикл медиатора: синтез, выброс в синаптическую  щель, взаимодействие с рецепторами, инактивация - презентация онлайн">
            <a:extLst>
              <a:ext uri="{FF2B5EF4-FFF2-40B4-BE49-F238E27FC236}">
                <a16:creationId xmlns:a16="http://schemas.microsoft.com/office/drawing/2014/main" id="{C1E8F2BC-1688-48FC-A091-8005E97D6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>
            <a:extLst>
              <a:ext uri="{FF2B5EF4-FFF2-40B4-BE49-F238E27FC236}">
                <a16:creationId xmlns:a16="http://schemas.microsoft.com/office/drawing/2014/main" id="{922B8A6C-9D81-4EF0-B662-C6F170CF3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352928" cy="1470025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2800" dirty="0"/>
              <a:t>Вторичный посредник </a:t>
            </a:r>
            <a:br>
              <a:rPr lang="ru-RU" sz="2800" dirty="0"/>
            </a:br>
            <a:r>
              <a:rPr lang="ru-RU" sz="2800" dirty="0"/>
              <a:t>(наряду с медиатором)</a:t>
            </a:r>
          </a:p>
        </p:txBody>
      </p:sp>
      <p:sp>
        <p:nvSpPr>
          <p:cNvPr id="48131" name="Подзаголовок 2">
            <a:extLst>
              <a:ext uri="{FF2B5EF4-FFF2-40B4-BE49-F238E27FC236}">
                <a16:creationId xmlns:a16="http://schemas.microsoft.com/office/drawing/2014/main" id="{A9EAEC6D-D38F-4E88-91DD-2DE03C903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576" y="2420888"/>
            <a:ext cx="7992888" cy="4104456"/>
          </a:xfrm>
        </p:spPr>
        <p:txBody>
          <a:bodyPr/>
          <a:lstStyle/>
          <a:p>
            <a:endParaRPr lang="ru-RU" altLang="ru-RU" dirty="0"/>
          </a:p>
        </p:txBody>
      </p:sp>
      <p:pic>
        <p:nvPicPr>
          <p:cNvPr id="30722" name="Picture 2" descr="Вторичные посредники: производные липидов - презентация онлайн">
            <a:extLst>
              <a:ext uri="{FF2B5EF4-FFF2-40B4-BE49-F238E27FC236}">
                <a16:creationId xmlns:a16="http://schemas.microsoft.com/office/drawing/2014/main" id="{2B16D541-AA3C-4B06-8CC4-D196873DA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02681"/>
            <a:ext cx="6660232" cy="49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2A905-FC93-44C9-AB5E-6E6A0F972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 ключ-замок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9936C9-A075-4D98-A1D8-89111E149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336A95-F72D-4C5F-ADA2-251696C5C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45261"/>
            <a:ext cx="6912768" cy="508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7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6EE0D-F0EB-4406-9607-D8486E17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Медиатор – ключ к замку (рецептору)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B2C2FC-A3D8-4359-809B-FAA1053CB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Key Lock Open GIF | Gfycat">
            <a:extLst>
              <a:ext uri="{FF2B5EF4-FFF2-40B4-BE49-F238E27FC236}">
                <a16:creationId xmlns:a16="http://schemas.microsoft.com/office/drawing/2014/main" id="{AF1E8D87-6A7A-4623-B1FF-4C21CADFC4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1600200"/>
            <a:ext cx="8892480" cy="512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20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3D3421-E434-47BD-BCD0-C9499E68B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Медиаторы ЦНС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30D552-A37F-47CC-A6E1-11A821A81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72561B-79DF-4524-BA81-895874705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593542"/>
            <a:ext cx="7093421" cy="517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71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0318565-1376-472A-9EB2-8F678C1589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698" y="3641725"/>
            <a:ext cx="10859250" cy="33719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09843AE8-7995-48A6-A7D7-AFF9AC331B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кругленный прямоугольник 55">
            <a:extLst>
              <a:ext uri="{FF2B5EF4-FFF2-40B4-BE49-F238E27FC236}">
                <a16:creationId xmlns:a16="http://schemas.microsoft.com/office/drawing/2014/main" id="{E0B7752F-6467-46D7-8448-67C645CFF091}"/>
              </a:ext>
            </a:extLst>
          </p:cNvPr>
          <p:cNvSpPr>
            <a:spLocks/>
          </p:cNvSpPr>
          <p:nvPr/>
        </p:nvSpPr>
        <p:spPr bwMode="auto">
          <a:xfrm>
            <a:off x="251520" y="548680"/>
            <a:ext cx="8496944" cy="5328592"/>
          </a:xfrm>
          <a:prstGeom prst="roundRect">
            <a:avLst>
              <a:gd name="adj" fmla="val 16667"/>
            </a:avLst>
          </a:prstGeom>
          <a:solidFill>
            <a:srgbClr val="DBE5F1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</a:rPr>
              <a:t>Вторичный посредник (например </a:t>
            </a:r>
            <a:r>
              <a:rPr lang="en-US" sz="2400" b="1" dirty="0">
                <a:solidFill>
                  <a:srgbClr val="C00000"/>
                </a:solidFill>
              </a:rPr>
              <a:t>NO </a:t>
            </a:r>
            <a:r>
              <a:rPr lang="ru-RU" sz="2400" b="1" dirty="0">
                <a:solidFill>
                  <a:srgbClr val="C00000"/>
                </a:solidFill>
              </a:rPr>
              <a:t>– оксид азота) </a:t>
            </a:r>
            <a:r>
              <a:rPr lang="ru-RU" sz="2400" dirty="0"/>
              <a:t>крайне важен – передает сигнал далее на ферменты и ДНК, передают сигнал на каналы натрия, на следующей клетке возникает электрический импульс и сигнал может передаваться дальше.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</a:rPr>
              <a:t>!! Но </a:t>
            </a:r>
            <a:r>
              <a:rPr lang="ru-RU" sz="2400" dirty="0"/>
              <a:t>важно не только проводить информацию, но и тормозить ее – за это отвечают тормозные медиаторы, заставляют снижать заряд, за счет открытия каналов калия и хлора (отрицательно заряженные), </a:t>
            </a:r>
            <a:r>
              <a:rPr lang="ru-RU" sz="2400" dirty="0" err="1"/>
              <a:t>т.о</a:t>
            </a:r>
            <a:r>
              <a:rPr lang="ru-RU" sz="2400" dirty="0"/>
              <a:t>. нейрон принимает сигналы как от возбуждающих аксонов так и тормозных. Помимо этого есть белки-насосы, которые «выгрызают» нейромедиатор и возвращают его в везикулы.   </a:t>
            </a:r>
            <a:br>
              <a:rPr lang="ru-RU" sz="2400" dirty="0"/>
            </a:b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866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16A8D-9CA3-42B2-90BA-F41E0CF8B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Агонисты, антагонисты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983483-1B6D-4E21-B288-7BEA58EFC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Агонист</a:t>
            </a:r>
            <a:r>
              <a:rPr lang="ru-RU" sz="1800" dirty="0">
                <a:solidFill>
                  <a:srgbClr val="C00000"/>
                </a:solidFill>
              </a:rPr>
              <a:t> </a:t>
            </a:r>
            <a:r>
              <a:rPr lang="ru-RU" sz="1800" dirty="0"/>
              <a:t>— химическое соединение, которое при взаимодействии с рецептором изменяет его состояние, приводя к биологическому отклику;</a:t>
            </a:r>
          </a:p>
          <a:p>
            <a:r>
              <a:rPr lang="ru-RU" sz="1800" b="1" dirty="0">
                <a:solidFill>
                  <a:srgbClr val="C00000"/>
                </a:solidFill>
              </a:rPr>
              <a:t>Обычные агонисты </a:t>
            </a:r>
            <a:r>
              <a:rPr lang="ru-RU" sz="1800" dirty="0"/>
              <a:t>увеличивают отклик рецептора, обратные агонисты уменьшают его,  блокируют действие рецептора;</a:t>
            </a:r>
          </a:p>
          <a:p>
            <a:r>
              <a:rPr lang="ru-RU" sz="1800" b="1" dirty="0">
                <a:solidFill>
                  <a:srgbClr val="C00000"/>
                </a:solidFill>
              </a:rPr>
              <a:t>Антагонисты</a:t>
            </a:r>
            <a:r>
              <a:rPr lang="ru-RU" sz="1800" dirty="0"/>
              <a:t> блокируют действие рецептора;</a:t>
            </a:r>
          </a:p>
          <a:p>
            <a:r>
              <a:rPr lang="ru-RU" sz="1800" dirty="0"/>
              <a:t>Агонисты могут быть </a:t>
            </a:r>
            <a:r>
              <a:rPr lang="ru-RU" sz="1800" b="1" dirty="0"/>
              <a:t>эндогенными</a:t>
            </a:r>
            <a:r>
              <a:rPr lang="ru-RU" sz="1800" dirty="0"/>
              <a:t> (например, гормоны) и </a:t>
            </a:r>
            <a:r>
              <a:rPr lang="ru-RU" sz="1800" b="1" dirty="0"/>
              <a:t>экзогенными </a:t>
            </a:r>
            <a:r>
              <a:rPr lang="ru-RU" sz="1800" dirty="0"/>
              <a:t>(лекарства). Эндогенные агонисты в норме производятся внутри организма и опосредуют функцию рецептора. К примеру, дофамин является эндогенным агонистом </a:t>
            </a:r>
            <a:r>
              <a:rPr lang="ru-RU" sz="1800" dirty="0" err="1"/>
              <a:t>дофаминовых</a:t>
            </a:r>
            <a:r>
              <a:rPr lang="ru-RU" sz="1800" dirty="0"/>
              <a:t> рецепторов.</a:t>
            </a:r>
          </a:p>
          <a:p>
            <a:endParaRPr lang="ru-RU" sz="1800" dirty="0"/>
          </a:p>
          <a:p>
            <a:r>
              <a:rPr lang="ru-RU" sz="1800" dirty="0">
                <a:solidFill>
                  <a:srgbClr val="C00000"/>
                </a:solidFill>
              </a:rPr>
              <a:t>Селективным агонист </a:t>
            </a:r>
            <a:r>
              <a:rPr lang="ru-RU" sz="1800" dirty="0"/>
              <a:t>называют в том случае, если он активирует лишь один конкретный рецептор либо подтип рецепторов. </a:t>
            </a:r>
            <a:r>
              <a:rPr lang="ru-RU" sz="1800" b="1" dirty="0">
                <a:solidFill>
                  <a:srgbClr val="C00000"/>
                </a:solidFill>
              </a:rPr>
              <a:t>Степень селективности может различаться: </a:t>
            </a:r>
            <a:r>
              <a:rPr lang="ru-RU" sz="1800" dirty="0"/>
              <a:t>дофамин активирует рецепторы пяти различных подтипов, но не активирует серотониновые рецепторы.</a:t>
            </a:r>
          </a:p>
        </p:txBody>
      </p:sp>
    </p:spTree>
    <p:extLst>
      <p:ext uri="{BB962C8B-B14F-4D97-AF65-F5344CB8AC3E}">
        <p14:creationId xmlns:p14="http://schemas.microsoft.com/office/powerpoint/2010/main" val="2295312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D6BE5-CDAA-4CF5-957D-E851428A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1BA979-DA57-4C5D-9174-2EB835EEB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Дофамин. Как работает «гормон мотивации»?">
            <a:extLst>
              <a:ext uri="{FF2B5EF4-FFF2-40B4-BE49-F238E27FC236}">
                <a16:creationId xmlns:a16="http://schemas.microsoft.com/office/drawing/2014/main" id="{9071E770-1E43-424C-914C-0D6ABDE0D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13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688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4291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latin typeface="+mn-lt"/>
                <a:cs typeface="Arial" pitchFamily="34" charset="0"/>
              </a:rPr>
              <a:t>План лекции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000240"/>
            <a:ext cx="847251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ru-RU" sz="2400" dirty="0"/>
            </a:br>
            <a:endParaRPr lang="ru-RU" sz="2400" dirty="0"/>
          </a:p>
          <a:p>
            <a:pPr marL="514350" indent="-514350" algn="just">
              <a:buFont typeface="+mj-lt"/>
              <a:buAutoNum type="arabicParenR"/>
            </a:pPr>
            <a:endParaRPr lang="ru-RU" sz="2400" dirty="0"/>
          </a:p>
          <a:p>
            <a:pPr marL="514350" indent="-514350" algn="just">
              <a:buFont typeface="+mj-lt"/>
              <a:buAutoNum type="arabicParenR"/>
            </a:pPr>
            <a:endParaRPr lang="ru-RU" sz="2400" dirty="0"/>
          </a:p>
          <a:p>
            <a:pPr marL="514350" indent="-514350" algn="just">
              <a:buFont typeface="+mj-lt"/>
              <a:buAutoNum type="arabicPeriod"/>
            </a:pP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5D257D0-F3AC-4749-B07D-FC68F233D9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116627"/>
              </p:ext>
            </p:extLst>
          </p:nvPr>
        </p:nvGraphicFramePr>
        <p:xfrm>
          <a:off x="406892" y="2179478"/>
          <a:ext cx="8229600" cy="24990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4066726583"/>
                    </a:ext>
                  </a:extLst>
                </a:gridCol>
              </a:tblGrid>
              <a:tr h="2331690">
                <a:tc>
                  <a:txBody>
                    <a:bodyPr/>
                    <a:lstStyle/>
                    <a:p>
                      <a:pPr marL="457200" lvl="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AutoNum type="arabicPeriod"/>
                      </a:pPr>
                      <a:r>
                        <a:rPr lang="ru-RU" sz="2400" dirty="0">
                          <a:effectLst/>
                        </a:rPr>
                        <a:t>Работа синапсов головного мозга</a:t>
                      </a:r>
                    </a:p>
                    <a:p>
                      <a:pPr marL="457200" lvl="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AutoNum type="arabicPeriod"/>
                      </a:pPr>
                      <a:r>
                        <a:rPr lang="ru-RU" sz="2400" dirty="0">
                          <a:effectLst/>
                        </a:rPr>
                        <a:t>Понятие медиатор, агонист и антагонист</a:t>
                      </a: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AutoNum type="arabicPeriod"/>
                        <a:tabLst/>
                        <a:defRPr/>
                      </a:pPr>
                      <a:r>
                        <a:rPr lang="ru-RU" sz="2400" dirty="0">
                          <a:effectLst/>
                        </a:rPr>
                        <a:t>Воздействие алкоголя на мозг</a:t>
                      </a: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AutoNum type="arabicPeriod"/>
                        <a:tabLst/>
                        <a:defRPr/>
                      </a:pPr>
                      <a:r>
                        <a:rPr lang="ru-RU" sz="2400" dirty="0">
                          <a:effectLst/>
                        </a:rPr>
                        <a:t>Распад этанола и его последствия</a:t>
                      </a: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AutoNum type="arabicPeriod"/>
                        <a:tabLst/>
                        <a:defRPr/>
                      </a:pPr>
                      <a:r>
                        <a:rPr lang="ru-RU" sz="2400" dirty="0">
                          <a:effectLst/>
                        </a:rPr>
                        <a:t>Ацетилхолин и никотиновая зависимость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­"/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8505002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31383"/>
            <a:ext cx="8229600" cy="829509"/>
          </a:xfrm>
          <a:prstGeom prst="rect">
            <a:avLst/>
          </a:prstGeom>
        </p:spPr>
        <p:txBody>
          <a:bodyPr vert="horz" wrap="square" lIns="0" tIns="96507" rIns="0" bIns="0" rtlCol="0" anchor="ctr">
            <a:spAutoFit/>
          </a:bodyPr>
          <a:lstStyle/>
          <a:p>
            <a:pPr marL="389252">
              <a:lnSpc>
                <a:spcPts val="2943"/>
              </a:lnSpc>
            </a:pPr>
            <a:r>
              <a:rPr lang="ru-RU" sz="2400" spc="-23" dirty="0"/>
              <a:t>Дофамин гормон и нейромедиатор (Гипоталамус, черная субстанция)</a:t>
            </a:r>
            <a:endParaRPr sz="2400" spc="-14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A0B3EA2F-A3E0-4AF2-8934-9225476A1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8316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Дофамин - химическое вещество - </a:t>
            </a:r>
            <a:r>
              <a:rPr lang="ru-RU" dirty="0"/>
              <a:t>участвует в передаче сигнала между нервными клетками. В головном мозге роль "центра положительных эмоций и удовольствия" выполняет лимбическая система. Освобождение дофамина нейронами активирует ее и </a:t>
            </a:r>
            <a:r>
              <a:rPr lang="ru-RU" b="1" dirty="0">
                <a:solidFill>
                  <a:srgbClr val="C00000"/>
                </a:solidFill>
              </a:rPr>
              <a:t>дает человеку ощущение комфорта, поднимает настроение. </a:t>
            </a:r>
            <a:r>
              <a:rPr lang="ru-RU" dirty="0"/>
              <a:t>Помимо этого дофамин (в черной субстанции) ответственен за двигательную активность. </a:t>
            </a:r>
          </a:p>
          <a:p>
            <a:r>
              <a:rPr lang="ru-RU" dirty="0"/>
              <a:t>У людей, в нейронах которых снижен уровень дофамина, постепенно разрушается часть мозга, отвечающая за двигательную активность. У таких больных всегда судорожно сжаты мышцы, практически отсутствует мимика, движения начинаются с запаздыванием. Такое состояние может быть первым признаком болезни Паркинсона. </a:t>
            </a:r>
            <a:r>
              <a:rPr lang="ru-RU" b="1" dirty="0">
                <a:solidFill>
                  <a:srgbClr val="C00000"/>
                </a:solidFill>
              </a:rPr>
              <a:t>Химический предшественник дофамина - L-ДОФА</a:t>
            </a:r>
            <a:r>
              <a:rPr lang="ru-RU" dirty="0"/>
              <a:t> частично помогает преодолеть некоторые из описанных симптомов.</a:t>
            </a:r>
          </a:p>
          <a:p>
            <a:pPr marL="0" indent="0">
              <a:buNone/>
            </a:pPr>
            <a:br>
              <a:rPr lang="ru-RU" dirty="0"/>
            </a:br>
            <a:endParaRPr lang="ru-RU" dirty="0"/>
          </a:p>
        </p:txBody>
      </p:sp>
      <p:pic>
        <p:nvPicPr>
          <p:cNvPr id="31748" name="Picture 4" descr="Нейромолекулы: дофамин">
            <a:extLst>
              <a:ext uri="{FF2B5EF4-FFF2-40B4-BE49-F238E27FC236}">
                <a16:creationId xmlns:a16="http://schemas.microsoft.com/office/drawing/2014/main" id="{CB10B6F3-89F2-452A-92B2-2A11FA7CD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229" y="5715723"/>
            <a:ext cx="2785571" cy="114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617331"/>
            <a:ext cx="8229600" cy="457613"/>
          </a:xfrm>
          <a:prstGeom prst="rect">
            <a:avLst/>
          </a:prstGeom>
        </p:spPr>
        <p:txBody>
          <a:bodyPr vert="horz" wrap="square" lIns="0" tIns="96507" rIns="0" bIns="0" rtlCol="0" anchor="ctr">
            <a:spAutoFit/>
          </a:bodyPr>
          <a:lstStyle/>
          <a:p>
            <a:pPr marL="389252">
              <a:lnSpc>
                <a:spcPts val="2943"/>
              </a:lnSpc>
            </a:pPr>
            <a:r>
              <a:rPr lang="ru-RU" sz="2400" spc="-23" dirty="0"/>
              <a:t>Дофамин гормон и нейромедиатор</a:t>
            </a:r>
            <a:endParaRPr sz="2400" spc="-14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A0B3EA2F-A3E0-4AF2-8934-9225476A1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514116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900" dirty="0"/>
              <a:t>Дофамин влияет на базальные ганглии больших полушарий </a:t>
            </a:r>
            <a:r>
              <a:rPr lang="ru-RU" sz="2900" b="1" dirty="0">
                <a:solidFill>
                  <a:srgbClr val="C00000"/>
                </a:solidFill>
              </a:rPr>
              <a:t>(двигательная активность)</a:t>
            </a:r>
            <a:r>
              <a:rPr lang="ru-RU" sz="2900" dirty="0"/>
              <a:t>. С возрастом количество рецепторов дофамина, а следовательно, и чувствительность к нему снижаются. </a:t>
            </a:r>
          </a:p>
          <a:p>
            <a:pPr marL="0" indent="0">
              <a:buNone/>
            </a:pPr>
            <a:endParaRPr lang="ru-RU" sz="2900" dirty="0"/>
          </a:p>
          <a:p>
            <a:pPr marL="0" indent="0">
              <a:buNone/>
            </a:pPr>
            <a:r>
              <a:rPr lang="ru-RU" sz="2900" dirty="0"/>
              <a:t>Вентральная область покрышки – отвечает за скорость мышления и положительные эмоции от новой информации, юмор (смех от удачной шутки или анекдота – это выделение дофамина, отсюда и поговорка что </a:t>
            </a:r>
            <a:r>
              <a:rPr lang="ru-RU" sz="2900" b="1" dirty="0">
                <a:solidFill>
                  <a:srgbClr val="C00000"/>
                </a:solidFill>
              </a:rPr>
              <a:t>смех продлевает жизнь). </a:t>
            </a:r>
          </a:p>
          <a:p>
            <a:pPr marL="0" indent="0">
              <a:buNone/>
            </a:pPr>
            <a:endParaRPr lang="ru-RU" sz="2900" dirty="0"/>
          </a:p>
          <a:p>
            <a:pPr marL="0" indent="0">
              <a:buNone/>
            </a:pPr>
            <a:r>
              <a:rPr lang="ru-RU" sz="2900" dirty="0"/>
              <a:t>Слишком слабое функционирование Вентральная область покрышки ведет к депрессии, слишком сильное – невозможность сосредоточиться на чем-то, опасность шизофрении (алкоголь искусственно активизирует </a:t>
            </a:r>
            <a:r>
              <a:rPr lang="ru-RU" sz="2900" dirty="0" err="1"/>
              <a:t>дофаминовую</a:t>
            </a:r>
            <a:r>
              <a:rPr lang="ru-RU" sz="2900" dirty="0"/>
              <a:t> систему, что может привести к шизофрении). </a:t>
            </a:r>
          </a:p>
          <a:p>
            <a:pPr marL="0" indent="0">
              <a:buNone/>
            </a:pPr>
            <a:endParaRPr lang="ru-RU" sz="3100" dirty="0"/>
          </a:p>
          <a:p>
            <a:pPr marL="0" indent="0">
              <a:buNone/>
            </a:pPr>
            <a:r>
              <a:rPr lang="ru-RU" sz="3100" dirty="0"/>
              <a:t>Агонист дофамина – </a:t>
            </a:r>
            <a:r>
              <a:rPr lang="ru-RU" sz="3100" b="1" dirty="0">
                <a:solidFill>
                  <a:srgbClr val="C00000"/>
                </a:solidFill>
              </a:rPr>
              <a:t>амфетамин</a:t>
            </a:r>
            <a:r>
              <a:rPr lang="ru-RU" sz="3100" dirty="0"/>
              <a:t> (психомоторный стимулятор) </a:t>
            </a:r>
          </a:p>
          <a:p>
            <a:pPr marL="0" indent="0">
              <a:buNone/>
            </a:pPr>
            <a:endParaRPr lang="ru-RU" sz="3100" dirty="0"/>
          </a:p>
          <a:p>
            <a:pPr marL="0" indent="0">
              <a:buNone/>
            </a:pPr>
            <a:r>
              <a:rPr lang="ru-RU" sz="3100" dirty="0"/>
              <a:t>Агонист дофамина – </a:t>
            </a:r>
            <a:r>
              <a:rPr lang="ru-RU" sz="3100" b="1" dirty="0">
                <a:solidFill>
                  <a:srgbClr val="C00000"/>
                </a:solidFill>
              </a:rPr>
              <a:t>кокаин</a:t>
            </a:r>
            <a:r>
              <a:rPr lang="ru-RU" sz="3100" dirty="0"/>
              <a:t> (воздействует на центр положительных эмоций)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786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561687-CB95-4CC0-B5F9-C7C10005D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Серотонин </a:t>
            </a:r>
            <a:br>
              <a:rPr lang="ru-RU" dirty="0"/>
            </a:br>
            <a:r>
              <a:rPr lang="en-US" sz="2000" dirty="0"/>
              <a:t>https://postnauka.ru/video/69513</a:t>
            </a: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0B9BA3-6BB4-4DF7-BB8C-99AA011B3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функции серотонина в головном мозге, -подтормаживающий, успокаивающий эффект, отвечают за баланс между сном и бодрствованием.</a:t>
            </a:r>
          </a:p>
          <a:p>
            <a:r>
              <a:rPr lang="ru-RU" sz="1800" dirty="0"/>
              <a:t>- контроль общего уровня болевой чувствительности. Каждый из нас по-разному чувствителен к боли</a:t>
            </a:r>
          </a:p>
          <a:p>
            <a:r>
              <a:rPr lang="ru-RU" sz="1800" dirty="0"/>
              <a:t>Наиболее известная функция серотонина связана </a:t>
            </a:r>
            <a:r>
              <a:rPr lang="ru-RU" sz="1800" b="1" dirty="0">
                <a:solidFill>
                  <a:srgbClr val="C00000"/>
                </a:solidFill>
              </a:rPr>
              <a:t>с контролем отрицательных эмоций. </a:t>
            </a:r>
            <a:r>
              <a:rPr lang="ru-RU" sz="1800" dirty="0"/>
              <a:t>Деятельность нашего мозга построена так, что все время идет конкуренция между центрами положительных и отрицательных эмоций. </a:t>
            </a:r>
          </a:p>
          <a:p>
            <a:r>
              <a:rPr lang="ru-RU" sz="1800" dirty="0"/>
              <a:t>большое количество серотониновых рецепторов. Выделено семь основных типов и большое количество подтипов, которые присутствуют на разных нервных клетках и с разной скоростью и интенсивностью проводят информацию. Часть из этих синапсов работает со знаком минус, но часть работает и со знаком плюс. Например, наиболее распространенные серотониновые рецепторы первого типа — тормозные, а серотониновые рецепторы второго типа — активационные.</a:t>
            </a:r>
          </a:p>
        </p:txBody>
      </p:sp>
    </p:spTree>
    <p:extLst>
      <p:ext uri="{BB962C8B-B14F-4D97-AF65-F5344CB8AC3E}">
        <p14:creationId xmlns:p14="http://schemas.microsoft.com/office/powerpoint/2010/main" val="1045967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561687-CB95-4CC0-B5F9-C7C10005D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Серотонин </a:t>
            </a:r>
            <a:br>
              <a:rPr lang="ru-RU" dirty="0"/>
            </a:b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0B9BA3-6BB4-4DF7-BB8C-99AA011B3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Серотонин играет важную роль еще в </a:t>
            </a:r>
            <a:r>
              <a:rPr lang="ru-RU" dirty="0" err="1"/>
              <a:t>коре</a:t>
            </a:r>
            <a:r>
              <a:rPr lang="ru-RU" dirty="0"/>
              <a:t> больших полушарий, где он гасит лишние сенсорные сигналы. Это позволяет нам сконцентрироваться на по-настоящему важных событиях, потому что в нашем мозге постоянно идет огромное количество сенсорных и эмоциональных потоков, информационных потоков, связанных с запуском движений. Убрать лишние потоки и оставить только главное — это одна из задач серотонина.</a:t>
            </a:r>
          </a:p>
          <a:p>
            <a:r>
              <a:rPr lang="ru-RU" dirty="0"/>
              <a:t>Если мешать ему выполнять эту задачу, то </a:t>
            </a:r>
            <a:r>
              <a:rPr lang="ru-RU" b="1" dirty="0">
                <a:solidFill>
                  <a:srgbClr val="C00000"/>
                </a:solidFill>
              </a:rPr>
              <a:t>начинается «перепутывание» информации в </a:t>
            </a:r>
            <a:r>
              <a:rPr lang="ru-RU" b="1" dirty="0" err="1">
                <a:solidFill>
                  <a:srgbClr val="C00000"/>
                </a:solidFill>
              </a:rPr>
              <a:t>коре</a:t>
            </a:r>
            <a:r>
              <a:rPr lang="ru-RU" b="1" dirty="0">
                <a:solidFill>
                  <a:srgbClr val="C00000"/>
                </a:solidFill>
              </a:rPr>
              <a:t> больших полушарий, </a:t>
            </a:r>
            <a:r>
              <a:rPr lang="ru-RU" dirty="0"/>
              <a:t>и подобным механизмом обладают токсины, являющиеся галлюциногенами.</a:t>
            </a:r>
          </a:p>
          <a:p>
            <a:r>
              <a:rPr lang="ru-RU" dirty="0"/>
              <a:t>Наиболее известен из этих токсинов диэтиламид лизергиновой кислоты (ЛСД)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844097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7B60298-A410-4C88-9AB7-28F7EC905A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Воздействие этилового спирта на мозг</a:t>
            </a:r>
            <a:br>
              <a:rPr lang="ru-RU" dirty="0"/>
            </a:br>
            <a:endParaRPr lang="ru-RU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748B2EC8-C574-4164-B232-5A5D690D41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147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3B23F-9F1F-4A77-BE39-DC81605E3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Алкоголь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6B773B-E54A-417A-BEE7-52C8B4F2F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ru-RU" sz="1800" dirty="0"/>
              <a:t>Арабское слово </a:t>
            </a:r>
            <a:r>
              <a:rPr lang="ar-AE" sz="1800" dirty="0"/>
              <a:t>الكحل‎, </a:t>
            </a:r>
            <a:r>
              <a:rPr lang="en-US" sz="1800" dirty="0"/>
              <a:t>al-</a:t>
            </a:r>
            <a:r>
              <a:rPr lang="en-US" sz="1800" dirty="0" err="1"/>
              <a:t>kuħl</a:t>
            </a:r>
            <a:r>
              <a:rPr lang="en-US" sz="1800" dirty="0"/>
              <a:t> — «</a:t>
            </a:r>
            <a:r>
              <a:rPr lang="ru-RU" sz="1800" dirty="0"/>
              <a:t> краска для век, сурьма». Чистый этиловый спирт выделили арабские алхимики в 9 веке.</a:t>
            </a:r>
          </a:p>
          <a:p>
            <a:r>
              <a:rPr lang="ru-RU" sz="1800" dirty="0"/>
              <a:t>Первые спиртные напитки известные человеку – пиво (Древний Египет, Вавилон)</a:t>
            </a:r>
          </a:p>
          <a:p>
            <a:r>
              <a:rPr lang="ru-RU" sz="1800" dirty="0"/>
              <a:t>Согласно легенде Бог Ра, разгневавшись на людей, послал богиню Хатхор истребить человечество, но ее напоили пивом из бассейна, и она передумала.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304CF9D-2A18-4F8C-8F2D-6CA5A23D6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9144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754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92BDB-DD59-4BA2-83D1-D0E9672C0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F3F1C7-9830-412B-B94E-DCB08B569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Британки сварили пиво по рецепту древних египтян - Газета.Ru">
            <a:extLst>
              <a:ext uri="{FF2B5EF4-FFF2-40B4-BE49-F238E27FC236}">
                <a16:creationId xmlns:a16="http://schemas.microsoft.com/office/drawing/2014/main" id="{5E6F8FEE-A261-4EA6-A552-A398C9771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9115706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187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4768C-9A70-4CAA-957B-7EE8B0E4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алкоголя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A6D947-1BBF-451F-A183-838A1ACA3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Растворяется в воде и жирах;</a:t>
            </a:r>
          </a:p>
          <a:p>
            <a:r>
              <a:rPr lang="ru-RU" sz="1800" dirty="0"/>
              <a:t>В человеческом организме для него нет преград;</a:t>
            </a:r>
          </a:p>
          <a:p>
            <a:r>
              <a:rPr lang="ru-RU" sz="1800" dirty="0"/>
              <a:t>Алкоголь (в отличие от большинства наркотиков) не медиатор</a:t>
            </a:r>
          </a:p>
          <a:p>
            <a:r>
              <a:rPr lang="ru-RU" sz="1800" dirty="0"/>
              <a:t>Оказывает мощное воздействие на нейроны, на большинство рецепторов</a:t>
            </a:r>
          </a:p>
        </p:txBody>
      </p:sp>
      <p:pic>
        <p:nvPicPr>
          <p:cNvPr id="4098" name="Picture 2" descr="Гифка виски алкоголь пьет гиф картинка, скачать анимированный gif на GIFER  от Arakasa">
            <a:extLst>
              <a:ext uri="{FF2B5EF4-FFF2-40B4-BE49-F238E27FC236}">
                <a16:creationId xmlns:a16="http://schemas.microsoft.com/office/drawing/2014/main" id="{9219F29F-0A98-415C-9F9A-2513786CE4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1607"/>
            <a:ext cx="57150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904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41B5CD-E06B-48CB-BC7C-260E0B33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E329DF-CAB8-4210-9304-0D3079568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476672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Что делает алкоголь, попадая в мозг?</a:t>
            </a:r>
            <a:endParaRPr lang="ru-RU" dirty="0"/>
          </a:p>
          <a:p>
            <a:br>
              <a:rPr lang="ru-RU" dirty="0"/>
            </a:br>
            <a:r>
              <a:rPr lang="ru-RU" dirty="0"/>
              <a:t>В мозге есть два типа нейронов: нейроны возбуждения и торможения. Для того, чтобы передавать друг другу информацию, нейроны используют специальные вещества — нейромедиаторы.</a:t>
            </a:r>
          </a:p>
          <a:p>
            <a:r>
              <a:rPr lang="ru-RU" dirty="0"/>
              <a:t>Нейроны возбуждения используют для коммуникации </a:t>
            </a:r>
            <a:r>
              <a:rPr lang="ru-RU" b="1" dirty="0">
                <a:solidFill>
                  <a:srgbClr val="C00000"/>
                </a:solidFill>
              </a:rPr>
              <a:t>нейромедиатор </a:t>
            </a:r>
            <a:r>
              <a:rPr lang="ru-RU" b="1" dirty="0" err="1">
                <a:solidFill>
                  <a:srgbClr val="C00000"/>
                </a:solidFill>
              </a:rPr>
              <a:t>глютамат</a:t>
            </a:r>
            <a:r>
              <a:rPr lang="ru-RU" b="1" dirty="0">
                <a:solidFill>
                  <a:srgbClr val="C00000"/>
                </a:solidFill>
              </a:rPr>
              <a:t>, </a:t>
            </a:r>
            <a:r>
              <a:rPr lang="ru-RU" dirty="0"/>
              <a:t>который инициирует волну возбуждения, а нейроны торможения — </a:t>
            </a:r>
            <a:r>
              <a:rPr lang="ru-RU" b="1" dirty="0">
                <a:solidFill>
                  <a:srgbClr val="C00000"/>
                </a:solidFill>
              </a:rPr>
              <a:t>нейромедиатор ГАМК </a:t>
            </a:r>
            <a:r>
              <a:rPr lang="ru-RU" dirty="0"/>
              <a:t>(гамма-</a:t>
            </a:r>
            <a:r>
              <a:rPr lang="ru-RU" dirty="0" err="1"/>
              <a:t>амминомасляная</a:t>
            </a:r>
            <a:r>
              <a:rPr lang="ru-RU" dirty="0"/>
              <a:t> кислота), который тормозит эту коммуникацию.</a:t>
            </a:r>
          </a:p>
          <a:p>
            <a:endParaRPr lang="ru-RU" dirty="0"/>
          </a:p>
        </p:txBody>
      </p:sp>
      <p:pic>
        <p:nvPicPr>
          <p:cNvPr id="5122" name="Picture 2" descr="Как алкоголь влияет на мозг? Алкоголь, Мозг, Наука, Биология, Химия, Видео, Гифка, Длиннопост">
            <a:extLst>
              <a:ext uri="{FF2B5EF4-FFF2-40B4-BE49-F238E27FC236}">
                <a16:creationId xmlns:a16="http://schemas.microsoft.com/office/drawing/2014/main" id="{F76B4EB4-53CB-4D84-B4A6-5859EC04B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91299"/>
            <a:ext cx="5349974" cy="276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259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1A336-6DAA-4780-AB96-57E8DE56D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Алкоголь и </a:t>
            </a:r>
            <a:r>
              <a:rPr lang="ru-RU" dirty="0" err="1"/>
              <a:t>нейромедиаторные</a:t>
            </a:r>
            <a:r>
              <a:rPr lang="ru-RU" dirty="0"/>
              <a:t> системы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031A9F-C1B1-4974-A6C0-D600AAEED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00200"/>
            <a:ext cx="5544616" cy="5069160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Когда алкоголь проникает в мозг, он начинает влиять на обе </a:t>
            </a:r>
            <a:r>
              <a:rPr lang="ru-RU" dirty="0" err="1"/>
              <a:t>нейромедиаторные</a:t>
            </a:r>
            <a:r>
              <a:rPr lang="ru-RU" dirty="0"/>
              <a:t> системы.</a:t>
            </a:r>
          </a:p>
          <a:p>
            <a:r>
              <a:rPr lang="ru-RU" dirty="0"/>
              <a:t>Во-первых, он усиливает эффекты ГАМК, а следовательно, </a:t>
            </a:r>
            <a:r>
              <a:rPr lang="ru-RU" b="1" dirty="0">
                <a:solidFill>
                  <a:srgbClr val="C00000"/>
                </a:solidFill>
              </a:rPr>
              <a:t>угнетает работу мозга. </a:t>
            </a:r>
            <a:r>
              <a:rPr lang="ru-RU" dirty="0"/>
              <a:t>Отсюда приятное расслабление после одного бокала вина и дикая сонливость после парочки бутылок.</a:t>
            </a:r>
          </a:p>
          <a:p>
            <a:r>
              <a:rPr lang="ru-RU" dirty="0"/>
              <a:t>Во-вторых, алкоголь ослабляет эффекты </a:t>
            </a:r>
            <a:r>
              <a:rPr lang="ru-RU" dirty="0" err="1"/>
              <a:t>глютамата</a:t>
            </a:r>
            <a:r>
              <a:rPr lang="ru-RU" dirty="0"/>
              <a:t>. Нервная активность в определенных областях мозга </a:t>
            </a:r>
            <a:r>
              <a:rPr lang="ru-RU" b="1" dirty="0">
                <a:solidFill>
                  <a:srgbClr val="C00000"/>
                </a:solidFill>
              </a:rPr>
              <a:t>снижается.</a:t>
            </a:r>
          </a:p>
          <a:p>
            <a:br>
              <a:rPr lang="ru-RU" dirty="0"/>
            </a:br>
            <a:endParaRPr lang="ru-RU" dirty="0"/>
          </a:p>
          <a:p>
            <a:r>
              <a:rPr lang="ru-RU" dirty="0"/>
              <a:t>Это приводит к тому, что информация начинает плохо передаваться от одного нейрона к другому, и мы начинаем чувствовать меньше (притупление болевых ощущений), плохо запоминать информацию и становиться менее внимательными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54" name="Picture 10" descr="Алкоголь питается мозгом / яга :: алкоголь :: jaga :: Jaguar :: ягуар /  смешные картинки и другие приколы: комиксы, гиф анимация, видео, лучший  интеллектуальный юмор.">
            <a:extLst>
              <a:ext uri="{FF2B5EF4-FFF2-40B4-BE49-F238E27FC236}">
                <a16:creationId xmlns:a16="http://schemas.microsoft.com/office/drawing/2014/main" id="{3E5357A0-BF29-4DD6-89A9-93CB9398F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850" y="1782390"/>
            <a:ext cx="3161827" cy="416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10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42FD0-FFAD-4C82-AEFD-7077A9CBF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Литература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100CEF-54F2-41BD-BC2C-7CA4103CC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Видеоролики </a:t>
            </a:r>
            <a:r>
              <a:rPr lang="ru-RU" dirty="0" err="1"/>
              <a:t>Постнаука</a:t>
            </a:r>
            <a:r>
              <a:rPr lang="ru-RU" dirty="0"/>
              <a:t> Вячеслав </a:t>
            </a:r>
            <a:r>
              <a:rPr lang="ru-RU" dirty="0" err="1"/>
              <a:t>Дубынин</a:t>
            </a:r>
            <a:r>
              <a:rPr lang="ru-RU" dirty="0"/>
              <a:t> </a:t>
            </a:r>
          </a:p>
          <a:p>
            <a:r>
              <a:rPr lang="ru-RU" dirty="0"/>
              <a:t>Синапсы и др. </a:t>
            </a:r>
          </a:p>
          <a:p>
            <a:endParaRPr lang="ru-RU" dirty="0"/>
          </a:p>
        </p:txBody>
      </p:sp>
      <p:pic>
        <p:nvPicPr>
          <p:cNvPr id="23554" name="Picture 2" descr="Мозг и алкоголь">
            <a:extLst>
              <a:ext uri="{FF2B5EF4-FFF2-40B4-BE49-F238E27FC236}">
                <a16:creationId xmlns:a16="http://schemas.microsoft.com/office/drawing/2014/main" id="{1ACFC61B-ECFA-4BF2-B578-4A340A2CD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6"/>
            <a:ext cx="7492642" cy="392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633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C4168-B8E7-4E25-BE85-A7E8C9A9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Небольшая доза алкоголя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AB465A-45AA-4428-8045-35FF95EA5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Человек, в предвосхищении обстановки, звука открывающейся бутылки, аромата напитка, разговоров и т.д.  - то есть не от самого спирта а </a:t>
            </a:r>
            <a:r>
              <a:rPr lang="ru-RU" sz="2400" b="1" dirty="0">
                <a:solidFill>
                  <a:srgbClr val="C00000"/>
                </a:solidFill>
              </a:rPr>
              <a:t>от сопутствующих распитию напитка условий. </a:t>
            </a:r>
            <a:r>
              <a:rPr lang="ru-RU" sz="2400" dirty="0"/>
              <a:t>Небольшая доза алкоголя вызывает </a:t>
            </a:r>
            <a:r>
              <a:rPr lang="ru-RU" sz="2400" dirty="0" err="1"/>
              <a:t>дофаминовую</a:t>
            </a:r>
            <a:r>
              <a:rPr lang="ru-RU" sz="2400" dirty="0"/>
              <a:t> активацию – </a:t>
            </a:r>
            <a:r>
              <a:rPr lang="ru-RU" sz="2400" b="1" dirty="0">
                <a:solidFill>
                  <a:srgbClr val="C00000"/>
                </a:solidFill>
              </a:rPr>
              <a:t>фаза возбуждения.</a:t>
            </a:r>
          </a:p>
          <a:p>
            <a:r>
              <a:rPr lang="ru-RU" sz="2400" b="1" dirty="0"/>
              <a:t>Человек много говорит, смеется, танцует, обнимается</a:t>
            </a:r>
          </a:p>
        </p:txBody>
      </p:sp>
      <p:pic>
        <p:nvPicPr>
          <p:cNvPr id="7170" name="Picture 2" descr="Гифка мозг череп алкоголь гиф картинка, скачать анимированный gif на GIFER  от Mirardred">
            <a:extLst>
              <a:ext uri="{FF2B5EF4-FFF2-40B4-BE49-F238E27FC236}">
                <a16:creationId xmlns:a16="http://schemas.microsoft.com/office/drawing/2014/main" id="{63E24746-9EDF-4F1E-8F2E-00B15A0558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319478"/>
            <a:ext cx="4516388" cy="253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270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C4168-B8E7-4E25-BE85-A7E8C9A9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Средняя доза алкоголя от 20 до 80 грамм (200 г. водки)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AB465A-45AA-4428-8045-35FF95EA5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Активация дофамина продолжается, но начинается реакция со стороны системы ГАМК – подтормаживающее действие.  </a:t>
            </a:r>
          </a:p>
          <a:p>
            <a:r>
              <a:rPr lang="ru-RU" sz="2400" dirty="0"/>
              <a:t>Имитация снятия стресса</a:t>
            </a:r>
          </a:p>
          <a:p>
            <a:endParaRPr lang="ru-RU" sz="2400" dirty="0"/>
          </a:p>
        </p:txBody>
      </p:sp>
      <p:pic>
        <p:nvPicPr>
          <p:cNvPr id="8194" name="Picture 2" descr="Гифка алкоголь гиф картинка, скачать анимированный gif на GIFER от Blackfury">
            <a:extLst>
              <a:ext uri="{FF2B5EF4-FFF2-40B4-BE49-F238E27FC236}">
                <a16:creationId xmlns:a16="http://schemas.microsoft.com/office/drawing/2014/main" id="{CF0D1938-CD7F-47D1-9C64-666332C6A9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59931"/>
            <a:ext cx="3123431" cy="312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64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E7389-523E-436E-861B-96A7079CA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Большая доза алкоголя (от 100 грамм алкоголя и более)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A99594-6A75-4C30-8ADB-D75929587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Крайне индивидуальная реакция;</a:t>
            </a:r>
          </a:p>
          <a:p>
            <a:r>
              <a:rPr lang="ru-RU" sz="2400" dirty="0"/>
              <a:t>Изменения </a:t>
            </a:r>
            <a:r>
              <a:rPr lang="ru-RU" sz="2400" dirty="0" err="1"/>
              <a:t>дофаминовой</a:t>
            </a:r>
            <a:r>
              <a:rPr lang="ru-RU" sz="2400" dirty="0"/>
              <a:t> системы при регулярном приеме (нейроны плохо работают: </a:t>
            </a:r>
            <a:r>
              <a:rPr lang="ru-RU" sz="2400" dirty="0" err="1"/>
              <a:t>А.синдром</a:t>
            </a:r>
            <a:r>
              <a:rPr lang="ru-RU" sz="2400" dirty="0"/>
              <a:t>  - вялость, дисфория) – </a:t>
            </a:r>
            <a:r>
              <a:rPr lang="ru-RU" b="1" dirty="0">
                <a:solidFill>
                  <a:srgbClr val="C00000"/>
                </a:solidFill>
              </a:rPr>
              <a:t>алкоголизм по </a:t>
            </a:r>
            <a:r>
              <a:rPr lang="ru-RU" b="1" dirty="0" err="1">
                <a:solidFill>
                  <a:srgbClr val="C00000"/>
                </a:solidFill>
              </a:rPr>
              <a:t>дофаминовому</a:t>
            </a:r>
            <a:r>
              <a:rPr lang="ru-RU" b="1" dirty="0">
                <a:solidFill>
                  <a:srgbClr val="C00000"/>
                </a:solidFill>
              </a:rPr>
              <a:t> типу </a:t>
            </a:r>
            <a:r>
              <a:rPr lang="ru-RU" sz="2400" dirty="0"/>
              <a:t>– прием алкоголя с утра для «нормального» функционирования - </a:t>
            </a:r>
          </a:p>
        </p:txBody>
      </p:sp>
      <p:pic>
        <p:nvPicPr>
          <p:cNvPr id="9218" name="Picture 2" descr="Экспертное мнение: как на кожу влияет потребление алкоголя | СПЛЕТНИК">
            <a:extLst>
              <a:ext uri="{FF2B5EF4-FFF2-40B4-BE49-F238E27FC236}">
                <a16:creationId xmlns:a16="http://schemas.microsoft.com/office/drawing/2014/main" id="{297DB346-FABE-4C3E-9C22-AFA5F668B4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04" y="4437112"/>
            <a:ext cx="3385111" cy="22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Гифка мозг милый гиф картинка, скачать анимированный gif на GIFER">
            <a:extLst>
              <a:ext uri="{FF2B5EF4-FFF2-40B4-BE49-F238E27FC236}">
                <a16:creationId xmlns:a16="http://schemas.microsoft.com/office/drawing/2014/main" id="{93098C39-4267-4B14-8BA7-E868816CDB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2862461" cy="285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37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E7389-523E-436E-861B-96A7079CA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Алкоголизм по ГАМК-типу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A99594-6A75-4C30-8ADB-D75929587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Низкая активация ГАМК-системы приводит к:</a:t>
            </a:r>
          </a:p>
          <a:p>
            <a:r>
              <a:rPr lang="ru-RU" sz="2400" dirty="0"/>
              <a:t>Неточности движений,</a:t>
            </a:r>
          </a:p>
          <a:p>
            <a:r>
              <a:rPr lang="ru-RU" sz="2400" dirty="0"/>
              <a:t>Спутанности мышления, нарушению внимания</a:t>
            </a:r>
          </a:p>
          <a:p>
            <a:r>
              <a:rPr lang="ru-RU" sz="2400" dirty="0"/>
              <a:t>Перепадам настроения, неадекватности поведения</a:t>
            </a:r>
          </a:p>
          <a:p>
            <a:r>
              <a:rPr lang="ru-RU" sz="2400" dirty="0"/>
              <a:t>Абстинентный синдром – </a:t>
            </a:r>
          </a:p>
          <a:p>
            <a:pPr marL="0" indent="0">
              <a:buNone/>
            </a:pPr>
            <a:r>
              <a:rPr lang="ru-RU" sz="2400" dirty="0" err="1"/>
              <a:t>гиперактивация</a:t>
            </a:r>
            <a:r>
              <a:rPr lang="ru-RU" sz="2400" dirty="0"/>
              <a:t>, иногда доходящая </a:t>
            </a:r>
          </a:p>
          <a:p>
            <a:pPr marL="0" indent="0">
              <a:buNone/>
            </a:pPr>
            <a:r>
              <a:rPr lang="ru-RU" sz="2400" dirty="0"/>
              <a:t>до галлюцинаций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en-US" sz="1600" dirty="0">
                <a:hlinkClick r:id="rId2"/>
              </a:rPr>
              <a:t>https://www.youtube.com/watch?v=YY2jXjPI9qg</a:t>
            </a: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endParaRPr lang="ru-RU" sz="2400" dirty="0"/>
          </a:p>
        </p:txBody>
      </p:sp>
      <p:pic>
        <p:nvPicPr>
          <p:cNvPr id="10242" name="Picture 2" descr="Алкоголь и мозг: как чрезмерное употребление алкоголя влияет на нервную  систему? | ВКонтакте">
            <a:extLst>
              <a:ext uri="{FF2B5EF4-FFF2-40B4-BE49-F238E27FC236}">
                <a16:creationId xmlns:a16="http://schemas.microsoft.com/office/drawing/2014/main" id="{6C2849B2-FA8E-4B6E-B03B-4AB39BBD8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16056"/>
            <a:ext cx="3356992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866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18BEEFF-80CB-4052-8CB7-8E30BA7E28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Распад этанола и его последствия</a:t>
            </a:r>
            <a:br>
              <a:rPr lang="ru-RU" dirty="0"/>
            </a:br>
            <a:endParaRPr lang="ru-RU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C2AD6AC6-E687-4B69-B74C-600E9AC56A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Почему в Беларуси то вводят, то отменяют запрет на продажу алкоголя ночью —  The Village Беларусь">
            <a:extLst>
              <a:ext uri="{FF2B5EF4-FFF2-40B4-BE49-F238E27FC236}">
                <a16:creationId xmlns:a16="http://schemas.microsoft.com/office/drawing/2014/main" id="{182D6E7B-CD5E-4109-B3FB-00B32AACE8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01008"/>
            <a:ext cx="3529236" cy="35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704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36748-8920-4E66-9AC9-84CAA7F68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Распад этанола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081FC7-0B6B-415B-A92E-50FAD929F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Благодаря маленькому размеру и другим особенностям молекулы этанола (C</a:t>
            </a:r>
            <a:r>
              <a:rPr lang="ru-RU" baseline="-25000" dirty="0"/>
              <a:t>2</a:t>
            </a:r>
            <a:r>
              <a:rPr lang="ru-RU" dirty="0"/>
              <a:t>H</a:t>
            </a:r>
            <a:r>
              <a:rPr lang="ru-RU" baseline="-25000" dirty="0"/>
              <a:t>5</a:t>
            </a:r>
            <a:r>
              <a:rPr lang="ru-RU" dirty="0"/>
              <a:t>OH) спиртное проникает в жиры  и смешивается с водой. </a:t>
            </a:r>
            <a:r>
              <a:rPr lang="ru-RU" b="1" dirty="0">
                <a:solidFill>
                  <a:srgbClr val="C00000"/>
                </a:solidFill>
              </a:rPr>
              <a:t>Алкоголь легко проникает через слизистые оболочки, начиная с полости рта. </a:t>
            </a:r>
            <a:r>
              <a:rPr lang="ru-RU" dirty="0"/>
              <a:t>В печени начинается процесс его расщепления и нейтрализации, который контролируют два фермента с длинными названиями: алкогольдегидрогеназа (АДГ) и </a:t>
            </a:r>
            <a:r>
              <a:rPr lang="ru-RU" dirty="0" err="1"/>
              <a:t>ацетальдегиддегидрогеназа</a:t>
            </a:r>
            <a:r>
              <a:rPr lang="ru-RU" dirty="0"/>
              <a:t> (</a:t>
            </a:r>
            <a:r>
              <a:rPr lang="ru-RU" dirty="0" err="1"/>
              <a:t>АлДГ</a:t>
            </a:r>
            <a:r>
              <a:rPr lang="ru-RU" dirty="0"/>
              <a:t>). </a:t>
            </a:r>
          </a:p>
          <a:p>
            <a:r>
              <a:rPr lang="ru-RU" dirty="0"/>
              <a:t>Первый отвечает за превращение молекулы спирта в ядовитое вещество —  </a:t>
            </a:r>
            <a:r>
              <a:rPr lang="ru-RU" b="1" dirty="0">
                <a:solidFill>
                  <a:srgbClr val="C00000"/>
                </a:solidFill>
              </a:rPr>
              <a:t>ацетальдегид. </a:t>
            </a:r>
          </a:p>
          <a:p>
            <a:r>
              <a:rPr lang="ru-RU" dirty="0"/>
              <a:t>Второй фермент окисляет полученный альдегид в безопасную уксусную кислоту. Часть алкоголя (2–5%) выводится в чистом виде через потовые железы, почки и дыхание.</a:t>
            </a:r>
          </a:p>
        </p:txBody>
      </p:sp>
    </p:spTree>
    <p:extLst>
      <p:ext uri="{BB962C8B-B14F-4D97-AF65-F5344CB8AC3E}">
        <p14:creationId xmlns:p14="http://schemas.microsoft.com/office/powerpoint/2010/main" val="2988073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09F3C-CBBF-494C-831F-81B47F9FE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Похмелье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8590E4-7EA1-4B2A-AA77-51F8E040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Период распада алкоголя в крови: что влияет, как можно ускорить, как  рассчитать">
            <a:extLst>
              <a:ext uri="{FF2B5EF4-FFF2-40B4-BE49-F238E27FC236}">
                <a16:creationId xmlns:a16="http://schemas.microsoft.com/office/drawing/2014/main" id="{6CE58531-1B93-45A1-8618-D73CF5EB3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4309"/>
            <a:ext cx="8712968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770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85905-B5B2-4891-B555-EFD52BA5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93F941-18E5-41FA-8687-F93B0E848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Как алкоголь влияет на женское здоровье | Общее дело | Яндекс Дзен">
            <a:extLst>
              <a:ext uri="{FF2B5EF4-FFF2-40B4-BE49-F238E27FC236}">
                <a16:creationId xmlns:a16="http://schemas.microsoft.com/office/drawing/2014/main" id="{7A3B437D-2C07-4684-B6CA-03F804774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"/>
            <a:ext cx="828675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960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8A230-9C42-4526-B989-E69271374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Половые различия в распаде этанола в организме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09BAF-7E6B-4015-BB5A-5EC83DD6E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У мужчин значительная часть алкоголя расщепляется за счет алкогольдегидрогеназы, находящейся в желудке. У женщин этот фермент сконцентрирован в печени, отчего часть спирта избегает фильтрации. Поэтому при одинаковом количестве выпитого женщины «доходят до кондиции» раньше мужчин.</a:t>
            </a:r>
          </a:p>
          <a:p>
            <a:r>
              <a:rPr lang="ru-RU" dirty="0"/>
              <a:t> Отсюда и стереотип о быстро пьянеющих женщинах . Однако при внутривенном способе введения половые различия нивелируются: алкоголь, попавший внутрь таким способом, попадает в общий кровоток, избегая встречи с нейтрализующими ферментами. </a:t>
            </a:r>
          </a:p>
        </p:txBody>
      </p:sp>
    </p:spTree>
    <p:extLst>
      <p:ext uri="{BB962C8B-B14F-4D97-AF65-F5344CB8AC3E}">
        <p14:creationId xmlns:p14="http://schemas.microsoft.com/office/powerpoint/2010/main" val="1399967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B7EAA-B501-4058-A678-45AC6108B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2EC4FC-AB74-463E-A7FC-0352E0812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Ray on Twitter: &quot;Время распада алкоголя в организме🍸… &quot;">
            <a:extLst>
              <a:ext uri="{FF2B5EF4-FFF2-40B4-BE49-F238E27FC236}">
                <a16:creationId xmlns:a16="http://schemas.microsoft.com/office/drawing/2014/main" id="{A5558F39-02EE-4DC5-8537-DB80E8BC9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0"/>
            <a:ext cx="7170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838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9A166-75B3-48F1-94B5-0AC6DE168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C27393-D848-4133-94D8-8558DB2AD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Как справиться с зависимостью? Цитата Вячеслава Дубынина из выпуска подкаста Будет сделано!">
            <a:extLst>
              <a:ext uri="{FF2B5EF4-FFF2-40B4-BE49-F238E27FC236}">
                <a16:creationId xmlns:a16="http://schemas.microsoft.com/office/drawing/2014/main" id="{535A723E-0816-41A7-95DC-834DB9233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68105"/>
            <a:ext cx="8496944" cy="479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8216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50BEA-2275-46D1-BE0F-1AF24EF09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/>
          </a:bodyPr>
          <a:lstStyle/>
          <a:p>
            <a:r>
              <a:rPr lang="en-US" sz="1600" dirty="0"/>
              <a:t>https://www.forens-med.ru/tools/alk_1.php</a:t>
            </a:r>
            <a:endParaRPr lang="ru-RU" sz="1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586137-2123-4355-881C-99080D53D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03F6A-92C9-48C2-89E9-0FA2FFA00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5125899" cy="671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45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3E3B3FB-6456-4181-9AB5-658186171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ru-RU" dirty="0"/>
              <a:t>Медиатор Ацетилхолин</a:t>
            </a:r>
            <a:br>
              <a:rPr lang="ru-RU" dirty="0"/>
            </a:br>
            <a:r>
              <a:rPr lang="en-US" sz="2000" dirty="0">
                <a:hlinkClick r:id="rId2"/>
              </a:rPr>
              <a:t>https://www.youtube.com/watch?v=rZ-fVyqNT3w</a:t>
            </a:r>
            <a:br>
              <a:rPr lang="ru-RU" sz="2000" dirty="0"/>
            </a:br>
            <a:br>
              <a:rPr lang="ru-RU" dirty="0"/>
            </a:b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3FC77E-58A4-4961-A5F2-10D5566DF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ацетилхолин — это важнейший медиатор нашей парасимпатической нервной системы, и первая зона, где он крайне важен, — это нервно-мышечные синапсы. </a:t>
            </a:r>
          </a:p>
          <a:p>
            <a:r>
              <a:rPr lang="ru-RU" dirty="0"/>
              <a:t>Это синапсы, которые образуют нервные клетки с клетками наших скелетных мышц (они еще называются поперечно-полосатые мышечные клетки), и любое движение, любое сокращение любой нашей мышцы — а у нас их около 400 — это выделение ацетилхолина. </a:t>
            </a:r>
          </a:p>
          <a:p>
            <a:r>
              <a:rPr lang="ru-RU" dirty="0"/>
              <a:t>Нейрон находится в спинном мозге, в шейных отделах. </a:t>
            </a:r>
          </a:p>
          <a:p>
            <a:r>
              <a:rPr lang="ru-RU" b="1" dirty="0">
                <a:solidFill>
                  <a:srgbClr val="C00000"/>
                </a:solidFill>
              </a:rPr>
              <a:t>Клетка находится в спинном мозге, ее аксон имеет длину больше метра. </a:t>
            </a:r>
          </a:p>
          <a:p>
            <a:r>
              <a:rPr lang="ru-RU" dirty="0"/>
              <a:t>Размер самых больших нейронов — это менее одной десятой доли миллиметра. Но аксоны могут быть очень длинными, по ним бежит электрический импульс, вызывает выделение ацетилхолина, и, соответственно, ацетилхолин воздействует на мышечные клетки и запускает их сокращение.</a:t>
            </a:r>
          </a:p>
        </p:txBody>
      </p:sp>
    </p:spTree>
    <p:extLst>
      <p:ext uri="{BB962C8B-B14F-4D97-AF65-F5344CB8AC3E}">
        <p14:creationId xmlns:p14="http://schemas.microsoft.com/office/powerpoint/2010/main" val="2840173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5859ED-31ED-4A78-8776-F84F43C91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F3DD80-B536-405F-AF0A-0B07F6B2A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Представление о синапсе - online presentation">
            <a:extLst>
              <a:ext uri="{FF2B5EF4-FFF2-40B4-BE49-F238E27FC236}">
                <a16:creationId xmlns:a16="http://schemas.microsoft.com/office/drawing/2014/main" id="{7F2E1294-583B-43EC-A79D-2D2E2E288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71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8A002-3E22-492D-874A-4C9322986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759E1A-7629-4B7F-8FDF-1C7AE9CE6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DDBD0F-A732-41F8-A0EF-8ABD3E8F0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342900"/>
            <a:ext cx="885825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87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BF740-8DBC-460D-AB39-A085AA2DF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Никотин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EC89A0-CB6C-491D-B38F-D86B3EFFF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5069160"/>
          </a:xfrm>
        </p:spPr>
        <p:txBody>
          <a:bodyPr>
            <a:noAutofit/>
          </a:bodyPr>
          <a:lstStyle/>
          <a:p>
            <a:r>
              <a:rPr lang="ru-RU" sz="1800" dirty="0"/>
              <a:t>Если у нас стресс, то ацетилхолин </a:t>
            </a:r>
            <a:r>
              <a:rPr lang="ru-RU" sz="1800" b="1" dirty="0">
                <a:solidFill>
                  <a:srgbClr val="C00000"/>
                </a:solidFill>
              </a:rPr>
              <a:t>понижает уровень возбуждения </a:t>
            </a:r>
            <a:r>
              <a:rPr lang="ru-RU" sz="1800" dirty="0"/>
              <a:t>и делает мозг более спокойным. Если, наоборот, мозг слишком вялый, то ацетилхолин способен его активировать. Это и называется нормализующее действие</a:t>
            </a:r>
          </a:p>
          <a:p>
            <a:r>
              <a:rPr lang="ru-RU" sz="1800" dirty="0"/>
              <a:t>Помимо ацетилхолина, на эти же рецепторы действует довольно известный токсин, который называется </a:t>
            </a:r>
            <a:r>
              <a:rPr lang="ru-RU" sz="1800" b="1" dirty="0">
                <a:solidFill>
                  <a:srgbClr val="C00000"/>
                </a:solidFill>
              </a:rPr>
              <a:t>никотин, </a:t>
            </a:r>
            <a:r>
              <a:rPr lang="ru-RU" sz="1800" dirty="0"/>
              <a:t>и никотин тоже способен запускать сокращение мышц.</a:t>
            </a:r>
          </a:p>
          <a:p>
            <a:r>
              <a:rPr lang="ru-RU" sz="1800" dirty="0"/>
              <a:t>Факт: табак посредством никотина защищается от насекомых</a:t>
            </a:r>
          </a:p>
          <a:p>
            <a:r>
              <a:rPr lang="ru-RU" sz="1800" dirty="0"/>
              <a:t>Никотин работает в центральной нервной системе таким «нормализующим» образом.</a:t>
            </a:r>
          </a:p>
          <a:p>
            <a:r>
              <a:rPr lang="ru-RU" sz="1800" dirty="0"/>
              <a:t>Каждый синапс в нашей центральной нервной системе врожденно знает, с какой активностью передавать сигналы. Никотин </a:t>
            </a:r>
            <a:r>
              <a:rPr lang="ru-RU" sz="1800" b="1" dirty="0">
                <a:solidFill>
                  <a:srgbClr val="C00000"/>
                </a:solidFill>
              </a:rPr>
              <a:t>заставляете синапс работать активнее. </a:t>
            </a:r>
            <a:r>
              <a:rPr lang="ru-RU" sz="1800" dirty="0"/>
              <a:t>Синапс через некоторое время начинает на это реагировать и снижать свою собственную эффективность (по выработке ацетилхолина). Становится меньше рецепторов, меньше синтезируется медиатора. Синапс - Зачем я буду делать ацетилхолин, если я все равно получу никотин?</a:t>
            </a:r>
          </a:p>
        </p:txBody>
      </p:sp>
      <p:pic>
        <p:nvPicPr>
          <p:cNvPr id="18438" name="Picture 6" descr="Межнейрональный синапс - М - Медицинская библиотека">
            <a:extLst>
              <a:ext uri="{FF2B5EF4-FFF2-40B4-BE49-F238E27FC236}">
                <a16:creationId xmlns:a16="http://schemas.microsoft.com/office/drawing/2014/main" id="{622ABE03-F4E8-4D08-93C2-188D49872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264" y="274638"/>
            <a:ext cx="1368152" cy="124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2073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D9FF98-F042-4BF6-B57A-45B21A1F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BE0B58-39BD-4CEC-971D-4DC0E948F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4 стихии или о вреде курения | Пикабу">
            <a:extLst>
              <a:ext uri="{FF2B5EF4-FFF2-40B4-BE49-F238E27FC236}">
                <a16:creationId xmlns:a16="http://schemas.microsoft.com/office/drawing/2014/main" id="{145BA6EA-F6E4-4C35-BD5E-110B2E99A1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74995"/>
            <a:ext cx="9721080" cy="547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355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BB914D-0C39-4324-BCA3-B8AF9235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23987"/>
            <a:ext cx="8229600" cy="1143000"/>
          </a:xfrm>
        </p:spPr>
        <p:txBody>
          <a:bodyPr/>
          <a:lstStyle/>
          <a:p>
            <a:pPr algn="l"/>
            <a:r>
              <a:rPr lang="ru-RU" dirty="0"/>
              <a:t>Никотиновая зависимость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779A28-89DD-43D7-8E66-D9C0B8A3C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В итоге, если вы воздействуете на синапс агонистом, он постепенно снижает свою собственную эффективность, и вам приходится все больше и больше вводить агониста, чтобы достичь нужного уровня активации. </a:t>
            </a:r>
            <a:r>
              <a:rPr lang="ru-RU" sz="1800" b="1" dirty="0">
                <a:solidFill>
                  <a:srgbClr val="C00000"/>
                </a:solidFill>
              </a:rPr>
              <a:t>Это зависимость.</a:t>
            </a:r>
          </a:p>
          <a:p>
            <a:r>
              <a:rPr lang="ru-RU" sz="1800" dirty="0"/>
              <a:t>проблема не только в никотине, но и во вдыхании </a:t>
            </a:r>
            <a:r>
              <a:rPr lang="ru-RU" sz="1800" dirty="0">
                <a:solidFill>
                  <a:srgbClr val="C00000"/>
                </a:solidFill>
              </a:rPr>
              <a:t>смол,</a:t>
            </a:r>
            <a:r>
              <a:rPr lang="ru-RU" sz="1800" dirty="0"/>
              <a:t> химички добавок, мочевины, селитры (точный состав  - секрет бренда)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19458" name="Picture 2" descr="Наткнулся на этот пост с этой темой вчера и захотелось сделать опрос. /  опрос :: курение :: гиф анимация (гифки - ПРИКОЛЬНЫЕ gif анимашки) /  картинки, гифки, комиксы и всякие приколы на SafeReactor">
            <a:extLst>
              <a:ext uri="{FF2B5EF4-FFF2-40B4-BE49-F238E27FC236}">
                <a16:creationId xmlns:a16="http://schemas.microsoft.com/office/drawing/2014/main" id="{2FD6E1B9-6E54-44E8-BB3E-765FB9771E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74638"/>
            <a:ext cx="1943681" cy="109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Что современные подростки говорят о курении - Афиша Daily">
            <a:extLst>
              <a:ext uri="{FF2B5EF4-FFF2-40B4-BE49-F238E27FC236}">
                <a16:creationId xmlns:a16="http://schemas.microsoft.com/office/drawing/2014/main" id="{63F0E1E7-8C79-434A-B9AE-801E2F24D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57398"/>
            <a:ext cx="3893418" cy="260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БУЗОО &quot;Калачинская ЦРБ&quot; - Вред курения для здоровья человека">
            <a:extLst>
              <a:ext uri="{FF2B5EF4-FFF2-40B4-BE49-F238E27FC236}">
                <a16:creationId xmlns:a16="http://schemas.microsoft.com/office/drawing/2014/main" id="{6242FAA7-42B4-49C7-B9AF-065B6A09E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8999"/>
            <a:ext cx="3643028" cy="33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156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C832D-7F5F-48E8-BD03-7613FAE4B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0BA663-F352-4A15-AAAC-5BA387472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530621-1E88-4364-8763-137F0CA46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2343"/>
            <a:ext cx="4638675" cy="6343650"/>
          </a:xfrm>
          <a:prstGeom prst="rect">
            <a:avLst/>
          </a:prstGeom>
        </p:spPr>
      </p:pic>
      <p:pic>
        <p:nvPicPr>
          <p:cNvPr id="5" name="Picture 2" descr="Курение марихуаны связали с хорошим качеством спермы">
            <a:extLst>
              <a:ext uri="{FF2B5EF4-FFF2-40B4-BE49-F238E27FC236}">
                <a16:creationId xmlns:a16="http://schemas.microsoft.com/office/drawing/2014/main" id="{8D5D105E-0D6F-4190-81B6-067B625E61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46088"/>
            <a:ext cx="5358356" cy="383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24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8C911-0CDD-47BD-91CA-BD58219CC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280578-6171-496E-8657-81B609E4F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106" y="4653136"/>
            <a:ext cx="4824958" cy="2042542"/>
          </a:xfrm>
        </p:spPr>
        <p:txBody>
          <a:bodyPr>
            <a:normAutofit/>
          </a:bodyPr>
          <a:lstStyle/>
          <a:p>
            <a:r>
              <a:rPr lang="ru-RU" sz="2400" dirty="0"/>
              <a:t>Наркотики, вызывающие отрицательные эмоции почему-то непопулярны, странно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22351C-3668-4F98-A7B5-D8868B5FB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3" y="274638"/>
            <a:ext cx="5654474" cy="4216896"/>
          </a:xfrm>
          <a:prstGeom prst="rect">
            <a:avLst/>
          </a:prstGeom>
        </p:spPr>
      </p:pic>
      <p:pic>
        <p:nvPicPr>
          <p:cNvPr id="22532" name="Picture 4" descr="Гифка наркотики гиф картинка, скачать gif на GIFER">
            <a:extLst>
              <a:ext uri="{FF2B5EF4-FFF2-40B4-BE49-F238E27FC236}">
                <a16:creationId xmlns:a16="http://schemas.microsoft.com/office/drawing/2014/main" id="{7F7C978B-4E29-4C05-BE33-5295787DC8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03" y="1110159"/>
            <a:ext cx="3360194" cy="47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2570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686D9-5488-44A1-B658-63344D27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F852D0-73D1-40B5-8C6F-76543720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D3C781-4CC4-4FDD-B43C-D965AE11A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157162"/>
            <a:ext cx="867727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02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019611FD-9848-49E8-AFFD-FB61763030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Нейрон 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4DAA6C6A-0217-45CE-9ED1-112362D80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Аксон — длинный отросток нейрона. </a:t>
            </a:r>
            <a:r>
              <a:rPr lang="ru-RU" dirty="0"/>
              <a:t>Приспособлен для проведения возбуждения и информации от тела нейрона к нейрону или от нейрона к исполнительному органу. </a:t>
            </a:r>
          </a:p>
          <a:p>
            <a:r>
              <a:rPr lang="ru-RU" b="1" dirty="0">
                <a:solidFill>
                  <a:srgbClr val="C00000"/>
                </a:solidFill>
              </a:rPr>
              <a:t>Дендриты</a:t>
            </a:r>
            <a:r>
              <a:rPr lang="ru-RU" dirty="0"/>
              <a:t> — короткие и сильно разветвлённые отростки нейрона, служащие главным местом для образования влияющих на нейрон возбуждающих и тормозных синапсов (разные нейроны имеют различное соотношение длины аксона и дендритов), и которые передают возбуждение к телу нейрона. </a:t>
            </a:r>
          </a:p>
          <a:p>
            <a:r>
              <a:rPr lang="ru-RU" dirty="0"/>
              <a:t>Нейрон может иметь </a:t>
            </a:r>
            <a:r>
              <a:rPr lang="ru-RU" b="1" dirty="0">
                <a:solidFill>
                  <a:srgbClr val="C00000"/>
                </a:solidFill>
              </a:rPr>
              <a:t>несколько дендритов </a:t>
            </a:r>
            <a:r>
              <a:rPr lang="ru-RU" dirty="0"/>
              <a:t>и обычно только </a:t>
            </a:r>
            <a:r>
              <a:rPr lang="ru-RU" b="1" dirty="0">
                <a:solidFill>
                  <a:srgbClr val="C00000"/>
                </a:solidFill>
              </a:rPr>
              <a:t>один аксон. </a:t>
            </a:r>
            <a:r>
              <a:rPr lang="ru-RU" dirty="0"/>
              <a:t>Один нейрон может иметь связи со многими (до 20 тысяч) другими нейронами.</a:t>
            </a:r>
            <a:endParaRPr lang="ru-RU" altLang="ru-RU" sz="1800" b="1" i="1" dirty="0">
              <a:solidFill>
                <a:srgbClr val="004ADE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62656-845F-42B9-BD4C-9A90E737B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Антитабачные меры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261AC3-1DC0-4EBB-BD46-188B543BF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Кальян и </a:t>
            </a:r>
            <a:r>
              <a:rPr lang="ru-RU" dirty="0" err="1"/>
              <a:t>вейп</a:t>
            </a:r>
            <a:r>
              <a:rPr lang="ru-RU" dirty="0"/>
              <a:t> приравнены к обычным сигаретам,</a:t>
            </a:r>
          </a:p>
          <a:p>
            <a:r>
              <a:rPr lang="ru-RU" dirty="0"/>
              <a:t>Курение </a:t>
            </a:r>
            <a:r>
              <a:rPr lang="ru-RU" dirty="0" err="1"/>
              <a:t>эл.сигарет</a:t>
            </a:r>
            <a:r>
              <a:rPr lang="ru-RU" dirty="0"/>
              <a:t> и кальяна в публичных местах запрещено,</a:t>
            </a:r>
          </a:p>
          <a:p>
            <a:r>
              <a:rPr lang="ru-RU" dirty="0"/>
              <a:t>Запрещены ароматизаторы и красители в </a:t>
            </a:r>
            <a:r>
              <a:rPr lang="ru-RU"/>
              <a:t>табачных изделиях (ароматизаторы содержатся в 98% табачных изделий на российском рынке и практически в 100% жидкостей электронных сигарет.)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9117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Картинки по запросу врач и пациент взаимоотноше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127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3C537-EEEF-4F85-85F0-2B794CA07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0E2AA2-2916-4A78-8A87-366505781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наркотики :: не :: лёгкие :: гиф анимация (гифки - ПРИКОЛЬНЫЕ gif анимашки)  / картинки, гифки, комиксы и всякие приколы на SafeReactor">
            <a:extLst>
              <a:ext uri="{FF2B5EF4-FFF2-40B4-BE49-F238E27FC236}">
                <a16:creationId xmlns:a16="http://schemas.microsoft.com/office/drawing/2014/main" id="{1B4D3C2A-A066-477E-B84A-50C1A707D5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58" y="836712"/>
            <a:ext cx="9411834" cy="5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4748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348880"/>
            <a:ext cx="7848872" cy="903005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823"/>
              </a:avLst>
            </a:prstTxWarp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87177-10B1-41BB-BAED-85CABC41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нейрона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6E255C-214A-49C9-9794-8AA45936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Строение нейрона | Виктория 3D">
            <a:extLst>
              <a:ext uri="{FF2B5EF4-FFF2-40B4-BE49-F238E27FC236}">
                <a16:creationId xmlns:a16="http://schemas.microsoft.com/office/drawing/2014/main" id="{B066E70B-429C-400C-B4F3-DD284757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1697085"/>
            <a:ext cx="7992888" cy="48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94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ED056-CB77-4F48-B709-9E25575C7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Аксон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CDABCE-1697-45AD-A7E8-A73B1AECE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Аксон - сотворение">
            <a:extLst>
              <a:ext uri="{FF2B5EF4-FFF2-40B4-BE49-F238E27FC236}">
                <a16:creationId xmlns:a16="http://schemas.microsoft.com/office/drawing/2014/main" id="{7D1A0724-6FD1-4319-B7F6-B443CDDD9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" y="1593542"/>
            <a:ext cx="8963339" cy="504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071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F37D65-348A-41B3-83C1-D668F3EC2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Дендриты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026B92-3D3A-4D59-B0C5-96960C6EB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Дендриты — ключ к формированию долгосрочной памяти">
            <a:extLst>
              <a:ext uri="{FF2B5EF4-FFF2-40B4-BE49-F238E27FC236}">
                <a16:creationId xmlns:a16="http://schemas.microsoft.com/office/drawing/2014/main" id="{E003F0EB-DB5E-4F53-8DD9-24460F1CD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576772"/>
            <a:ext cx="3888432" cy="219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Исключительные свойства дендритов объясняют вычислительную мощность  человеческого мозга">
            <a:extLst>
              <a:ext uri="{FF2B5EF4-FFF2-40B4-BE49-F238E27FC236}">
                <a16:creationId xmlns:a16="http://schemas.microsoft.com/office/drawing/2014/main" id="{215347EA-1252-4502-BCD5-BE55205A6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96318"/>
            <a:ext cx="608647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998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9E7E-AC5F-48E5-92B1-8BAEAA676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Функции дендритов и аксонов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8E4294-9CE4-483E-9380-7D3469D6B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Дендриты</a:t>
            </a:r>
            <a:r>
              <a:rPr lang="ru-RU" sz="2000" dirty="0"/>
              <a:t> – воспринимают информацию, их довольно много, что-то вроде принимающих антенн, чем их больше, тем больше информационных потоков;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Аксон </a:t>
            </a:r>
            <a:r>
              <a:rPr lang="ru-RU" sz="2000" dirty="0"/>
              <a:t>– отросток, который принимает сигнал дальше к другому нейрону или другим клеткам (мышечным, или внутренних органов).</a:t>
            </a:r>
          </a:p>
          <a:p>
            <a:r>
              <a:rPr lang="ru-RU" sz="2000" dirty="0"/>
              <a:t>Нейроны по одиночке не действуют, а образуют сети, аксоны образуют контакты – они называются синапсы (от греч. «соединение»), именно они являются функциональной и структурной единицей нервной системы.</a:t>
            </a:r>
          </a:p>
          <a:p>
            <a:r>
              <a:rPr lang="ru-RU" sz="2000" dirty="0" err="1"/>
              <a:t>Аскон</a:t>
            </a:r>
            <a:r>
              <a:rPr lang="ru-RU" sz="2000" dirty="0"/>
              <a:t> проводит эл. сигнал (потенциал действия), длящийся примерно 0,0001 сек., в синапсе преобразующийся в химическую форму, кот. называется медиатор. </a:t>
            </a:r>
          </a:p>
        </p:txBody>
      </p:sp>
    </p:spTree>
    <p:extLst>
      <p:ext uri="{BB962C8B-B14F-4D97-AF65-F5344CB8AC3E}">
        <p14:creationId xmlns:p14="http://schemas.microsoft.com/office/powerpoint/2010/main" val="20036263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3600</TotalTime>
  <Words>2130</Words>
  <Application>Microsoft Office PowerPoint</Application>
  <PresentationFormat>Экран (4:3)</PresentationFormat>
  <Paragraphs>147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7" baseType="lpstr">
      <vt:lpstr>Arial</vt:lpstr>
      <vt:lpstr>Calibri</vt:lpstr>
      <vt:lpstr>Courier New</vt:lpstr>
      <vt:lpstr>Тема Office</vt:lpstr>
      <vt:lpstr>      Механизмы воздействия психоактивных веществ на ЦНС человека     </vt:lpstr>
      <vt:lpstr>План лекции</vt:lpstr>
      <vt:lpstr>Литература </vt:lpstr>
      <vt:lpstr>Презентация PowerPoint</vt:lpstr>
      <vt:lpstr>Нейрон </vt:lpstr>
      <vt:lpstr>Структура нейрона</vt:lpstr>
      <vt:lpstr>Аксон</vt:lpstr>
      <vt:lpstr>Дендриты</vt:lpstr>
      <vt:lpstr>Функции дендритов и аксонов </vt:lpstr>
      <vt:lpstr>Работа синапса</vt:lpstr>
      <vt:lpstr>Синапс</vt:lpstr>
      <vt:lpstr>Презентация PowerPoint</vt:lpstr>
      <vt:lpstr>Вторичный посредник  (наряду с медиатором)</vt:lpstr>
      <vt:lpstr>Принцип ключ-замок</vt:lpstr>
      <vt:lpstr>Медиатор – ключ к замку (рецептору)</vt:lpstr>
      <vt:lpstr>Медиаторы ЦНС</vt:lpstr>
      <vt:lpstr>Презентация PowerPoint</vt:lpstr>
      <vt:lpstr>Агонисты, антагонисты</vt:lpstr>
      <vt:lpstr>Презентация PowerPoint</vt:lpstr>
      <vt:lpstr>Дофамин гормон и нейромедиатор (Гипоталамус, черная субстанция)</vt:lpstr>
      <vt:lpstr>Дофамин гормон и нейромедиатор</vt:lpstr>
      <vt:lpstr>Серотонин  https://postnauka.ru/video/69513</vt:lpstr>
      <vt:lpstr>Серотонин  </vt:lpstr>
      <vt:lpstr>Воздействие этилового спирта на мозг </vt:lpstr>
      <vt:lpstr>Алкоголь</vt:lpstr>
      <vt:lpstr>Презентация PowerPoint</vt:lpstr>
      <vt:lpstr>Особенности алкоголя</vt:lpstr>
      <vt:lpstr>Презентация PowerPoint</vt:lpstr>
      <vt:lpstr>Алкоголь и нейромедиаторные системы</vt:lpstr>
      <vt:lpstr>Небольшая доза алкоголя</vt:lpstr>
      <vt:lpstr>Средняя доза алкоголя от 20 до 80 грамм (200 г. водки)</vt:lpstr>
      <vt:lpstr>Большая доза алкоголя (от 100 грамм алкоголя и более)</vt:lpstr>
      <vt:lpstr>Алкоголизм по ГАМК-типу</vt:lpstr>
      <vt:lpstr>Распад этанола и его последствия </vt:lpstr>
      <vt:lpstr>Распад этанола</vt:lpstr>
      <vt:lpstr>Похмелье </vt:lpstr>
      <vt:lpstr>Презентация PowerPoint</vt:lpstr>
      <vt:lpstr>Половые различия в распаде этанола в организме</vt:lpstr>
      <vt:lpstr>Презентация PowerPoint</vt:lpstr>
      <vt:lpstr>https://www.forens-med.ru/tools/alk_1.php</vt:lpstr>
      <vt:lpstr>  Медиатор Ацетилхолин https://www.youtube.com/watch?v=rZ-fVyqNT3w  </vt:lpstr>
      <vt:lpstr>Презентация PowerPoint</vt:lpstr>
      <vt:lpstr>Презентация PowerPoint</vt:lpstr>
      <vt:lpstr>Никотин</vt:lpstr>
      <vt:lpstr>Презентация PowerPoint</vt:lpstr>
      <vt:lpstr>Никотиновая зависимость</vt:lpstr>
      <vt:lpstr>Презентация PowerPoint</vt:lpstr>
      <vt:lpstr>Презентация PowerPoint</vt:lpstr>
      <vt:lpstr>Презентация PowerPoint</vt:lpstr>
      <vt:lpstr>Антитабачные меры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проектирования процесса обучения</dc:title>
  <dc:creator>1</dc:creator>
  <cp:lastModifiedBy>Vyacheslav</cp:lastModifiedBy>
  <cp:revision>262</cp:revision>
  <dcterms:created xsi:type="dcterms:W3CDTF">2017-11-17T07:03:52Z</dcterms:created>
  <dcterms:modified xsi:type="dcterms:W3CDTF">2020-09-03T14:43:10Z</dcterms:modified>
</cp:coreProperties>
</file>