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50"/>
  </p:notesMasterIdLst>
  <p:sldIdLst>
    <p:sldId id="359" r:id="rId2"/>
    <p:sldId id="366" r:id="rId3"/>
    <p:sldId id="390" r:id="rId4"/>
    <p:sldId id="458" r:id="rId5"/>
    <p:sldId id="459" r:id="rId6"/>
    <p:sldId id="461" r:id="rId7"/>
    <p:sldId id="462" r:id="rId8"/>
    <p:sldId id="463" r:id="rId9"/>
    <p:sldId id="466" r:id="rId10"/>
    <p:sldId id="367" r:id="rId11"/>
    <p:sldId id="368" r:id="rId12"/>
    <p:sldId id="370" r:id="rId13"/>
    <p:sldId id="372" r:id="rId14"/>
    <p:sldId id="373" r:id="rId15"/>
    <p:sldId id="374" r:id="rId16"/>
    <p:sldId id="375" r:id="rId17"/>
    <p:sldId id="376" r:id="rId18"/>
    <p:sldId id="377" r:id="rId19"/>
    <p:sldId id="434" r:id="rId20"/>
    <p:sldId id="387" r:id="rId21"/>
    <p:sldId id="386" r:id="rId22"/>
    <p:sldId id="385" r:id="rId23"/>
    <p:sldId id="384" r:id="rId24"/>
    <p:sldId id="400" r:id="rId25"/>
    <p:sldId id="399" r:id="rId26"/>
    <p:sldId id="398" r:id="rId27"/>
    <p:sldId id="397" r:id="rId28"/>
    <p:sldId id="396" r:id="rId29"/>
    <p:sldId id="395" r:id="rId30"/>
    <p:sldId id="394" r:id="rId31"/>
    <p:sldId id="392" r:id="rId32"/>
    <p:sldId id="435" r:id="rId33"/>
    <p:sldId id="391" r:id="rId34"/>
    <p:sldId id="445" r:id="rId35"/>
    <p:sldId id="408" r:id="rId36"/>
    <p:sldId id="407" r:id="rId37"/>
    <p:sldId id="450" r:id="rId38"/>
    <p:sldId id="451" r:id="rId39"/>
    <p:sldId id="438" r:id="rId40"/>
    <p:sldId id="439" r:id="rId41"/>
    <p:sldId id="440" r:id="rId42"/>
    <p:sldId id="441" r:id="rId43"/>
    <p:sldId id="467" r:id="rId44"/>
    <p:sldId id="457" r:id="rId45"/>
    <p:sldId id="446" r:id="rId46"/>
    <p:sldId id="448" r:id="rId47"/>
    <p:sldId id="443" r:id="rId48"/>
    <p:sldId id="442" r:id="rId4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0" autoAdjust="0"/>
    <p:restoredTop sz="94671" autoAdjust="0"/>
  </p:normalViewPr>
  <p:slideViewPr>
    <p:cSldViewPr>
      <p:cViewPr varScale="1">
        <p:scale>
          <a:sx n="63" d="100"/>
          <a:sy n="63" d="100"/>
        </p:scale>
        <p:origin x="15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82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601CA34-C536-4DA9-9B74-A86A6A48C6E5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1BE204-0F68-4218-B676-0312193320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4499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BE204-0F68-4218-B676-031219332002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018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16234-E9FD-400B-9212-1FECB4316B75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44CD-3E4A-4A1B-9981-4911BCB8A3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849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393F-FAF8-4F25-9FD5-5A5A11088DA4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E935-2001-4F32-97D6-0B806FC865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915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E58E-D45A-4EE9-B044-6CE1E500380D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B44CD-581F-4D75-A582-1225DFB333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667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C9FA9-2274-4789-ACDC-F43A184D7D8B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7FB2D-382F-4EA4-8CFD-DB3F00A0EC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955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8D60-4807-45F0-9BD0-86E5B5EFC63A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60FF-61A2-43F7-9CD6-22F0EB1AF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837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B1F8D-4D0B-4F30-BE0A-D7C085C813FE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DC4C2-EEAB-454C-8F4B-E2A2BEBDFA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432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4821C-98FD-4864-B485-9302DE3FFBAF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6377-4E16-4D63-93F1-1CF9DC6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01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CC4B-AFE8-4E14-8DCB-1FB08F1D5A4B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B2C6-B0B8-4582-913E-8034CF2404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16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EE6F-0734-42B2-B632-EA8F14012FBE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64F6-9BD7-4E58-954F-4843CDF48C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0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A881-FCB2-462C-ABB1-D3ED2A730A89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B5492-BCFB-4D9C-92B0-4693626CF2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88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4E23-1280-417D-AB22-D5EA04413C50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A2323-C13C-4DF1-AC56-9F8982AD5E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605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5CD504-691F-4635-8D9C-803D4204481C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2D9618C3-1B17-4749-A395-B2476AE8F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31" r:id="rId2"/>
    <p:sldLayoutId id="2147483940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41" r:id="rId9"/>
    <p:sldLayoutId id="2147483937" r:id="rId10"/>
    <p:sldLayoutId id="214748393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67439" cy="1793167"/>
          </a:xfrm>
        </p:spPr>
        <p:txBody>
          <a:bodyPr/>
          <a:lstStyle/>
          <a:p>
            <a:pPr marL="228600" indent="-18288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sz="6600" u="sng" dirty="0" smtClean="0">
                <a:solidFill>
                  <a:srgbClr val="FF0000"/>
                </a:solidFill>
                <a:effectLst>
                  <a:reflection blurRad="6350" endPos="0" dir="5400000" sy="-100000" algn="bl" rotWithShape="0"/>
                </a:effectLst>
                <a:latin typeface="+mn-lt"/>
              </a:rPr>
              <a:t>Тема 1</a:t>
            </a:r>
            <a:r>
              <a:rPr lang="ru-RU" sz="6600" u="sng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6600" u="sng" dirty="0" smtClean="0">
                <a:solidFill>
                  <a:srgbClr val="FF0000"/>
                </a:solidFill>
                <a:latin typeface="+mn-lt"/>
              </a:rPr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ОСНОВНЫЕ </a:t>
            </a:r>
            <a:r>
              <a:rPr lang="ru-RU" sz="6600" dirty="0"/>
              <a:t>СВЕДЕНИЯ О </a:t>
            </a:r>
            <a:r>
              <a:rPr lang="ru-RU" sz="6600" dirty="0" smtClean="0"/>
              <a:t>ПСИХОМЕТРИКЕ</a:t>
            </a:r>
            <a:r>
              <a:rPr lang="ru-RU" sz="6600" dirty="0"/>
              <a:t/>
            </a:r>
            <a:br>
              <a:rPr lang="ru-RU" sz="6600" dirty="0"/>
            </a:br>
            <a:r>
              <a:rPr lang="ru-RU" altLang="ru-RU" sz="12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Куликов </a:t>
            </a: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В.С. </a:t>
            </a:r>
            <a:r>
              <a:rPr lang="ru-RU" altLang="ru-RU" sz="12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2024  </a:t>
            </a: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4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Эксперимент</a:t>
            </a:r>
            <a:endParaRPr lang="ru-RU" sz="4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Наиболее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полно и объективно измерения и анализ их результатов реализованы в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эксперименте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Эксперимент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(от лат.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experimentum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- проба, опыт) - исследовательская стратегия, которая характеризуется тем, что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осуществляется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целенаправленное наблюдение за процессом в условиях регламентированного изменения условий его протекания.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При этом происходит проверка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гипотез.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Наблюдение </a:t>
            </a:r>
          </a:p>
          <a:p>
            <a:pPr indent="450215" algn="just">
              <a:spcAft>
                <a:spcPts val="0"/>
              </a:spcAft>
            </a:pPr>
            <a:r>
              <a:rPr lang="ru-RU" sz="32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Относительно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объективные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хотя и грубые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измерения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 наличии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строгой процедуры и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формализованной фиксации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осуществляются уже в таких методах исследования,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как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беседа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indent="450215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Однако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..</a:t>
            </a:r>
          </a:p>
          <a:p>
            <a:pPr indent="450215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эксперименте (в его общепринятой форме) между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субъектом и объектом исследования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качестве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посредников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выступают: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строгий план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и процедура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эксперимента,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инструкции, стимульный материал, бланки,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аппаратура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программное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.</a:t>
            </a:r>
          </a:p>
        </p:txBody>
      </p:sp>
    </p:spTree>
    <p:extLst>
      <p:ext uri="{BB962C8B-B14F-4D97-AF65-F5344CB8AC3E}">
        <p14:creationId xmlns:p14="http://schemas.microsoft.com/office/powerpoint/2010/main" val="18888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психологии применяют два основных типа эксперимента: 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32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лабораторный эксперимент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32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естественный</a:t>
            </a:r>
            <a:r>
              <a:rPr lang="ru-RU" sz="3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эксперимент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участники которого часто не знают о своей роли испытуемых. </a:t>
            </a:r>
          </a:p>
          <a:p>
            <a:pPr indent="630238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Ведущим признаком лабораторного эксперимента является </a:t>
            </a: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строгое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</a:t>
            </a:r>
            <a:r>
              <a:rPr lang="ru-RU" sz="30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воспроизводимости</a:t>
            </a:r>
            <a:r>
              <a:rPr lang="ru-RU" sz="3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исследуемого явления и условий его проявлений. </a:t>
            </a:r>
          </a:p>
          <a:p>
            <a:pPr indent="630238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Недостаток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этого метода - его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искусственность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которая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может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привести к нарушению нормального хода психических процессов, а следовательно, - к неправильным выводам. </a:t>
            </a:r>
          </a:p>
          <a:p>
            <a:pPr indent="630238">
              <a:spcAft>
                <a:spcPts val="0"/>
              </a:spcAft>
            </a:pP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Естественный эксперимент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реализуется в условиях, близких к обычной жизнедеятельности. За счет этого достигается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`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льшая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чистота эксперимента. </a:t>
            </a:r>
            <a:endParaRPr lang="en-US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естественного эксперимента необходимо соблюдать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все те требования, которые предъявляются к лабораторному эксперименту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 его организация сложнее, поскольку возможны побочные факторы, которые сложно учесть.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572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88640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Существуют стандартные планы экспериментов в психологии. 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Эти планы имеют разную сложность.</a:t>
            </a:r>
          </a:p>
          <a:p>
            <a:r>
              <a:rPr lang="ru-RU" sz="4000" dirty="0" smtClean="0">
                <a:latin typeface="Times New Roman" panose="02020603050405020304" pitchFamily="18" charset="0"/>
              </a:rPr>
              <a:t>Подробнее вопросы планирования экспериментов будут рассмотрены позже </a:t>
            </a:r>
            <a:r>
              <a:rPr lang="ru-RU" sz="2400" dirty="0" smtClean="0">
                <a:latin typeface="Times New Roman" panose="02020603050405020304" pitchFamily="18" charset="0"/>
              </a:rPr>
              <a:t>(должны быть рассмотрены в курсе экспериментальной психологии). </a:t>
            </a:r>
          </a:p>
          <a:p>
            <a:pPr algn="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Д.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Кэмпбелл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МОДЕЛИ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ЭКСПЕРИМЕНТОВ</a:t>
            </a:r>
          </a:p>
          <a:p>
            <a:pPr algn="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В   СОЦИАЛЬНОЙ ПСИХОЛОГИИ</a:t>
            </a:r>
          </a:p>
          <a:p>
            <a:pPr algn="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И ПРИКЛАДНЫХ ИССЛЕДОВАНИЯХ</a:t>
            </a:r>
          </a:p>
          <a:p>
            <a:r>
              <a:rPr lang="ru-RU" sz="2400" i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(распространено: две выборки, два замера)</a:t>
            </a:r>
            <a:endParaRPr lang="ru-RU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4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Психологические тесты</a:t>
            </a:r>
            <a:endParaRPr lang="ru-RU" sz="4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</a:pP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Тест</a:t>
            </a:r>
            <a: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</a:rPr>
              <a:t>(от англ. </a:t>
            </a:r>
            <a:r>
              <a:rPr lang="ru-RU" sz="3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test</a:t>
            </a: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</a:rPr>
              <a:t> - испытание, исследование) - </a:t>
            </a:r>
            <a:r>
              <a:rPr lang="ru-RU" sz="3300" b="1" dirty="0">
                <a:latin typeface="Times New Roman" panose="02020603050405020304" pitchFamily="18" charset="0"/>
                <a:ea typeface="Calibri" panose="020F0502020204030204" pitchFamily="34" charset="0"/>
              </a:rPr>
              <a:t>экспериментальное</a:t>
            </a: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</a:rPr>
              <a:t> средство исследования, которое представляет собой </a:t>
            </a:r>
            <a: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стандартизированную процедуру психологического </a:t>
            </a:r>
            <a:r>
              <a:rPr lang="ru-RU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измерения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0215">
              <a:spcAft>
                <a:spcPts val="0"/>
              </a:spcAft>
            </a:pPr>
            <a:r>
              <a:rPr lang="ru-RU" sz="3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Служит (обычно) </a:t>
            </a: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</a:rPr>
              <a:t>для определения выраженности у индивида тех или иных психических характеристик. </a:t>
            </a:r>
          </a:p>
          <a:p>
            <a:pPr indent="450215">
              <a:spcAft>
                <a:spcPts val="0"/>
              </a:spcAft>
            </a:pP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</a:rPr>
              <a:t>Обычно состоит из ряда относительно коротких испытаний, в качестве которых могут выступать различные задачи, вопросы, ситуации. </a:t>
            </a:r>
          </a:p>
        </p:txBody>
      </p:sp>
    </p:spTree>
    <p:extLst>
      <p:ext uri="{BB962C8B-B14F-4D97-AF65-F5344CB8AC3E}">
        <p14:creationId xmlns:p14="http://schemas.microsoft.com/office/powerpoint/2010/main" val="26365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6632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Тест является обязательной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составной частью почти любого сложного эксперимента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(как инструмент для измерения).</a:t>
            </a:r>
          </a:p>
          <a:p>
            <a:pPr indent="450215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 другой стороны,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любой тест сам по себе представляет стандартизированный эксперимент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 ожидаемыми и нормированными результатами. </a:t>
            </a:r>
          </a:p>
          <a:p>
            <a:pPr indent="450215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теста ожидаемы с точки зрения содержания исследуемого свойства (есть теоретическая концепция того, что измеряют), его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размерности (единицы измерения),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приблизительных количественных рамок числового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163965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Тестами занимается дисциплина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Психодиагностика </a:t>
            </a:r>
            <a:r>
              <a:rPr lang="ru-RU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(у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`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же - </a:t>
            </a:r>
            <a:r>
              <a:rPr lang="ru-RU" sz="3200" b="1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тестология</a:t>
            </a:r>
            <a:r>
              <a:rPr lang="ru-RU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indent="450215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Основной задачей психодиагностики является разработка тестов, методологии их использования и построения психологического диагноза на их основе. Разработка теста предполагает его статистическую проверку по критериям: </a:t>
            </a:r>
          </a:p>
          <a:p>
            <a:pPr marL="648000" indent="-571500">
              <a:lnSpc>
                <a:spcPts val="36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валидности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marL="648000" indent="-571500">
              <a:lnSpc>
                <a:spcPts val="36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надежности, </a:t>
            </a:r>
          </a:p>
          <a:p>
            <a:pPr marL="648000" indent="-571500">
              <a:lnSpc>
                <a:spcPts val="36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искриминативности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дифференцирующей силы), </a:t>
            </a:r>
          </a:p>
          <a:p>
            <a:pPr marL="648000" indent="-571500">
              <a:lnSpc>
                <a:spcPts val="36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достоверности, </a:t>
            </a:r>
          </a:p>
          <a:p>
            <a:pPr marL="648000" indent="-571500">
              <a:lnSpc>
                <a:spcPts val="36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прогностичности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76500">
              <a:lnSpc>
                <a:spcPts val="36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Эти критерии относятся к психометрическим характеристикам теста.</a:t>
            </a:r>
            <a:endParaRPr lang="ru-RU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1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Психологический Тест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является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более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сложным измерительным прибором  по сравнению с приборами физическими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(объект измерения физически не существует). </a:t>
            </a:r>
          </a:p>
          <a:p>
            <a:pPr indent="450215">
              <a:spcAft>
                <a:spcPts val="0"/>
              </a:spcAft>
            </a:pP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Психодиагност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должен точно представлять содержание и назначение методик, знать их теоретическое обоснование,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надежности, </a:t>
            </a:r>
            <a:r>
              <a:rPr lang="ru-RU" sz="3200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достоверности.</a:t>
            </a:r>
          </a:p>
          <a:p>
            <a:pPr indent="450215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Иметь особые навыки применения, которые складываются на стыке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теоретического знания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непосредственного опыта работы с методикой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(«набить руку»). </a:t>
            </a:r>
            <a:endParaRPr lang="ru-RU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141957"/>
            <a:ext cx="9252520" cy="695945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1520" y="2636912"/>
            <a:ext cx="40324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Наследственность + среда</a:t>
            </a:r>
            <a:endParaRPr lang="ru-RU" dirty="0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73157"/>
            <a:ext cx="9396536" cy="706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2676436"/>
            <a:ext cx="40324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Наследственность + среда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652120" y="2636912"/>
            <a:ext cx="12241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Среда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64288" y="314096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236296" y="3212976"/>
            <a:ext cx="1872208" cy="673902"/>
          </a:xfrm>
          <a:prstGeom prst="rect">
            <a:avLst/>
          </a:prstGeom>
          <a:noFill/>
          <a:ln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dirty="0" smtClean="0"/>
              <a:t>Способности</a:t>
            </a:r>
          </a:p>
          <a:p>
            <a:pPr algn="ctr">
              <a:lnSpc>
                <a:spcPts val="1500"/>
              </a:lnSpc>
            </a:pPr>
            <a:r>
              <a:rPr lang="ru-RU" dirty="0" smtClean="0"/>
              <a:t>+</a:t>
            </a:r>
          </a:p>
          <a:p>
            <a:pPr algn="ctr">
              <a:lnSpc>
                <a:spcPts val="1500"/>
              </a:lnSpc>
            </a:pPr>
            <a:r>
              <a:rPr lang="ru-RU" dirty="0" smtClean="0"/>
              <a:t>тренировка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15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45077"/>
            <a:ext cx="903649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Объективн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ые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субъективные методы исследования в психологии</a:t>
            </a:r>
            <a:endParaRPr lang="ru-RU" sz="4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Различают объективные и субъективные (интроспективные, интуитивные, описательные) методы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иссл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в психологии. 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Объективные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методы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ориентированы на применение объективных инструментов фиксации и анализа психических явлений.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Эти инструменты являются (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обычно)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внешними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по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отношению к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исследователю. 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Объективные методы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предполагают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ТАКИХ гипотез, которые может проверить другой исследователь в подобных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15403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Надежность  и </a:t>
            </a:r>
            <a:r>
              <a:rPr lang="ru-RU" sz="4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психологического теста </a:t>
            </a:r>
            <a:endParaRPr lang="ru-RU" sz="4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5.1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Надежность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психометрическая характеристика теста, характеризующая </a:t>
            </a:r>
            <a:r>
              <a:rPr lang="ru-RU" sz="3600" b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воспроизводимость</a:t>
            </a:r>
            <a:r>
              <a:rPr lang="ru-RU" sz="36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 измерения в аналогичных условиях. </a:t>
            </a:r>
          </a:p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Она показывает, в </a:t>
            </a:r>
            <a:r>
              <a:rPr lang="ru-RU" sz="36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какой степени индивидуальные различия в тестовых результатах оказываются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истинными</a:t>
            </a:r>
            <a:r>
              <a:rPr lang="ru-RU" sz="36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 в какой степени могут быть приписаны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случайным факторам и ошибкам. </a:t>
            </a:r>
            <a:endParaRPr lang="ru-RU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6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Надёжность зависит от количества испытаний.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Чем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больше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например, пунктов входит в опросник, тем более он надежен </a:t>
            </a:r>
            <a:r>
              <a:rPr lang="ru-RU" sz="32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(не доводя до утомления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). Для удовлетворительной надежности обычно достаточно 20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пунктов (испытаний, предъявлений), направленных на выявление одного признака.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Надежность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связана не только с характеристиками методики, но и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 стабильностью изучаемого признака.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силу этого надежность определяется лишь в границах стабильности признака, например, в границах, возраста, в котором данное психологическое качество не изменяется (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IQ)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Или при появлении патологии, резко меняющей личностные качества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90364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Методы определения надежности теста </a:t>
            </a:r>
            <a:endParaRPr lang="ru-RU" sz="340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sz="3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Два основных метода определения надежности: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ретестовая</a:t>
            </a:r>
            <a:r>
              <a:rPr lang="ru-RU" sz="3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надежность </a:t>
            </a:r>
            <a:endParaRPr lang="ru-RU" sz="3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внутренняя согласованность</a:t>
            </a:r>
            <a:endParaRPr lang="ru-RU" sz="3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Ретестовая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надежность.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 собой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согласованность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результатов, полученных одним и тем же индивидом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повторном тестировании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тем же самым тестом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(или его эквивалентной формой). 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Обычно интервал для повторного тестирования не должен превышать 6 мес.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9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расчете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ретестовой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надежности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определяется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коэффициент корреляции (Пирсона или </a:t>
            </a:r>
            <a:r>
              <a:rPr lang="ru-RU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Спирмена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между итоговыми баллами, полученными на одних и тех же испытуемых, но в разное время. </a:t>
            </a:r>
          </a:p>
          <a:p>
            <a:pPr>
              <a:spcAft>
                <a:spcPts val="0"/>
              </a:spcAft>
            </a:pP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Минимально достаточным значением для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ретестовой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надежности является величина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0,7-0,8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Значения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0,80-0,89 - хороший показатель,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надежность с коэффициентом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выше 0,90 считается отличной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Внутренняя согласованность теста </a:t>
            </a:r>
            <a:endParaRPr lang="ru-RU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Внутренняя согласованность – это степень однородности состава заданий с точки зрения измеряемого психологического свойства. </a:t>
            </a:r>
          </a:p>
          <a:p>
            <a:pPr>
              <a:spcAft>
                <a:spcPts val="0"/>
              </a:spcAft>
            </a:pPr>
            <a:endParaRPr lang="ru-RU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А)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Внутренняя согласованность может определяться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корреляцией между итоговым баллом по шкале опросника и каждого отдельного ее пункта. </a:t>
            </a:r>
          </a:p>
          <a:p>
            <a:pPr>
              <a:spcAft>
                <a:spcPts val="0"/>
              </a:spcAft>
            </a:pP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Могут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рассчитываться коэффициенты корреляции всех пунктов между собой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дальнейшим расчётом среднего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коэф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корреляции.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6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Внутренняя согласованность определяется расчётом 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коэффициента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альфа </a:t>
            </a:r>
            <a:r>
              <a:rPr lang="ru-RU" sz="3200" b="1" i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Кронбаха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Автоматизировано в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SPSS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 изменяется от нуля до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Альфа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ближе к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если прирост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200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ср. </a:t>
            </a:r>
            <a:r>
              <a:rPr lang="ru-RU" sz="3200" i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арифм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большинства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пунктов идёт в одном направлении,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тогда пункты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измеряют одно и то же). </a:t>
            </a:r>
            <a:endParaRPr lang="ru-RU" sz="32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(хорошая согласованность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альфа ≥ 0,6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</a:p>
          <a:p>
            <a:pPr indent="450215">
              <a:spcAft>
                <a:spcPts val="0"/>
              </a:spcAft>
            </a:pPr>
            <a:endParaRPr lang="ru-RU" sz="3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Вычисление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коэффициента корреляции двух частей расщепленного теста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(случайно, либо чётные и нечётные пункты). Согласованно, если &gt; 0,7. Автоматизировано в 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SPSS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5.2.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тестирования 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(происходит от англ.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valid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имеющий силу) теста - психометрическая характеристика, представляющая собой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действительную способность теста измерять тот психологический конструкт, для диагностики которого он заявлен.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Чаще всего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для определения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требуется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внешний критерий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использующийся </a:t>
            </a:r>
            <a:r>
              <a:rPr lang="ru-RU" sz="3600" b="1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независимо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оценки того же психологического качества, которое измеряется тестом.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Это –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 критерию (или эмпирическая, </a:t>
            </a:r>
            <a:r>
              <a:rPr lang="ru-RU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критериальная</a:t>
            </a:r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ь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Выделяют объективные и субъективные критерии.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качестве 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объективных критериев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валидизации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обычно используются: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социально-демографические </a:t>
            </a:r>
            <a:r>
              <a:rPr lang="ru-RU" sz="30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данные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(стаж, образование, профессия, прием или увольнение с работы);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показатели успеваемости (для тестов способностей, тестов </a:t>
            </a:r>
            <a:r>
              <a:rPr lang="ru-RU" sz="30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интеллекта);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показатели эффективности профессиональной деятельности,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врачебные диагнозы или другие заключения специалистов; 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данные других методик и тестов, </a:t>
            </a:r>
            <a:r>
              <a:rPr lang="ru-RU" sz="30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ь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которых считается установленной. 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субъективным критериям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относятся оценки, суждения, заключения об </a:t>
            </a:r>
            <a:r>
              <a:rPr lang="ru-RU" sz="36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 исследования, сделанные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экспертом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(специалистом, педагогом, руководителем, психологом). </a:t>
            </a:r>
          </a:p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этом эксперт дает заключение по стандартизированной оценочной шкале. </a:t>
            </a:r>
          </a:p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Объективность экспертной оценки достигается за счет увеличения числа экспертов и соблюдения единообразия процедуры оценивания. 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3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качестве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меры </a:t>
            </a:r>
            <a:r>
              <a:rPr lang="ru-RU" sz="3200" b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чаще всего используют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коэффициенты корреляции между результатами теста и оценками по критерию 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валидизации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ctr"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Валидно, 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К &gt; 0,7. </a:t>
            </a:r>
            <a:endParaRPr lang="ru-RU" sz="36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3200" b="1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Критериальная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позволяет оценить </a:t>
            </a:r>
            <a:r>
              <a:rPr lang="ru-RU" sz="4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прогностичность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теста.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этого применение внешнего критерия производится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отсроченно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например – после прохождения обучения, испытательного срока и т.д.). Если, например, успешность деятельности и результативность теста коррелируют на уровне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 0,7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тест можно считать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прогностичным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79712" y="1700808"/>
            <a:ext cx="5184576" cy="1224136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0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43512"/>
            <a:ext cx="903649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Основными достижениями психология обязана именно объективной естественнонаучной традиции. </a:t>
            </a:r>
          </a:p>
          <a:p>
            <a:pPr marL="180000"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Главное в ней:</a:t>
            </a:r>
          </a:p>
          <a:p>
            <a:pPr marL="75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измерительных шкал;</a:t>
            </a:r>
          </a:p>
          <a:p>
            <a:pPr marL="75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отыскание на основе измерений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закономерностей: уровней (интенсивности)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связей психических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явлений и различных внешних факторов;</a:t>
            </a:r>
          </a:p>
          <a:p>
            <a:pPr marL="75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построение проверяемых и подтверждаемых моделей и теорий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Однако… «самолёт, который никогда не садится». Суеверия и наукообразие. Запросы </a:t>
            </a:r>
            <a:r>
              <a:rPr lang="ru-RU" dirty="0" err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слабообразованной</a:t>
            </a:r>
            <a:r>
              <a:rPr lang="ru-RU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клиентуры, беспринципность проф. сообщества.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903649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Кроме того выделяют следующие виды </a:t>
            </a:r>
            <a:r>
              <a:rPr lang="ru-RU" sz="3200" b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содержательную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457200" indent="-457200"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понятийную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(конструктивную, или </a:t>
            </a:r>
            <a:r>
              <a:rPr lang="ru-RU" sz="28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конструктную</a:t>
            </a:r>
            <a:r>
              <a:rPr lang="ru-RU" sz="28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Содержательная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Свойственна тестам, которые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полноценно моделируют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ее предметном аспекте.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Т.е. в самом содержании теста отражены ключевые стороны изучаемого психологического явления. Содержательная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относится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прежде всего к тестам достижения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(ЕГ, ШТУР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вербальные и невербальные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субтесты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IQ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тесты на тренажёрах). 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sz="2800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ля </a:t>
            </a:r>
            <a:r>
              <a:rPr lang="ru-RU" sz="28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личностных опросников этот тип </a:t>
            </a:r>
            <a:r>
              <a:rPr lang="ru-RU" sz="2800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валидности</a:t>
            </a:r>
            <a:r>
              <a:rPr lang="ru-RU" sz="28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неадекватен и не </a:t>
            </a:r>
            <a:r>
              <a:rPr lang="ru-RU" sz="2800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применяется). </a:t>
            </a:r>
            <a:endParaRPr lang="ru-RU" sz="2800" i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</a:pP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7" y="2564904"/>
            <a:ext cx="9144000" cy="4293096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1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Конструктная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(понятийная) </a:t>
            </a:r>
            <a:r>
              <a:rPr lang="ru-RU" sz="3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Дает информацию о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способности к измерению тестом такой черты, которая была выделена теоретически (или конструктивно).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Используется, когда сложно найти адекватный объективный критерий.</a:t>
            </a: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Сначала надо содержательно описать переменную (конструкт), для измерения которой предназначен тест. Это достигается за счет 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формулирования </a:t>
            </a:r>
            <a:r>
              <a:rPr lang="ru-RU" sz="30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гипотез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 данной переменной,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чем она должна коррелировать («конвергентная </a:t>
            </a:r>
            <a:r>
              <a:rPr lang="ru-RU" sz="3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»), а с чем не должна («дивергентная </a:t>
            </a:r>
            <a:r>
              <a:rPr lang="ru-RU" sz="3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валидность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»).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После чего данные гипотезы проверяются. </a:t>
            </a:r>
          </a:p>
          <a:p>
            <a:pPr>
              <a:spcAft>
                <a:spcPts val="0"/>
              </a:spcAft>
            </a:pP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определения </a:t>
            </a:r>
            <a:r>
              <a:rPr lang="ru-RU" sz="28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конструктной</a:t>
            </a:r>
            <a:r>
              <a:rPr lang="ru-RU" sz="28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валидност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многошкальных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тестов используется </a:t>
            </a:r>
            <a:r>
              <a:rPr lang="ru-RU" sz="28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факторный анализ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7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496" y="116632"/>
            <a:ext cx="9001000" cy="6741368"/>
          </a:xfrm>
        </p:spPr>
        <p:txBody>
          <a:bodyPr/>
          <a:lstStyle/>
          <a:p>
            <a:pPr marL="46037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Достоверность</a:t>
            </a:r>
          </a:p>
          <a:p>
            <a:pPr marL="46037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Шкалы </a:t>
            </a:r>
            <a:r>
              <a:rPr lang="ru-RU" sz="2800" b="1" dirty="0" smtClean="0">
                <a:solidFill>
                  <a:srgbClr val="FF0000"/>
                </a:solidFill>
              </a:rPr>
              <a:t>достоверности в тестах</a:t>
            </a:r>
          </a:p>
          <a:p>
            <a:pPr marL="46037" indent="0">
              <a:buNone/>
            </a:pPr>
            <a:r>
              <a:rPr lang="ru-RU" sz="2700" dirty="0" smtClean="0"/>
              <a:t>Используются:</a:t>
            </a:r>
          </a:p>
          <a:p>
            <a:r>
              <a:rPr lang="ru-RU" sz="2700" dirty="0" smtClean="0"/>
              <a:t>для распознавания случаев сознательного или бессознательного искажения психической реальности испытуемым при работе с опросниками.</a:t>
            </a:r>
          </a:p>
          <a:p>
            <a:r>
              <a:rPr lang="ru-RU" sz="2700" dirty="0" smtClean="0"/>
              <a:t>для распознавания небрежного (беспорядочного) отношения к процедуре тестирования, особенно при работе с объёмными опросниками.</a:t>
            </a:r>
          </a:p>
          <a:p>
            <a:pPr marL="46037" indent="0">
              <a:buNone/>
            </a:pPr>
            <a:r>
              <a:rPr lang="ru-RU" sz="2700" dirty="0" smtClean="0"/>
              <a:t>Обычно результат считается недостоверным, </a:t>
            </a:r>
            <a:r>
              <a:rPr lang="ru-RU" sz="2700" dirty="0" smtClean="0">
                <a:solidFill>
                  <a:srgbClr val="00B050"/>
                </a:solidFill>
              </a:rPr>
              <a:t>если испытуемый превысил 95%-</a:t>
            </a:r>
            <a:r>
              <a:rPr lang="ru-RU" sz="2700" dirty="0" err="1" smtClean="0">
                <a:solidFill>
                  <a:srgbClr val="00B050"/>
                </a:solidFill>
              </a:rPr>
              <a:t>ый</a:t>
            </a:r>
            <a:r>
              <a:rPr lang="ru-RU" sz="2700" dirty="0" smtClean="0">
                <a:solidFill>
                  <a:srgbClr val="00B050"/>
                </a:solidFill>
              </a:rPr>
              <a:t> </a:t>
            </a:r>
            <a:r>
              <a:rPr lang="ru-RU" sz="2700" dirty="0" err="1" smtClean="0"/>
              <a:t>процентиль</a:t>
            </a:r>
            <a:r>
              <a:rPr lang="ru-RU" sz="2700" dirty="0" smtClean="0"/>
              <a:t>, </a:t>
            </a:r>
            <a:r>
              <a:rPr lang="ru-RU" sz="2700" dirty="0" smtClean="0"/>
              <a:t>определяемый на нормативной выборке.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25235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Стандартизация психологического теста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6.1. Нормализация показателей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того, чтобы тестом можно было пользоваться, необходима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стандартизация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нормализация показателей на нормативной выборке.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Стандартизация</a:t>
            </a:r>
            <a:r>
              <a:rPr lang="ru-RU" sz="32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приведение «сырых» результатов тестирования к подходящей стандартной шкале с известными 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 и </a:t>
            </a:r>
            <a:r>
              <a:rPr lang="el-GR" sz="3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для норм. </a:t>
            </a:r>
            <a:r>
              <a:rPr lang="ru-RU" sz="32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распределения.</a:t>
            </a:r>
          </a:p>
          <a:p>
            <a:pPr>
              <a:spcAft>
                <a:spcPts val="0"/>
              </a:spcAft>
            </a:pPr>
            <a:endParaRPr lang="ru-RU" sz="3200" i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Нормализация – </a:t>
            </a:r>
            <a:r>
              <a:rPr lang="ru-RU" sz="32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искусственное </a:t>
            </a:r>
            <a:r>
              <a:rPr lang="ru-RU" sz="3200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приведение распределения «сырых</a:t>
            </a:r>
            <a:r>
              <a:rPr lang="ru-RU" sz="32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результатов тестирования </a:t>
            </a:r>
            <a:r>
              <a:rPr lang="ru-RU" sz="3200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 нормальному виду, если таковое значимо отличается от нормального.</a:t>
            </a:r>
            <a:endParaRPr lang="ru-RU" sz="3200" i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6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После стандартизации и нормализации на нормативной выборке определяются </a:t>
            </a:r>
            <a:r>
              <a:rPr lang="ru-RU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тестовые нормы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(значения результатов тестирования, соответствующих высоко-средне—слабо выраженным проявлениям измеряемого свойства).</a:t>
            </a:r>
          </a:p>
          <a:p>
            <a:pPr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Лишь использование статистически определённых норм дает возможность судить о высокой или низкой выраженности измеряемого качества у конкретного испытуемого.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конкретного испытуемого должны сравниваться с показателями адекватной нормативной группы.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Нормы устаревают. Приличный практик должен иметь и постоянно обновлять собственные нормы.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6.2. Линейные и нелинейные преобразования сырых значений шкалы.</a:t>
            </a:r>
            <a:endParaRPr lang="ru-RU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ИТАК, для удобства пользования и </a:t>
            </a:r>
            <a:r>
              <a:rPr lang="ru-RU" sz="30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сравнимости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результатов тестирования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сырые значения переводятся в </a:t>
            </a:r>
            <a:r>
              <a:rPr lang="ru-RU" sz="3000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стандартных шкал.</a:t>
            </a:r>
          </a:p>
          <a:p>
            <a:pPr>
              <a:spcAft>
                <a:spcPts val="0"/>
              </a:spcAft>
            </a:pPr>
            <a:endParaRPr lang="ru-RU" sz="30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соответствии </a:t>
            </a: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распределения «сырых»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 нормальному </a:t>
            </a: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закону применяются линейные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преобразования. </a:t>
            </a:r>
          </a:p>
          <a:p>
            <a:pPr>
              <a:spcAft>
                <a:spcPts val="0"/>
              </a:spcAft>
            </a:pPr>
            <a:endParaRPr lang="ru-RU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Наиболее удобно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z–преобразование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последующим переводом в подходящую стандартную шкалу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(Т, </a:t>
            </a:r>
            <a:r>
              <a:rPr lang="en-US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IQ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стенов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…)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соответствующим округлением результатов.</a:t>
            </a:r>
            <a:endParaRPr lang="ru-RU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3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Font typeface="Georgia" panose="02040502050405020303" pitchFamily="18" charset="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0"/>
            <a:ext cx="90364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распределение сырых результатов теста не является нормальным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рименяют нелинейное преобразование.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Нелинейные преобразования в первую очередь выравнивают асимметрию распределения относительно медианы распределения.</a:t>
            </a:r>
          </a:p>
          <a:p>
            <a:pPr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нелинейного преобразования создаются 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специальные таблицы перевода сырых баллов в стандартные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(интервалы сырых значений подбираются таким образом, чтобы их частоты соответствовали частотам нормального распределения).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Ниже – пример такой таблицы для шкалы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стенов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5229201"/>
            <a:ext cx="888531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 algn="ctr"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6.3.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/>
              </a:rPr>
              <a:t>Дискриминативность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 (разрешающая способность) тестов</a:t>
            </a:r>
          </a:p>
          <a:p>
            <a:pPr marL="46037" indent="0"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Это способность теста различать испытуемых по измеряемому свойству (или отличать индивидуальные данные от </a:t>
            </a:r>
            <a:r>
              <a:rPr lang="ru-RU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среднегрупповых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).</a:t>
            </a:r>
          </a:p>
          <a:p>
            <a:pPr marL="46037" indent="0"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Для опросников предельная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</a:t>
            </a:r>
            <a:r>
              <a:rPr lang="ru-RU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дискриминативность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не может превышать общее число градаций шкалы: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Д=К*(к-1),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где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К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– количество пунктов опросника,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к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– количество вариантов ответов в пункте.</a:t>
            </a:r>
          </a:p>
          <a:p>
            <a:pPr marL="46037" indent="0">
              <a:buNone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Для опросника Айзенка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EPI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</a:rPr>
              <a:t>Д=24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;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НО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если бы в каждый пункт был введен вариант «не уверен»,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дискриминативность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стала бы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</a:rPr>
              <a:t>48!</a:t>
            </a:r>
          </a:p>
        </p:txBody>
      </p:sp>
    </p:spTree>
    <p:extLst>
      <p:ext uri="{BB962C8B-B14F-4D97-AF65-F5344CB8AC3E}">
        <p14:creationId xmlns:p14="http://schemas.microsoft.com/office/powerpoint/2010/main" val="128315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 algn="ctr"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О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/>
              </a:rPr>
              <a:t>дискриминативности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 (разрешающей способности) тестов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</a:rPr>
              <a:t>Однако, большого количества пунктов недостаточно. Важно, чтобы шкала была сбалансирована по полюсам.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</a:rPr>
              <a:t>Две крайности.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800" dirty="0" smtClean="0">
              <a:solidFill>
                <a:srgbClr val="002060"/>
              </a:solidFill>
              <a:latin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0928"/>
            <a:ext cx="4411315" cy="25825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482" y="2779018"/>
            <a:ext cx="4324350" cy="2584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5517232"/>
            <a:ext cx="4231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Испытуемые не выбирают крайних значений, вопросы неприемлемы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15482" y="5517231"/>
            <a:ext cx="4231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Испытуемые выбирают крайние значения также часто, как и </a:t>
            </a:r>
            <a:r>
              <a:rPr lang="ru-RU" dirty="0" smtClean="0">
                <a:solidFill>
                  <a:prstClr val="black"/>
                </a:solidFill>
              </a:rPr>
              <a:t>средние. Вопросы однообразны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55000" lnSpcReduction="20000"/>
          </a:bodyPr>
          <a:lstStyle/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9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9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9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9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указания к лабораторной работе № 2 «Измерение уровня экстраверсии и </a:t>
            </a:r>
            <a:r>
              <a:rPr lang="ru-RU" altLang="ru-RU" sz="9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нейротизма</a:t>
            </a:r>
            <a:r>
              <a:rPr lang="ru-RU" altLang="ru-RU" sz="9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 использованием личностного опросника </a:t>
            </a:r>
            <a:r>
              <a:rPr lang="ru-RU" altLang="ru-RU" sz="9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Айзенка</a:t>
            </a:r>
            <a:r>
              <a:rPr lang="ru-RU" altLang="ru-RU" sz="9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EPI». </a:t>
            </a:r>
            <a:r>
              <a:rPr lang="ru-RU" alt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Куликов В.С. 2014</a:t>
            </a: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260648"/>
            <a:ext cx="9036496" cy="6408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2</a:t>
            </a:r>
            <a:r>
              <a:rPr lang="ru-RU" sz="3000" b="1" dirty="0" smtClean="0">
                <a:solidFill>
                  <a:srgbClr val="FF0000"/>
                </a:solidFill>
              </a:rPr>
              <a:t>. </a:t>
            </a:r>
            <a:r>
              <a:rPr lang="ru-RU" sz="3000" b="1" dirty="0">
                <a:solidFill>
                  <a:srgbClr val="FF0000"/>
                </a:solidFill>
              </a:rPr>
              <a:t>ИЗМЕРЕНИЕ В ПСИХОЛОГИИ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Главной отличительной чертой объективного психологического </a:t>
            </a:r>
            <a:r>
              <a:rPr lang="ru-RU" sz="4000" dirty="0">
                <a:solidFill>
                  <a:srgbClr val="00B050"/>
                </a:solidFill>
              </a:rPr>
              <a:t>исследования, является </a:t>
            </a:r>
            <a:r>
              <a:rPr lang="ru-RU" sz="4000" b="1" i="1" u="sng" dirty="0">
                <a:solidFill>
                  <a:srgbClr val="00B050"/>
                </a:solidFill>
              </a:rPr>
              <a:t>из­мерение</a:t>
            </a:r>
            <a:r>
              <a:rPr lang="ru-RU" sz="4000" i="1" dirty="0"/>
              <a:t>.</a:t>
            </a:r>
            <a:r>
              <a:rPr lang="ru-RU" sz="4000" dirty="0"/>
              <a:t> </a:t>
            </a:r>
            <a:endParaRPr lang="ru-RU" sz="4000" dirty="0" smtClean="0"/>
          </a:p>
          <a:p>
            <a:pPr marL="0" indent="0">
              <a:buNone/>
            </a:pPr>
            <a:r>
              <a:rPr lang="ru-RU" sz="2850" dirty="0" smtClean="0"/>
              <a:t>Изучаемый </a:t>
            </a:r>
            <a:r>
              <a:rPr lang="ru-RU" sz="2850" dirty="0"/>
              <a:t>признак должен быть измерен, т. е. выражен в количественной форме. Численное выражение призна­ка может быть </a:t>
            </a:r>
            <a:r>
              <a:rPr lang="ru-RU" sz="2850" dirty="0">
                <a:solidFill>
                  <a:srgbClr val="00B050"/>
                </a:solidFill>
              </a:rPr>
              <a:t>различным</a:t>
            </a:r>
            <a:r>
              <a:rPr lang="ru-RU" sz="2850" dirty="0"/>
              <a:t> — от бинарного (1 — наличие признака, 0 — отсутствие признака) до точных значений (например, амп­литуда альфа-ритма составляет 95 микровольт</a:t>
            </a:r>
            <a:r>
              <a:rPr lang="ru-RU" sz="2850" dirty="0" smtClean="0"/>
              <a:t>).</a:t>
            </a:r>
            <a:endParaRPr lang="ru-RU" sz="2850" dirty="0"/>
          </a:p>
        </p:txBody>
      </p:sp>
    </p:spTree>
    <p:extLst>
      <p:ext uri="{BB962C8B-B14F-4D97-AF65-F5344CB8AC3E}">
        <p14:creationId xmlns:p14="http://schemas.microsoft.com/office/powerpoint/2010/main" val="341972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u="sng" dirty="0"/>
              <a:t>Цели и задачи работы:  </a:t>
            </a:r>
            <a:r>
              <a:rPr lang="ru-RU" sz="3600" dirty="0"/>
              <a:t> </a:t>
            </a:r>
            <a:endParaRPr lang="en-US" sz="3600" dirty="0" smtClean="0"/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/>
              <a:t>Овладеть </a:t>
            </a:r>
            <a:r>
              <a:rPr lang="ru-RU" sz="3600" dirty="0"/>
              <a:t>понятиями экстраверсии и нейротизма для проведения работы № 3 (по наблюдению). </a:t>
            </a:r>
            <a:endParaRPr lang="en-US" sz="3600" dirty="0" smtClean="0"/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/>
              <a:t>Освоить </a:t>
            </a:r>
            <a:r>
              <a:rPr lang="ru-RU" sz="3600" dirty="0"/>
              <a:t>использование опросника Е</a:t>
            </a:r>
            <a:r>
              <a:rPr lang="en-US" sz="3600" dirty="0"/>
              <a:t>PI</a:t>
            </a:r>
            <a:r>
              <a:rPr lang="ru-RU" sz="3600" dirty="0"/>
              <a:t> как наиболее доступной и характерной методики исследования личности. </a:t>
            </a:r>
            <a:endParaRPr lang="en-US" sz="3600" dirty="0" smtClean="0"/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/>
              <a:t>Совершенствовать </a:t>
            </a:r>
            <a:r>
              <a:rPr lang="ru-RU" sz="3600" dirty="0"/>
              <a:t>навыки использования статистического пакета </a:t>
            </a:r>
            <a:r>
              <a:rPr lang="en-US" sz="3600" dirty="0"/>
              <a:t>SPSS</a:t>
            </a:r>
            <a:r>
              <a:rPr lang="ru-RU" sz="3600" dirty="0"/>
              <a:t> при анализе экспериментальных данных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7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600" u="sng" dirty="0"/>
              <a:t>Теоретические сведения:</a:t>
            </a:r>
            <a:endParaRPr lang="ru-RU" sz="3600" dirty="0"/>
          </a:p>
          <a:p>
            <a:pPr>
              <a:defRPr/>
            </a:pPr>
            <a:r>
              <a:rPr lang="ru-RU" sz="3600" dirty="0"/>
              <a:t>Общая характеристика экстраверсии и </a:t>
            </a:r>
            <a:r>
              <a:rPr lang="ru-RU" sz="3600" dirty="0" err="1"/>
              <a:t>нейротизма</a:t>
            </a:r>
            <a:r>
              <a:rPr lang="ru-RU" sz="3600" dirty="0"/>
              <a:t>. Классическое понимание темперамента и связь темперамента с экстраверсией и </a:t>
            </a:r>
            <a:r>
              <a:rPr lang="ru-RU" sz="3600" dirty="0" err="1"/>
              <a:t>нейротизмом</a:t>
            </a:r>
            <a:r>
              <a:rPr lang="ru-RU" sz="3600" dirty="0"/>
              <a:t>. Круг </a:t>
            </a:r>
            <a:r>
              <a:rPr lang="ru-RU" sz="3600" dirty="0" err="1"/>
              <a:t>Айзенка</a:t>
            </a:r>
            <a:r>
              <a:rPr lang="ru-RU" sz="3600" dirty="0"/>
              <a:t>. Основные версии Личностного опросника </a:t>
            </a:r>
            <a:r>
              <a:rPr lang="ru-RU" sz="3600" dirty="0" err="1"/>
              <a:t>Айзенка</a:t>
            </a:r>
            <a:r>
              <a:rPr lang="ru-RU" sz="3600" dirty="0"/>
              <a:t>. «Конструкция» Е</a:t>
            </a:r>
            <a:r>
              <a:rPr lang="en-US" sz="3600" dirty="0"/>
              <a:t>PI</a:t>
            </a:r>
            <a:r>
              <a:rPr lang="ru-RU" sz="3600" dirty="0"/>
              <a:t> и правила его интерпретации. </a:t>
            </a:r>
            <a:r>
              <a:rPr lang="ru-RU" sz="3600" dirty="0" err="1"/>
              <a:t>Валидность</a:t>
            </a:r>
            <a:r>
              <a:rPr lang="ru-RU" sz="3600" dirty="0"/>
              <a:t> и надежность Е</a:t>
            </a:r>
            <a:r>
              <a:rPr lang="en-US" sz="3600" dirty="0"/>
              <a:t>PI</a:t>
            </a:r>
            <a:r>
              <a:rPr lang="ru-RU" sz="36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ru-RU" sz="4800" u="sng" dirty="0"/>
              <a:t>Оснащение</a:t>
            </a:r>
            <a:r>
              <a:rPr lang="ru-RU" sz="4800" dirty="0"/>
              <a:t>: ПК, </a:t>
            </a:r>
            <a:r>
              <a:rPr lang="ru-RU" sz="4800" dirty="0" err="1"/>
              <a:t>Компьют</a:t>
            </a:r>
            <a:r>
              <a:rPr lang="ru-RU" sz="4800" dirty="0"/>
              <a:t>. программы </a:t>
            </a:r>
            <a:r>
              <a:rPr lang="ru-RU" sz="4800" dirty="0" err="1"/>
              <a:t>Effecton</a:t>
            </a:r>
            <a:r>
              <a:rPr lang="ru-RU" sz="4800" dirty="0"/>
              <a:t> </a:t>
            </a:r>
            <a:r>
              <a:rPr lang="ru-RU" sz="4800" dirty="0" err="1"/>
              <a:t>Studio</a:t>
            </a:r>
            <a:r>
              <a:rPr lang="ru-RU" sz="4800" dirty="0"/>
              <a:t> 2006, </a:t>
            </a:r>
            <a:r>
              <a:rPr lang="en-US" sz="4800" dirty="0"/>
              <a:t>Excel</a:t>
            </a:r>
            <a:r>
              <a:rPr lang="ru-RU" sz="4800" dirty="0"/>
              <a:t>, </a:t>
            </a:r>
            <a:r>
              <a:rPr lang="en-US" sz="4800" dirty="0"/>
              <a:t>SPSS</a:t>
            </a:r>
            <a:r>
              <a:rPr lang="ru-RU" sz="4800" dirty="0"/>
              <a:t>.	</a:t>
            </a:r>
          </a:p>
          <a:p>
            <a:pPr>
              <a:defRPr/>
            </a:pPr>
            <a:r>
              <a:rPr lang="ru-RU" sz="4800" dirty="0"/>
              <a:t> </a:t>
            </a:r>
            <a:r>
              <a:rPr lang="ru-RU" sz="4800" u="sng" dirty="0" smtClean="0"/>
              <a:t>Порядок </a:t>
            </a:r>
            <a:r>
              <a:rPr lang="ru-RU" sz="4800" u="sng" dirty="0"/>
              <a:t>проведения работы: </a:t>
            </a:r>
            <a:r>
              <a:rPr lang="ru-RU" sz="4800" dirty="0"/>
              <a:t>В соответствии с инструкцией выбранного варианта опросника. </a:t>
            </a:r>
          </a:p>
          <a:p>
            <a:pPr>
              <a:defRPr/>
            </a:pPr>
            <a:r>
              <a:rPr lang="ru-RU" sz="4800" dirty="0"/>
              <a:t> </a:t>
            </a:r>
            <a:r>
              <a:rPr lang="ru-RU" sz="4800" u="sng" dirty="0" smtClean="0"/>
              <a:t>Получение</a:t>
            </a:r>
            <a:r>
              <a:rPr lang="ru-RU" sz="4800" u="sng" dirty="0"/>
              <a:t>, обработка и анализ результатов:</a:t>
            </a:r>
            <a:endParaRPr lang="ru-RU" sz="4800" dirty="0"/>
          </a:p>
          <a:p>
            <a:pPr marL="960437" indent="-914400">
              <a:buFont typeface="+mj-lt"/>
              <a:buAutoNum type="arabicPeriod"/>
              <a:defRPr/>
            </a:pPr>
            <a:r>
              <a:rPr lang="ru-RU" sz="4800" dirty="0"/>
              <a:t>Зафиксировать результаты (в случае бланкового варианта воспользоваться ключом)</a:t>
            </a:r>
          </a:p>
          <a:p>
            <a:pPr marL="960437" indent="-914400">
              <a:buFont typeface="+mj-lt"/>
              <a:buAutoNum type="arabicPeriod"/>
              <a:defRPr/>
            </a:pPr>
            <a:r>
              <a:rPr lang="ru-RU" sz="4800" dirty="0"/>
              <a:t>Все полученные результаты занести в сводную таблицу.</a:t>
            </a:r>
          </a:p>
          <a:p>
            <a:pPr marL="960437" indent="-914400">
              <a:buFont typeface="+mj-lt"/>
              <a:buAutoNum type="arabicPeriod"/>
              <a:defRPr/>
            </a:pPr>
            <a:r>
              <a:rPr lang="ru-RU" sz="4800" dirty="0"/>
              <a:t>Проанализировать полученные данные на «выбросы», рассчитать описательные статистики, проверить соответствие распределений нормальному закону. Проанализировать </a:t>
            </a:r>
            <a:r>
              <a:rPr lang="ru-RU" sz="4800"/>
              <a:t>индивидуальные </a:t>
            </a:r>
            <a:r>
              <a:rPr lang="ru-RU" sz="4800" smtClean="0"/>
              <a:t>результаты.</a:t>
            </a:r>
            <a:endParaRPr lang="ru-RU" sz="4800" dirty="0"/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ru-RU" alt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4281656"/>
          </a:xfrm>
        </p:spPr>
        <p:txBody>
          <a:bodyPr/>
          <a:lstStyle/>
          <a:p>
            <a:pPr marL="560387" lvl="0" indent="-514350">
              <a:buFont typeface="+mj-lt"/>
              <a:buAutoNum type="arabicPeriod" startAt="4"/>
              <a:defRPr/>
            </a:pPr>
            <a:r>
              <a:rPr lang="ru-RU" sz="2400" dirty="0"/>
              <a:t>Выявить координаты эмпирического (характерного для нашей выборки) центра круга </a:t>
            </a:r>
            <a:r>
              <a:rPr lang="ru-RU" sz="2400" dirty="0" err="1"/>
              <a:t>Айзенка</a:t>
            </a:r>
            <a:r>
              <a:rPr lang="ru-RU" sz="2400" dirty="0"/>
              <a:t>. На рисунке наглядно отобразить взаимное положение теоретического и эмпирического центров .</a:t>
            </a:r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0841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0664" y="260648"/>
            <a:ext cx="9595556" cy="6120680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5940152" y="836712"/>
            <a:ext cx="0" cy="511256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203848" y="3717032"/>
            <a:ext cx="48245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5868144" y="364502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750622"/>
            <a:ext cx="33843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Эмпирические координаты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Скругленная соединительная линия 9"/>
          <p:cNvCxnSpPr/>
          <p:nvPr/>
        </p:nvCxnSpPr>
        <p:spPr>
          <a:xfrm>
            <a:off x="2555776" y="1119954"/>
            <a:ext cx="3384376" cy="65286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703808" y="3423476"/>
            <a:ext cx="504056" cy="54006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13" name="Скругленная соединительная линия 12"/>
          <p:cNvCxnSpPr/>
          <p:nvPr/>
        </p:nvCxnSpPr>
        <p:spPr>
          <a:xfrm>
            <a:off x="2571460" y="1111301"/>
            <a:ext cx="3384376" cy="65286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5035881"/>
            <a:ext cx="33843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E67C8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Зона неопределённости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E67C8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" name="Скругленная соединительная линия 14"/>
          <p:cNvCxnSpPr>
            <a:stCxn id="14" idx="0"/>
          </p:cNvCxnSpPr>
          <p:nvPr/>
        </p:nvCxnSpPr>
        <p:spPr>
          <a:xfrm rot="5400000" flipH="1" flipV="1">
            <a:off x="3272346" y="2604419"/>
            <a:ext cx="1246841" cy="3616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59022" y="5362763"/>
            <a:ext cx="102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σ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/2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5301208"/>
            <a:ext cx="1152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Сторона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Прямоуг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24672" y="5224874"/>
            <a:ext cx="2339189" cy="872749"/>
          </a:xfrm>
          <a:prstGeom prst="round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25" name="Скругленная соединительная линия 24"/>
          <p:cNvCxnSpPr>
            <a:stCxn id="23" idx="0"/>
          </p:cNvCxnSpPr>
          <p:nvPr/>
        </p:nvCxnSpPr>
        <p:spPr>
          <a:xfrm rot="16200000" flipV="1">
            <a:off x="6423517" y="3554123"/>
            <a:ext cx="1431507" cy="190999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40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503237" indent="-457200">
              <a:buFont typeface="+mj-lt"/>
              <a:buAutoNum type="arabicPeriod" startAt="5"/>
              <a:defRPr/>
            </a:pPr>
            <a:r>
              <a:rPr lang="ru-RU" sz="2400" dirty="0" smtClean="0"/>
              <a:t>Выявить </a:t>
            </a:r>
            <a:r>
              <a:rPr lang="ru-RU" sz="2400" dirty="0"/>
              <a:t>«зону нечувствительности» теста, полагая, что «разрешающая способность» по шкалам теста не более </a:t>
            </a:r>
            <a:r>
              <a:rPr lang="ru-RU" sz="2400" dirty="0" smtClean="0"/>
              <a:t>σ/2 (для </a:t>
            </a:r>
            <a:r>
              <a:rPr lang="en-US" sz="2400" dirty="0" smtClean="0"/>
              <a:t>N</a:t>
            </a:r>
            <a:r>
              <a:rPr lang="ru-RU" sz="2400" baseline="-25000" dirty="0" smtClean="0"/>
              <a:t>выборки</a:t>
            </a:r>
            <a:r>
              <a:rPr lang="ru-RU" sz="2400" dirty="0" smtClean="0"/>
              <a:t>≈20). </a:t>
            </a:r>
            <a:r>
              <a:rPr lang="ru-RU" sz="2400" dirty="0"/>
              <a:t>Отобразить «зону нечувствительности» графически в виде прямоугольника на круге </a:t>
            </a:r>
            <a:r>
              <a:rPr lang="ru-RU" sz="2400" dirty="0" err="1"/>
              <a:t>Айзенка</a:t>
            </a:r>
            <a:r>
              <a:rPr lang="ru-RU" sz="2400" dirty="0"/>
              <a:t>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840" y="2132856"/>
            <a:ext cx="5595504" cy="45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Содержимое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7504" y="188640"/>
                <a:ext cx="9036496" cy="6552728"/>
              </a:xfr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extLst/>
            </p:spPr>
            <p:txBody>
              <a:bodyPr rtlCol="0">
                <a:normAutofit/>
              </a:bodyPr>
              <a:lstStyle/>
              <a:p>
                <a:pPr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Arial" panose="020B0604020202020204" pitchFamily="34" charset="0"/>
                  <a:buNone/>
                  <a:defRPr/>
                </a:pPr>
                <a:r>
                  <a:rPr lang="ru-RU" alt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Задания 4 и 5 моделируют </a:t>
                </a:r>
                <a:r>
                  <a:rPr lang="ru-RU" altLang="ru-RU" sz="32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проверку теста на возможное смещение норм по шкалам. </a:t>
                </a:r>
                <a:r>
                  <a:rPr lang="ru-RU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«Разрешающая </a:t>
                </a:r>
                <a:r>
                  <a:rPr 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способность</a:t>
                </a:r>
                <a:r>
                  <a:rPr lang="ru-RU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» - </a:t>
                </a:r>
                <a:r>
                  <a:rPr 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это, фактически, доверительный интервал для среднего, который зависит от объёма нормативной выборки.</a:t>
                </a:r>
              </a:p>
              <a:p>
                <a:pPr indent="0" algn="ctr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Arial" panose="020B0604020202020204" pitchFamily="34" charset="0"/>
                  <a:buNone/>
                  <a:defRPr/>
                </a:pPr>
                <a:r>
                  <a:rPr 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ДИ</a:t>
                </a:r>
                <a:r>
                  <a:rPr lang="ru-RU" sz="3200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95% </a:t>
                </a:r>
                <a:r>
                  <a:rPr 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ru-RU" sz="4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en-US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alt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*1,96 </a:t>
                </a:r>
                <a:r>
                  <a:rPr lang="ru-RU" altLang="ru-RU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(можно рассчитать в </a:t>
                </a:r>
                <a:r>
                  <a:rPr lang="en-US" altLang="ru-RU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SPSS)</a:t>
                </a:r>
                <a:endParaRPr lang="ru-RU" altLang="ru-RU" sz="1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Arial" panose="020B0604020202020204" pitchFamily="34" charset="0"/>
                  <a:buNone/>
                  <a:defRPr/>
                </a:pPr>
                <a:r>
                  <a:rPr lang="ru-RU" alt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Для выборки </a:t>
                </a:r>
                <a:r>
                  <a:rPr lang="en-US" alt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n≈20</a:t>
                </a:r>
                <a:r>
                  <a:rPr lang="ru-RU" alt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   </a:t>
                </a:r>
                <a:r>
                  <a:rPr lang="ru-RU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ДИ</a:t>
                </a:r>
                <a:r>
                  <a:rPr lang="ru-RU" sz="3200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95</a:t>
                </a:r>
                <a:r>
                  <a:rPr lang="ru-RU" sz="32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% </a:t>
                </a:r>
                <a:r>
                  <a:rPr lang="en-US" altLang="ru-RU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altLang="ru-RU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indent="0" eaLnBrk="1" fontAlgn="auto" hangingPunct="1">
                  <a:spcBef>
                    <a:spcPts val="600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Arial" panose="020B0604020202020204" pitchFamily="34" charset="0"/>
                  <a:buNone/>
                  <a:defRPr/>
                </a:pPr>
                <a:r>
                  <a:rPr lang="ru-RU" alt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Если «старый» центр рассеяния входит в доверительный интервал, то смещения не произошло и наоборот.</a:t>
                </a:r>
              </a:p>
              <a:p>
                <a:pPr indent="0" eaLnBrk="1" fontAlgn="auto" hangingPunct="1">
                  <a:lnSpc>
                    <a:spcPct val="8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Arial" panose="020B0604020202020204" pitchFamily="34" charset="0"/>
                  <a:buNone/>
                  <a:defRPr/>
                </a:pPr>
                <a:r>
                  <a:rPr lang="ru-RU" altLang="ru-RU" sz="24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Теоретически предельная разрешающая способность для опросников – 1 сырой балл. Необходимый объём репрезентативной выборки для решения задачи</a:t>
                </a:r>
                <a:r>
                  <a:rPr lang="en-US" altLang="ru-RU" sz="24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altLang="ru-RU" sz="24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для</a:t>
                </a:r>
                <a:r>
                  <a:rPr lang="en-US" altLang="ru-RU" sz="24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EPI</a:t>
                </a:r>
                <a:r>
                  <a:rPr lang="ru-RU" altLang="ru-RU" sz="24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alt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n&gt;</a:t>
                </a:r>
                <a:r>
                  <a:rPr lang="ru-RU" alt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alt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altLang="ru-RU" sz="24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171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7504" y="188640"/>
                <a:ext cx="9036496" cy="6552728"/>
              </a:xfrm>
              <a:blipFill rotWithShape="0">
                <a:blip r:embed="rId2"/>
                <a:stretch>
                  <a:fillRect t="-1302" r="-1080"/>
                </a:stretch>
              </a:blipFill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0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0664" y="260648"/>
            <a:ext cx="9595556" cy="6120680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5940152" y="836712"/>
            <a:ext cx="0" cy="511256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203848" y="3717032"/>
            <a:ext cx="48245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5868144" y="364502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750622"/>
            <a:ext cx="33843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Эмпирические координаты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0" name="Скругленная соединительная линия 9"/>
          <p:cNvCxnSpPr/>
          <p:nvPr/>
        </p:nvCxnSpPr>
        <p:spPr>
          <a:xfrm>
            <a:off x="2555776" y="1119954"/>
            <a:ext cx="3384376" cy="65286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703808" y="3423476"/>
            <a:ext cx="504056" cy="54006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3" name="Скругленная соединительная линия 12"/>
          <p:cNvCxnSpPr/>
          <p:nvPr/>
        </p:nvCxnSpPr>
        <p:spPr>
          <a:xfrm>
            <a:off x="2571460" y="1111301"/>
            <a:ext cx="3384376" cy="65286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5035881"/>
            <a:ext cx="33843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4E67C8">
                    <a:lumMod val="60000"/>
                    <a:lumOff val="40000"/>
                  </a:srgbClr>
                </a:solidFill>
              </a:rPr>
              <a:t>Зона неопределённости</a:t>
            </a:r>
            <a:endParaRPr lang="ru-RU" dirty="0">
              <a:solidFill>
                <a:srgbClr val="4E67C8">
                  <a:lumMod val="60000"/>
                  <a:lumOff val="40000"/>
                </a:srgbClr>
              </a:solidFill>
            </a:endParaRPr>
          </a:p>
        </p:txBody>
      </p:sp>
      <p:cxnSp>
        <p:nvCxnSpPr>
          <p:cNvPr id="15" name="Скругленная соединительная линия 14"/>
          <p:cNvCxnSpPr>
            <a:stCxn id="14" idx="0"/>
          </p:cNvCxnSpPr>
          <p:nvPr/>
        </p:nvCxnSpPr>
        <p:spPr>
          <a:xfrm rot="5400000" flipH="1" flipV="1">
            <a:off x="3272346" y="2604419"/>
            <a:ext cx="1246841" cy="36160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59022" y="5362763"/>
            <a:ext cx="102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= </a:t>
            </a:r>
            <a:r>
              <a:rPr lang="el-GR" sz="2800" dirty="0">
                <a:solidFill>
                  <a:srgbClr val="FF0000"/>
                </a:solidFill>
              </a:rPr>
              <a:t>σ</a:t>
            </a:r>
            <a:r>
              <a:rPr lang="ru-RU" sz="2800" dirty="0">
                <a:solidFill>
                  <a:srgbClr val="FF0000"/>
                </a:solidFill>
              </a:rPr>
              <a:t>/2 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5301208"/>
            <a:ext cx="1152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Сторона</a:t>
            </a:r>
          </a:p>
          <a:p>
            <a:r>
              <a:rPr lang="ru-RU" dirty="0" err="1" smtClean="0">
                <a:solidFill>
                  <a:prstClr val="black"/>
                </a:solidFill>
              </a:rPr>
              <a:t>Прямоуг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24672" y="5224874"/>
            <a:ext cx="2339189" cy="872749"/>
          </a:xfrm>
          <a:prstGeom prst="round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5" name="Скругленная соединительная линия 24"/>
          <p:cNvCxnSpPr>
            <a:stCxn id="23" idx="0"/>
          </p:cNvCxnSpPr>
          <p:nvPr/>
        </p:nvCxnSpPr>
        <p:spPr>
          <a:xfrm rot="16200000" flipV="1">
            <a:off x="6423517" y="3554123"/>
            <a:ext cx="1431507" cy="190999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2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560387" indent="-514350">
              <a:buFont typeface="+mj-lt"/>
              <a:buAutoNum type="arabicPeriod" startAt="6"/>
              <a:defRPr/>
            </a:pPr>
            <a:r>
              <a:rPr lang="ru-RU" sz="3200" dirty="0" smtClean="0"/>
              <a:t>Сравнить </a:t>
            </a:r>
            <a:r>
              <a:rPr lang="ru-RU" sz="3200" dirty="0"/>
              <a:t>средние значения уровня экстраверсии и нейротизма для лиц мужского и женского пола. </a:t>
            </a:r>
          </a:p>
          <a:p>
            <a:pPr marL="560387" indent="-514350">
              <a:buFont typeface="+mj-lt"/>
              <a:buAutoNum type="arabicPeriod" startAt="6"/>
              <a:defRPr/>
            </a:pPr>
            <a:r>
              <a:rPr lang="ru-RU" sz="3200" dirty="0"/>
              <a:t> Определить, есть ли статистическая связь между показателями </a:t>
            </a:r>
            <a:r>
              <a:rPr lang="ru-RU" sz="3200" dirty="0" err="1"/>
              <a:t>эктраверсии</a:t>
            </a:r>
            <a:r>
              <a:rPr lang="ru-RU" sz="3200" dirty="0"/>
              <a:t>, </a:t>
            </a:r>
            <a:r>
              <a:rPr lang="ru-RU" sz="3200" dirty="0" err="1"/>
              <a:t>нейротизма</a:t>
            </a:r>
            <a:r>
              <a:rPr lang="ru-RU" sz="3200" dirty="0"/>
              <a:t> и временем простой реакции и реакции выбора</a:t>
            </a:r>
            <a:r>
              <a:rPr lang="ru-RU" sz="3200" dirty="0" smtClean="0"/>
              <a:t>.</a:t>
            </a:r>
          </a:p>
          <a:p>
            <a:pPr marL="560387" indent="-514350">
              <a:buFont typeface="+mj-lt"/>
              <a:buAutoNum type="arabicPeriod" startAt="6"/>
              <a:defRPr/>
            </a:pPr>
            <a:r>
              <a:rPr lang="ru-RU" sz="3200" dirty="0" smtClean="0"/>
              <a:t>Определить граничный показатель «шкалы лжи» для данной выборки</a:t>
            </a:r>
            <a:r>
              <a:rPr lang="ru-RU" sz="3200" dirty="0" smtClean="0"/>
              <a:t>. </a:t>
            </a:r>
            <a:r>
              <a:rPr lang="ru-RU" sz="3200" b="1" i="1" dirty="0" smtClean="0"/>
              <a:t>(таблица частот для «лжи», найти уровень, соответствующий примерно 95%)</a:t>
            </a:r>
            <a:endParaRPr lang="ru-RU" sz="3200" b="1" i="1" dirty="0"/>
          </a:p>
          <a:p>
            <a:pPr marL="514350" indent="-514350" algn="just" eaLnBrk="1" fontAlgn="auto" hangingPunct="1">
              <a:buClr>
                <a:schemeClr val="accent6">
                  <a:lumMod val="75000"/>
                </a:schemeClr>
              </a:buClr>
              <a:buFont typeface="+mj-lt"/>
              <a:buAutoNum type="arabicPeriod" startAt="6"/>
              <a:defRPr/>
            </a:pPr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189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7591" y="116632"/>
            <a:ext cx="8811733" cy="65527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Измерение – это процедура приписывания чисел объектам исследования в соответствии с определенными правилами.</a:t>
            </a:r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(Стивенсон С., 1960)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преобразует наши восприятия в понятные, легко поддающиеся обработке вещи, называемые «числами». Это дает возможность сравнивать объекты между собой, классифицировать их, группировать и так далее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7591" y="116632"/>
            <a:ext cx="8811733" cy="67413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Измерения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психологии обладают двумя особенностями:</a:t>
            </a:r>
            <a:endParaRPr lang="ru-RU" sz="27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 smtClean="0">
                <a:solidFill>
                  <a:srgbClr val="00B050"/>
                </a:solidFill>
              </a:rPr>
              <a:t>I</a:t>
            </a:r>
            <a:r>
              <a:rPr lang="en-US" sz="3000" b="1" dirty="0">
                <a:solidFill>
                  <a:srgbClr val="00B050"/>
                </a:solidFill>
              </a:rPr>
              <a:t>. </a:t>
            </a:r>
            <a:r>
              <a:rPr lang="ru-RU" sz="3000" b="1" dirty="0">
                <a:solidFill>
                  <a:srgbClr val="00B050"/>
                </a:solidFill>
              </a:rPr>
              <a:t>Психические явления СУБЪЕКТИВНЫ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Они извне не наблюдаются и не измеряются непосредственно</a:t>
            </a:r>
            <a:r>
              <a:rPr lang="ru-RU" sz="2400" b="1" dirty="0" smtClean="0">
                <a:solidFill>
                  <a:srgbClr val="FF0000"/>
                </a:solidFill>
              </a:rPr>
              <a:t>!!! </a:t>
            </a:r>
            <a:r>
              <a:rPr lang="ru-RU" sz="3300" dirty="0" smtClean="0">
                <a:solidFill>
                  <a:prstClr val="black"/>
                </a:solidFill>
              </a:rPr>
              <a:t>О </a:t>
            </a:r>
            <a:r>
              <a:rPr lang="ru-RU" sz="3300" dirty="0">
                <a:solidFill>
                  <a:prstClr val="black"/>
                </a:solidFill>
              </a:rPr>
              <a:t>них судят лишь косвенно по внешним индикаторам</a:t>
            </a:r>
            <a:r>
              <a:rPr lang="ru-RU" sz="3300" dirty="0" smtClean="0">
                <a:solidFill>
                  <a:prstClr val="black"/>
                </a:solidFill>
              </a:rPr>
              <a:t>!</a:t>
            </a:r>
          </a:p>
          <a:p>
            <a:pPr marL="0" indent="0">
              <a:buNone/>
            </a:pPr>
            <a:endParaRPr lang="ru-RU" sz="33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B050"/>
                </a:solidFill>
              </a:rPr>
              <a:t>2. Результаты измерений в </a:t>
            </a:r>
            <a:r>
              <a:rPr lang="ru-RU" sz="3000" b="1" dirty="0" smtClean="0">
                <a:solidFill>
                  <a:srgbClr val="00B050"/>
                </a:solidFill>
              </a:rPr>
              <a:t>психологии нестабильны, </a:t>
            </a:r>
            <a:r>
              <a:rPr lang="ru-RU" sz="3000" b="1" dirty="0">
                <a:solidFill>
                  <a:srgbClr val="00B050"/>
                </a:solidFill>
              </a:rPr>
              <a:t>– всегда случайные числа. </a:t>
            </a:r>
          </a:p>
          <a:p>
            <a:pPr marL="46037" indent="0">
              <a:buNone/>
            </a:pPr>
            <a:r>
              <a:rPr lang="ru-RU" sz="3600" dirty="0" smtClean="0"/>
              <a:t>Поэтому обрабатывать их можно лишь </a:t>
            </a:r>
            <a:r>
              <a:rPr lang="ru-RU" sz="3600" dirty="0" smtClean="0">
                <a:solidFill>
                  <a:srgbClr val="FF0000"/>
                </a:solidFill>
              </a:rPr>
              <a:t>с </a:t>
            </a:r>
            <a:r>
              <a:rPr lang="ru-RU" sz="3600" dirty="0">
                <a:solidFill>
                  <a:srgbClr val="FF0000"/>
                </a:solidFill>
              </a:rPr>
              <a:t>помощью методов математической статистики.</a:t>
            </a:r>
          </a:p>
          <a:p>
            <a:pPr marL="0" indent="0">
              <a:buNone/>
            </a:pPr>
            <a:endParaRPr lang="ru-RU" sz="3300" dirty="0">
              <a:solidFill>
                <a:prstClr val="black"/>
              </a:solidFill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6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5176" cy="1656184"/>
          </a:xfrm>
          <a:noFill/>
          <a:ln>
            <a:noFill/>
          </a:ln>
          <a:effectLst/>
        </p:spPr>
        <p:txBody>
          <a:bodyPr/>
          <a:lstStyle/>
          <a:p>
            <a:pPr>
              <a:lnSpc>
                <a:spcPts val="5520"/>
              </a:lnSpc>
            </a:pPr>
            <a:r>
              <a:rPr lang="ru-RU" sz="3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rPr>
              <a:t>Виды внешних индикаторов пси явлений </a:t>
            </a:r>
            <a:br>
              <a:rPr lang="ru-RU" sz="3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3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 убыванию объективности):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2420887"/>
            <a:ext cx="9036496" cy="44371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smtClean="0"/>
              <a:t>1) физиологические показатели (всегда в физических единицах (</a:t>
            </a:r>
            <a:r>
              <a:rPr lang="en-US" sz="3200" smtClean="0">
                <a:solidFill>
                  <a:srgbClr val="0070C0"/>
                </a:solidFill>
              </a:rPr>
              <a:t>tC, </a:t>
            </a:r>
            <a:r>
              <a:rPr lang="ru-RU" sz="3200" smtClean="0">
                <a:solidFill>
                  <a:srgbClr val="0070C0"/>
                </a:solidFill>
              </a:rPr>
              <a:t>ЧСС, кровяное давление, напряжение КГР</a:t>
            </a:r>
            <a:r>
              <a:rPr lang="ru-RU" sz="3200" smtClean="0"/>
              <a:t>…))</a:t>
            </a:r>
          </a:p>
          <a:p>
            <a:pPr marL="0" indent="0">
              <a:buNone/>
            </a:pPr>
            <a:r>
              <a:rPr lang="ru-RU" sz="3200" smtClean="0"/>
              <a:t>2) продукты деятельности, выражаемые в физических единицах (</a:t>
            </a:r>
            <a:r>
              <a:rPr lang="en-US" sz="3200" smtClean="0">
                <a:solidFill>
                  <a:srgbClr val="0070C0"/>
                </a:solidFill>
              </a:rPr>
              <a:t>t </a:t>
            </a:r>
            <a:r>
              <a:rPr lang="ru-RU" sz="3200" smtClean="0">
                <a:solidFill>
                  <a:srgbClr val="0070C0"/>
                </a:solidFill>
              </a:rPr>
              <a:t>реакции, количество решённых задач..)</a:t>
            </a:r>
            <a:endParaRPr lang="ru-RU" sz="3200" smtClean="0"/>
          </a:p>
          <a:p>
            <a:pPr marL="0" indent="0">
              <a:buNone/>
            </a:pPr>
            <a:r>
              <a:rPr lang="ru-RU" sz="3200" smtClean="0"/>
              <a:t>3) результаты наблюдения поведения (</a:t>
            </a:r>
            <a:r>
              <a:rPr lang="ru-RU" sz="3200" smtClean="0">
                <a:solidFill>
                  <a:srgbClr val="0070C0"/>
                </a:solidFill>
              </a:rPr>
              <a:t>вербальные и невербальные поведенческие признаки,</a:t>
            </a:r>
            <a:r>
              <a:rPr lang="en-US" sz="3200" smtClean="0">
                <a:solidFill>
                  <a:srgbClr val="0070C0"/>
                </a:solidFill>
              </a:rPr>
              <a:t> </a:t>
            </a:r>
            <a:r>
              <a:rPr lang="ru-RU" sz="3200" smtClean="0">
                <a:solidFill>
                  <a:srgbClr val="0070C0"/>
                </a:solidFill>
              </a:rPr>
              <a:t>перемещения в пространстве</a:t>
            </a:r>
            <a:r>
              <a:rPr lang="ru-RU" sz="3200" smtClean="0"/>
              <a:t>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962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260648"/>
            <a:ext cx="8964488" cy="63367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4) показатели самоотчета испытуемых по стандартным опросникам (</a:t>
            </a:r>
            <a:r>
              <a:rPr lang="ru-RU" sz="3200" dirty="0">
                <a:solidFill>
                  <a:srgbClr val="0070C0"/>
                </a:solidFill>
              </a:rPr>
              <a:t>количество ответов на вопросы, связанные с определенным типом поведения, отношениями, предпочтениями</a:t>
            </a:r>
            <a:r>
              <a:rPr lang="ru-RU" sz="3200" dirty="0"/>
              <a:t>)</a:t>
            </a:r>
          </a:p>
          <a:p>
            <a:pPr marL="0" indent="0">
              <a:buNone/>
            </a:pPr>
            <a:r>
              <a:rPr lang="ru-RU" sz="3200" dirty="0"/>
              <a:t>5) продукты деятельности, оцениваемые качественно (не в характерных физических единицах) – </a:t>
            </a:r>
            <a:r>
              <a:rPr lang="ru-RU" sz="3200" dirty="0">
                <a:solidFill>
                  <a:srgbClr val="0070C0"/>
                </a:solidFill>
              </a:rPr>
              <a:t>оригинальность</a:t>
            </a:r>
            <a:r>
              <a:rPr lang="ru-RU" sz="3200" dirty="0"/>
              <a:t> </a:t>
            </a:r>
            <a:r>
              <a:rPr lang="ru-RU" sz="3200" dirty="0">
                <a:solidFill>
                  <a:srgbClr val="0070C0"/>
                </a:solidFill>
              </a:rPr>
              <a:t>рисунка, свободные рассказы, игры, отчеты по оценке абстрактных или бесформенных </a:t>
            </a:r>
            <a:r>
              <a:rPr lang="ru-RU" sz="3200" dirty="0" smtClean="0">
                <a:solidFill>
                  <a:srgbClr val="0070C0"/>
                </a:solidFill>
              </a:rPr>
              <a:t>фигур,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ассоциативные </a:t>
            </a:r>
            <a:r>
              <a:rPr lang="ru-RU" sz="3200" dirty="0"/>
              <a:t>ответы и реакции </a:t>
            </a:r>
            <a:r>
              <a:rPr lang="ru-RU" sz="3200" dirty="0">
                <a:solidFill>
                  <a:srgbClr val="00B0F0"/>
                </a:solidFill>
              </a:rPr>
              <a:t>(Вася – человек)</a:t>
            </a:r>
          </a:p>
        </p:txBody>
      </p:sp>
    </p:spTree>
    <p:extLst>
      <p:ext uri="{BB962C8B-B14F-4D97-AF65-F5344CB8AC3E}">
        <p14:creationId xmlns:p14="http://schemas.microsoft.com/office/powerpoint/2010/main" val="33365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55863" y="116632"/>
            <a:ext cx="8988137" cy="64807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7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Шкала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упорядоченную совокупность данных.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Шкалы задают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измерения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устанавливают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соответствия между свойствами чисел и свойствами изучаемых объектов.</a:t>
            </a: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Шкалы классифицируются по свойствам используемых в них чисел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 indent="0" algn="just">
              <a:buNone/>
            </a:pPr>
            <a:r>
              <a:rPr lang="ru-RU" altLang="ru-RU" sz="2800" dirty="0" smtClean="0">
                <a:latin typeface="Arial" panose="020B0604020202020204" pitchFamily="34" charset="0"/>
              </a:rPr>
              <a:t>В </a:t>
            </a:r>
            <a:r>
              <a:rPr lang="ru-RU" altLang="ru-RU" sz="2800" dirty="0">
                <a:latin typeface="Arial" panose="020B0604020202020204" pitchFamily="34" charset="0"/>
              </a:rPr>
              <a:t>психологии используются 3 основных  шкалы:</a:t>
            </a:r>
            <a:endParaRPr lang="ru-RU" sz="2800" dirty="0"/>
          </a:p>
          <a:p>
            <a:pPr marL="871538" indent="-385763">
              <a:buFont typeface="+mj-lt"/>
              <a:buAutoNum type="arabicPeriod"/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Шкала наименований (номинативная)</a:t>
            </a:r>
          </a:p>
          <a:p>
            <a:pPr marL="871538" indent="-385763">
              <a:buFont typeface="+mj-lt"/>
              <a:buAutoNum type="arabicPeriod"/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Порядковая (ранговая) шкала. </a:t>
            </a:r>
          </a:p>
          <a:p>
            <a:pPr marL="871538" indent="-385763"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Количественная (метрическая) шкала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7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5775" indent="0" algn="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Наследов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соответствующий параграф!!!)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7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4871</TotalTime>
  <Words>2455</Words>
  <Application>Microsoft Office PowerPoint</Application>
  <PresentationFormat>Экран (4:3)</PresentationFormat>
  <Paragraphs>237</Paragraphs>
  <Slides>48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7" baseType="lpstr">
      <vt:lpstr>Arial</vt:lpstr>
      <vt:lpstr>Calibri</vt:lpstr>
      <vt:lpstr>Cambria Math</vt:lpstr>
      <vt:lpstr>Georgia</vt:lpstr>
      <vt:lpstr>Symbol</vt:lpstr>
      <vt:lpstr>Times New Roman</vt:lpstr>
      <vt:lpstr>Trebuchet MS</vt:lpstr>
      <vt:lpstr>Wingdings 2</vt:lpstr>
      <vt:lpstr>Воздушный поток</vt:lpstr>
      <vt:lpstr>Тема 1  ОСНОВНЫЕ СВЕДЕНИЯ О ПСИХОМЕТРИКЕ Куликов В.С. 2024   </vt:lpstr>
      <vt:lpstr> </vt:lpstr>
      <vt:lpstr> </vt:lpstr>
      <vt:lpstr>Презентация PowerPoint</vt:lpstr>
      <vt:lpstr>Презентация PowerPoint</vt:lpstr>
      <vt:lpstr>Презентация PowerPoint</vt:lpstr>
      <vt:lpstr>Виды внешних индикаторов пси явлений  (по убыванию объективности): </vt:lpstr>
      <vt:lpstr>Презентация PowerPoint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Пузанова</dc:creator>
  <cp:lastModifiedBy>Учетная запись Майкрософт</cp:lastModifiedBy>
  <cp:revision>280</cp:revision>
  <dcterms:created xsi:type="dcterms:W3CDTF">2011-04-17T20:35:12Z</dcterms:created>
  <dcterms:modified xsi:type="dcterms:W3CDTF">2024-09-07T09:21:12Z</dcterms:modified>
</cp:coreProperties>
</file>