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30" r:id="rId5"/>
    <p:sldId id="307" r:id="rId6"/>
    <p:sldId id="309" r:id="rId7"/>
    <p:sldId id="331" r:id="rId8"/>
    <p:sldId id="310" r:id="rId9"/>
    <p:sldId id="279" r:id="rId10"/>
    <p:sldId id="311" r:id="rId11"/>
    <p:sldId id="280" r:id="rId12"/>
    <p:sldId id="312" r:id="rId13"/>
    <p:sldId id="281" r:id="rId14"/>
    <p:sldId id="313" r:id="rId15"/>
    <p:sldId id="314" r:id="rId16"/>
    <p:sldId id="315" r:id="rId17"/>
    <p:sldId id="318" r:id="rId18"/>
    <p:sldId id="319" r:id="rId19"/>
    <p:sldId id="320" r:id="rId20"/>
    <p:sldId id="282" r:id="rId21"/>
    <p:sldId id="321" r:id="rId22"/>
    <p:sldId id="322" r:id="rId23"/>
    <p:sldId id="332" r:id="rId24"/>
    <p:sldId id="283" r:id="rId25"/>
    <p:sldId id="323" r:id="rId26"/>
    <p:sldId id="324" r:id="rId27"/>
    <p:sldId id="325" r:id="rId28"/>
    <p:sldId id="326" r:id="rId29"/>
    <p:sldId id="291" r:id="rId30"/>
    <p:sldId id="327" r:id="rId31"/>
    <p:sldId id="306" r:id="rId32"/>
    <p:sldId id="328" r:id="rId33"/>
    <p:sldId id="333" r:id="rId34"/>
    <p:sldId id="329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3" d="100"/>
          <a:sy n="63" d="100"/>
        </p:scale>
        <p:origin x="138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54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1593-C9D8-4DC1-BDE2-43C49AAB3949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1841-7E1B-41CD-9C04-388A46DBB1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329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1593-C9D8-4DC1-BDE2-43C49AAB3949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1841-7E1B-41CD-9C04-388A46DBB1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686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1593-C9D8-4DC1-BDE2-43C49AAB3949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1841-7E1B-41CD-9C04-388A46DBB1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15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1593-C9D8-4DC1-BDE2-43C49AAB3949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1841-7E1B-41CD-9C04-388A46DBB1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456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1593-C9D8-4DC1-BDE2-43C49AAB3949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1841-7E1B-41CD-9C04-388A46DBB1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472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1593-C9D8-4DC1-BDE2-43C49AAB3949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1841-7E1B-41CD-9C04-388A46DBB1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019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1593-C9D8-4DC1-BDE2-43C49AAB3949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1841-7E1B-41CD-9C04-388A46DBB1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995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1593-C9D8-4DC1-BDE2-43C49AAB3949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1841-7E1B-41CD-9C04-388A46DBB1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35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1593-C9D8-4DC1-BDE2-43C49AAB3949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1841-7E1B-41CD-9C04-388A46DBB1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21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1593-C9D8-4DC1-BDE2-43C49AAB3949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1841-7E1B-41CD-9C04-388A46DBB1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39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1593-C9D8-4DC1-BDE2-43C49AAB3949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1841-7E1B-41CD-9C04-388A46DBB1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459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1593-C9D8-4DC1-BDE2-43C49AAB3949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1841-7E1B-41CD-9C04-388A46DBB1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009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B1593-C9D8-4DC1-BDE2-43C49AAB3949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A1841-7E1B-41CD-9C04-388A46DBB1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76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sz="5400" b="1" i="0" u="none" strike="noStrike" kern="1400" baseline="0" dirty="0" smtClean="0">
                <a:solidFill>
                  <a:srgbClr val="FF0000"/>
                </a:solidFill>
                <a:latin typeface="Times New Roman"/>
              </a:rPr>
              <a:t>Тема 2. </a:t>
            </a:r>
            <a:r>
              <a:rPr lang="ru-RU" sz="5400" b="1" kern="1400" dirty="0" smtClean="0">
                <a:solidFill>
                  <a:srgbClr val="FF0000"/>
                </a:solidFill>
              </a:rPr>
              <a:t>Функционирование </a:t>
            </a:r>
            <a:r>
              <a:rPr lang="ru-RU" sz="5400" b="1" kern="1400" dirty="0">
                <a:solidFill>
                  <a:srgbClr val="FF0000"/>
                </a:solidFill>
              </a:rPr>
              <a:t>человека в системе «</a:t>
            </a:r>
            <a:r>
              <a:rPr lang="ru-RU" sz="5400" b="1" kern="1400" dirty="0" smtClean="0">
                <a:solidFill>
                  <a:srgbClr val="FF0000"/>
                </a:solidFill>
              </a:rPr>
              <a:t>Человек-машина</a:t>
            </a:r>
            <a:r>
              <a:rPr lang="ru-RU" sz="5400" b="1" kern="1400" dirty="0">
                <a:solidFill>
                  <a:srgbClr val="FF0000"/>
                </a:solidFill>
              </a:rPr>
              <a:t>»</a:t>
            </a:r>
          </a:p>
          <a:p>
            <a:pPr algn="r"/>
            <a:r>
              <a:rPr lang="ru-RU" sz="2400" dirty="0" smtClean="0"/>
              <a:t>2024 ©Куликов </a:t>
            </a:r>
            <a:r>
              <a:rPr lang="ru-RU" sz="2400" dirty="0" smtClean="0"/>
              <a:t>В.С.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9332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>
                <a:solidFill>
                  <a:srgbClr val="FF0000"/>
                </a:solidFill>
                <a:latin typeface="Times New Roman"/>
              </a:rPr>
              <a:t>1.2. Общие </a:t>
            </a:r>
            <a:r>
              <a:rPr lang="ru-RU" b="1" i="1" u="none" strike="noStrike" baseline="0" dirty="0" smtClean="0">
                <a:solidFill>
                  <a:srgbClr val="FF0000"/>
                </a:solidFill>
                <a:latin typeface="Times New Roman"/>
              </a:rPr>
              <a:t>черты СЧМ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525658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СЧМ </a:t>
            </a:r>
            <a:r>
              <a:rPr lang="ru-RU" b="1" dirty="0">
                <a:solidFill>
                  <a:srgbClr val="FF0000"/>
                </a:solidFill>
              </a:rPr>
              <a:t>- адаптивные системы </a:t>
            </a:r>
            <a:r>
              <a:rPr lang="ru-RU" dirty="0"/>
              <a:t>(</a:t>
            </a:r>
            <a:r>
              <a:rPr lang="ru-RU" dirty="0" smtClean="0"/>
              <a:t>приспособление </a:t>
            </a:r>
            <a:r>
              <a:rPr lang="ru-RU" dirty="0"/>
              <a:t>изменяющимся условиям как внутри системы, так и по отношению к внешней среде); в </a:t>
            </a:r>
            <a:r>
              <a:rPr lang="ru-RU" dirty="0" smtClean="0"/>
              <a:t>перспективе – </a:t>
            </a:r>
            <a:r>
              <a:rPr lang="ru-RU" dirty="0"/>
              <a:t>адаптация в зависимости от текущего состояния человека и показателей эффективности его деятельности).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СЧМ - самоорганизующиеся системы </a:t>
            </a:r>
            <a:r>
              <a:rPr lang="ru-RU" dirty="0"/>
              <a:t>(уменьшение энтропии (неопределенности) после вывода их из устойчивого состояния под действием возмущений; благодаря </a:t>
            </a:r>
            <a:r>
              <a:rPr lang="ru-RU" dirty="0" smtClean="0"/>
              <a:t>автоматике и целенаправленной </a:t>
            </a:r>
            <a:r>
              <a:rPr lang="ru-RU" dirty="0"/>
              <a:t>деятельности человека).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111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ru-RU" b="1" i="0" u="none" strike="noStrike" baseline="0" dirty="0" smtClean="0">
                <a:solidFill>
                  <a:srgbClr val="002060"/>
                </a:solidFill>
                <a:latin typeface="Calibri"/>
              </a:rPr>
              <a:t>2</a:t>
            </a:r>
            <a:r>
              <a:rPr lang="ru-RU" b="1" i="0" u="none" strike="noStrike" baseline="0" dirty="0" smtClean="0">
                <a:solidFill>
                  <a:srgbClr val="002060"/>
                </a:solidFill>
                <a:latin typeface="Calibri"/>
              </a:rPr>
              <a:t>. </a:t>
            </a:r>
            <a:r>
              <a:rPr lang="ru-RU" b="1" i="0" u="none" strike="noStrike" baseline="0" dirty="0" smtClean="0">
                <a:solidFill>
                  <a:srgbClr val="002060"/>
                </a:solidFill>
                <a:latin typeface="Times New Roman"/>
              </a:rPr>
              <a:t>Инженерно-психологическое </a:t>
            </a:r>
            <a:r>
              <a:rPr lang="ru-RU" b="1" i="0" u="none" strike="noStrike" baseline="0" dirty="0" smtClean="0">
                <a:solidFill>
                  <a:srgbClr val="002060"/>
                </a:solidFill>
                <a:latin typeface="Times New Roman"/>
              </a:rPr>
              <a:t>обеспечение СЧМ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>
                <a:solidFill>
                  <a:srgbClr val="FF0000"/>
                </a:solidFill>
              </a:rPr>
              <a:t>Под инженерно-психологическим обеспечением (ИПО) </a:t>
            </a:r>
          </a:p>
          <a:p>
            <a:pPr marL="0" indent="0">
              <a:buNone/>
            </a:pPr>
            <a:r>
              <a:rPr lang="ru-RU" sz="3600" dirty="0" smtClean="0"/>
              <a:t>понимается </a:t>
            </a:r>
            <a:r>
              <a:rPr lang="ru-RU" sz="3600" b="1" dirty="0" smtClean="0"/>
              <a:t>комплекс </a:t>
            </a:r>
            <a:r>
              <a:rPr lang="ru-RU" sz="3600" b="1" dirty="0"/>
              <a:t>мероприятий, </a:t>
            </a:r>
            <a:r>
              <a:rPr lang="ru-RU" sz="3600" dirty="0"/>
              <a:t>связанных с организацией </a:t>
            </a:r>
            <a:r>
              <a:rPr lang="ru-RU" sz="3600" dirty="0">
                <a:solidFill>
                  <a:srgbClr val="FF0000"/>
                </a:solidFill>
              </a:rPr>
              <a:t>учета человеческого фактора</a:t>
            </a:r>
            <a:r>
              <a:rPr lang="ru-RU" sz="3600" dirty="0"/>
              <a:t> в процессе проектирования, производства и эксплуатации СЧМ. </a:t>
            </a:r>
          </a:p>
        </p:txBody>
      </p:sp>
    </p:spTree>
    <p:extLst>
      <p:ext uri="{BB962C8B-B14F-4D97-AF65-F5344CB8AC3E}">
        <p14:creationId xmlns:p14="http://schemas.microsoft.com/office/powerpoint/2010/main" val="113363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ru-RU" b="1" i="0" u="none" strike="noStrike" baseline="0" dirty="0" smtClean="0">
                <a:solidFill>
                  <a:srgbClr val="002060"/>
                </a:solidFill>
                <a:latin typeface="Calibri"/>
              </a:rPr>
              <a:t>2</a:t>
            </a:r>
            <a:r>
              <a:rPr lang="ru-RU" b="1" i="0" u="none" strike="noStrike" baseline="0" dirty="0" smtClean="0">
                <a:solidFill>
                  <a:srgbClr val="002060"/>
                </a:solidFill>
                <a:latin typeface="Calibri"/>
              </a:rPr>
              <a:t>. </a:t>
            </a:r>
            <a:r>
              <a:rPr lang="ru-RU" b="1" i="0" u="none" strike="noStrike" baseline="0" dirty="0" smtClean="0">
                <a:solidFill>
                  <a:srgbClr val="002060"/>
                </a:solidFill>
                <a:latin typeface="Times New Roman"/>
              </a:rPr>
              <a:t>Инженерно-психологическое </a:t>
            </a:r>
            <a:r>
              <a:rPr lang="ru-RU" b="1" i="0" u="none" strike="noStrike" baseline="0" dirty="0" smtClean="0">
                <a:solidFill>
                  <a:srgbClr val="002060"/>
                </a:solidFill>
                <a:latin typeface="Times New Roman"/>
              </a:rPr>
              <a:t>обеспечение СЧМ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3800" b="1" dirty="0"/>
              <a:t>Проблема ИПО имеет два основных аспекта: </a:t>
            </a:r>
            <a:endParaRPr lang="ru-RU" sz="3800" b="1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Целевой (текущий) </a:t>
            </a:r>
            <a:r>
              <a:rPr lang="ru-RU" dirty="0" smtClean="0"/>
              <a:t>– собственно выполнение работ по учету ЧФ на каждом из этапов (проектирования, производства и эксплуатации). Он включает определение функций человека в СЧМ и оценку его психологических возможностей по их выполнению при эксплуатации.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Организационно-методический </a:t>
            </a:r>
            <a:r>
              <a:rPr lang="ru-RU" dirty="0" smtClean="0"/>
              <a:t>- разработка необходимых справочно-методических материалов и нормативных документов, регламентирующих степень и полноту учета ЧФ при проектировании, производстве и эксплуатации СЧМ.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496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ru-RU" b="1" i="0" u="none" strike="noStrike" baseline="0" dirty="0" smtClean="0">
                <a:solidFill>
                  <a:srgbClr val="002060"/>
                </a:solidFill>
                <a:latin typeface="Times New Roman"/>
              </a:rPr>
              <a:t>3</a:t>
            </a:r>
            <a:r>
              <a:rPr lang="ru-RU" b="1" i="0" u="none" strike="noStrike" baseline="0" dirty="0" smtClean="0">
                <a:solidFill>
                  <a:srgbClr val="002060"/>
                </a:solidFill>
                <a:latin typeface="Times New Roman"/>
              </a:rPr>
              <a:t>. Показатели качества системы «Человек - машина»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Быстродействие СЧМ </a:t>
            </a:r>
            <a:r>
              <a:rPr lang="ru-RU" dirty="0"/>
              <a:t>(время цикла регулирования) </a:t>
            </a:r>
            <a:r>
              <a:rPr lang="ru-RU" dirty="0" smtClean="0"/>
              <a:t>определяется (пропорционально) </a:t>
            </a:r>
            <a:r>
              <a:rPr lang="ru-RU" dirty="0"/>
              <a:t>временем прохождения информации по замкнутому контуру «Человек - машина»: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4149080"/>
            <a:ext cx="1584176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</a:rPr>
              <a:t>Ч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95203" y="4149080"/>
            <a:ext cx="1584176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dirty="0">
                <a:solidFill>
                  <a:srgbClr val="FF0000"/>
                </a:solidFill>
              </a:rPr>
              <a:t>М</a:t>
            </a:r>
          </a:p>
        </p:txBody>
      </p:sp>
      <p:sp>
        <p:nvSpPr>
          <p:cNvPr id="10" name="Стрелка вправо 9"/>
          <p:cNvSpPr/>
          <p:nvPr/>
        </p:nvSpPr>
        <p:spPr>
          <a:xfrm flipV="1">
            <a:off x="3347864" y="4293096"/>
            <a:ext cx="1747339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flipV="1">
            <a:off x="3347863" y="5517232"/>
            <a:ext cx="1747339" cy="360040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50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ru-RU" b="1" i="0" u="none" strike="noStrike" baseline="0" dirty="0" smtClean="0">
                <a:solidFill>
                  <a:srgbClr val="002060"/>
                </a:solidFill>
                <a:latin typeface="Times New Roman"/>
              </a:rPr>
              <a:t>3</a:t>
            </a:r>
            <a:r>
              <a:rPr lang="ru-RU" b="1" i="0" u="none" strike="noStrike" baseline="0" dirty="0" smtClean="0">
                <a:solidFill>
                  <a:srgbClr val="002060"/>
                </a:solidFill>
                <a:latin typeface="Times New Roman"/>
              </a:rPr>
              <a:t>. Показатели качества системы «Человек - машина»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507288" cy="514116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Точность работы оператора </a:t>
            </a:r>
            <a:r>
              <a:rPr lang="ru-RU" dirty="0"/>
              <a:t>- </a:t>
            </a:r>
            <a:r>
              <a:rPr lang="ru-RU" sz="2800" dirty="0"/>
              <a:t>степень отклонения параметра, регулируемого оператором, от заданного значения. Количественно точность работы оператора оценивается величиной погрешности. </a:t>
            </a:r>
            <a:endParaRPr lang="ru-RU" sz="2800" dirty="0" smtClean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где </a:t>
            </a:r>
          </a:p>
          <a:p>
            <a:pPr marL="0" indent="0">
              <a:buNone/>
            </a:pPr>
            <a:r>
              <a:rPr lang="ru-RU" sz="2800" b="1" dirty="0" err="1" smtClean="0"/>
              <a:t>Iн</a:t>
            </a:r>
            <a:r>
              <a:rPr lang="ru-RU" sz="2800" dirty="0" smtClean="0"/>
              <a:t> –номинальное  (заданное) значение  </a:t>
            </a:r>
            <a:r>
              <a:rPr lang="ru-RU" sz="2800" dirty="0"/>
              <a:t>параметра;  </a:t>
            </a:r>
            <a:r>
              <a:rPr lang="ru-RU" sz="2800" b="1" dirty="0" err="1" smtClean="0"/>
              <a:t>Iоп</a:t>
            </a:r>
            <a:r>
              <a:rPr lang="ru-RU" sz="2800" dirty="0" smtClean="0"/>
              <a:t> </a:t>
            </a:r>
            <a:r>
              <a:rPr lang="ru-RU" sz="2800" dirty="0"/>
              <a:t>–  фактически  измеряемое,  устанавливаемое  или </a:t>
            </a:r>
            <a:r>
              <a:rPr lang="ru-RU" sz="2800" dirty="0" smtClean="0"/>
              <a:t> регулируемое </a:t>
            </a:r>
            <a:r>
              <a:rPr lang="ru-RU" sz="2800" dirty="0"/>
              <a:t>оператором значение этого параметра. </a:t>
            </a:r>
            <a:endParaRPr lang="ru-RU" sz="2800" dirty="0" smtClean="0"/>
          </a:p>
          <a:p>
            <a:pPr marL="0" indent="0">
              <a:buNone/>
            </a:pP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429000"/>
            <a:ext cx="4153421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944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ru-RU" b="1" i="0" u="none" strike="noStrike" baseline="0" smtClean="0">
                <a:solidFill>
                  <a:srgbClr val="002060"/>
                </a:solidFill>
                <a:latin typeface="Times New Roman"/>
              </a:rPr>
              <a:t>2.3. Показатели качества системы «Человек - машина»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FF0000"/>
                </a:solidFill>
              </a:rPr>
              <a:t>Надежность СЧМ </a:t>
            </a:r>
            <a:r>
              <a:rPr lang="ru-RU" sz="2800" dirty="0"/>
              <a:t>характеризует безошибочность (правильность) решения стоящих перед СЧМ задач. Она оценивается вероятностью правильного решения задачи, которая, по статистическим данным, определяется </a:t>
            </a:r>
            <a:r>
              <a:rPr lang="ru-RU" sz="2800" dirty="0" smtClean="0"/>
              <a:t>отношением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/>
              <a:t> где m </a:t>
            </a:r>
            <a:r>
              <a:rPr lang="ru-RU" sz="1800" dirty="0" err="1"/>
              <a:t>ош</a:t>
            </a:r>
            <a:r>
              <a:rPr lang="ru-RU" sz="2800" dirty="0"/>
              <a:t>  и N – </a:t>
            </a:r>
            <a:r>
              <a:rPr lang="ru-RU" sz="2800" dirty="0" smtClean="0"/>
              <a:t>соответственно, - </a:t>
            </a:r>
            <a:r>
              <a:rPr lang="ru-RU" sz="2800" dirty="0"/>
              <a:t>число ошибочно решенных и общее число решаемых задач.</a:t>
            </a:r>
          </a:p>
          <a:p>
            <a:pPr marL="0" indent="0">
              <a:buNone/>
            </a:pPr>
            <a:endParaRPr lang="ru-RU" sz="2800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789040"/>
            <a:ext cx="4896544" cy="1584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4121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ru-RU" b="1" i="0" u="none" strike="noStrike" baseline="0" smtClean="0">
                <a:solidFill>
                  <a:srgbClr val="002060"/>
                </a:solidFill>
                <a:latin typeface="Times New Roman"/>
              </a:rPr>
              <a:t>2.3. Показатели качества системы «Человек - машина»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435280" cy="492514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FF0000"/>
                </a:solidFill>
              </a:rPr>
              <a:t>Своевременность решения задачи СЧМ </a:t>
            </a:r>
            <a:r>
              <a:rPr lang="ru-RU" sz="2800" dirty="0"/>
              <a:t>оценивается вероятностью того, что стоящая перед СЧМ задача будет выполнена за время, не превышающее допустимое, и  определяется    по   </a:t>
            </a:r>
            <a:r>
              <a:rPr lang="ru-RU" sz="2800" dirty="0" smtClean="0"/>
              <a:t>выражению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 где </a:t>
            </a:r>
            <a:r>
              <a:rPr lang="ru-RU" sz="2800" dirty="0" err="1"/>
              <a:t>m</a:t>
            </a:r>
            <a:r>
              <a:rPr lang="ru-RU" sz="1800" dirty="0" err="1"/>
              <a:t>нс</a:t>
            </a:r>
            <a:r>
              <a:rPr lang="ru-RU" sz="2800" dirty="0"/>
              <a:t> – число несвоевременно решенных СЧМ задач; N – общее число решаемых задач.</a:t>
            </a:r>
            <a:endParaRPr lang="ru-RU" sz="2800" dirty="0" smtClean="0"/>
          </a:p>
          <a:p>
            <a:pPr marL="0" indent="0">
              <a:buNone/>
            </a:pPr>
            <a:endParaRPr lang="ru-RU" sz="2800" dirty="0"/>
          </a:p>
        </p:txBody>
      </p:sp>
      <p:pic>
        <p:nvPicPr>
          <p:cNvPr id="7" name="Рисунок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366889"/>
            <a:ext cx="4536504" cy="17182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098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ru-RU" b="1" i="0" u="none" strike="noStrike" baseline="0" smtClean="0">
                <a:solidFill>
                  <a:srgbClr val="002060"/>
                </a:solidFill>
                <a:latin typeface="Times New Roman"/>
              </a:rPr>
              <a:t>2.3. Показатели качества системы «Человек - машина»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435280" cy="49251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500" b="1" dirty="0">
                <a:solidFill>
                  <a:srgbClr val="FF0000"/>
                </a:solidFill>
              </a:rPr>
              <a:t>Безопасность труда человека в СЧМ </a:t>
            </a:r>
            <a:r>
              <a:rPr lang="ru-RU" sz="3500" dirty="0"/>
              <a:t>оценивается вероятностью безопасной работы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 </a:t>
            </a:r>
          </a:p>
          <a:p>
            <a:pPr marL="0" indent="0">
              <a:buNone/>
            </a:pPr>
            <a:r>
              <a:rPr lang="ru-RU" sz="2600" dirty="0" smtClean="0"/>
              <a:t>где </a:t>
            </a:r>
            <a:r>
              <a:rPr lang="ru-RU" sz="2600" dirty="0" err="1"/>
              <a:t>Pво</a:t>
            </a:r>
            <a:r>
              <a:rPr lang="ru-RU" sz="2600" dirty="0"/>
              <a:t> i – вероятность возникновения опасной или вредной для человека производственной ситуации i-</a:t>
            </a:r>
            <a:r>
              <a:rPr lang="ru-RU" sz="2600" dirty="0" err="1"/>
              <a:t>го</a:t>
            </a:r>
            <a:r>
              <a:rPr lang="ru-RU" sz="2600" dirty="0"/>
              <a:t> типа; </a:t>
            </a:r>
            <a:endParaRPr lang="ru-RU" sz="2600" dirty="0" smtClean="0"/>
          </a:p>
          <a:p>
            <a:pPr marL="0" indent="0">
              <a:buNone/>
            </a:pPr>
            <a:r>
              <a:rPr lang="ru-RU" sz="2600" dirty="0" err="1" smtClean="0"/>
              <a:t>Pош</a:t>
            </a:r>
            <a:r>
              <a:rPr lang="ru-RU" sz="2600" dirty="0" smtClean="0"/>
              <a:t> </a:t>
            </a:r>
            <a:r>
              <a:rPr lang="ru-RU" sz="2600" dirty="0"/>
              <a:t>i – вероятность ошибочных действий оператора в i-ой ситуации</a:t>
            </a:r>
            <a:r>
              <a:rPr lang="ru-RU" sz="2600" dirty="0" smtClean="0"/>
              <a:t>;  n </a:t>
            </a:r>
            <a:r>
              <a:rPr lang="ru-RU" sz="2600" dirty="0"/>
              <a:t>– число возможных </a:t>
            </a:r>
            <a:r>
              <a:rPr lang="ru-RU" sz="2600" dirty="0" err="1"/>
              <a:t>травмоопасных</a:t>
            </a:r>
            <a:r>
              <a:rPr lang="ru-RU" sz="2600" dirty="0"/>
              <a:t> ситуаций.</a:t>
            </a:r>
          </a:p>
          <a:p>
            <a:pPr marL="0" indent="0">
              <a:buNone/>
            </a:pPr>
            <a:r>
              <a:rPr lang="ru-RU" sz="2800" dirty="0">
                <a:solidFill>
                  <a:srgbClr val="FF0000"/>
                </a:solidFill>
              </a:rPr>
              <a:t>Опасные и вредные ситуации могут создаваться как техническими причинами, так и нарушениями мер безопасности со стороны людей. </a:t>
            </a:r>
            <a:r>
              <a:rPr lang="ru-RU" sz="2800" i="1" dirty="0" smtClean="0">
                <a:solidFill>
                  <a:srgbClr val="FF0000"/>
                </a:solidFill>
              </a:rPr>
              <a:t>(и средовые факторы)</a:t>
            </a:r>
            <a:endParaRPr lang="ru-RU" sz="28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503763"/>
            <a:ext cx="4064253" cy="1069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064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ru-RU" b="1" i="0" u="none" strike="noStrike" baseline="0" dirty="0" smtClean="0">
                <a:solidFill>
                  <a:srgbClr val="002060"/>
                </a:solidFill>
                <a:latin typeface="Times New Roman"/>
              </a:rPr>
              <a:t>3</a:t>
            </a:r>
            <a:r>
              <a:rPr lang="ru-RU" b="1" i="0" u="none" strike="noStrike" baseline="0" dirty="0" smtClean="0">
                <a:solidFill>
                  <a:srgbClr val="002060"/>
                </a:solidFill>
                <a:latin typeface="Times New Roman"/>
              </a:rPr>
              <a:t>. Показатели качества системы «Человек - машина»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579296" cy="51411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4600" b="1" dirty="0">
                <a:solidFill>
                  <a:srgbClr val="FF0000"/>
                </a:solidFill>
              </a:rPr>
              <a:t>Степень  автоматизации СЧМ </a:t>
            </a:r>
            <a:r>
              <a:rPr lang="ru-RU" sz="4600" dirty="0"/>
              <a:t>- относительное количество информации, перерабатываемой автоматическими устройствами. Эта величина определяется </a:t>
            </a:r>
            <a:r>
              <a:rPr lang="ru-RU" sz="4100" dirty="0"/>
              <a:t>по </a:t>
            </a:r>
            <a:r>
              <a:rPr lang="ru-RU" sz="4100" dirty="0" smtClean="0"/>
              <a:t>формуле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4600" dirty="0" smtClean="0"/>
              <a:t>где  </a:t>
            </a:r>
            <a:r>
              <a:rPr lang="ru-RU" sz="4600" dirty="0"/>
              <a:t>Н</a:t>
            </a:r>
            <a:r>
              <a:rPr lang="ru-RU" sz="4600" baseline="-25000" dirty="0"/>
              <a:t>оп</a:t>
            </a:r>
            <a:r>
              <a:rPr lang="ru-RU" sz="4600" dirty="0"/>
              <a:t> –  количество  информации,  перерабатываемой оператором;  </a:t>
            </a:r>
            <a:endParaRPr lang="ru-RU" sz="4600" dirty="0" smtClean="0"/>
          </a:p>
          <a:p>
            <a:pPr marL="0" indent="0">
              <a:buNone/>
            </a:pPr>
            <a:r>
              <a:rPr lang="ru-RU" sz="4600" dirty="0" smtClean="0"/>
              <a:t>Н</a:t>
            </a:r>
            <a:r>
              <a:rPr lang="ru-RU" sz="4600" baseline="-25000" dirty="0" smtClean="0"/>
              <a:t>СЧМ</a:t>
            </a:r>
            <a:r>
              <a:rPr lang="ru-RU" sz="4600" dirty="0" smtClean="0"/>
              <a:t> </a:t>
            </a:r>
            <a:r>
              <a:rPr lang="ru-RU" sz="4600" dirty="0"/>
              <a:t>–  общее  количество  информации,  циркулирующей в системе «Человек-машина».</a:t>
            </a:r>
            <a:endParaRPr lang="ru-RU" sz="4600" dirty="0" smtClean="0"/>
          </a:p>
          <a:p>
            <a:pPr marL="0" indent="0">
              <a:buNone/>
            </a:pPr>
            <a:endParaRPr lang="ru-RU" sz="2800" dirty="0"/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227" y="3212976"/>
            <a:ext cx="3566061" cy="13191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064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ru-RU" b="1" i="0" u="none" strike="noStrike" baseline="0" dirty="0" smtClean="0">
                <a:solidFill>
                  <a:srgbClr val="002060"/>
                </a:solidFill>
                <a:latin typeface="Times New Roman"/>
              </a:rPr>
              <a:t>3</a:t>
            </a:r>
            <a:r>
              <a:rPr lang="ru-RU" b="1" i="0" u="none" strike="noStrike" baseline="0" dirty="0" smtClean="0">
                <a:solidFill>
                  <a:srgbClr val="002060"/>
                </a:solidFill>
                <a:latin typeface="Times New Roman"/>
              </a:rPr>
              <a:t>. Показатели качества системы «Человек - машина»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417638"/>
            <a:ext cx="8928992" cy="544036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800" dirty="0"/>
              <a:t>Для получения </a:t>
            </a:r>
            <a:r>
              <a:rPr lang="ru-RU" sz="2800" b="1" dirty="0">
                <a:solidFill>
                  <a:srgbClr val="FF0000"/>
                </a:solidFill>
              </a:rPr>
              <a:t>интегральной (комплексной) оценки </a:t>
            </a:r>
            <a:r>
              <a:rPr lang="ru-RU" sz="2800" dirty="0"/>
              <a:t>следует учитывать всю совокупность частных (единичных) показателей качества СЧМ.</a:t>
            </a:r>
          </a:p>
          <a:p>
            <a:pPr marL="0" indent="0">
              <a:buNone/>
            </a:pPr>
            <a:r>
              <a:rPr lang="ru-RU" sz="2800" dirty="0"/>
              <a:t>При этом следует отметить, что все единичные показатели с точки зрения их влияния на эффективность могут быть повышающими (надежность, безопасность, своевременность решения задачи и т п.) или понижающими (затраты, время  решения задачи     и     др.). </a:t>
            </a:r>
          </a:p>
          <a:p>
            <a:pPr marL="0" indent="0">
              <a:buNone/>
            </a:pPr>
            <a:r>
              <a:rPr lang="ru-RU" sz="2800" dirty="0"/>
              <a:t>Обычно величина эффективности СЧМ принимает </a:t>
            </a:r>
            <a:r>
              <a:rPr lang="ru-RU" sz="2800" b="1" dirty="0">
                <a:solidFill>
                  <a:srgbClr val="FF0000"/>
                </a:solidFill>
              </a:rPr>
              <a:t>значения в пределах от нуля до единицы </a:t>
            </a:r>
            <a:r>
              <a:rPr lang="ru-RU" sz="2800" dirty="0"/>
              <a:t>и представляет собой своеобразный «коэффициент полезного действия» системы «Человек-машина» или ее уровень качества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8301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ru-RU" b="1" i="0" u="none" strike="noStrike" baseline="0" smtClean="0">
                <a:solidFill>
                  <a:srgbClr val="002060"/>
                </a:solidFill>
                <a:latin typeface="Calibri"/>
              </a:rPr>
              <a:t>1</a:t>
            </a:r>
            <a:r>
              <a:rPr lang="ru-RU" b="1" i="0" u="none" strike="noStrike" baseline="0" dirty="0" smtClean="0">
                <a:solidFill>
                  <a:srgbClr val="002060"/>
                </a:solidFill>
                <a:latin typeface="Calibri"/>
              </a:rPr>
              <a:t>. </a:t>
            </a:r>
            <a:r>
              <a:rPr lang="ru-RU" b="1" i="0" u="none" strike="noStrike" baseline="0" dirty="0" smtClean="0">
                <a:solidFill>
                  <a:srgbClr val="002060"/>
                </a:solidFill>
                <a:latin typeface="Times New Roman"/>
              </a:rPr>
              <a:t>Особенности и классификация СЧМ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smtClean="0"/>
              <a:t>Система - это комплекс взаимодействующих элементов, предназначенный для решения единой задачи.  В технике различают </a:t>
            </a:r>
            <a:r>
              <a:rPr lang="ru-RU" sz="5800" b="1" kern="1400" dirty="0">
                <a:solidFill>
                  <a:srgbClr val="FF0000"/>
                </a:solidFill>
              </a:rPr>
              <a:t>автоматические</a:t>
            </a:r>
            <a:r>
              <a:rPr lang="ru-RU" dirty="0" smtClean="0">
                <a:solidFill>
                  <a:srgbClr val="FF0000"/>
                </a:solidFill>
              </a:rPr>
              <a:t> и </a:t>
            </a:r>
            <a:r>
              <a:rPr lang="ru-RU" sz="5800" b="1" kern="1400" dirty="0">
                <a:solidFill>
                  <a:srgbClr val="FF0000"/>
                </a:solidFill>
              </a:rPr>
              <a:t>автоматизированные</a:t>
            </a:r>
            <a:r>
              <a:rPr lang="ru-RU" dirty="0" smtClean="0">
                <a:solidFill>
                  <a:srgbClr val="FF0000"/>
                </a:solidFill>
              </a:rPr>
              <a:t> системы</a:t>
            </a:r>
            <a:r>
              <a:rPr lang="ru-RU" dirty="0" smtClean="0"/>
              <a:t>. </a:t>
            </a:r>
            <a:r>
              <a:rPr lang="ru-RU" sz="3000" dirty="0" smtClean="0"/>
              <a:t>Работа автоматической системы осуществляется без участия человека. </a:t>
            </a:r>
          </a:p>
          <a:p>
            <a:r>
              <a:rPr lang="ru-RU" sz="3500" dirty="0" smtClean="0"/>
              <a:t>В работе автоматизированной системы </a:t>
            </a:r>
            <a:r>
              <a:rPr lang="ru-RU" dirty="0" smtClean="0"/>
              <a:t>принимают участие как человек, так и технические устройства. Такая система называется системой «Человек - машина».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371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2891"/>
          </a:xfrm>
        </p:spPr>
        <p:txBody>
          <a:bodyPr/>
          <a:lstStyle/>
          <a:p>
            <a:pPr marR="0" rtl="0"/>
            <a:r>
              <a:rPr lang="ru-RU" b="1" i="0" u="none" strike="noStrike" baseline="0" dirty="0" smtClean="0">
                <a:solidFill>
                  <a:srgbClr val="002060"/>
                </a:solidFill>
                <a:latin typeface="Calibri"/>
              </a:rPr>
              <a:t>4</a:t>
            </a:r>
            <a:r>
              <a:rPr lang="ru-RU" b="1" i="0" u="none" strike="noStrike" baseline="0" dirty="0" smtClean="0">
                <a:solidFill>
                  <a:srgbClr val="002060"/>
                </a:solidFill>
                <a:latin typeface="Calibri"/>
              </a:rPr>
              <a:t>. </a:t>
            </a:r>
            <a:r>
              <a:rPr lang="ru-RU" b="1" i="0" u="none" strike="noStrike" baseline="0" dirty="0" smtClean="0">
                <a:solidFill>
                  <a:srgbClr val="002060"/>
                </a:solidFill>
                <a:latin typeface="Times New Roman"/>
              </a:rPr>
              <a:t>Структура СЧМ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328592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7529"/>
            <a:ext cx="8352928" cy="546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315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2891"/>
          </a:xfrm>
        </p:spPr>
        <p:txBody>
          <a:bodyPr/>
          <a:lstStyle/>
          <a:p>
            <a:pPr marR="0" rtl="0"/>
            <a:r>
              <a:rPr lang="ru-RU" b="1" i="0" u="none" strike="noStrike" baseline="0" dirty="0" smtClean="0">
                <a:solidFill>
                  <a:srgbClr val="002060"/>
                </a:solidFill>
                <a:latin typeface="Calibri"/>
              </a:rPr>
              <a:t>4</a:t>
            </a:r>
            <a:r>
              <a:rPr lang="ru-RU" b="1" i="0" u="none" strike="noStrike" baseline="0" dirty="0" smtClean="0">
                <a:solidFill>
                  <a:srgbClr val="002060"/>
                </a:solidFill>
                <a:latin typeface="Calibri"/>
              </a:rPr>
              <a:t>. </a:t>
            </a:r>
            <a:r>
              <a:rPr lang="ru-RU" b="1" i="0" u="none" strike="noStrike" baseline="0" dirty="0" smtClean="0">
                <a:solidFill>
                  <a:srgbClr val="002060"/>
                </a:solidFill>
                <a:latin typeface="Times New Roman"/>
              </a:rPr>
              <a:t>Структура СЧМ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127529"/>
            <a:ext cx="8784976" cy="55418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На </a:t>
            </a:r>
            <a:r>
              <a:rPr lang="ru-RU" dirty="0" smtClean="0"/>
              <a:t>СОИ </a:t>
            </a:r>
            <a:r>
              <a:rPr lang="ru-RU" dirty="0"/>
              <a:t>отображается </a:t>
            </a:r>
            <a:r>
              <a:rPr lang="ru-RU" dirty="0" smtClean="0">
                <a:solidFill>
                  <a:srgbClr val="FF0000"/>
                </a:solidFill>
              </a:rPr>
              <a:t>информационная модель </a:t>
            </a:r>
            <a:r>
              <a:rPr lang="ru-RU" dirty="0" smtClean="0"/>
              <a:t>объекта, </a:t>
            </a:r>
            <a:r>
              <a:rPr lang="ru-RU" dirty="0"/>
              <a:t>которая </a:t>
            </a:r>
            <a:r>
              <a:rPr lang="ru-RU" dirty="0" smtClean="0"/>
              <a:t>психикой оператора </a:t>
            </a:r>
            <a:r>
              <a:rPr lang="ru-RU" dirty="0"/>
              <a:t>преобразуется в </a:t>
            </a:r>
            <a:r>
              <a:rPr lang="ru-RU" dirty="0">
                <a:solidFill>
                  <a:srgbClr val="FF0000"/>
                </a:solidFill>
              </a:rPr>
              <a:t>оперативный </a:t>
            </a:r>
            <a:r>
              <a:rPr lang="ru-RU" dirty="0" smtClean="0">
                <a:solidFill>
                  <a:srgbClr val="FF0000"/>
                </a:solidFill>
              </a:rPr>
              <a:t>образ (ОО).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/>
              <a:t>На «входе» человека имеются рецепторы, преобразующие энергию внешнего воздействия в нервные импульсы.</a:t>
            </a:r>
          </a:p>
          <a:p>
            <a:pPr marL="0" indent="0">
              <a:buNone/>
            </a:pPr>
            <a:r>
              <a:rPr lang="ru-RU" dirty="0"/>
              <a:t>В </a:t>
            </a:r>
            <a:r>
              <a:rPr lang="ru-RU" dirty="0" smtClean="0"/>
              <a:t>ЦНС происходит формирование ОО и его </a:t>
            </a:r>
            <a:r>
              <a:rPr lang="ru-RU" dirty="0" smtClean="0">
                <a:solidFill>
                  <a:srgbClr val="FF0000"/>
                </a:solidFill>
              </a:rPr>
              <a:t>сравнение</a:t>
            </a:r>
            <a:r>
              <a:rPr lang="ru-RU" dirty="0" smtClean="0"/>
              <a:t> с </a:t>
            </a:r>
            <a:r>
              <a:rPr lang="ru-RU" b="1" dirty="0" smtClean="0">
                <a:solidFill>
                  <a:srgbClr val="0070C0"/>
                </a:solidFill>
              </a:rPr>
              <a:t>эталонными образами</a:t>
            </a:r>
            <a:r>
              <a:rPr lang="ru-RU" dirty="0" smtClean="0"/>
              <a:t>, </a:t>
            </a:r>
            <a:r>
              <a:rPr lang="ru-RU" dirty="0"/>
              <a:t>хранимыми в памяти, и происходит </a:t>
            </a:r>
            <a:r>
              <a:rPr lang="ru-RU" dirty="0">
                <a:solidFill>
                  <a:srgbClr val="FF0000"/>
                </a:solidFill>
              </a:rPr>
              <a:t>принятие решения</a:t>
            </a:r>
            <a:r>
              <a:rPr lang="ru-RU" dirty="0"/>
              <a:t> по управлению, </a:t>
            </a:r>
            <a:r>
              <a:rPr lang="ru-RU" dirty="0" smtClean="0"/>
              <a:t>на </a:t>
            </a:r>
            <a:r>
              <a:rPr lang="ru-RU" dirty="0"/>
              <a:t>основе </a:t>
            </a:r>
            <a:r>
              <a:rPr lang="ru-RU" dirty="0" smtClean="0"/>
              <a:t>выработанных </a:t>
            </a:r>
            <a:r>
              <a:rPr lang="ru-RU" dirty="0"/>
              <a:t>навыков.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45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2891"/>
          </a:xfrm>
        </p:spPr>
        <p:txBody>
          <a:bodyPr/>
          <a:lstStyle/>
          <a:p>
            <a:pPr marR="0" rtl="0"/>
            <a:r>
              <a:rPr lang="ru-RU" b="1" i="0" u="none" strike="noStrike" baseline="0" dirty="0" smtClean="0">
                <a:solidFill>
                  <a:srgbClr val="002060"/>
                </a:solidFill>
                <a:latin typeface="Calibri"/>
              </a:rPr>
              <a:t>4</a:t>
            </a:r>
            <a:r>
              <a:rPr lang="ru-RU" b="1" i="0" u="none" strike="noStrike" baseline="0" dirty="0" smtClean="0">
                <a:solidFill>
                  <a:srgbClr val="002060"/>
                </a:solidFill>
                <a:latin typeface="Calibri"/>
              </a:rPr>
              <a:t>. </a:t>
            </a:r>
            <a:r>
              <a:rPr lang="ru-RU" b="1" i="0" u="none" strike="noStrike" baseline="0" dirty="0" smtClean="0">
                <a:solidFill>
                  <a:srgbClr val="002060"/>
                </a:solidFill>
                <a:latin typeface="Times New Roman"/>
              </a:rPr>
              <a:t>Структура СЧМ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507288" cy="5472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Эффекторы </a:t>
            </a:r>
            <a:r>
              <a:rPr lang="ru-RU" sz="4000" dirty="0" smtClean="0"/>
              <a:t>оператора производят </a:t>
            </a:r>
            <a:r>
              <a:rPr lang="ru-RU" sz="4000" dirty="0">
                <a:solidFill>
                  <a:srgbClr val="FF0000"/>
                </a:solidFill>
              </a:rPr>
              <a:t>обратное преобразование энергии</a:t>
            </a:r>
            <a:r>
              <a:rPr lang="ru-RU" sz="4000" dirty="0"/>
              <a:t> и через </a:t>
            </a:r>
            <a:r>
              <a:rPr lang="ru-RU" sz="4000" dirty="0">
                <a:solidFill>
                  <a:srgbClr val="FF0000"/>
                </a:solidFill>
              </a:rPr>
              <a:t>органы управления </a:t>
            </a:r>
            <a:r>
              <a:rPr lang="ru-RU" sz="4000" dirty="0" smtClean="0"/>
              <a:t>передают информацию по управлению </a:t>
            </a:r>
            <a:r>
              <a:rPr lang="ru-RU" sz="4000" dirty="0"/>
              <a:t>объектом, состояние которого отображается на СОИ. </a:t>
            </a:r>
            <a:endParaRPr lang="ru-RU" sz="4000" dirty="0" smtClean="0"/>
          </a:p>
          <a:p>
            <a:pPr marL="0" indent="0">
              <a:buNone/>
            </a:pPr>
            <a:r>
              <a:rPr lang="ru-RU" sz="4000" dirty="0" smtClean="0"/>
              <a:t>Так </a:t>
            </a:r>
            <a:r>
              <a:rPr lang="ru-RU" sz="4000" dirty="0"/>
              <a:t>происходит </a:t>
            </a:r>
            <a:r>
              <a:rPr lang="ru-RU" sz="4000" dirty="0">
                <a:solidFill>
                  <a:srgbClr val="FF0000"/>
                </a:solidFill>
              </a:rPr>
              <a:t>один цикл </a:t>
            </a:r>
            <a:r>
              <a:rPr lang="ru-RU" sz="4000" dirty="0" smtClean="0">
                <a:solidFill>
                  <a:srgbClr val="FF0000"/>
                </a:solidFill>
              </a:rPr>
              <a:t>управления</a:t>
            </a:r>
            <a:r>
              <a:rPr lang="ru-RU" sz="40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68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2891"/>
          </a:xfrm>
        </p:spPr>
        <p:txBody>
          <a:bodyPr/>
          <a:lstStyle/>
          <a:p>
            <a:pPr marR="0" rtl="0"/>
            <a:r>
              <a:rPr lang="ru-RU" b="1" i="0" u="none" strike="noStrike" baseline="0" dirty="0" smtClean="0">
                <a:solidFill>
                  <a:srgbClr val="002060"/>
                </a:solidFill>
                <a:latin typeface="Calibri"/>
              </a:rPr>
              <a:t>4</a:t>
            </a:r>
            <a:r>
              <a:rPr lang="ru-RU" b="1" i="0" u="none" strike="noStrike" baseline="0" dirty="0" smtClean="0">
                <a:solidFill>
                  <a:srgbClr val="002060"/>
                </a:solidFill>
                <a:latin typeface="Calibri"/>
              </a:rPr>
              <a:t>. </a:t>
            </a:r>
            <a:r>
              <a:rPr lang="ru-RU" b="1" i="0" u="none" strike="noStrike" baseline="0" dirty="0" smtClean="0">
                <a:solidFill>
                  <a:srgbClr val="002060"/>
                </a:solidFill>
                <a:latin typeface="Times New Roman"/>
              </a:rPr>
              <a:t>Структура СЧМ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32859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300" dirty="0" smtClean="0"/>
              <a:t>Для </a:t>
            </a:r>
            <a:r>
              <a:rPr lang="ru-RU" sz="3300" dirty="0"/>
              <a:t>функционирования СЧМ необходимо обеспечить </a:t>
            </a:r>
            <a:r>
              <a:rPr lang="ru-RU" sz="3300" dirty="0">
                <a:solidFill>
                  <a:srgbClr val="FF0000"/>
                </a:solidFill>
              </a:rPr>
              <a:t>согласование двух участков: 1 и 2. </a:t>
            </a:r>
            <a:r>
              <a:rPr lang="ru-RU" sz="3300" dirty="0"/>
              <a:t>Это и является главной задачей инженерной психологии (в основном участок 1) и эргономики (в основном участок 2).</a:t>
            </a:r>
          </a:p>
          <a:p>
            <a:pPr marL="0" indent="0">
              <a:buNone/>
            </a:pPr>
            <a:r>
              <a:rPr lang="ru-RU" sz="3300" dirty="0">
                <a:solidFill>
                  <a:srgbClr val="FF0000"/>
                </a:solidFill>
              </a:rPr>
              <a:t>«Вход» и «выход» человека изменить </a:t>
            </a:r>
            <a:r>
              <a:rPr lang="ru-RU" sz="3300" dirty="0" smtClean="0">
                <a:solidFill>
                  <a:srgbClr val="FF0000"/>
                </a:solidFill>
              </a:rPr>
              <a:t>нельзя (</a:t>
            </a:r>
            <a:r>
              <a:rPr lang="ru-RU" sz="1900" dirty="0" smtClean="0">
                <a:solidFill>
                  <a:srgbClr val="FF0000"/>
                </a:solidFill>
              </a:rPr>
              <a:t>почти</a:t>
            </a:r>
            <a:r>
              <a:rPr lang="ru-RU" sz="3300" dirty="0" smtClean="0">
                <a:solidFill>
                  <a:srgbClr val="FF0000"/>
                </a:solidFill>
              </a:rPr>
              <a:t>). </a:t>
            </a:r>
            <a:r>
              <a:rPr lang="ru-RU" sz="3300" dirty="0"/>
              <a:t>Поэтому проектировать СЧМ необходимо на основе </a:t>
            </a:r>
            <a:r>
              <a:rPr lang="ru-RU" sz="3300" dirty="0" smtClean="0"/>
              <a:t>закономерностей </a:t>
            </a:r>
            <a:r>
              <a:rPr lang="ru-RU" sz="3300" dirty="0"/>
              <a:t>восприятия человеком информации и </a:t>
            </a:r>
            <a:r>
              <a:rPr lang="ru-RU" sz="3300" dirty="0" smtClean="0"/>
              <a:t>закономерностей его реагирования</a:t>
            </a:r>
            <a:r>
              <a:rPr lang="ru-RU" sz="33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088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marR="0" rtl="0"/>
            <a:r>
              <a:rPr lang="ru-RU" sz="3200" b="1" i="0" u="none" strike="noStrike" baseline="0" dirty="0" smtClean="0">
                <a:solidFill>
                  <a:srgbClr val="002060"/>
                </a:solidFill>
                <a:latin typeface="Calibri"/>
              </a:rPr>
              <a:t>5</a:t>
            </a:r>
            <a:r>
              <a:rPr lang="ru-RU" sz="3200" b="1" i="0" u="none" strike="noStrike" baseline="0" dirty="0" smtClean="0">
                <a:solidFill>
                  <a:srgbClr val="002060"/>
                </a:solidFill>
                <a:latin typeface="Calibri"/>
              </a:rPr>
              <a:t>. </a:t>
            </a:r>
            <a:r>
              <a:rPr lang="ru-RU" sz="3200" b="1" i="0" u="none" strike="noStrike" baseline="0" dirty="0" smtClean="0">
                <a:solidFill>
                  <a:srgbClr val="002060"/>
                </a:solidFill>
                <a:latin typeface="Times New Roman"/>
              </a:rPr>
              <a:t>Этапы деятельности оператора в СЧМ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836712"/>
            <a:ext cx="8229600" cy="5760640"/>
          </a:xfrm>
        </p:spPr>
        <p:txBody>
          <a:bodyPr/>
          <a:lstStyle/>
          <a:p>
            <a:pPr marL="457200" marR="0" lvl="1" indent="0" rtl="0">
              <a:buNone/>
            </a:pPr>
            <a:endParaRPr lang="ru-RU" b="1" i="1" u="none" strike="noStrike" baseline="0" dirty="0" smtClean="0">
              <a:solidFill>
                <a:srgbClr val="FF0000"/>
              </a:solidFill>
              <a:latin typeface="Times New Roman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254" y="836712"/>
            <a:ext cx="8662800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558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marR="0" rtl="0"/>
            <a:r>
              <a:rPr lang="ru-RU" sz="3200" b="1" i="0" u="none" strike="noStrike" baseline="0" dirty="0" smtClean="0">
                <a:solidFill>
                  <a:srgbClr val="002060"/>
                </a:solidFill>
                <a:latin typeface="Calibri"/>
              </a:rPr>
              <a:t>5</a:t>
            </a:r>
            <a:r>
              <a:rPr lang="ru-RU" sz="3200" b="1" i="0" u="none" strike="noStrike" baseline="0" dirty="0" smtClean="0">
                <a:solidFill>
                  <a:srgbClr val="002060"/>
                </a:solidFill>
                <a:latin typeface="Calibri"/>
              </a:rPr>
              <a:t>. </a:t>
            </a:r>
            <a:r>
              <a:rPr lang="ru-RU" sz="3200" b="1" i="0" u="none" strike="noStrike" baseline="0" dirty="0" smtClean="0">
                <a:solidFill>
                  <a:srgbClr val="002060"/>
                </a:solidFill>
                <a:latin typeface="Times New Roman"/>
              </a:rPr>
              <a:t>Этапы деятельности оператора в СЧМ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836712"/>
            <a:ext cx="8229600" cy="576064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2000" rIns="72000">
            <a:noAutofit/>
          </a:bodyPr>
          <a:lstStyle/>
          <a:p>
            <a:pPr marL="0" indent="0">
              <a:buNone/>
            </a:pPr>
            <a:r>
              <a:rPr lang="ru-RU" b="1" i="1" dirty="0">
                <a:solidFill>
                  <a:srgbClr val="FF0000"/>
                </a:solidFill>
              </a:rPr>
              <a:t>Стадии приема информации</a:t>
            </a:r>
          </a:p>
          <a:p>
            <a:pPr marL="0" indent="0">
              <a:buNone/>
            </a:pPr>
            <a:r>
              <a:rPr lang="ru-RU" sz="2600" dirty="0"/>
              <a:t>Основными психическими процессами, обеспечивающими прием информации, являются </a:t>
            </a:r>
            <a:r>
              <a:rPr lang="ru-RU" sz="2800" b="1" i="1" dirty="0">
                <a:solidFill>
                  <a:srgbClr val="FF0000"/>
                </a:solidFill>
              </a:rPr>
              <a:t>ощущение, восприятие, представление </a:t>
            </a:r>
            <a:r>
              <a:rPr lang="ru-RU" sz="2800" dirty="0"/>
              <a:t>и </a:t>
            </a:r>
            <a:r>
              <a:rPr lang="ru-RU" sz="2800" b="1" i="1" dirty="0">
                <a:solidFill>
                  <a:srgbClr val="FF0000"/>
                </a:solidFill>
              </a:rPr>
              <a:t>мышление</a:t>
            </a:r>
            <a:r>
              <a:rPr lang="ru-RU" sz="2800" b="1" i="1" dirty="0"/>
              <a:t>.</a:t>
            </a:r>
            <a:endParaRPr lang="ru-RU" sz="2800" dirty="0"/>
          </a:p>
          <a:p>
            <a:pPr marL="0" indent="0">
              <a:buNone/>
            </a:pPr>
            <a:r>
              <a:rPr lang="ru-RU" sz="2800" b="1" dirty="0">
                <a:solidFill>
                  <a:srgbClr val="00B050"/>
                </a:solidFill>
              </a:rPr>
              <a:t>Восприятие</a:t>
            </a:r>
            <a:r>
              <a:rPr lang="ru-RU" sz="2800" dirty="0"/>
              <a:t> - это процесс формирования перцептивного (чувственного) образа объекта. Включает стадии: </a:t>
            </a:r>
          </a:p>
          <a:p>
            <a:pPr marL="0" indent="0">
              <a:buNone/>
            </a:pPr>
            <a:r>
              <a:rPr lang="ru-RU" sz="2800" b="1" i="1" dirty="0"/>
              <a:t>Обнаружение </a:t>
            </a:r>
            <a:r>
              <a:rPr lang="ru-RU" sz="2800" dirty="0"/>
              <a:t>– выделение объекта из фона.</a:t>
            </a:r>
          </a:p>
          <a:p>
            <a:pPr marL="0" indent="0">
              <a:buNone/>
            </a:pPr>
            <a:r>
              <a:rPr lang="ru-RU" sz="2800" b="1" i="1" dirty="0"/>
              <a:t>Различение </a:t>
            </a:r>
            <a:r>
              <a:rPr lang="ru-RU" sz="2800" dirty="0"/>
              <a:t>– выделение деталей объекта(</a:t>
            </a:r>
            <a:r>
              <a:rPr lang="ru-RU" sz="2800" dirty="0" err="1"/>
              <a:t>ов</a:t>
            </a:r>
            <a:r>
              <a:rPr lang="ru-RU" sz="2800" dirty="0"/>
              <a:t>).</a:t>
            </a:r>
          </a:p>
          <a:p>
            <a:pPr marL="0" indent="0">
              <a:buNone/>
            </a:pPr>
            <a:r>
              <a:rPr lang="ru-RU" sz="2800" b="1" i="1" dirty="0"/>
              <a:t>Опознание </a:t>
            </a:r>
            <a:r>
              <a:rPr lang="ru-RU" sz="2800" dirty="0"/>
              <a:t>– выделение признаков и отнесение объекта к определенному классу.</a:t>
            </a:r>
          </a:p>
          <a:p>
            <a:pPr marL="457200" lvl="1" indent="0">
              <a:buNone/>
            </a:pPr>
            <a:endParaRPr lang="ru-RU" b="1" i="1" u="none" strike="noStrike" baseline="0" dirty="0" smtClean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2100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marR="0" rtl="0"/>
            <a:r>
              <a:rPr lang="ru-RU" sz="3200" b="1" i="0" u="none" strike="noStrike" baseline="0" dirty="0" smtClean="0">
                <a:solidFill>
                  <a:srgbClr val="002060"/>
                </a:solidFill>
                <a:latin typeface="Calibri"/>
              </a:rPr>
              <a:t>5</a:t>
            </a:r>
            <a:r>
              <a:rPr lang="ru-RU" sz="3200" b="1" i="0" u="none" strike="noStrike" baseline="0" dirty="0" smtClean="0">
                <a:solidFill>
                  <a:srgbClr val="002060"/>
                </a:solidFill>
                <a:latin typeface="Calibri"/>
              </a:rPr>
              <a:t>. </a:t>
            </a:r>
            <a:r>
              <a:rPr lang="ru-RU" sz="3200" b="1" i="0" u="none" strike="noStrike" baseline="0" dirty="0" smtClean="0">
                <a:solidFill>
                  <a:srgbClr val="002060"/>
                </a:solidFill>
                <a:latin typeface="Times New Roman"/>
              </a:rPr>
              <a:t>Этапы деятельности оператора в СЧМ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836712"/>
            <a:ext cx="8507288" cy="583264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2000" rIns="72000">
            <a:noAutofit/>
          </a:bodyPr>
          <a:lstStyle/>
          <a:p>
            <a:pPr marL="0" indent="0">
              <a:buNone/>
            </a:pPr>
            <a:r>
              <a:rPr lang="ru-RU" b="1" i="1" dirty="0">
                <a:solidFill>
                  <a:srgbClr val="FF0000"/>
                </a:solidFill>
              </a:rPr>
              <a:t>Свойства восприятия:</a:t>
            </a:r>
          </a:p>
          <a:p>
            <a:pPr marL="0" indent="0">
              <a:buNone/>
            </a:pPr>
            <a:r>
              <a:rPr lang="ru-RU" sz="2800" b="1" i="1" dirty="0"/>
              <a:t>Целостность </a:t>
            </a:r>
            <a:r>
              <a:rPr lang="ru-RU" sz="2800" dirty="0"/>
              <a:t>- синтез комплексных раздражителей в единый </a:t>
            </a:r>
            <a:r>
              <a:rPr lang="ru-RU" sz="2800" dirty="0" smtClean="0"/>
              <a:t>образ</a:t>
            </a:r>
            <a:r>
              <a:rPr lang="ru-RU" sz="2800" dirty="0"/>
              <a:t>.</a:t>
            </a:r>
          </a:p>
          <a:p>
            <a:pPr marL="0" indent="0">
              <a:buNone/>
            </a:pPr>
            <a:r>
              <a:rPr lang="ru-RU" sz="2800" b="1" i="1" dirty="0"/>
              <a:t>Осмысленность </a:t>
            </a:r>
            <a:r>
              <a:rPr lang="ru-RU" sz="2800" dirty="0"/>
              <a:t>- воспринимаемый объект относится оператором к определенной категории.</a:t>
            </a:r>
          </a:p>
          <a:p>
            <a:pPr marL="0" indent="0">
              <a:buNone/>
            </a:pPr>
            <a:r>
              <a:rPr lang="ru-RU" sz="2800" b="1" i="1" dirty="0"/>
              <a:t>Избирательность </a:t>
            </a:r>
            <a:r>
              <a:rPr lang="ru-RU" sz="2800" dirty="0"/>
              <a:t>- выделении одних объектов по сравнению с другими. Обеспечивается целями оператора.</a:t>
            </a:r>
          </a:p>
          <a:p>
            <a:pPr marL="0" indent="0">
              <a:buNone/>
            </a:pPr>
            <a:r>
              <a:rPr lang="ru-RU" sz="2800" b="1" i="1" dirty="0"/>
              <a:t>Константность - </a:t>
            </a:r>
            <a:r>
              <a:rPr lang="ru-RU" sz="2800" dirty="0"/>
              <a:t>относительное постоянство воспринимаемых свойств предметов при изменении условий восприятия. (</a:t>
            </a:r>
            <a:r>
              <a:rPr lang="ru-RU" sz="2800" b="1" i="1" dirty="0"/>
              <a:t>константность цвета, величины </a:t>
            </a:r>
            <a:r>
              <a:rPr lang="ru-RU" sz="2800" dirty="0"/>
              <a:t>и </a:t>
            </a:r>
            <a:r>
              <a:rPr lang="ru-RU" sz="2800" b="1" i="1" dirty="0"/>
              <a:t>формы </a:t>
            </a:r>
            <a:r>
              <a:rPr lang="ru-RU" sz="2800" dirty="0"/>
              <a:t>предметов). </a:t>
            </a:r>
          </a:p>
          <a:p>
            <a:pPr marL="457200" lvl="1" indent="0">
              <a:buNone/>
            </a:pPr>
            <a:endParaRPr lang="ru-RU" b="1" i="1" u="none" strike="noStrike" baseline="0" dirty="0" smtClean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510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marR="0" rtl="0"/>
            <a:r>
              <a:rPr lang="ru-RU" sz="3200" b="1" i="0" u="none" strike="noStrike" baseline="0" dirty="0" smtClean="0">
                <a:solidFill>
                  <a:srgbClr val="002060"/>
                </a:solidFill>
                <a:latin typeface="Calibri"/>
              </a:rPr>
              <a:t>5</a:t>
            </a:r>
            <a:r>
              <a:rPr lang="ru-RU" sz="3200" b="1" i="0" u="none" strike="noStrike" baseline="0" dirty="0" smtClean="0">
                <a:solidFill>
                  <a:srgbClr val="002060"/>
                </a:solidFill>
                <a:latin typeface="Calibri"/>
              </a:rPr>
              <a:t>. </a:t>
            </a:r>
            <a:r>
              <a:rPr lang="ru-RU" sz="3200" b="1" i="0" u="none" strike="noStrike" baseline="0" dirty="0" smtClean="0">
                <a:solidFill>
                  <a:srgbClr val="002060"/>
                </a:solidFill>
                <a:latin typeface="Times New Roman"/>
              </a:rPr>
              <a:t>Этапы деятельности оператора в СЧМ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579296" cy="5832648"/>
          </a:xfrm>
        </p:spPr>
        <p:txBody>
          <a:bodyPr lIns="72000" rIns="72000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b="1" i="1" dirty="0">
                <a:solidFill>
                  <a:srgbClr val="FF0000"/>
                </a:solidFill>
                <a:ea typeface="Times New Roman"/>
                <a:cs typeface="Times New Roman"/>
              </a:rPr>
              <a:t>Обработка </a:t>
            </a:r>
            <a:r>
              <a:rPr lang="ru-RU" b="1" i="1" dirty="0" smtClean="0">
                <a:solidFill>
                  <a:srgbClr val="FF0000"/>
                </a:solidFill>
                <a:ea typeface="Times New Roman"/>
                <a:cs typeface="Times New Roman"/>
              </a:rPr>
              <a:t>информации: </a:t>
            </a:r>
            <a:endParaRPr lang="ru-RU" b="1" i="1" dirty="0">
              <a:solidFill>
                <a:srgbClr val="FF0000"/>
              </a:solidFill>
              <a:ea typeface="Times New Roman"/>
              <a:cs typeface="Times New Roman"/>
            </a:endParaRPr>
          </a:p>
          <a:p>
            <a:pPr marL="0" lvl="0" algn="just">
              <a:spcBef>
                <a:spcPts val="0"/>
              </a:spcBef>
              <a:buFont typeface="Symbol"/>
              <a:buChar char=""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сопоставление заданных и текущих режимов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СЧМ (сравнение образов), </a:t>
            </a:r>
            <a:endParaRPr lang="ru-RU" sz="2400" dirty="0">
              <a:latin typeface="Times New Roman"/>
              <a:ea typeface="Times New Roman"/>
            </a:endParaRPr>
          </a:p>
          <a:p>
            <a:pPr marL="0" lvl="0" algn="just">
              <a:spcBef>
                <a:spcPts val="0"/>
              </a:spcBef>
              <a:buFont typeface="Symbol"/>
              <a:buChar char=""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выделяются критичные и нестандартные объекты и ситуации </a:t>
            </a:r>
            <a:endParaRPr lang="ru-RU" sz="2400" dirty="0">
              <a:latin typeface="Times New Roman"/>
              <a:ea typeface="Times New Roman"/>
            </a:endParaRPr>
          </a:p>
          <a:p>
            <a:pPr marL="0" lvl="0" algn="just">
              <a:spcBef>
                <a:spcPts val="0"/>
              </a:spcBef>
              <a:buFont typeface="Symbol"/>
              <a:buChar char=""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определяется очередность обработки информации. 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i="1" dirty="0">
                <a:solidFill>
                  <a:srgbClr val="0070C0"/>
                </a:solidFill>
                <a:latin typeface="Times New Roman"/>
                <a:ea typeface="Times New Roman"/>
              </a:rPr>
              <a:t>Зависит от способов кодирования информации и возможностей оператора по ее декодированию. На данном этапе - запоминание информации, извлечение ее из памяти, осмысление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/>
                <a:ea typeface="Times New Roman"/>
              </a:rPr>
              <a:t>(99% этой деятельности проходит стереотипно)</a:t>
            </a:r>
            <a:endParaRPr lang="ru-RU" sz="2800" b="1" i="1" dirty="0">
              <a:latin typeface="Times New Roman"/>
              <a:ea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b="1" dirty="0">
                <a:solidFill>
                  <a:srgbClr val="FF0000"/>
                </a:solidFill>
                <a:latin typeface="Times New Roman"/>
                <a:ea typeface="Times New Roman"/>
              </a:rPr>
              <a:t>Итог: степень рассогласования оперативного и эталонного </a:t>
            </a:r>
            <a:r>
              <a:rPr lang="ru-RU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образов и 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Times New Roman"/>
              </a:rPr>
              <a:t>содержательная сторона этого </a:t>
            </a:r>
            <a:r>
              <a:rPr lang="ru-RU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рассогласования.</a:t>
            </a:r>
            <a:endParaRPr lang="ru-RU" sz="2000" b="1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marL="457200" lvl="1" indent="0">
              <a:buNone/>
            </a:pPr>
            <a:endParaRPr lang="ru-RU" b="1" i="1" u="none" strike="noStrike" baseline="0" dirty="0" smtClean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9201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marR="0" rtl="0"/>
            <a:r>
              <a:rPr lang="ru-RU" sz="3200" b="1" i="0" u="none" strike="noStrike" baseline="0" dirty="0" smtClean="0">
                <a:solidFill>
                  <a:srgbClr val="002060"/>
                </a:solidFill>
                <a:latin typeface="Calibri"/>
              </a:rPr>
              <a:t>5</a:t>
            </a:r>
            <a:r>
              <a:rPr lang="ru-RU" sz="3200" b="1" i="0" u="none" strike="noStrike" baseline="0" dirty="0" smtClean="0">
                <a:solidFill>
                  <a:srgbClr val="002060"/>
                </a:solidFill>
                <a:latin typeface="Calibri"/>
              </a:rPr>
              <a:t>. </a:t>
            </a:r>
            <a:r>
              <a:rPr lang="ru-RU" sz="3200" b="1" i="0" u="none" strike="noStrike" baseline="0" dirty="0" smtClean="0">
                <a:solidFill>
                  <a:srgbClr val="002060"/>
                </a:solidFill>
                <a:latin typeface="Times New Roman"/>
              </a:rPr>
              <a:t>Этапы деятельности оператора в СЧМ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764704"/>
            <a:ext cx="8928992" cy="60932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2000" rIns="72000">
            <a:noAutofit/>
          </a:bodyPr>
          <a:lstStyle/>
          <a:p>
            <a:pPr marL="0" indent="0">
              <a:buNone/>
            </a:pPr>
            <a:r>
              <a:rPr lang="ru-RU" b="1" i="1" dirty="0">
                <a:solidFill>
                  <a:srgbClr val="FF0000"/>
                </a:solidFill>
              </a:rPr>
              <a:t>Принятие и  Реализация решения. </a:t>
            </a:r>
          </a:p>
          <a:p>
            <a:pPr marL="0" indent="0">
              <a:buNone/>
            </a:pPr>
            <a:r>
              <a:rPr lang="ru-RU" sz="2400" dirty="0"/>
              <a:t>Принимается на основе проведенного анализа и опыта (стереотипа).  Время принятия решения зависит от энтропии (неопределенности) ситуации.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FF0000"/>
                </a:solidFill>
              </a:rPr>
              <a:t>Реализация - выполнение действий или отдача распоряжений.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i="1" dirty="0"/>
              <a:t>Действия</a:t>
            </a:r>
            <a:r>
              <a:rPr lang="ru-RU" sz="2400" dirty="0"/>
              <a:t>: </a:t>
            </a:r>
          </a:p>
          <a:p>
            <a:pPr lvl="0">
              <a:spcBef>
                <a:spcPts val="0"/>
              </a:spcBef>
            </a:pPr>
            <a:r>
              <a:rPr lang="ru-RU" sz="2400" dirty="0"/>
              <a:t>перекодирование решения в машинный </a:t>
            </a:r>
            <a:r>
              <a:rPr lang="ru-RU" sz="2400" dirty="0" smtClean="0"/>
              <a:t>код (внутреннее), </a:t>
            </a:r>
            <a:endParaRPr lang="ru-RU" sz="2400" dirty="0"/>
          </a:p>
          <a:p>
            <a:pPr lvl="0">
              <a:spcBef>
                <a:spcPts val="0"/>
              </a:spcBef>
            </a:pPr>
            <a:r>
              <a:rPr lang="ru-RU" sz="2400" dirty="0"/>
              <a:t>поиск нужного органа </a:t>
            </a:r>
            <a:r>
              <a:rPr lang="ru-RU" sz="2400" dirty="0" smtClean="0"/>
              <a:t>управления (внутреннее), </a:t>
            </a:r>
            <a:endParaRPr lang="ru-RU" sz="2400" dirty="0"/>
          </a:p>
          <a:p>
            <a:pPr lvl="0">
              <a:spcBef>
                <a:spcPts val="0"/>
              </a:spcBef>
            </a:pPr>
            <a:r>
              <a:rPr lang="ru-RU" sz="2400" dirty="0"/>
              <a:t>движение руки к органу управления и манипуляция с </a:t>
            </a:r>
            <a:r>
              <a:rPr lang="ru-RU" sz="2400" dirty="0" smtClean="0"/>
              <a:t>ним (внешнее).</a:t>
            </a:r>
            <a:endParaRPr lang="ru-RU" sz="2400" dirty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На </a:t>
            </a:r>
            <a:r>
              <a:rPr lang="ru-RU" sz="2400" dirty="0"/>
              <a:t>каждом </a:t>
            </a:r>
            <a:r>
              <a:rPr lang="ru-RU" sz="2400" dirty="0" smtClean="0"/>
              <a:t>шаге реализации </a:t>
            </a:r>
            <a:r>
              <a:rPr lang="ru-RU" sz="2400" dirty="0"/>
              <a:t>- самоконтроль (инструментальный </a:t>
            </a:r>
            <a:r>
              <a:rPr lang="ru-RU" sz="2400" dirty="0" smtClean="0"/>
              <a:t>и </a:t>
            </a:r>
            <a:r>
              <a:rPr lang="ru-RU" sz="2400" dirty="0" err="1"/>
              <a:t>неинструментальный</a:t>
            </a:r>
            <a:r>
              <a:rPr lang="ru-RU" sz="2400" dirty="0"/>
              <a:t>). 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Первые </a:t>
            </a:r>
            <a:r>
              <a:rPr lang="ru-RU" sz="2400" b="1" dirty="0">
                <a:solidFill>
                  <a:srgbClr val="FF0000"/>
                </a:solidFill>
              </a:rPr>
              <a:t>два этапа в совокупности называют иногда получением информации, последние два этапа – реализацией информации.</a:t>
            </a:r>
          </a:p>
          <a:p>
            <a:pPr marL="0" lvl="1" indent="0">
              <a:spcBef>
                <a:spcPts val="0"/>
              </a:spcBef>
              <a:buNone/>
            </a:pPr>
            <a:endParaRPr lang="ru-RU" b="1" i="1" u="none" strike="noStrike" baseline="0" dirty="0" smtClean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0176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0" rtl="0"/>
            <a:r>
              <a:rPr lang="ru-RU" sz="3600" b="1" i="0" u="none" strike="noStrike" baseline="0" dirty="0" smtClean="0">
                <a:solidFill>
                  <a:srgbClr val="002060"/>
                </a:solidFill>
                <a:latin typeface="Calibri"/>
              </a:rPr>
              <a:t>6</a:t>
            </a:r>
            <a:r>
              <a:rPr lang="ru-RU" sz="3600" b="1" i="0" u="none" strike="noStrike" baseline="0" dirty="0" smtClean="0">
                <a:solidFill>
                  <a:srgbClr val="002060"/>
                </a:solidFill>
                <a:latin typeface="Calibri"/>
              </a:rPr>
              <a:t>. </a:t>
            </a:r>
            <a:r>
              <a:rPr lang="ru-RU" sz="3600" b="1" i="0" u="none" strike="noStrike" baseline="0" dirty="0" smtClean="0">
                <a:solidFill>
                  <a:srgbClr val="002060"/>
                </a:solidFill>
                <a:latin typeface="Times New Roman"/>
              </a:rPr>
              <a:t>Факторы, влияющие на деятельность оператора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579296" cy="5328592"/>
          </a:xfrm>
        </p:spPr>
        <p:txBody>
          <a:bodyPr/>
          <a:lstStyle/>
          <a:p>
            <a:pPr marL="0" lvl="1" indent="0">
              <a:spcBef>
                <a:spcPts val="0"/>
              </a:spcBef>
              <a:buNone/>
            </a:pPr>
            <a:r>
              <a:rPr lang="ru-RU" b="1" i="1" dirty="0">
                <a:solidFill>
                  <a:srgbClr val="FF0000"/>
                </a:solidFill>
                <a:latin typeface="Times New Roman"/>
              </a:rPr>
              <a:t>Прием информации:</a:t>
            </a:r>
          </a:p>
          <a:p>
            <a:pPr marL="4572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/>
              </a:rPr>
              <a:t>вид и количество индикаторов, </a:t>
            </a:r>
          </a:p>
          <a:p>
            <a:pPr marL="4572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/>
              </a:rPr>
              <a:t>организация информационного поля, </a:t>
            </a:r>
          </a:p>
          <a:p>
            <a:pPr marL="4572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/>
              </a:rPr>
              <a:t>психофизические характеристики информации (размеры изображений, их светотехнические характеристики, цветовой тон и цветового контраст).</a:t>
            </a:r>
          </a:p>
          <a:p>
            <a:pPr marL="0" lvl="1" indent="0">
              <a:spcBef>
                <a:spcPts val="0"/>
              </a:spcBef>
              <a:buNone/>
            </a:pPr>
            <a:endParaRPr lang="ru-RU" b="1" i="1" dirty="0" smtClean="0">
              <a:solidFill>
                <a:srgbClr val="FF0000"/>
              </a:solidFill>
              <a:latin typeface="Times New Roman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/>
              </a:rPr>
              <a:t>Обработка </a:t>
            </a:r>
            <a:r>
              <a:rPr lang="ru-RU" b="1" i="1" dirty="0">
                <a:solidFill>
                  <a:srgbClr val="FF0000"/>
                </a:solidFill>
                <a:latin typeface="Times New Roman"/>
              </a:rPr>
              <a:t>информации:</a:t>
            </a:r>
          </a:p>
          <a:p>
            <a:pPr marL="4572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/>
              </a:rPr>
              <a:t>способ кодирования информации, </a:t>
            </a:r>
          </a:p>
          <a:p>
            <a:pPr marL="4572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/>
              </a:rPr>
              <a:t>объем ее отображения, </a:t>
            </a:r>
          </a:p>
          <a:p>
            <a:pPr marL="4572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/>
              </a:rPr>
              <a:t>динамика смены информации</a:t>
            </a:r>
            <a:r>
              <a:rPr lang="ru-RU" b="1" i="1" dirty="0">
                <a:solidFill>
                  <a:srgbClr val="FF0000"/>
                </a:solidFill>
                <a:latin typeface="Times New Roman"/>
              </a:rPr>
              <a:t>, </a:t>
            </a:r>
          </a:p>
          <a:p>
            <a:pPr marL="0" marR="0" lvl="1" indent="0" rtl="0">
              <a:spcBef>
                <a:spcPts val="0"/>
              </a:spcBef>
              <a:buNone/>
            </a:pPr>
            <a:endParaRPr lang="ru-RU" b="1" i="1" u="none" strike="noStrike" baseline="0" dirty="0" smtClean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0865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0" u="none" strike="noStrike" baseline="0" dirty="0" smtClean="0">
                <a:solidFill>
                  <a:srgbClr val="FF0000"/>
                </a:solidFill>
                <a:latin typeface="Times New Roman"/>
              </a:rPr>
              <a:t>1.1. Основания </a:t>
            </a:r>
            <a:r>
              <a:rPr lang="ru-RU" b="1" i="0" u="none" strike="noStrike" baseline="0" dirty="0" smtClean="0">
                <a:solidFill>
                  <a:srgbClr val="FF0000"/>
                </a:solidFill>
                <a:latin typeface="Times New Roman"/>
              </a:rPr>
              <a:t>для классификации СЧМ.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412776"/>
            <a:ext cx="8640960" cy="511256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11100" dirty="0" smtClean="0"/>
              <a:t>1. По </a:t>
            </a:r>
            <a:r>
              <a:rPr lang="ru-RU" sz="11100" b="1" dirty="0" smtClean="0"/>
              <a:t>целевому назначению </a:t>
            </a:r>
            <a:r>
              <a:rPr lang="ru-RU" sz="11100" dirty="0" smtClean="0"/>
              <a:t>можно выделить следующие классы систем:</a:t>
            </a:r>
          </a:p>
          <a:p>
            <a:pPr marL="0" indent="0">
              <a:buNone/>
            </a:pPr>
            <a:r>
              <a:rPr lang="ru-RU" sz="9200" dirty="0" smtClean="0"/>
              <a:t>– </a:t>
            </a:r>
            <a:r>
              <a:rPr lang="ru-RU" sz="9200" b="1" dirty="0" smtClean="0">
                <a:solidFill>
                  <a:srgbClr val="FF0000"/>
                </a:solidFill>
              </a:rPr>
              <a:t>управляющие</a:t>
            </a:r>
            <a:r>
              <a:rPr lang="ru-RU" sz="9200" dirty="0" smtClean="0"/>
              <a:t>, в которых основной задачей человека является управление машиной </a:t>
            </a:r>
          </a:p>
          <a:p>
            <a:pPr marL="0" indent="0">
              <a:buNone/>
            </a:pPr>
            <a:r>
              <a:rPr lang="ru-RU" sz="9200" dirty="0" smtClean="0"/>
              <a:t>– </a:t>
            </a:r>
            <a:r>
              <a:rPr lang="ru-RU" sz="9200" b="1" dirty="0">
                <a:solidFill>
                  <a:srgbClr val="FF0000"/>
                </a:solidFill>
              </a:rPr>
              <a:t>обслуживающие</a:t>
            </a:r>
            <a:r>
              <a:rPr lang="ru-RU" sz="9200" dirty="0" smtClean="0"/>
              <a:t>, в которых человек контролирует состояние машины, ищет неисправности, производит наладку, настройку, ремонт и т. п.;</a:t>
            </a:r>
          </a:p>
          <a:p>
            <a:pPr marL="0" indent="0">
              <a:buNone/>
            </a:pPr>
            <a:r>
              <a:rPr lang="ru-RU" sz="9200" dirty="0" smtClean="0"/>
              <a:t>– </a:t>
            </a:r>
            <a:r>
              <a:rPr lang="ru-RU" sz="9200" b="1" dirty="0">
                <a:solidFill>
                  <a:srgbClr val="FF0000"/>
                </a:solidFill>
              </a:rPr>
              <a:t>обучающие</a:t>
            </a:r>
            <a:r>
              <a:rPr lang="ru-RU" sz="9200" dirty="0" smtClean="0"/>
              <a:t> (технические средства обучения, тренажеры и т. п.);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942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0" rtl="0"/>
            <a:r>
              <a:rPr lang="ru-RU" sz="3600" b="1" i="0" u="none" strike="noStrike" baseline="0" dirty="0" smtClean="0">
                <a:solidFill>
                  <a:srgbClr val="002060"/>
                </a:solidFill>
                <a:latin typeface="Calibri"/>
              </a:rPr>
              <a:t>6</a:t>
            </a:r>
            <a:r>
              <a:rPr lang="ru-RU" sz="3600" b="1" i="0" u="none" strike="noStrike" baseline="0" dirty="0" smtClean="0">
                <a:solidFill>
                  <a:srgbClr val="002060"/>
                </a:solidFill>
                <a:latin typeface="Calibri"/>
              </a:rPr>
              <a:t>. </a:t>
            </a:r>
            <a:r>
              <a:rPr lang="ru-RU" sz="3600" b="1" i="0" u="none" strike="noStrike" baseline="0" dirty="0" smtClean="0">
                <a:solidFill>
                  <a:srgbClr val="002060"/>
                </a:solidFill>
                <a:latin typeface="Times New Roman"/>
              </a:rPr>
              <a:t>Факторы, влияющие на деятельность оператора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579296" cy="532859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buNone/>
            </a:pPr>
            <a:r>
              <a:rPr lang="ru-RU" b="1" i="1" dirty="0">
                <a:solidFill>
                  <a:srgbClr val="FF0000"/>
                </a:solidFill>
                <a:latin typeface="Times New Roman"/>
              </a:rPr>
              <a:t>Принятие решения </a:t>
            </a:r>
          </a:p>
          <a:p>
            <a:pPr marL="4572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/>
              </a:rPr>
              <a:t>стереотипность </a:t>
            </a:r>
            <a:r>
              <a:rPr lang="ru-RU" sz="2600" dirty="0">
                <a:latin typeface="Times New Roman"/>
              </a:rPr>
              <a:t>решаемой задачи, </a:t>
            </a:r>
          </a:p>
          <a:p>
            <a:pPr marL="4572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/>
              </a:rPr>
              <a:t>число и сложность проверяемых логических условий, </a:t>
            </a:r>
          </a:p>
          <a:p>
            <a:pPr marL="4572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/>
              </a:rPr>
              <a:t>сложность алгоритма и количество возможных вариантов решения,</a:t>
            </a:r>
          </a:p>
          <a:p>
            <a:pPr marL="4572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/>
              </a:rPr>
              <a:t>возможность контроля решения.</a:t>
            </a:r>
          </a:p>
          <a:p>
            <a:pPr marL="0" lvl="1" indent="0">
              <a:spcBef>
                <a:spcPts val="0"/>
              </a:spcBef>
              <a:buNone/>
            </a:pPr>
            <a:endParaRPr lang="ru-RU" b="1" i="1" dirty="0" smtClean="0">
              <a:solidFill>
                <a:srgbClr val="FF0000"/>
              </a:solidFill>
              <a:latin typeface="Times New Roman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/>
              </a:rPr>
              <a:t>Реализация </a:t>
            </a:r>
            <a:r>
              <a:rPr lang="ru-RU" b="1" i="1" dirty="0">
                <a:solidFill>
                  <a:srgbClr val="FF0000"/>
                </a:solidFill>
                <a:latin typeface="Times New Roman"/>
              </a:rPr>
              <a:t>принятого решения:</a:t>
            </a:r>
          </a:p>
          <a:p>
            <a:pPr marL="4572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/>
              </a:rPr>
              <a:t>число органов управления, </a:t>
            </a:r>
          </a:p>
          <a:p>
            <a:pPr marL="4572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/>
              </a:rPr>
              <a:t>их тип и способ размещения, </a:t>
            </a:r>
          </a:p>
          <a:p>
            <a:pPr marL="4572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/>
              </a:rPr>
              <a:t>степень удобства работы с отдельными органами управления (размер, форма, сила сопротивления и т.д.).</a:t>
            </a:r>
          </a:p>
          <a:p>
            <a:pPr marL="0" lvl="1" indent="0">
              <a:spcBef>
                <a:spcPts val="0"/>
              </a:spcBef>
              <a:buNone/>
            </a:pPr>
            <a:endParaRPr lang="ru-RU" b="1" i="1" dirty="0" smtClean="0">
              <a:solidFill>
                <a:srgbClr val="FF0000"/>
              </a:solidFill>
              <a:latin typeface="Times New Roman"/>
            </a:endParaRPr>
          </a:p>
          <a:p>
            <a:pPr marL="0" marR="0" lvl="1" indent="0" rtl="0">
              <a:spcBef>
                <a:spcPts val="0"/>
              </a:spcBef>
              <a:buNone/>
            </a:pPr>
            <a:endParaRPr lang="ru-RU" b="1" i="1" u="none" strike="noStrike" baseline="0" dirty="0" smtClean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6893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ru-RU" b="1" i="0" u="none" strike="noStrike" baseline="0" dirty="0" smtClean="0">
                <a:solidFill>
                  <a:srgbClr val="002060"/>
                </a:solidFill>
                <a:latin typeface="Calibri"/>
              </a:rPr>
              <a:t>7</a:t>
            </a:r>
            <a:r>
              <a:rPr lang="ru-RU" b="1" i="0" u="none" strike="noStrike" baseline="0" dirty="0" smtClean="0">
                <a:solidFill>
                  <a:srgbClr val="002060"/>
                </a:solidFill>
                <a:latin typeface="Calibri"/>
              </a:rPr>
              <a:t>. </a:t>
            </a:r>
            <a:r>
              <a:rPr lang="ru-RU" b="1" i="0" u="none" strike="noStrike" baseline="0" dirty="0" smtClean="0">
                <a:solidFill>
                  <a:srgbClr val="002060"/>
                </a:solidFill>
                <a:latin typeface="Times New Roman"/>
              </a:rPr>
              <a:t>Виды труда оператора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507288" cy="532859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900" b="1" dirty="0">
                <a:solidFill>
                  <a:srgbClr val="FF0000"/>
                </a:solidFill>
              </a:rPr>
              <a:t>Оператор-технолог. </a:t>
            </a:r>
            <a:r>
              <a:rPr lang="ru-RU" sz="3900" dirty="0"/>
              <a:t>Включен в процесс непосредственно. Работает в режиме немедленного обслуживания. </a:t>
            </a:r>
            <a:r>
              <a:rPr lang="ru-RU" sz="3900" i="1" dirty="0"/>
              <a:t>Преобладают управляющие действия. </a:t>
            </a:r>
            <a:r>
              <a:rPr lang="ru-RU" sz="3900" dirty="0" err="1"/>
              <a:t>Инструкциии</a:t>
            </a:r>
            <a:r>
              <a:rPr lang="ru-RU" sz="3900" dirty="0"/>
              <a:t>, содержат почти полный набор ситуаций и решений. К этому виду относятся операторы автоматических линий, операторы по приему и переработке информации </a:t>
            </a:r>
            <a:r>
              <a:rPr lang="ru-RU" sz="3900" dirty="0" smtClean="0"/>
              <a:t>)</a:t>
            </a:r>
            <a:endParaRPr lang="ru-RU" sz="3500" dirty="0"/>
          </a:p>
          <a:p>
            <a:pPr marL="0" indent="0">
              <a:buNone/>
            </a:pPr>
            <a:r>
              <a:rPr lang="ru-RU" sz="4000" b="1" dirty="0">
                <a:solidFill>
                  <a:srgbClr val="FF0000"/>
                </a:solidFill>
              </a:rPr>
              <a:t>Оператор-наблюдатель (контролер). </a:t>
            </a:r>
            <a:r>
              <a:rPr lang="ru-RU" sz="4000" dirty="0"/>
              <a:t>Важное значение имеют информационные и </a:t>
            </a:r>
            <a:r>
              <a:rPr lang="ru-RU" sz="4000" dirty="0" smtClean="0"/>
              <a:t>концептуальные (ОО) </a:t>
            </a:r>
            <a:r>
              <a:rPr lang="ru-RU" sz="4000" dirty="0"/>
              <a:t>модели, процессы принятия решения. </a:t>
            </a:r>
            <a:r>
              <a:rPr lang="ru-RU" sz="4000" i="1" dirty="0"/>
              <a:t>Управляющие действия упрощены. </a:t>
            </a:r>
            <a:r>
              <a:rPr lang="ru-RU" sz="4000" dirty="0"/>
              <a:t>Может работать в режиме отсроченного </a:t>
            </a:r>
            <a:r>
              <a:rPr lang="ru-RU" sz="4000" dirty="0" smtClean="0"/>
              <a:t>обслуживания </a:t>
            </a:r>
            <a:r>
              <a:rPr lang="ru-RU" sz="4000" dirty="0"/>
              <a:t>(операторы радиолокационной станции, диспетчеры на различных видах </a:t>
            </a:r>
            <a:r>
              <a:rPr lang="ru-RU" sz="4000" dirty="0" smtClean="0"/>
              <a:t>транспорта, операторы энергетических установок) </a:t>
            </a:r>
            <a:endParaRPr lang="ru-RU" sz="4000" dirty="0"/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99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marR="0" rtl="0"/>
            <a:r>
              <a:rPr lang="ru-RU" b="1" i="0" u="none" strike="noStrike" baseline="0" dirty="0" smtClean="0">
                <a:solidFill>
                  <a:srgbClr val="002060"/>
                </a:solidFill>
                <a:latin typeface="Calibri"/>
              </a:rPr>
              <a:t>2.7. </a:t>
            </a:r>
            <a:r>
              <a:rPr lang="ru-RU" b="1" i="0" u="none" strike="noStrike" baseline="0" dirty="0" smtClean="0">
                <a:solidFill>
                  <a:srgbClr val="002060"/>
                </a:solidFill>
                <a:latin typeface="Times New Roman"/>
              </a:rPr>
              <a:t>Виды труда оператора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980728"/>
            <a:ext cx="8892480" cy="576064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FF0000"/>
                </a:solidFill>
              </a:rPr>
              <a:t>Оператор</a:t>
            </a:r>
            <a:r>
              <a:rPr lang="ru-RU" sz="2800" dirty="0">
                <a:solidFill>
                  <a:srgbClr val="FF0000"/>
                </a:solidFill>
              </a:rPr>
              <a:t>-</a:t>
            </a:r>
            <a:r>
              <a:rPr lang="ru-RU" sz="2800" b="1" dirty="0">
                <a:solidFill>
                  <a:srgbClr val="FF0000"/>
                </a:solidFill>
              </a:rPr>
              <a:t>исследователь</a:t>
            </a:r>
            <a:r>
              <a:rPr lang="ru-RU" sz="2800" dirty="0"/>
              <a:t>. В большей степени использует </a:t>
            </a:r>
            <a:r>
              <a:rPr lang="ru-RU" sz="2800" b="1" dirty="0"/>
              <a:t>понятийное мышление </a:t>
            </a:r>
            <a:r>
              <a:rPr lang="ru-RU" sz="2800" dirty="0"/>
              <a:t>и опыт, заложенные в концептуальную модель. Органы управления играют еще меньшую роль, а «вес» информационных моделей увеличивается. Пользователи вычислительных систем, дешифровщики различных объектов (образов) и т.п.</a:t>
            </a:r>
          </a:p>
          <a:p>
            <a:pPr marL="0" indent="0">
              <a:spcBef>
                <a:spcPts val="0"/>
              </a:spcBef>
              <a:buNone/>
            </a:pPr>
            <a:endParaRPr lang="ru-RU" sz="2800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Оператор</a:t>
            </a:r>
            <a:r>
              <a:rPr lang="ru-RU" sz="2800" dirty="0" smtClean="0">
                <a:solidFill>
                  <a:srgbClr val="FF0000"/>
                </a:solidFill>
              </a:rPr>
              <a:t>-</a:t>
            </a:r>
            <a:r>
              <a:rPr lang="ru-RU" sz="2800" b="1" dirty="0" smtClean="0">
                <a:solidFill>
                  <a:srgbClr val="FF0000"/>
                </a:solidFill>
              </a:rPr>
              <a:t>руководитель</a:t>
            </a:r>
            <a:r>
              <a:rPr lang="ru-RU" sz="2800" b="1" dirty="0"/>
              <a:t>. </a:t>
            </a:r>
            <a:r>
              <a:rPr lang="ru-RU" sz="2800" dirty="0"/>
              <a:t>Мало отличается от предыдущего типа, но для него механизмы интеллектуальной деятельности играют главенствующую </a:t>
            </a:r>
            <a:r>
              <a:rPr lang="ru-RU" sz="2800" dirty="0" smtClean="0"/>
              <a:t>роль, плюс </a:t>
            </a:r>
            <a:r>
              <a:rPr lang="ru-RU" sz="2800" dirty="0" smtClean="0">
                <a:solidFill>
                  <a:schemeClr val="tx2"/>
                </a:solidFill>
              </a:rPr>
              <a:t>повышенный стресс</a:t>
            </a:r>
            <a:r>
              <a:rPr lang="ru-RU" sz="2800" dirty="0" smtClean="0"/>
              <a:t>. </a:t>
            </a:r>
            <a:r>
              <a:rPr lang="ru-RU" sz="2800" dirty="0"/>
              <a:t>Лица, принимающие ответственные решения в человеко-машинных </a:t>
            </a:r>
            <a:r>
              <a:rPr lang="ru-RU" sz="2800" dirty="0" smtClean="0"/>
              <a:t>комплексах (главные диспетчеры в иерархических СЧМ).</a:t>
            </a:r>
            <a:endParaRPr lang="ru-RU" sz="2800" dirty="0"/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14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marR="0" rtl="0"/>
            <a:r>
              <a:rPr lang="ru-RU" b="1" i="0" u="none" strike="noStrike" baseline="0" dirty="0" smtClean="0">
                <a:solidFill>
                  <a:srgbClr val="002060"/>
                </a:solidFill>
                <a:latin typeface="Calibri"/>
              </a:rPr>
              <a:t>7</a:t>
            </a:r>
            <a:r>
              <a:rPr lang="ru-RU" b="1" i="0" u="none" strike="noStrike" baseline="0" dirty="0" smtClean="0">
                <a:solidFill>
                  <a:srgbClr val="002060"/>
                </a:solidFill>
                <a:latin typeface="Calibri"/>
              </a:rPr>
              <a:t>. </a:t>
            </a:r>
            <a:r>
              <a:rPr lang="ru-RU" b="1" i="0" u="none" strike="noStrike" baseline="0" dirty="0" smtClean="0">
                <a:solidFill>
                  <a:srgbClr val="002060"/>
                </a:solidFill>
                <a:latin typeface="Times New Roman"/>
              </a:rPr>
              <a:t>Виды труда оператора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980728"/>
            <a:ext cx="8640960" cy="576064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0000"/>
                </a:solidFill>
              </a:rPr>
              <a:t>Оператор</a:t>
            </a:r>
            <a:r>
              <a:rPr lang="ru-RU" dirty="0" smtClean="0">
                <a:solidFill>
                  <a:srgbClr val="FF0000"/>
                </a:solidFill>
              </a:rPr>
              <a:t>-</a:t>
            </a:r>
            <a:r>
              <a:rPr lang="ru-RU" b="1" dirty="0" smtClean="0">
                <a:solidFill>
                  <a:srgbClr val="FF0000"/>
                </a:solidFill>
              </a:rPr>
              <a:t>манипулятор</a:t>
            </a:r>
            <a:r>
              <a:rPr lang="ru-RU" b="1" dirty="0"/>
              <a:t>. </a:t>
            </a:r>
            <a:r>
              <a:rPr lang="ru-RU" dirty="0"/>
              <a:t>Большое значение имеет </a:t>
            </a:r>
            <a:r>
              <a:rPr lang="ru-RU" b="1" dirty="0"/>
              <a:t>сенсомоторная координация</a:t>
            </a:r>
            <a:r>
              <a:rPr lang="ru-RU" dirty="0"/>
              <a:t> (например, непрерывное слежение за движущимся объектом) и моторные (двигательные) навыки. Используется также аппарат понятийного и образного мышления. В функции оператора-манипулятора входит управление роботами, манипуляторами, машинами-усилителями мышечной  энергии человека  (водители, </a:t>
            </a:r>
            <a:r>
              <a:rPr lang="ru-RU" dirty="0" smtClean="0"/>
              <a:t>летчики, операторы </a:t>
            </a:r>
            <a:r>
              <a:rPr lang="ru-RU" dirty="0"/>
              <a:t>сложных стационарных аппаратов с движущимися частями). </a:t>
            </a: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35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marR="0" rtl="0"/>
            <a:r>
              <a:rPr lang="ru-RU" b="1" i="0" u="none" strike="noStrike" baseline="0" dirty="0" smtClean="0">
                <a:solidFill>
                  <a:srgbClr val="002060"/>
                </a:solidFill>
                <a:latin typeface="Calibri"/>
              </a:rPr>
              <a:t>Задание</a:t>
            </a:r>
            <a:r>
              <a:rPr lang="ru-RU" b="1" i="0" u="none" strike="noStrike" dirty="0" smtClean="0">
                <a:solidFill>
                  <a:srgbClr val="002060"/>
                </a:solidFill>
                <a:latin typeface="Calibri"/>
              </a:rPr>
              <a:t> на дом</a:t>
            </a:r>
            <a:endParaRPr lang="ru-RU" b="1" i="0" u="none" strike="noStrike" baseline="0" dirty="0" smtClean="0">
              <a:solidFill>
                <a:srgbClr val="002060"/>
              </a:solidFill>
              <a:latin typeface="Times New Roman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980728"/>
            <a:ext cx="8640960" cy="576064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6000" b="1" dirty="0" smtClean="0">
                <a:solidFill>
                  <a:srgbClr val="FF0000"/>
                </a:solidFill>
              </a:rPr>
              <a:t>Вопросы данной темы по учебникам</a:t>
            </a:r>
            <a:endParaRPr lang="ru-RU" sz="6000" dirty="0"/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3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/>
              </a:rPr>
              <a:t>1.1. Основания </a:t>
            </a:r>
            <a:r>
              <a:rPr lang="ru-RU" b="1" i="0" u="none" strike="noStrike" baseline="0" dirty="0" smtClean="0">
                <a:solidFill>
                  <a:srgbClr val="FF0000"/>
                </a:solidFill>
                <a:latin typeface="Times New Roman"/>
              </a:rPr>
              <a:t>для классификации СЧМ.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412776"/>
            <a:ext cx="8640960" cy="511256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9200" dirty="0" smtClean="0"/>
              <a:t>– </a:t>
            </a:r>
            <a:r>
              <a:rPr lang="ru-RU" sz="9200" b="1" dirty="0" smtClean="0">
                <a:solidFill>
                  <a:srgbClr val="FF0000"/>
                </a:solidFill>
              </a:rPr>
              <a:t>информационные</a:t>
            </a:r>
            <a:r>
              <a:rPr lang="ru-RU" sz="9200" dirty="0" smtClean="0"/>
              <a:t>, обеспечивающие поиск, получение, накопление информации (радиолокационные, телевизионные, системы связи и др.); </a:t>
            </a:r>
          </a:p>
          <a:p>
            <a:pPr marL="0" indent="0">
              <a:buNone/>
            </a:pPr>
            <a:r>
              <a:rPr lang="ru-RU" sz="9200" dirty="0" smtClean="0"/>
              <a:t>– </a:t>
            </a:r>
            <a:r>
              <a:rPr lang="ru-RU" sz="9200" b="1" dirty="0" smtClean="0">
                <a:solidFill>
                  <a:srgbClr val="FF0000"/>
                </a:solidFill>
              </a:rPr>
              <a:t>исследовательские</a:t>
            </a:r>
            <a:r>
              <a:rPr lang="ru-RU" sz="9200" dirty="0" smtClean="0"/>
              <a:t>, используемые при анализе явлений, поиске новой информации, (модели, макеты, исследовательские приборы и установки).</a:t>
            </a:r>
          </a:p>
          <a:p>
            <a:pPr marL="0" indent="0">
              <a:buNone/>
            </a:pPr>
            <a:r>
              <a:rPr lang="ru-RU" sz="9800" dirty="0" smtClean="0"/>
              <a:t>В управляющих и обслуживающих системах </a:t>
            </a:r>
            <a:r>
              <a:rPr lang="ru-RU" sz="9800" b="1" dirty="0" smtClean="0"/>
              <a:t>объект</a:t>
            </a:r>
            <a:r>
              <a:rPr lang="ru-RU" sz="9800" dirty="0" smtClean="0"/>
              <a:t>  - </a:t>
            </a:r>
            <a:r>
              <a:rPr lang="ru-RU" sz="9800" dirty="0" smtClean="0">
                <a:solidFill>
                  <a:srgbClr val="FF0000"/>
                </a:solidFill>
              </a:rPr>
              <a:t>машина</a:t>
            </a:r>
            <a:r>
              <a:rPr lang="ru-RU" sz="9800" dirty="0" smtClean="0"/>
              <a:t>. В обучающих и информационных - </a:t>
            </a:r>
            <a:r>
              <a:rPr lang="ru-RU" sz="9800" dirty="0" smtClean="0">
                <a:solidFill>
                  <a:srgbClr val="FF0000"/>
                </a:solidFill>
              </a:rPr>
              <a:t>человек</a:t>
            </a:r>
            <a:r>
              <a:rPr lang="ru-RU" sz="9800" dirty="0" smtClean="0"/>
              <a:t>.  В исследовательских – </a:t>
            </a:r>
            <a:r>
              <a:rPr lang="ru-RU" sz="9800" dirty="0" smtClean="0">
                <a:solidFill>
                  <a:srgbClr val="FF0000"/>
                </a:solidFill>
              </a:rPr>
              <a:t>то и другое</a:t>
            </a:r>
            <a:r>
              <a:rPr lang="ru-RU" sz="9800" dirty="0" smtClean="0"/>
              <a:t>, в зависимости от ситуации.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349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/>
              </a:rPr>
              <a:t>1.1. Основания </a:t>
            </a:r>
            <a:r>
              <a:rPr lang="ru-RU" b="1" i="0" u="none" strike="noStrike" baseline="0" dirty="0" smtClean="0">
                <a:solidFill>
                  <a:srgbClr val="FF0000"/>
                </a:solidFill>
                <a:latin typeface="Times New Roman"/>
              </a:rPr>
              <a:t>для классификации СЧМ.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412776"/>
            <a:ext cx="8640960" cy="511256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500" dirty="0" smtClean="0"/>
              <a:t>2. По </a:t>
            </a:r>
            <a:r>
              <a:rPr lang="ru-RU" sz="3500" b="1" dirty="0" smtClean="0">
                <a:solidFill>
                  <a:srgbClr val="FF0000"/>
                </a:solidFill>
              </a:rPr>
              <a:t>характеристике человеческого звена </a:t>
            </a:r>
            <a:r>
              <a:rPr lang="ru-RU" sz="3500" dirty="0" smtClean="0"/>
              <a:t>можно выделить два класса СЧМ:</a:t>
            </a:r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b="1" dirty="0" err="1" smtClean="0"/>
              <a:t>моносистемы</a:t>
            </a:r>
            <a:r>
              <a:rPr lang="ru-RU" dirty="0" smtClean="0"/>
              <a:t>, в состав которых входит один человек;</a:t>
            </a:r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b="1" dirty="0" err="1" smtClean="0"/>
              <a:t>полисистемы</a:t>
            </a:r>
            <a:r>
              <a:rPr lang="ru-RU" dirty="0" smtClean="0"/>
              <a:t>, -  коллектив людей.</a:t>
            </a:r>
          </a:p>
          <a:p>
            <a:pPr marL="0" indent="0">
              <a:buNone/>
            </a:pPr>
            <a:r>
              <a:rPr lang="ru-RU" dirty="0" err="1" smtClean="0"/>
              <a:t>Полисистемы</a:t>
            </a:r>
            <a:r>
              <a:rPr lang="ru-RU" dirty="0" smtClean="0"/>
              <a:t> в свою очередь можно подразделить на </a:t>
            </a:r>
            <a:r>
              <a:rPr lang="ru-RU" b="1" dirty="0" smtClean="0"/>
              <a:t>паритетные</a:t>
            </a:r>
            <a:r>
              <a:rPr lang="ru-RU" dirty="0" smtClean="0"/>
              <a:t> (машинное отделение корабля – штурманская служба) </a:t>
            </a:r>
          </a:p>
          <a:p>
            <a:pPr marL="0" indent="0">
              <a:buNone/>
            </a:pPr>
            <a:r>
              <a:rPr lang="ru-RU" dirty="0" smtClean="0"/>
              <a:t>и </a:t>
            </a:r>
            <a:r>
              <a:rPr lang="ru-RU" b="1" dirty="0" smtClean="0"/>
              <a:t>иерархические</a:t>
            </a:r>
            <a:r>
              <a:rPr lang="ru-RU" dirty="0" smtClean="0"/>
              <a:t> (диспетчер аэропорта – командиры воздушных судов - члены экипажа).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401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/>
              </a:rPr>
              <a:t>1.1. Основания </a:t>
            </a:r>
            <a:r>
              <a:rPr lang="ru-RU" b="1" i="0" u="none" strike="noStrike" baseline="0" dirty="0" smtClean="0">
                <a:solidFill>
                  <a:srgbClr val="FF0000"/>
                </a:solidFill>
                <a:latin typeface="Times New Roman"/>
              </a:rPr>
              <a:t>для классификации СЧМ.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412776"/>
            <a:ext cx="8640960" cy="51125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4700" dirty="0" smtClean="0"/>
              <a:t>3</a:t>
            </a:r>
            <a:r>
              <a:rPr lang="ru-RU" sz="4700" b="1" dirty="0" smtClean="0"/>
              <a:t>. По типу и структуре машинного звена (компонента) можно выделить:</a:t>
            </a:r>
          </a:p>
          <a:p>
            <a:pPr marL="0" indent="0">
              <a:buNone/>
            </a:pPr>
            <a:r>
              <a:rPr lang="ru-RU" sz="3400" dirty="0" smtClean="0"/>
              <a:t>– </a:t>
            </a:r>
            <a:r>
              <a:rPr lang="ru-RU" sz="3400" b="1" dirty="0" smtClean="0">
                <a:solidFill>
                  <a:srgbClr val="FF0000"/>
                </a:solidFill>
              </a:rPr>
              <a:t>инструментальные</a:t>
            </a:r>
            <a:r>
              <a:rPr lang="ru-RU" sz="3400" dirty="0" smtClean="0"/>
              <a:t> СЧМ (инструменты и приборы,  цель - высокая точность отдельных </a:t>
            </a:r>
            <a:r>
              <a:rPr lang="ru-RU" sz="3400" dirty="0" smtClean="0"/>
              <a:t>операций); </a:t>
            </a:r>
            <a:endParaRPr lang="ru-RU" sz="3400" dirty="0" smtClean="0"/>
          </a:p>
          <a:p>
            <a:pPr marL="0" indent="0">
              <a:buNone/>
            </a:pPr>
            <a:r>
              <a:rPr lang="ru-RU" sz="3400" dirty="0" smtClean="0"/>
              <a:t>– </a:t>
            </a:r>
            <a:r>
              <a:rPr lang="ru-RU" sz="3400" b="1" dirty="0" smtClean="0">
                <a:solidFill>
                  <a:srgbClr val="FF0000"/>
                </a:solidFill>
              </a:rPr>
              <a:t>простые</a:t>
            </a:r>
            <a:r>
              <a:rPr lang="ru-RU" sz="3400" dirty="0" smtClean="0"/>
              <a:t> СЧМ (техническое устройство и человек, например – отдельное серийное широко распространённое транспортное средство, не требующее профессионального </a:t>
            </a:r>
            <a:r>
              <a:rPr lang="ru-RU" sz="3400" dirty="0"/>
              <a:t>о</a:t>
            </a:r>
            <a:r>
              <a:rPr lang="ru-RU" sz="3400" dirty="0" smtClean="0"/>
              <a:t>тбора и особых затрат на подготовку оператора;  сравнительная простота функций человека; – мотоцикл серийный легковой автомобиль;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328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0" u="none" strike="noStrike" baseline="0" dirty="0" smtClean="0">
                <a:solidFill>
                  <a:srgbClr val="FF0000"/>
                </a:solidFill>
                <a:latin typeface="Times New Roman"/>
              </a:rPr>
              <a:t>Основания для классификации СЧМ.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412776"/>
            <a:ext cx="8640960" cy="51125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400" dirty="0" smtClean="0"/>
              <a:t>– </a:t>
            </a:r>
            <a:r>
              <a:rPr lang="ru-RU" sz="3400" b="1" dirty="0">
                <a:solidFill>
                  <a:srgbClr val="FF0000"/>
                </a:solidFill>
              </a:rPr>
              <a:t>сложные</a:t>
            </a:r>
            <a:r>
              <a:rPr lang="ru-RU" sz="3400" dirty="0" smtClean="0"/>
              <a:t> СЧМ – (энергетическая установка, прокатный стан, автоматическая поточная линия, вычислительный комплекс;  - в  задачу человека входит общий </a:t>
            </a:r>
            <a:r>
              <a:rPr lang="ru-RU" sz="3400" dirty="0"/>
              <a:t>контроль</a:t>
            </a:r>
            <a:r>
              <a:rPr lang="ru-RU" sz="3400" dirty="0" smtClean="0"/>
              <a:t>, изменение режимов, оптимизация отдельных процессов, настройка, пуск и остановка). </a:t>
            </a:r>
          </a:p>
          <a:p>
            <a:pPr marL="0" indent="0">
              <a:buNone/>
            </a:pPr>
            <a:r>
              <a:rPr lang="ru-RU" sz="3400" dirty="0" smtClean="0"/>
              <a:t>- </a:t>
            </a:r>
            <a:r>
              <a:rPr lang="ru-RU" sz="3400" b="1" dirty="0">
                <a:solidFill>
                  <a:srgbClr val="FF0000"/>
                </a:solidFill>
              </a:rPr>
              <a:t>системотехнические комплексы </a:t>
            </a:r>
            <a:r>
              <a:rPr lang="ru-RU" sz="3400" dirty="0" smtClean="0"/>
              <a:t>- ( сложная техническую система и коллектив людей;  характерным является взаимодействие по цепи «человек-человек-машина»). Типичные примеры: судно, воздушный лайнер, промышленное предприятие, транспортная система, АЭС, крупная ГЭС и т. п.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751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/>
              </a:rPr>
              <a:t>1.1. Основания </a:t>
            </a:r>
            <a:r>
              <a:rPr lang="ru-RU" b="1" i="0" u="none" strike="noStrike" baseline="0" dirty="0" smtClean="0">
                <a:solidFill>
                  <a:srgbClr val="FF0000"/>
                </a:solidFill>
                <a:latin typeface="Times New Roman"/>
              </a:rPr>
              <a:t>для классификации СЧМ.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412776"/>
            <a:ext cx="864096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400" b="1" dirty="0" smtClean="0"/>
              <a:t>4. По типу взаимодействия человека и машины :</a:t>
            </a:r>
          </a:p>
          <a:p>
            <a:pPr marL="0" indent="0">
              <a:buNone/>
            </a:pPr>
            <a:r>
              <a:rPr lang="ru-RU" sz="3400" dirty="0" smtClean="0"/>
              <a:t> - системы </a:t>
            </a:r>
            <a:r>
              <a:rPr lang="ru-RU" sz="3400" dirty="0" smtClean="0">
                <a:solidFill>
                  <a:srgbClr val="FF0000"/>
                </a:solidFill>
              </a:rPr>
              <a:t>непрерывного</a:t>
            </a:r>
            <a:r>
              <a:rPr lang="ru-RU" sz="3400" dirty="0" smtClean="0"/>
              <a:t> (например, система «водитель - автомобиль») и </a:t>
            </a:r>
            <a:r>
              <a:rPr lang="ru-RU" sz="3400" dirty="0">
                <a:solidFill>
                  <a:srgbClr val="FF0000"/>
                </a:solidFill>
              </a:rPr>
              <a:t>эпизодического</a:t>
            </a:r>
            <a:r>
              <a:rPr lang="ru-RU" sz="3400" dirty="0" smtClean="0"/>
              <a:t> (ткачиха и несколько ткацких </a:t>
            </a:r>
            <a:r>
              <a:rPr lang="ru-RU" sz="3400" dirty="0" err="1" smtClean="0"/>
              <a:t>станоков</a:t>
            </a:r>
            <a:r>
              <a:rPr lang="ru-RU" sz="3400" dirty="0" smtClean="0"/>
              <a:t>) </a:t>
            </a:r>
            <a:r>
              <a:rPr lang="ru-RU" sz="3400" dirty="0" err="1" smtClean="0"/>
              <a:t>заимодействия</a:t>
            </a:r>
            <a:r>
              <a:rPr lang="ru-RU" sz="3400" dirty="0" smtClean="0"/>
              <a:t>. </a:t>
            </a:r>
          </a:p>
          <a:p>
            <a:pPr marL="0" indent="0">
              <a:buNone/>
            </a:pPr>
            <a:r>
              <a:rPr lang="ru-RU" sz="3400" dirty="0" smtClean="0"/>
              <a:t>- </a:t>
            </a:r>
            <a:r>
              <a:rPr lang="ru-RU" sz="3400" dirty="0" err="1">
                <a:solidFill>
                  <a:srgbClr val="FF0000"/>
                </a:solidFill>
              </a:rPr>
              <a:t>регулярнoгo</a:t>
            </a:r>
            <a:r>
              <a:rPr lang="ru-RU" sz="3400" dirty="0" smtClean="0"/>
              <a:t> (неслучайного), - (система «оператор - ЭВМ») и </a:t>
            </a:r>
            <a:r>
              <a:rPr lang="ru-RU" sz="3400" dirty="0">
                <a:solidFill>
                  <a:srgbClr val="FF0000"/>
                </a:solidFill>
              </a:rPr>
              <a:t>стохастического</a:t>
            </a:r>
            <a:r>
              <a:rPr lang="ru-RU" sz="3400" dirty="0" smtClean="0"/>
              <a:t> взаимодействия. («наладчик - станок»).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277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ru-RU" b="1" i="1" u="none" strike="noStrike" baseline="0" dirty="0" smtClean="0">
                <a:solidFill>
                  <a:srgbClr val="FF0000"/>
                </a:solidFill>
                <a:latin typeface="Times New Roman"/>
              </a:rPr>
              <a:t>1.2. Общие </a:t>
            </a:r>
            <a:r>
              <a:rPr lang="ru-RU" b="1" i="1" u="none" strike="noStrike" baseline="0" dirty="0" smtClean="0">
                <a:solidFill>
                  <a:srgbClr val="FF0000"/>
                </a:solidFill>
                <a:latin typeface="Times New Roman"/>
              </a:rPr>
              <a:t>черты СЧМ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525658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СЧМ - сложные динамические системы </a:t>
            </a:r>
            <a:r>
              <a:rPr lang="ru-RU" dirty="0"/>
              <a:t>(разветвленность </a:t>
            </a:r>
            <a:r>
              <a:rPr lang="ru-RU" dirty="0" smtClean="0"/>
              <a:t>структуры, изменение во времени состояния, состава структуры и взаимосвязей).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СЧМ - целеустремленные системы </a:t>
            </a:r>
            <a:r>
              <a:rPr lang="ru-RU" dirty="0"/>
              <a:t>(преследуют одну цель, изменяя свое поведение при изменении условий; могут получать одинаковые результаты различными способами. Именно человек ставит цели и выбирает средства.</a:t>
            </a:r>
          </a:p>
        </p:txBody>
      </p:sp>
    </p:spTree>
    <p:extLst>
      <p:ext uri="{BB962C8B-B14F-4D97-AF65-F5344CB8AC3E}">
        <p14:creationId xmlns:p14="http://schemas.microsoft.com/office/powerpoint/2010/main" val="79846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620</TotalTime>
  <Words>2007</Words>
  <Application>Microsoft Office PowerPoint</Application>
  <PresentationFormat>Экран (4:3)</PresentationFormat>
  <Paragraphs>160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9" baseType="lpstr">
      <vt:lpstr>Arial</vt:lpstr>
      <vt:lpstr>Calibri</vt:lpstr>
      <vt:lpstr>Symbol</vt:lpstr>
      <vt:lpstr>Times New Roman</vt:lpstr>
      <vt:lpstr>Тема Office</vt:lpstr>
      <vt:lpstr>Презентация PowerPoint</vt:lpstr>
      <vt:lpstr>1. Особенности и классификация СЧМ</vt:lpstr>
      <vt:lpstr>1.1. Основания для классификации СЧМ.</vt:lpstr>
      <vt:lpstr>1.1. Основания для классификации СЧМ.</vt:lpstr>
      <vt:lpstr>1.1. Основания для классификации СЧМ.</vt:lpstr>
      <vt:lpstr>1.1. Основания для классификации СЧМ.</vt:lpstr>
      <vt:lpstr>Основания для классификации СЧМ.</vt:lpstr>
      <vt:lpstr>1.1. Основания для классификации СЧМ.</vt:lpstr>
      <vt:lpstr>1.2. Общие черты СЧМ</vt:lpstr>
      <vt:lpstr>1.2. Общие черты СЧМ</vt:lpstr>
      <vt:lpstr>2. Инженерно-психологическое обеспечение СЧМ</vt:lpstr>
      <vt:lpstr>2. Инженерно-психологическое обеспечение СЧМ</vt:lpstr>
      <vt:lpstr>3. Показатели качества системы «Человек - машина»</vt:lpstr>
      <vt:lpstr>3. Показатели качества системы «Человек - машина»</vt:lpstr>
      <vt:lpstr>2.3. Показатели качества системы «Человек - машина»</vt:lpstr>
      <vt:lpstr>2.3. Показатели качества системы «Человек - машина»</vt:lpstr>
      <vt:lpstr>2.3. Показатели качества системы «Человек - машина»</vt:lpstr>
      <vt:lpstr>3. Показатели качества системы «Человек - машина»</vt:lpstr>
      <vt:lpstr>3. Показатели качества системы «Человек - машина»</vt:lpstr>
      <vt:lpstr>4. Структура СЧМ</vt:lpstr>
      <vt:lpstr>4. Структура СЧМ</vt:lpstr>
      <vt:lpstr>4. Структура СЧМ</vt:lpstr>
      <vt:lpstr>4. Структура СЧМ</vt:lpstr>
      <vt:lpstr>5. Этапы деятельности оператора в СЧМ</vt:lpstr>
      <vt:lpstr>5. Этапы деятельности оператора в СЧМ</vt:lpstr>
      <vt:lpstr>5. Этапы деятельности оператора в СЧМ</vt:lpstr>
      <vt:lpstr>5. Этапы деятельности оператора в СЧМ</vt:lpstr>
      <vt:lpstr>5. Этапы деятельности оператора в СЧМ</vt:lpstr>
      <vt:lpstr>6. Факторы, влияющие на деятельность оператора</vt:lpstr>
      <vt:lpstr>6. Факторы, влияющие на деятельность оператора</vt:lpstr>
      <vt:lpstr>7. Виды труда оператора</vt:lpstr>
      <vt:lpstr>2.7. Виды труда оператора</vt:lpstr>
      <vt:lpstr>7. Виды труда оператора</vt:lpstr>
      <vt:lpstr>Задание на дом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DNS</dc:creator>
  <cp:lastModifiedBy>Учетная запись Майкрософт</cp:lastModifiedBy>
  <cp:revision>37</cp:revision>
  <dcterms:created xsi:type="dcterms:W3CDTF">2014-02-25T06:45:48Z</dcterms:created>
  <dcterms:modified xsi:type="dcterms:W3CDTF">2024-01-24T09:25:03Z</dcterms:modified>
</cp:coreProperties>
</file>