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8" r:id="rId4"/>
    <p:sldId id="268" r:id="rId5"/>
    <p:sldId id="266" r:id="rId6"/>
    <p:sldId id="267" r:id="rId7"/>
    <p:sldId id="272" r:id="rId8"/>
    <p:sldId id="273" r:id="rId9"/>
    <p:sldId id="281" r:id="rId10"/>
    <p:sldId id="269" r:id="rId11"/>
    <p:sldId id="270" r:id="rId12"/>
    <p:sldId id="287" r:id="rId13"/>
    <p:sldId id="282" r:id="rId14"/>
    <p:sldId id="257" r:id="rId15"/>
    <p:sldId id="283" r:id="rId16"/>
    <p:sldId id="285" r:id="rId17"/>
    <p:sldId id="276" r:id="rId18"/>
    <p:sldId id="277" r:id="rId19"/>
    <p:sldId id="278" r:id="rId20"/>
    <p:sldId id="280" r:id="rId2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98F49-1EC4-4B5D-BB18-78297AF47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0006B-6849-4F23-A8D8-94C83E170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2C5A7-C3A1-42A9-9A7F-CE9C4EFFE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3FACD-C40A-4BC7-AB13-1CEC58E73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5A94B-917E-4C80-8616-B3DFE2545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24672-098D-400F-8BF8-5572664AC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88D67-352E-442C-8AD5-72CFEE46D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B8D4E-9B66-43F5-9A42-7B6C00B0D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D9BE-0EF9-4AFE-853A-518DF553A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1723-D482-4C57-87FE-499A09F2E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2BDD2-21A9-43F1-8C79-DFD979F39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5404420-812D-4E48-8650-0E14034B9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44000" cy="1143000"/>
          </a:xfrm>
          <a:solidFill>
            <a:srgbClr val="00008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4000" b="1" i="1">
                <a:solidFill>
                  <a:srgbClr val="FFFF00"/>
                </a:solidFill>
                <a:latin typeface="Times New Roman" pitchFamily="18" charset="0"/>
              </a:rPr>
              <a:t>Методы выделения нуклеиновых кислот</a:t>
            </a:r>
            <a:r>
              <a:rPr lang="ru-RU" sz="400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0080"/>
          </a:solidFill>
        </p:spPr>
        <p:txBody>
          <a:bodyPr/>
          <a:lstStyle/>
          <a:p>
            <a:pPr eaLnBrk="1" hangingPunct="1"/>
            <a:r>
              <a:rPr lang="ru-RU" sz="4000" i="1">
                <a:solidFill>
                  <a:srgbClr val="FFFF00"/>
                </a:solidFill>
              </a:rPr>
              <a:t>Очистка препарата ДНК Потенциальные ингибиторы ПЦР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8135938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/>
              <a:t>1. Фенол-хлороформная экстракция (удаление белков), спиртовое осаждение ДНК (изопропанол, этанол)</a:t>
            </a:r>
          </a:p>
          <a:p>
            <a:pPr eaLnBrk="1" hangingPunct="1">
              <a:buFontTx/>
              <a:buNone/>
            </a:pPr>
            <a:r>
              <a:rPr lang="ru-RU" sz="2800"/>
              <a:t>2. Хроматография (гель-фильтрация, ионообменная хроматография,селективная адсорбция) – метод часто используется в коммерческих наборах для выделения ДНК</a:t>
            </a:r>
          </a:p>
          <a:p>
            <a:pPr eaLnBrk="1" hangingPunct="1">
              <a:buFontTx/>
              <a:buNone/>
            </a:pPr>
            <a:r>
              <a:rPr lang="ru-RU" sz="2800"/>
              <a:t>3. Центрифугирование в градиенте хлористого цезия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73238"/>
          </a:xfrm>
          <a:solidFill>
            <a:srgbClr val="00008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4000" i="1">
                <a:solidFill>
                  <a:srgbClr val="FFFF00"/>
                </a:solidFill>
              </a:rPr>
              <a:t>Методы очистки нуклеиновых кислот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rgbClr val="000080"/>
          </a:solidFill>
        </p:spPr>
        <p:txBody>
          <a:bodyPr/>
          <a:lstStyle/>
          <a:p>
            <a:r>
              <a:rPr lang="ru-RU" i="1">
                <a:solidFill>
                  <a:srgbClr val="FFFF00"/>
                </a:solidFill>
              </a:rPr>
              <a:t>Хроматография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92375"/>
            <a:ext cx="2305050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23850" y="2060575"/>
            <a:ext cx="207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Гель-фильтрация</a:t>
            </a: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916113"/>
            <a:ext cx="2447925" cy="259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2339975" y="1412875"/>
            <a:ext cx="3703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Ионно-обменная хроматография</a:t>
            </a:r>
          </a:p>
        </p:txBody>
      </p:sp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2636838"/>
            <a:ext cx="2305050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4" name="AutoShape 10"/>
          <p:cNvSpPr>
            <a:spLocks noChangeArrowheads="1"/>
          </p:cNvSpPr>
          <p:nvPr/>
        </p:nvSpPr>
        <p:spPr bwMode="auto">
          <a:xfrm rot="-5400000">
            <a:off x="6480969" y="3464719"/>
            <a:ext cx="4318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6156325" y="2205038"/>
            <a:ext cx="2771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Селективная адсорбция</a:t>
            </a:r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250825" y="5445125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Аффинное связывание – использование биотин меченых </a:t>
            </a:r>
          </a:p>
          <a:p>
            <a:r>
              <a:rPr lang="ru-RU" sz="2000"/>
              <a:t>праймеров,с последующей стрептовидиновой акцепцией ДНК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chemeClr val="accent6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i="1" dirty="0">
                <a:solidFill>
                  <a:srgbClr val="FFFF00"/>
                </a:solidFill>
              </a:rPr>
              <a:t>В чем различия между методами выделения геномной и </a:t>
            </a:r>
            <a:r>
              <a:rPr lang="ru-RU" sz="2800" i="1" dirty="0" err="1">
                <a:solidFill>
                  <a:srgbClr val="FFFF00"/>
                </a:solidFill>
              </a:rPr>
              <a:t>плазмидной</a:t>
            </a:r>
            <a:r>
              <a:rPr lang="ru-RU" sz="2800" i="1" dirty="0">
                <a:solidFill>
                  <a:srgbClr val="FFFF00"/>
                </a:solidFill>
              </a:rPr>
              <a:t> ДНК?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/>
              <a:t>Основные стадии – одинаковы (получение лизата, депротеинизация, преципитация ДНК)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/>
              <a:t>При выделении геномной ДНК используются более мягкие методы лизиса (НЕ используется нагревание, щелочной лизис) для сохранения целостности ДНК (геномная ДНК имеет большие размеры по сравнению с плазмидной, легко рвется  при действии температуры, рН, при механическом воздействии)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/>
              <a:t>При выделении геномной ДНК следует избегать интенсивного пипетирования раствора ДНК, а также нельзя использовать узкие наконечники для пипеток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/>
              <a:t>Подсушивать препарат высокомолекулярной ДНК следует БЕЗ подогрева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/>
              <a:t>Растворять такой препарат следует аккуратно, без встряхивания пробирки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81075"/>
            <a:ext cx="2195513" cy="1944688"/>
          </a:xfrm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68538" y="981075"/>
            <a:ext cx="2195512" cy="1943100"/>
          </a:xfrm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3413" y="981075"/>
            <a:ext cx="21605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981075"/>
            <a:ext cx="23764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97200"/>
            <a:ext cx="21955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013325"/>
            <a:ext cx="219551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68538" y="5013325"/>
            <a:ext cx="22320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i="1">
                <a:solidFill>
                  <a:srgbClr val="FFFF00"/>
                </a:solidFill>
                <a:latin typeface="Times New Roman" pitchFamily="18" charset="0"/>
              </a:rPr>
              <a:t>Виды биологических образцов</a:t>
            </a:r>
            <a:r>
              <a:rPr lang="ru-RU" sz="400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6394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68538" y="2997200"/>
            <a:ext cx="22320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2997200"/>
            <a:ext cx="23764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5013325"/>
            <a:ext cx="237648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19925" y="2997200"/>
            <a:ext cx="21240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19925" y="5013325"/>
            <a:ext cx="21240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i="1" dirty="0">
                <a:solidFill>
                  <a:srgbClr val="FFFF00"/>
                </a:solidFill>
              </a:rPr>
              <a:t>Выделение ДНК из различных объектов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/>
              <a:t>Варьируют методики лизиса (использование дополнительных ферментов, подбор детергента). Пример: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/>
              <a:t>  </a:t>
            </a:r>
            <a:r>
              <a:rPr lang="en-US" sz="2800"/>
              <a:t>-</a:t>
            </a:r>
            <a:r>
              <a:rPr lang="ru-RU" sz="2800"/>
              <a:t> для выделения ДНК из грибов и растений используют </a:t>
            </a:r>
            <a:r>
              <a:rPr lang="en-US" sz="2800"/>
              <a:t>CTAB (</a:t>
            </a:r>
            <a:r>
              <a:rPr lang="ru-RU" sz="2800"/>
              <a:t>цетилтриметиламмоний бромид</a:t>
            </a:r>
            <a:r>
              <a:rPr lang="en-US" sz="2800"/>
              <a:t>)</a:t>
            </a:r>
            <a:r>
              <a:rPr lang="ru-RU" sz="2800"/>
              <a:t> – позволяет избавиться от полисахаридов и соединений фенольной природы – в буфере с низкой ионной силой преципитирует ДНК, в то время как полисахариды и фенольные соединения остаются в растворе</a:t>
            </a:r>
            <a:endParaRPr lang="en-US" sz="2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/>
              <a:t>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85813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dirty="0">
                <a:solidFill>
                  <a:srgbClr val="FFFF00"/>
                </a:solidFill>
              </a:rPr>
              <a:t>Метод иммуномагнитной сепарации</a:t>
            </a:r>
          </a:p>
        </p:txBody>
      </p:sp>
      <p:pic>
        <p:nvPicPr>
          <p:cNvPr id="1028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071563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1071563"/>
            <a:ext cx="16891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643688" y="4000500"/>
          <a:ext cx="18478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Точечный рисунок" r:id="rId5" imgW="1838095" imgH="828791" progId="PBrush">
                  <p:embed/>
                </p:oleObj>
              </mc:Choice>
              <mc:Fallback>
                <p:oleObj name="Точечный рисунок" r:id="rId5" imgW="1838095" imgH="828791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4000500"/>
                        <a:ext cx="184785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50" y="3429000"/>
            <a:ext cx="21431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Box 9"/>
          <p:cNvSpPr txBox="1">
            <a:spLocks noChangeArrowheads="1"/>
          </p:cNvSpPr>
          <p:nvPr/>
        </p:nvSpPr>
        <p:spPr bwMode="auto">
          <a:xfrm>
            <a:off x="142875" y="2428875"/>
            <a:ext cx="21431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b="1" i="1">
                <a:solidFill>
                  <a:srgbClr val="10253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5-10 грамм кал </a:t>
            </a:r>
          </a:p>
          <a:p>
            <a:pPr defTabSz="912813"/>
            <a:r>
              <a:rPr lang="ru-RU" b="1" i="1">
                <a:solidFill>
                  <a:srgbClr val="10253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 мл </a:t>
            </a:r>
            <a:r>
              <a:rPr lang="en-US" b="1" i="1">
                <a:solidFill>
                  <a:srgbClr val="10253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Hanks </a:t>
            </a:r>
            <a:r>
              <a:rPr lang="ru-RU" b="1" i="1">
                <a:solidFill>
                  <a:srgbClr val="10253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буфер</a:t>
            </a:r>
          </a:p>
        </p:txBody>
      </p:sp>
      <p:sp>
        <p:nvSpPr>
          <p:cNvPr id="1032" name="Rectangle 3"/>
          <p:cNvSpPr>
            <a:spLocks noChangeArrowheads="1"/>
          </p:cNvSpPr>
          <p:nvPr/>
        </p:nvSpPr>
        <p:spPr bwMode="auto">
          <a:xfrm>
            <a:off x="0" y="0"/>
            <a:ext cx="230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2813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33" name="TextBox 11"/>
          <p:cNvSpPr txBox="1">
            <a:spLocks noChangeArrowheads="1"/>
          </p:cNvSpPr>
          <p:nvPr/>
        </p:nvSpPr>
        <p:spPr bwMode="auto">
          <a:xfrm>
            <a:off x="2124075" y="2428875"/>
            <a:ext cx="401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b="1" i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Фильтрация гомогенезата. нейлоновый фильтр </a:t>
            </a:r>
            <a:r>
              <a:rPr lang="en-US" b="1" i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i="1" baseline="-2500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поры</a:t>
            </a:r>
            <a:r>
              <a:rPr lang="ru-RU" b="1" i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= 220 мкм</a:t>
            </a:r>
          </a:p>
        </p:txBody>
      </p:sp>
      <p:pic>
        <p:nvPicPr>
          <p:cNvPr id="103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88" y="1071563"/>
            <a:ext cx="15001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extBox 13"/>
          <p:cNvSpPr txBox="1">
            <a:spLocks noChangeArrowheads="1"/>
          </p:cNvSpPr>
          <p:nvPr/>
        </p:nvSpPr>
        <p:spPr bwMode="auto">
          <a:xfrm>
            <a:off x="6143625" y="2428875"/>
            <a:ext cx="3000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b="1" i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Разделение гомогенезата.</a:t>
            </a:r>
          </a:p>
          <a:p>
            <a:pPr defTabSz="912813"/>
            <a:r>
              <a:rPr lang="ru-RU" b="1" i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5 порций по 40мл + 40мкл ММС. Инкубация 30 мин.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071688" y="1643063"/>
            <a:ext cx="78581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000625" y="1643063"/>
            <a:ext cx="121443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929313" y="5000625"/>
            <a:ext cx="33575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Инкубация в магнитном сепараторе на горизонтальной платформе шейкера 15 мин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7572375" y="3357563"/>
            <a:ext cx="142875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928813" y="5429250"/>
            <a:ext cx="36433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– ММС с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колоноцитами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после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коньюгации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колоноцит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)+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(ММС)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– ММС без колоноцитов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14625" y="4143375"/>
            <a:ext cx="285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042" name="TextBox 23"/>
          <p:cNvSpPr txBox="1">
            <a:spLocks noChangeArrowheads="1"/>
          </p:cNvSpPr>
          <p:nvPr/>
        </p:nvSpPr>
        <p:spPr bwMode="auto">
          <a:xfrm>
            <a:off x="4357688" y="4143375"/>
            <a:ext cx="411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600">
                <a:latin typeface="Calibri" pitchFamily="34" charset="0"/>
              </a:rPr>
              <a:t>2</a:t>
            </a:r>
          </a:p>
        </p:txBody>
      </p:sp>
      <p:sp>
        <p:nvSpPr>
          <p:cNvPr id="25" name="Стрелка влево 24"/>
          <p:cNvSpPr/>
          <p:nvPr/>
        </p:nvSpPr>
        <p:spPr>
          <a:xfrm>
            <a:off x="5214938" y="4286250"/>
            <a:ext cx="1071562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0" y="3857625"/>
            <a:ext cx="17859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Выделение ДНК из колоноцитов</a:t>
            </a:r>
          </a:p>
        </p:txBody>
      </p:sp>
      <p:sp>
        <p:nvSpPr>
          <p:cNvPr id="27" name="Стрелка влево 26"/>
          <p:cNvSpPr/>
          <p:nvPr/>
        </p:nvSpPr>
        <p:spPr>
          <a:xfrm>
            <a:off x="1428750" y="4286250"/>
            <a:ext cx="1071563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6" name="TextBox 23"/>
          <p:cNvSpPr txBox="1">
            <a:spLocks noChangeArrowheads="1"/>
          </p:cNvSpPr>
          <p:nvPr/>
        </p:nvSpPr>
        <p:spPr bwMode="auto">
          <a:xfrm>
            <a:off x="5572125" y="6143625"/>
            <a:ext cx="3571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Matsushita H, Matsumura Y, Moriya Y, Akasu T, Fujita S, Yamamoto S, Onouchi S, Saito N, Sugito M, Ito M, Kozu T, Minowa T, Nomura S, Tsunoda H, Kakizoe T: A new method for isolating colonocytes from naturally evacuated feces and its clinical application to colorectal cancer diagnosis. Gastroenterology 2005;129:1918-1927</a:t>
            </a:r>
            <a:endParaRPr lang="ru-RU" sz="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80"/>
          </a:solidFill>
        </p:spPr>
        <p:txBody>
          <a:bodyPr/>
          <a:lstStyle/>
          <a:p>
            <a:pPr eaLnBrk="1" hangingPunct="1"/>
            <a:r>
              <a:rPr lang="ru-RU" sz="4000" i="1">
                <a:solidFill>
                  <a:srgbClr val="FFFF00"/>
                </a:solidFill>
              </a:rPr>
              <a:t>Проверка качественного и количественного выхода ДНК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/>
              <a:t>1. Гель-электрофорез (агароза,ПААГ)</a:t>
            </a:r>
          </a:p>
          <a:p>
            <a:pPr eaLnBrk="1" hangingPunct="1">
              <a:buFontTx/>
              <a:buNone/>
            </a:pPr>
            <a:r>
              <a:rPr lang="ru-RU"/>
              <a:t>2. Спектрофотометрия</a:t>
            </a:r>
          </a:p>
          <a:p>
            <a:pPr eaLnBrk="1" hangingPunct="1">
              <a:buFontTx/>
              <a:buNone/>
            </a:pPr>
            <a:endParaRPr lang="ru-RU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852738"/>
            <a:ext cx="4968875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03350"/>
          </a:xfrm>
          <a:solidFill>
            <a:srgbClr val="000080"/>
          </a:solidFill>
        </p:spPr>
        <p:txBody>
          <a:bodyPr/>
          <a:lstStyle/>
          <a:p>
            <a:pPr eaLnBrk="1" hangingPunct="1"/>
            <a:br>
              <a:rPr lang="ru-RU" sz="4000" i="1">
                <a:solidFill>
                  <a:srgbClr val="FFFF00"/>
                </a:solidFill>
              </a:rPr>
            </a:br>
            <a:r>
              <a:rPr lang="ru-RU" sz="4000" i="1">
                <a:solidFill>
                  <a:srgbClr val="FFFF00"/>
                </a:solidFill>
              </a:rPr>
              <a:t>Спектрофотометрическое измерение концентрации ДНК</a:t>
            </a:r>
            <a:br>
              <a:rPr lang="ru-RU" sz="4000"/>
            </a:br>
            <a:endParaRPr lang="ru-RU" sz="400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9225" y="1412875"/>
            <a:ext cx="518477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57338"/>
            <a:ext cx="2160587" cy="237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1" name="AutoShape 6"/>
          <p:cNvSpPr>
            <a:spLocks noChangeArrowheads="1"/>
          </p:cNvSpPr>
          <p:nvPr/>
        </p:nvSpPr>
        <p:spPr bwMode="auto">
          <a:xfrm rot="5400000">
            <a:off x="1258888" y="4149725"/>
            <a:ext cx="1150938" cy="1150937"/>
          </a:xfrm>
          <a:custGeom>
            <a:avLst/>
            <a:gdLst>
              <a:gd name="T0" fmla="*/ 43806030 w 21600"/>
              <a:gd name="T1" fmla="*/ 0 h 21600"/>
              <a:gd name="T2" fmla="*/ 26282519 w 21600"/>
              <a:gd name="T3" fmla="*/ 20442239 h 21600"/>
              <a:gd name="T4" fmla="*/ 0 w 21600"/>
              <a:gd name="T5" fmla="*/ 51108418 h 21600"/>
              <a:gd name="T6" fmla="*/ 26282519 w 21600"/>
              <a:gd name="T7" fmla="*/ 61326670 h 21600"/>
              <a:gd name="T8" fmla="*/ 52564985 w 21600"/>
              <a:gd name="T9" fmla="*/ 42587971 h 21600"/>
              <a:gd name="T10" fmla="*/ 61326777 w 21600"/>
              <a:gd name="T11" fmla="*/ 2044223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54650"/>
            <a:ext cx="5975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000080"/>
          </a:solidFill>
        </p:spPr>
        <p:txBody>
          <a:bodyPr/>
          <a:lstStyle/>
          <a:p>
            <a:pPr eaLnBrk="1" hangingPunct="1"/>
            <a:r>
              <a:rPr lang="ru-RU" sz="4000" i="1">
                <a:solidFill>
                  <a:srgbClr val="FFFF00"/>
                </a:solidFill>
              </a:rPr>
              <a:t>Гель-электрофорез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4465638" cy="302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125538"/>
            <a:ext cx="3960813" cy="302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292600"/>
            <a:ext cx="2952750" cy="2363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4292600"/>
            <a:ext cx="5472113" cy="237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341438"/>
            <a:ext cx="8229600" cy="5327650"/>
          </a:xfrm>
          <a:noFill/>
          <a:ln>
            <a:solidFill>
              <a:schemeClr val="tx1"/>
            </a:solidFill>
          </a:ln>
        </p:spPr>
      </p:pic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8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4000" i="1">
                <a:solidFill>
                  <a:srgbClr val="FFFF00"/>
                </a:solidFill>
              </a:rPr>
              <a:t>Геномный материал прокариот</a:t>
            </a:r>
            <a:r>
              <a:rPr lang="ru-RU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pPr eaLnBrk="1" hangingPunct="1"/>
            <a:endParaRPr lang="ru-RU" dirty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75050"/>
            <a:ext cx="8229600" cy="2351113"/>
          </a:xfrm>
          <a:solidFill>
            <a:srgbClr val="000080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5400" i="1" dirty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5400" i="1" dirty="0">
                <a:solidFill>
                  <a:srgbClr val="FFFF00"/>
                </a:solidFill>
              </a:rPr>
              <a:t>Спасибо за </a:t>
            </a:r>
            <a:r>
              <a:rPr lang="ru-RU" sz="5400" i="1" dirty="0" err="1">
                <a:solidFill>
                  <a:srgbClr val="FFFF00"/>
                </a:solidFill>
              </a:rPr>
              <a:t>внимение</a:t>
            </a:r>
            <a:r>
              <a:rPr lang="ru-RU" sz="5400" i="1" dirty="0">
                <a:solidFill>
                  <a:srgbClr val="FFFF00"/>
                </a:solidFill>
              </a:rPr>
              <a:t>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268413"/>
            <a:ext cx="8362950" cy="5256212"/>
          </a:xfrm>
          <a:noFill/>
          <a:ln>
            <a:solidFill>
              <a:schemeClr val="tx1"/>
            </a:solidFill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8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4000" i="1">
                <a:solidFill>
                  <a:srgbClr val="FFFF00"/>
                </a:solidFill>
              </a:rPr>
              <a:t>Геномный материал эукариот</a:t>
            </a:r>
            <a:endParaRPr lang="ru-RU" sz="4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73238"/>
          </a:xfrm>
          <a:solidFill>
            <a:srgbClr val="00008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4000" i="1">
                <a:solidFill>
                  <a:srgbClr val="FFFF00"/>
                </a:solidFill>
              </a:rPr>
              <a:t>Основные этапы выделения ДНК из биологических образцов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0" y="1989138"/>
            <a:ext cx="91440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FontTx/>
              <a:buAutoNum type="arabicPeriod"/>
            </a:pPr>
            <a:r>
              <a:rPr lang="ru-RU" sz="2800"/>
              <a:t>Получение биологического образца</a:t>
            </a:r>
          </a:p>
          <a:p>
            <a:pPr marL="342900" indent="-342900" algn="l">
              <a:buFontTx/>
              <a:buAutoNum type="arabicPeriod"/>
            </a:pPr>
            <a:r>
              <a:rPr lang="ru-RU" sz="2800"/>
              <a:t>Разрушение клеточной стенки, капсулы, биологических мембран</a:t>
            </a:r>
          </a:p>
          <a:p>
            <a:pPr marL="342900" indent="-342900" algn="l">
              <a:buFontTx/>
              <a:buAutoNum type="arabicPeriod"/>
            </a:pPr>
            <a:r>
              <a:rPr lang="ru-RU" sz="2800"/>
              <a:t>Удаление</a:t>
            </a:r>
            <a:r>
              <a:rPr lang="en-US" sz="2800"/>
              <a:t> </a:t>
            </a:r>
            <a:r>
              <a:rPr lang="ru-RU" sz="2800"/>
              <a:t>белков (депротеинизация)</a:t>
            </a:r>
          </a:p>
          <a:p>
            <a:pPr marL="342900" indent="-342900" algn="l">
              <a:buFontTx/>
              <a:buAutoNum type="arabicPeriod"/>
            </a:pPr>
            <a:r>
              <a:rPr lang="ru-RU" sz="2800"/>
              <a:t>Очистка, переосаждение,растворение ДНК</a:t>
            </a:r>
          </a:p>
          <a:p>
            <a:pPr marL="342900" indent="-342900" algn="l">
              <a:buFontTx/>
              <a:buAutoNum type="arabicPeriod"/>
            </a:pPr>
            <a:r>
              <a:rPr lang="ru-RU" sz="2800"/>
              <a:t>Проверка качественного и количественного выхода ДНК</a:t>
            </a:r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5300663"/>
            <a:ext cx="187325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3779838" cy="4941887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sz="2000"/>
              <a:t>-    </a:t>
            </a:r>
            <a:r>
              <a:rPr lang="ru-RU" sz="2000" u="sng"/>
              <a:t>Венозная кровь</a:t>
            </a:r>
            <a:r>
              <a:rPr lang="ru-RU" sz="2000"/>
              <a:t> – центрифугирование образца и отбор ядросодержащих клеток</a:t>
            </a:r>
          </a:p>
          <a:p>
            <a:pPr marL="381000" indent="-381000" eaLnBrk="1" hangingPunct="1">
              <a:lnSpc>
                <a:spcPct val="80000"/>
              </a:lnSpc>
              <a:buFontTx/>
              <a:buChar char="-"/>
            </a:pPr>
            <a:endParaRPr lang="ru-RU" sz="2000" u="sng"/>
          </a:p>
          <a:p>
            <a:pPr marL="381000" indent="-381000" eaLnBrk="1" hangingPunct="1">
              <a:lnSpc>
                <a:spcPct val="80000"/>
              </a:lnSpc>
              <a:buFontTx/>
              <a:buChar char="-"/>
            </a:pPr>
            <a:r>
              <a:rPr lang="ru-RU" sz="2000" u="sng"/>
              <a:t>Культура клеток в среде</a:t>
            </a:r>
            <a:r>
              <a:rPr lang="ru-RU" sz="2000"/>
              <a:t> – центрифугирование,отбор питательной среды (для культур бактерий, выращенных в жидкой среде); отделение клеток от подложки, центрифугирование (для культур эукариотических клеток)</a:t>
            </a:r>
            <a:endParaRPr lang="ru-RU" sz="2000" u="sng"/>
          </a:p>
          <a:p>
            <a:pPr marL="381000" indent="-381000" eaLnBrk="1" hangingPunct="1">
              <a:lnSpc>
                <a:spcPct val="80000"/>
              </a:lnSpc>
              <a:buFontTx/>
              <a:buChar char="-"/>
            </a:pPr>
            <a:r>
              <a:rPr lang="ru-RU" sz="2000" u="sng"/>
              <a:t>Бактериальная культура на чашке Петри</a:t>
            </a:r>
            <a:r>
              <a:rPr lang="ru-RU" sz="2000"/>
              <a:t> – забор материала при помощи микробиологической петли</a:t>
            </a:r>
          </a:p>
          <a:p>
            <a:pPr marL="381000" indent="-381000" eaLnBrk="1" hangingPunct="1">
              <a:lnSpc>
                <a:spcPct val="80000"/>
              </a:lnSpc>
              <a:buFontTx/>
              <a:buChar char="-"/>
            </a:pPr>
            <a:endParaRPr lang="ru-RU" sz="2000"/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73238"/>
          </a:xfrm>
          <a:solidFill>
            <a:srgbClr val="00008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4000" i="1">
                <a:solidFill>
                  <a:srgbClr val="FFFF00"/>
                </a:solidFill>
              </a:rPr>
              <a:t>1.</a:t>
            </a:r>
            <a:r>
              <a:rPr lang="ru-RU" sz="4000">
                <a:solidFill>
                  <a:srgbClr val="FFFF00"/>
                </a:solidFill>
              </a:rPr>
              <a:t> </a:t>
            </a:r>
            <a:r>
              <a:rPr lang="ru-RU" sz="4000" i="1">
                <a:solidFill>
                  <a:srgbClr val="FFFF00"/>
                </a:solidFill>
              </a:rPr>
              <a:t>Получение биологического образца </a:t>
            </a:r>
            <a:r>
              <a:rPr lang="ru-RU" sz="2400" i="1">
                <a:solidFill>
                  <a:srgbClr val="FFFF00"/>
                </a:solidFill>
              </a:rPr>
              <a:t>(клеток, содержащих генетический материал)</a:t>
            </a:r>
          </a:p>
        </p:txBody>
      </p:sp>
      <p:pic>
        <p:nvPicPr>
          <p:cNvPr id="717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1844675"/>
            <a:ext cx="14763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1844675"/>
            <a:ext cx="1512887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4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844675"/>
            <a:ext cx="1695450" cy="149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5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1844675"/>
            <a:ext cx="1727200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6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3429000"/>
            <a:ext cx="2087562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7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3429000"/>
            <a:ext cx="2016125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8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5157788"/>
            <a:ext cx="2089150" cy="15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9" name="Picture 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5157788"/>
            <a:ext cx="2016125" cy="151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80" name="AutoShape 22"/>
          <p:cNvSpPr>
            <a:spLocks noChangeArrowheads="1"/>
          </p:cNvSpPr>
          <p:nvPr/>
        </p:nvSpPr>
        <p:spPr bwMode="auto">
          <a:xfrm>
            <a:off x="2916238" y="2924175"/>
            <a:ext cx="503237" cy="288925"/>
          </a:xfrm>
          <a:prstGeom prst="rightArrow">
            <a:avLst>
              <a:gd name="adj1" fmla="val 50000"/>
              <a:gd name="adj2" fmla="val 43544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AutoShape 23"/>
          <p:cNvSpPr>
            <a:spLocks noChangeArrowheads="1"/>
          </p:cNvSpPr>
          <p:nvPr/>
        </p:nvSpPr>
        <p:spPr bwMode="auto">
          <a:xfrm>
            <a:off x="3276600" y="4292600"/>
            <a:ext cx="504825" cy="288925"/>
          </a:xfrm>
          <a:prstGeom prst="rightArrow">
            <a:avLst>
              <a:gd name="adj1" fmla="val 50000"/>
              <a:gd name="adj2" fmla="val 43681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AutoShape 24"/>
          <p:cNvSpPr>
            <a:spLocks noChangeArrowheads="1"/>
          </p:cNvSpPr>
          <p:nvPr/>
        </p:nvSpPr>
        <p:spPr bwMode="auto">
          <a:xfrm>
            <a:off x="3492500" y="5661025"/>
            <a:ext cx="503238" cy="288925"/>
          </a:xfrm>
          <a:prstGeom prst="rightArrow">
            <a:avLst>
              <a:gd name="adj1" fmla="val 50000"/>
              <a:gd name="adj2" fmla="val 43544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838200" indent="-838200"/>
            <a:r>
              <a:rPr lang="ru-RU" sz="4000" i="1">
                <a:solidFill>
                  <a:srgbClr val="FFFF00"/>
                </a:solidFill>
              </a:rPr>
              <a:t>2. Разрушение клеточной стенки, капсулы, биологических мембран</a:t>
            </a: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5149850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35563"/>
            <a:ext cx="4176713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0" y="1196975"/>
            <a:ext cx="540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Строение биологической </a:t>
            </a:r>
          </a:p>
          <a:p>
            <a:r>
              <a:rPr lang="ru-RU" sz="2000" b="1"/>
              <a:t>мембраны</a:t>
            </a:r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5148263" y="1268413"/>
            <a:ext cx="3995737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/>
              <a:t>Tris-HCl</a:t>
            </a:r>
            <a:r>
              <a:rPr lang="en-US"/>
              <a:t> – </a:t>
            </a:r>
            <a:r>
              <a:rPr lang="ru-RU"/>
              <a:t>поддержание постоянства рН (необходимо для работы лизоцима, а также дл сохранения целостности ДНК)</a:t>
            </a:r>
          </a:p>
          <a:p>
            <a:pPr algn="l"/>
            <a:r>
              <a:rPr lang="ru-RU" b="1"/>
              <a:t>ЭДТА </a:t>
            </a:r>
            <a:r>
              <a:rPr lang="ru-RU"/>
              <a:t>– хелатирующий агент </a:t>
            </a:r>
            <a:r>
              <a:rPr lang="en-US"/>
              <a:t>(</a:t>
            </a:r>
            <a:r>
              <a:rPr lang="ru-RU"/>
              <a:t>связывает двухвалентные ионы, в т.ч. ионы </a:t>
            </a:r>
            <a:r>
              <a:rPr lang="en-US"/>
              <a:t>Mg</a:t>
            </a:r>
            <a:r>
              <a:rPr lang="ru-RU"/>
              <a:t>2+</a:t>
            </a:r>
          </a:p>
          <a:p>
            <a:pPr algn="l"/>
            <a:r>
              <a:rPr lang="en-US"/>
              <a:t>– </a:t>
            </a:r>
            <a:r>
              <a:rPr lang="ru-RU"/>
              <a:t>кофакторы</a:t>
            </a:r>
          </a:p>
          <a:p>
            <a:pPr algn="l"/>
            <a:r>
              <a:rPr lang="ru-RU"/>
              <a:t> ДНКаз </a:t>
            </a:r>
            <a:r>
              <a:rPr lang="en-US"/>
              <a:t>) </a:t>
            </a:r>
            <a:endParaRPr lang="ru-RU"/>
          </a:p>
          <a:p>
            <a:pPr algn="l"/>
            <a:r>
              <a:rPr lang="ru-RU" b="1"/>
              <a:t>Детергент</a:t>
            </a:r>
            <a:endParaRPr lang="en-US" b="1"/>
          </a:p>
          <a:p>
            <a:pPr algn="l"/>
            <a:r>
              <a:rPr lang="ru-RU"/>
              <a:t>( тритон Х -100,</a:t>
            </a:r>
            <a:r>
              <a:rPr lang="en-US"/>
              <a:t>CTAB</a:t>
            </a:r>
            <a:r>
              <a:rPr lang="ru-RU"/>
              <a:t>,</a:t>
            </a:r>
          </a:p>
          <a:p>
            <a:pPr algn="l"/>
            <a:r>
              <a:rPr lang="en-US"/>
              <a:t>SDS</a:t>
            </a:r>
            <a:r>
              <a:rPr lang="ru-RU"/>
              <a:t>)</a:t>
            </a:r>
            <a:r>
              <a:rPr lang="en-US"/>
              <a:t> – </a:t>
            </a:r>
            <a:r>
              <a:rPr lang="ru-RU"/>
              <a:t>солюбилизация мембраны, денатурация белков</a:t>
            </a:r>
          </a:p>
          <a:p>
            <a:pPr algn="l"/>
            <a:r>
              <a:rPr lang="ru-RU" b="1"/>
              <a:t>Дополнительно</a:t>
            </a:r>
            <a:r>
              <a:rPr lang="en-US" b="1"/>
              <a:t>:</a:t>
            </a:r>
            <a:endParaRPr lang="ru-RU" b="1"/>
          </a:p>
          <a:p>
            <a:pPr algn="l"/>
            <a:r>
              <a:rPr lang="ru-RU" b="1"/>
              <a:t>Лизоцим</a:t>
            </a:r>
            <a:r>
              <a:rPr lang="ru-RU"/>
              <a:t> – мурамидаза, осуществляет гидролиз пептидогликана клеточной стенки бактерий муреина</a:t>
            </a:r>
          </a:p>
          <a:p>
            <a:pPr algn="l"/>
            <a:r>
              <a:rPr lang="ru-RU" b="1"/>
              <a:t>Нагрев</a:t>
            </a:r>
            <a:r>
              <a:rPr lang="ru-RU"/>
              <a:t> до 65</a:t>
            </a:r>
            <a:r>
              <a:rPr lang="ru-RU" baseline="30000"/>
              <a:t>0</a:t>
            </a:r>
            <a:r>
              <a:rPr lang="ru-RU"/>
              <a:t>С-90</a:t>
            </a:r>
            <a:r>
              <a:rPr lang="ru-RU" baseline="30000"/>
              <a:t>0</a:t>
            </a:r>
            <a:r>
              <a:rPr lang="ru-RU"/>
              <a:t>С</a:t>
            </a:r>
          </a:p>
        </p:txBody>
      </p: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-396875" y="4508500"/>
            <a:ext cx="540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Солюбилизация</a:t>
            </a:r>
          </a:p>
          <a:p>
            <a:r>
              <a:rPr lang="ru-RU" sz="2000" b="1"/>
              <a:t> мембраны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8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838200" indent="-838200" eaLnBrk="1" hangingPunct="1"/>
            <a:r>
              <a:rPr lang="ru-RU" i="1">
                <a:solidFill>
                  <a:srgbClr val="FFFF00"/>
                </a:solidFill>
              </a:rPr>
              <a:t>3. Депротеинизация 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14313" y="2428875"/>
            <a:ext cx="3168650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/>
          </a:p>
          <a:p>
            <a:pPr algn="l"/>
            <a:r>
              <a:rPr lang="ru-RU" sz="1600" b="1"/>
              <a:t>Протеиназа К</a:t>
            </a:r>
            <a:r>
              <a:rPr lang="ru-RU" sz="1600"/>
              <a:t> – удаления белковой примеси в препаратах нуклеиновых кислот, расщепление и инактивация нуклеаз в препаратах ДНК,</a:t>
            </a:r>
          </a:p>
          <a:p>
            <a:pPr algn="l"/>
            <a:r>
              <a:rPr lang="ru-RU" sz="1600"/>
              <a:t>устойчива ко многим денатурирующим агентам, таким как додецил-сульфат натрия и мочевина, повышающим доступность пептидных связей белков для протеиназы К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214313" y="1214438"/>
            <a:ext cx="280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Удаление белков</a:t>
            </a:r>
          </a:p>
        </p:txBody>
      </p:sp>
      <p:sp>
        <p:nvSpPr>
          <p:cNvPr id="9221" name="AutoShape 8"/>
          <p:cNvSpPr>
            <a:spLocks noChangeArrowheads="1"/>
          </p:cNvSpPr>
          <p:nvPr/>
        </p:nvSpPr>
        <p:spPr bwMode="auto">
          <a:xfrm>
            <a:off x="1357313" y="1643063"/>
            <a:ext cx="287337" cy="865187"/>
          </a:xfrm>
          <a:prstGeom prst="downArrow">
            <a:avLst>
              <a:gd name="adj1" fmla="val 50000"/>
              <a:gd name="adj2" fmla="val 75276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5286375" y="2714625"/>
            <a:ext cx="287972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600" b="1" i="1"/>
              <a:t>Необратимое осаждение</a:t>
            </a:r>
            <a:r>
              <a:rPr lang="ru-RU" sz="1600"/>
              <a:t> связано с глубокими внутримолекулярными изменениями структуры белка, что приводит в потере ими нативных свойств (растворимости, биологической активности и др.).Денатурация белков при помощи фенола (рН 7,5) с последующим его удалением смесью фенол-хлороформ, хлороформом</a:t>
            </a:r>
          </a:p>
        </p:txBody>
      </p:sp>
      <p:sp>
        <p:nvSpPr>
          <p:cNvPr id="9223" name="AutoShape 16"/>
          <p:cNvSpPr>
            <a:spLocks noChangeArrowheads="1"/>
          </p:cNvSpPr>
          <p:nvPr/>
        </p:nvSpPr>
        <p:spPr bwMode="auto">
          <a:xfrm rot="-5400000">
            <a:off x="4144962" y="3927476"/>
            <a:ext cx="288925" cy="863600"/>
          </a:xfrm>
          <a:prstGeom prst="downArrow">
            <a:avLst>
              <a:gd name="adj1" fmla="val 50000"/>
              <a:gd name="adj2" fmla="val 74725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AutoShape 16"/>
          <p:cNvSpPr>
            <a:spLocks noChangeArrowheads="1"/>
          </p:cNvSpPr>
          <p:nvPr/>
        </p:nvSpPr>
        <p:spPr bwMode="auto">
          <a:xfrm rot="10800000">
            <a:off x="6500813" y="1785938"/>
            <a:ext cx="288925" cy="863600"/>
          </a:xfrm>
          <a:prstGeom prst="downArrow">
            <a:avLst>
              <a:gd name="adj1" fmla="val 50000"/>
              <a:gd name="adj2" fmla="val 74725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Text Box 7"/>
          <p:cNvSpPr txBox="1">
            <a:spLocks noChangeArrowheads="1"/>
          </p:cNvSpPr>
          <p:nvPr/>
        </p:nvSpPr>
        <p:spPr bwMode="auto">
          <a:xfrm>
            <a:off x="5357813" y="1285875"/>
            <a:ext cx="2179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Денатурация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/>
              <a:t>Освобождение нуклеиновых кислот от детергента, солей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/>
              <a:t>- Используют </a:t>
            </a:r>
            <a:r>
              <a:rPr lang="en-US" sz="2800"/>
              <a:t>AcNa</a:t>
            </a:r>
            <a:r>
              <a:rPr lang="ru-RU" sz="2800"/>
              <a:t> + изопропиловый спирт или </a:t>
            </a:r>
            <a:r>
              <a:rPr lang="en-US" sz="2800"/>
              <a:t>AcNa</a:t>
            </a:r>
            <a:r>
              <a:rPr lang="ru-RU" sz="2800"/>
              <a:t> + 96% этиловый спирт</a:t>
            </a:r>
            <a:r>
              <a:rPr lang="en-US" sz="2800"/>
              <a:t>– </a:t>
            </a:r>
            <a:r>
              <a:rPr lang="ru-RU" sz="2800"/>
              <a:t>образование осадка нуклеиновых кислот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/>
              <a:t>- 70% этанол – дополнительная промывка образовавшегося осадка ДНК от солей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/>
              <a:t>-  Центрифугирование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800"/>
              <a:t>Растворение ДНК в </a:t>
            </a:r>
            <a:r>
              <a:rPr lang="en-US" sz="2800"/>
              <a:t>ddH2O</a:t>
            </a:r>
            <a:endParaRPr lang="ru-RU" sz="280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800"/>
              <a:t>Хранить при -20</a:t>
            </a:r>
            <a:r>
              <a:rPr lang="ru-RU" sz="2800" baseline="30000"/>
              <a:t>0</a:t>
            </a:r>
            <a:r>
              <a:rPr lang="ru-RU" sz="2800"/>
              <a:t>С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8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838200" indent="-838200" eaLnBrk="1" hangingPunct="1"/>
            <a:r>
              <a:rPr lang="ru-RU" sz="4000" i="1">
                <a:solidFill>
                  <a:srgbClr val="FFFF00"/>
                </a:solidFill>
              </a:rPr>
              <a:t>4. Переосаждение и растворение ДНК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6713" y="5148263"/>
            <a:ext cx="2427287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/>
          </a:solidFill>
        </p:spPr>
        <p:txBody>
          <a:bodyPr/>
          <a:lstStyle/>
          <a:p>
            <a:pPr eaLnBrk="1" hangingPunct="1">
              <a:defRPr/>
            </a:pPr>
            <a:r>
              <a:rPr lang="ru-RU" i="1" dirty="0">
                <a:solidFill>
                  <a:srgbClr val="FFFF00"/>
                </a:solidFill>
              </a:rPr>
              <a:t>Подведение итогов: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/>
              <a:t>Для выделния ДНК нужно получить лизат клеток, осветлить его центрифугированием (удаляем мембрану, клеточную стенку, капсулу)</a:t>
            </a:r>
          </a:p>
          <a:p>
            <a:pPr eaLnBrk="1" hangingPunct="1"/>
            <a:r>
              <a:rPr lang="ru-RU"/>
              <a:t>Очистить ДНК, поскольку в препарате могут содержаться ДНКазы, ингибиторы лигаз, рестриктаз, </a:t>
            </a:r>
            <a:r>
              <a:rPr lang="en-US"/>
              <a:t>Taq-</a:t>
            </a:r>
            <a:r>
              <a:rPr lang="ru-RU"/>
              <a:t>полимеразы 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786</Words>
  <Application>Microsoft Office PowerPoint</Application>
  <PresentationFormat>Экран (4:3)</PresentationFormat>
  <Paragraphs>89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Оформление по умолчанию</vt:lpstr>
      <vt:lpstr>Точечный рисунок</vt:lpstr>
      <vt:lpstr>Методы выделения нуклеиновых кислот </vt:lpstr>
      <vt:lpstr>Геномный материал прокариот </vt:lpstr>
      <vt:lpstr>Геномный материал эукариот</vt:lpstr>
      <vt:lpstr>Основные этапы выделения ДНК из биологических образцов</vt:lpstr>
      <vt:lpstr>1. Получение биологического образца (клеток, содержащих генетический материал)</vt:lpstr>
      <vt:lpstr>Презентация PowerPoint</vt:lpstr>
      <vt:lpstr>3. Депротеинизация </vt:lpstr>
      <vt:lpstr>4. Переосаждение и растворение ДНК</vt:lpstr>
      <vt:lpstr>Подведение итогов:</vt:lpstr>
      <vt:lpstr>Очистка препарата ДНК Потенциальные ингибиторы ПЦР</vt:lpstr>
      <vt:lpstr>Методы очистки нуклеиновых кислот</vt:lpstr>
      <vt:lpstr>Хроматография</vt:lpstr>
      <vt:lpstr>В чем различия между методами выделения геномной и плазмидной ДНК?</vt:lpstr>
      <vt:lpstr>Презентация PowerPoint</vt:lpstr>
      <vt:lpstr>Выделение ДНК из различных объектов</vt:lpstr>
      <vt:lpstr>Метод иммуномагнитной сепарации</vt:lpstr>
      <vt:lpstr>Проверка качественного и количественного выхода ДНК</vt:lpstr>
      <vt:lpstr> Спектрофотометрическое измерение концентрации ДНК </vt:lpstr>
      <vt:lpstr>Гель-электрофорез</vt:lpstr>
      <vt:lpstr>Презентация PowerPoint</vt:lpstr>
    </vt:vector>
  </TitlesOfParts>
  <Company>Niemi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выделения ДНК из древних биологических останков. </dc:title>
  <dc:creator>Наталья</dc:creator>
  <cp:lastModifiedBy>Антон</cp:lastModifiedBy>
  <cp:revision>21</cp:revision>
  <dcterms:created xsi:type="dcterms:W3CDTF">2011-02-24T13:56:42Z</dcterms:created>
  <dcterms:modified xsi:type="dcterms:W3CDTF">2020-11-04T11:59:07Z</dcterms:modified>
</cp:coreProperties>
</file>