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9" r:id="rId12"/>
    <p:sldId id="270" r:id="rId13"/>
    <p:sldId id="257" r:id="rId14"/>
    <p:sldId id="271" r:id="rId15"/>
    <p:sldId id="272" r:id="rId16"/>
    <p:sldId id="260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407D-80F9-4310-B5A3-3CBA8D395F7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2943-C31B-4671-8A2F-E8B65C132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2943-C31B-4671-8A2F-E8B65C132B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0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0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55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2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99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9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5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5035-E857-49FF-AB1D-C45D0FED127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Lecture 12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PHYLUM NEMATHELMINTHES (Roundworm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GEOHELMINTHES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305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Life Cycle: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59" y="856129"/>
            <a:ext cx="54414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5765"/>
            <a:ext cx="8596668" cy="4965597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Pathogenesis:</a:t>
            </a:r>
            <a:r>
              <a:rPr lang="en-US" sz="2800" dirty="0"/>
              <a:t> asymptomatic. Heavy infections, especially in small children, can cause gastrointestinal problems (abdominal pain, diarrhea, rectal prolapse) and possibly growth retardation.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Diagnosis:</a:t>
            </a:r>
            <a:r>
              <a:rPr lang="en-US" sz="2800" dirty="0"/>
              <a:t> microscopic identification of eggs in </a:t>
            </a:r>
            <a:r>
              <a:rPr lang="en-US" sz="2800" dirty="0" smtClean="0"/>
              <a:t>feces.</a:t>
            </a: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Prevention and control: </a:t>
            </a:r>
            <a:r>
              <a:rPr lang="en-US" sz="2800" dirty="0"/>
              <a:t>personal </a:t>
            </a:r>
            <a:r>
              <a:rPr lang="en-US" sz="2800" dirty="0" smtClean="0"/>
              <a:t>hygiene.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4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Ancylostoma duodenale (Hookworms)</a:t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Necator americanus</a:t>
            </a:r>
            <a:br>
              <a:rPr lang="en-US" sz="2800" b="1" i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0189"/>
            <a:ext cx="5893795" cy="4311174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Disease: </a:t>
            </a:r>
            <a:r>
              <a:rPr lang="en-US" sz="2000" dirty="0" err="1"/>
              <a:t>ancylostomiasis</a:t>
            </a:r>
            <a:r>
              <a:rPr lang="en-US" sz="2000" dirty="0"/>
              <a:t>, </a:t>
            </a:r>
            <a:r>
              <a:rPr lang="en-US" sz="2000" dirty="0" err="1"/>
              <a:t>necatoriasis</a:t>
            </a:r>
            <a:r>
              <a:rPr lang="en-US" sz="2000" dirty="0"/>
              <a:t>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Geographic </a:t>
            </a:r>
            <a:r>
              <a:rPr lang="en-US" sz="2000" b="1" dirty="0">
                <a:solidFill>
                  <a:srgbClr val="0070C0"/>
                </a:solidFill>
              </a:rPr>
              <a:t>distribution: </a:t>
            </a:r>
            <a:r>
              <a:rPr lang="en-US" sz="2000" dirty="0"/>
              <a:t>worldwide.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Localization in human body: </a:t>
            </a:r>
            <a:r>
              <a:rPr lang="en-US" sz="2000" dirty="0"/>
              <a:t>small intestine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Morphology: </a:t>
            </a:r>
            <a:r>
              <a:rPr lang="en-US" sz="2000" dirty="0"/>
              <a:t>Ancylostoma duodenale is small cylindrical worm, greyish-white in color. It has four large teeth in the </a:t>
            </a:r>
            <a:r>
              <a:rPr lang="en-US" sz="2000" dirty="0" err="1"/>
              <a:t>buccal</a:t>
            </a:r>
            <a:r>
              <a:rPr lang="en-US" sz="2000" dirty="0"/>
              <a:t> capsule.</a:t>
            </a:r>
          </a:p>
          <a:p>
            <a:r>
              <a:rPr lang="en-US" sz="2000" dirty="0"/>
              <a:t>Necator americanus is gray-pink in </a:t>
            </a:r>
            <a:r>
              <a:rPr lang="en-US" sz="2000" dirty="0" err="1"/>
              <a:t>colour</a:t>
            </a:r>
            <a:r>
              <a:rPr lang="en-US" sz="2000" dirty="0"/>
              <a:t>; has two dorsal and two ventral cutting plates in the </a:t>
            </a:r>
            <a:r>
              <a:rPr lang="en-US" sz="2000" dirty="0" err="1"/>
              <a:t>buccal</a:t>
            </a:r>
            <a:r>
              <a:rPr lang="en-US" sz="2000" dirty="0"/>
              <a:t> capsule.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Mode of transmission: </a:t>
            </a:r>
            <a:r>
              <a:rPr lang="en-US" sz="2000" dirty="0"/>
              <a:t>by penetration the skin by larvae; by the oral route.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r="143" b="9364"/>
          <a:stretch/>
        </p:blipFill>
        <p:spPr>
          <a:xfrm>
            <a:off x="6833970" y="2897648"/>
            <a:ext cx="4255372" cy="21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4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31" y="1616635"/>
            <a:ext cx="6120914" cy="44321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27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Life Cycle: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8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5" y="600635"/>
            <a:ext cx="4584948" cy="5440727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Pathogenesis:</a:t>
            </a:r>
            <a:r>
              <a:rPr lang="en-US" sz="2400" dirty="0"/>
              <a:t> anemia (pale skin etc.)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Diagnosis: </a:t>
            </a:r>
            <a:r>
              <a:rPr lang="en-US" sz="2400" dirty="0"/>
              <a:t>microscopic identification of eggs in feces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Prevention and control:</a:t>
            </a:r>
            <a:r>
              <a:rPr lang="en-US" sz="2400" dirty="0"/>
              <a:t> not to walk barefoot in areas where hookworm is common and where there may be human fecal contamination of the soil</a:t>
            </a:r>
            <a:r>
              <a:rPr lang="en-US" sz="2400" dirty="0" smtClean="0"/>
              <a:t>, avoid </a:t>
            </a:r>
            <a:r>
              <a:rPr lang="en-US" sz="2400" dirty="0"/>
              <a:t>other skin contact with such soil and avoid ingesting it.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-385" b="10082"/>
          <a:stretch/>
        </p:blipFill>
        <p:spPr>
          <a:xfrm>
            <a:off x="5586408" y="706852"/>
            <a:ext cx="5036768" cy="21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CONTACT HELMINTHES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Enterobius </a:t>
            </a:r>
            <a:r>
              <a:rPr lang="en-US" sz="2800" b="1" i="1" dirty="0">
                <a:solidFill>
                  <a:srgbClr val="FF0000"/>
                </a:solidFill>
              </a:rPr>
              <a:t>vermicularis </a:t>
            </a:r>
            <a:r>
              <a:rPr lang="en-US" sz="2800" b="1" dirty="0">
                <a:solidFill>
                  <a:srgbClr val="FF0000"/>
                </a:solidFill>
              </a:rPr>
              <a:t>(pinworm) 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640541"/>
            <a:ext cx="6566147" cy="46975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Disease:</a:t>
            </a:r>
            <a:r>
              <a:rPr lang="en-US" dirty="0"/>
              <a:t> </a:t>
            </a:r>
            <a:r>
              <a:rPr lang="en-US" dirty="0" err="1"/>
              <a:t>enterobiasis</a:t>
            </a:r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Geographic </a:t>
            </a:r>
            <a:r>
              <a:rPr lang="en-US" b="1" dirty="0">
                <a:solidFill>
                  <a:srgbClr val="0070C0"/>
                </a:solidFill>
              </a:rPr>
              <a:t>distribution: </a:t>
            </a:r>
            <a:r>
              <a:rPr lang="en-US" dirty="0"/>
              <a:t>worldwide</a:t>
            </a:r>
          </a:p>
          <a:p>
            <a:r>
              <a:rPr lang="en-US" b="1" dirty="0">
                <a:solidFill>
                  <a:srgbClr val="0070C0"/>
                </a:solidFill>
              </a:rPr>
              <a:t>Localization in human body: </a:t>
            </a:r>
            <a:r>
              <a:rPr lang="en-US" dirty="0"/>
              <a:t>small and large </a:t>
            </a:r>
            <a:r>
              <a:rPr lang="en-US" dirty="0" smtClean="0"/>
              <a:t>intestine, most </a:t>
            </a:r>
            <a:r>
              <a:rPr lang="en-US" dirty="0"/>
              <a:t>common in children</a:t>
            </a:r>
            <a:endParaRPr lang="ru-RU" dirty="0"/>
          </a:p>
          <a:p>
            <a:r>
              <a:rPr lang="en-US" b="1" dirty="0" smtClean="0">
                <a:solidFill>
                  <a:srgbClr val="0070C0"/>
                </a:solidFill>
              </a:rPr>
              <a:t>Morphology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Males are 2–5 mm long, females are 8–13 mm long. </a:t>
            </a:r>
            <a:r>
              <a:rPr lang="en-US" dirty="0" smtClean="0"/>
              <a:t>A </a:t>
            </a:r>
            <a:r>
              <a:rPr lang="en-US" dirty="0"/>
              <a:t>mouth </a:t>
            </a:r>
            <a:r>
              <a:rPr lang="en-US" dirty="0" smtClean="0"/>
              <a:t>is surrounded </a:t>
            </a:r>
            <a:r>
              <a:rPr lang="en-US" dirty="0"/>
              <a:t>by three lips, and a </a:t>
            </a:r>
            <a:r>
              <a:rPr lang="en-US" dirty="0" smtClean="0"/>
              <a:t>vesicle, </a:t>
            </a:r>
            <a:r>
              <a:rPr lang="en-US" dirty="0"/>
              <a:t>which helps </a:t>
            </a:r>
            <a:r>
              <a:rPr lang="en-US" dirty="0" smtClean="0"/>
              <a:t>to </a:t>
            </a:r>
            <a:r>
              <a:rPr lang="en-US" dirty="0"/>
              <a:t>attach to the walls of the intestine. In the posterior part of the esophagus there is a spherical extension - the bulb (it </a:t>
            </a:r>
            <a:r>
              <a:rPr lang="en-US" dirty="0" smtClean="0"/>
              <a:t>participates </a:t>
            </a:r>
            <a:r>
              <a:rPr lang="en-US" dirty="0"/>
              <a:t>in fixing the parasite to the walls of the intestine of the host) </a:t>
            </a:r>
          </a:p>
          <a:p>
            <a:r>
              <a:rPr lang="en-US" b="1" dirty="0">
                <a:solidFill>
                  <a:srgbClr val="0070C0"/>
                </a:solidFill>
              </a:rPr>
              <a:t>Mode of transmission: </a:t>
            </a:r>
            <a:r>
              <a:rPr lang="en-US" dirty="0"/>
              <a:t>self-infection occurs by transferring infective eggs to the mouth with hands that have scratched the perianal area.</a:t>
            </a:r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" t="4730" r="47644" b="13008"/>
          <a:stretch/>
        </p:blipFill>
        <p:spPr>
          <a:xfrm>
            <a:off x="7448312" y="2020047"/>
            <a:ext cx="3094182" cy="18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53" y="1644852"/>
            <a:ext cx="4340728" cy="39627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Life Cycle: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7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770965"/>
            <a:ext cx="7139890" cy="5270397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Pathogenesis:</a:t>
            </a:r>
            <a:r>
              <a:rPr lang="en-US" sz="2800" dirty="0"/>
              <a:t> asymptomatic. The most typical symptom is perianal pruritus, especially at night.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Diagnosis: </a:t>
            </a:r>
            <a:r>
              <a:rPr lang="en-US" sz="2800" dirty="0"/>
              <a:t>microscopic identification of eggs ("Scotch test", cellulose-tape slide test) on the perianal skin and then examining the tape placed on a slide.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Prevention and control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keep </a:t>
            </a:r>
            <a:r>
              <a:rPr lang="en-US" sz="2800" dirty="0"/>
              <a:t>fingernails short and do not bite your nails, wash your hands after using the toilet and before eating or preparing </a:t>
            </a:r>
            <a:r>
              <a:rPr lang="en-US" sz="2800" dirty="0" smtClean="0"/>
              <a:t>food.</a:t>
            </a:r>
            <a:endParaRPr lang="en-US" sz="28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60" y="2761945"/>
            <a:ext cx="3090940" cy="1889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860" y="98163"/>
            <a:ext cx="2376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2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389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Thank you for attention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PHYLUM NEMATHELMINTHES (Roundworm)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total number of nematode species has been estimated to be about 1 million, more than half are parasitic.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284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9507"/>
            <a:ext cx="9336242" cy="4391856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400" dirty="0"/>
              <a:t>Bilaterally symmetrical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Unsegmented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Pseudocoelomate</a:t>
            </a:r>
            <a:r>
              <a:rPr lang="en-US" sz="2400" dirty="0"/>
              <a:t> (the body cavity filled with fluid which is under pressure)</a:t>
            </a:r>
          </a:p>
          <a:p>
            <a:r>
              <a:rPr lang="en-US" sz="2400" dirty="0"/>
              <a:t>	Body is elongated, cylindrical, round in cross sections</a:t>
            </a:r>
          </a:p>
          <a:p>
            <a:r>
              <a:rPr lang="en-US" sz="2400" dirty="0"/>
              <a:t>	Body wall is made of 3 layers:</a:t>
            </a:r>
          </a:p>
          <a:p>
            <a:r>
              <a:rPr lang="en-US" sz="2400" dirty="0" smtClean="0"/>
              <a:t>  - Outer </a:t>
            </a:r>
            <a:r>
              <a:rPr lang="en-US" sz="2400" dirty="0"/>
              <a:t>non-cellular cuticle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Subcuticular</a:t>
            </a:r>
            <a:r>
              <a:rPr lang="en-US" sz="2400" dirty="0" smtClean="0"/>
              <a:t> </a:t>
            </a:r>
            <a:r>
              <a:rPr lang="en-US" sz="2400" dirty="0"/>
              <a:t>epithelium (hypodermis)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Muscle </a:t>
            </a:r>
            <a:r>
              <a:rPr lang="en-US" sz="2400" dirty="0"/>
              <a:t>layer divided into 4 groups by the longitudinal cords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8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2400" dirty="0"/>
              <a:t>Digestive system: a simple tube extending from the </a:t>
            </a:r>
            <a:r>
              <a:rPr lang="en-US" sz="2400" dirty="0" smtClean="0"/>
              <a:t>mouth </a:t>
            </a:r>
            <a:r>
              <a:rPr lang="en-US" sz="2400" dirty="0"/>
              <a:t>to the </a:t>
            </a:r>
            <a:r>
              <a:rPr lang="en-US" sz="2400" dirty="0" smtClean="0"/>
              <a:t>anus. It is composed of 3 parts: anterior, middle, posterior. </a:t>
            </a:r>
            <a:endParaRPr lang="en-US" sz="2400" dirty="0"/>
          </a:p>
          <a:p>
            <a:r>
              <a:rPr lang="en-US" sz="2400" dirty="0"/>
              <a:t>	Excretory system: is not associated with any specific organs</a:t>
            </a:r>
          </a:p>
          <a:p>
            <a:r>
              <a:rPr lang="en-US" sz="2400" dirty="0"/>
              <a:t>	Nervous system: four peripheral nerves run the length of the body on the dorsal, ventral, and lateral surfaces.</a:t>
            </a:r>
          </a:p>
          <a:p>
            <a:r>
              <a:rPr lang="en-US" sz="2400" dirty="0"/>
              <a:t>	Reproductive system: Nematodes have separate sexes and reproduces sexually.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6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6165"/>
            <a:ext cx="8596668" cy="55751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Depending on the features of life cycle </a:t>
            </a:r>
            <a:r>
              <a:rPr lang="en-US" sz="2800" dirty="0" err="1"/>
              <a:t>helmintic</a:t>
            </a:r>
            <a:r>
              <a:rPr lang="en-US" sz="2800" dirty="0"/>
              <a:t> parasites can be classified as follows: </a:t>
            </a:r>
          </a:p>
          <a:p>
            <a:r>
              <a:rPr lang="en-US" sz="2800" b="1" dirty="0" err="1">
                <a:solidFill>
                  <a:srgbClr val="0070C0"/>
                </a:solidFill>
              </a:rPr>
              <a:t>Geohelminthes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  <a:r>
              <a:rPr lang="en-US" sz="2800" dirty="0"/>
              <a:t> part of their life cycle passes in soil;</a:t>
            </a:r>
          </a:p>
          <a:p>
            <a:r>
              <a:rPr lang="en-US" sz="2800" b="1" dirty="0" err="1">
                <a:solidFill>
                  <a:srgbClr val="0070C0"/>
                </a:solidFill>
              </a:rPr>
              <a:t>Biohelminthes</a:t>
            </a:r>
            <a:r>
              <a:rPr lang="en-US" sz="2800" dirty="0"/>
              <a:t> which develop with hosts;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Contact helminthes </a:t>
            </a:r>
            <a:r>
              <a:rPr lang="en-US" sz="2800" dirty="0"/>
              <a:t>in which all stages of parasite development pass in human organism. Direct contact with patient and host may occur by physical contact (through </a:t>
            </a:r>
            <a:r>
              <a:rPr lang="en-US" sz="2800" dirty="0" smtClean="0"/>
              <a:t>handshake) </a:t>
            </a:r>
            <a:r>
              <a:rPr lang="en-US" sz="2800" dirty="0"/>
              <a:t>or indirectly by contaminated objects (through pencils, toys).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9447" y="324433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handshake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93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57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GEOHELMINTHES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Ascaris lumbricoides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271" y="1577788"/>
            <a:ext cx="5710517" cy="496644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Disease:</a:t>
            </a:r>
            <a:r>
              <a:rPr lang="en-US" sz="2000" dirty="0"/>
              <a:t> </a:t>
            </a:r>
            <a:r>
              <a:rPr lang="en-US" sz="2000" dirty="0" err="1"/>
              <a:t>ascariasis</a:t>
            </a:r>
            <a:r>
              <a:rPr lang="en-US" sz="2000" dirty="0"/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Geographic </a:t>
            </a:r>
            <a:r>
              <a:rPr lang="en-US" sz="2000" b="1" dirty="0">
                <a:solidFill>
                  <a:srgbClr val="0070C0"/>
                </a:solidFill>
              </a:rPr>
              <a:t>distribution: </a:t>
            </a:r>
            <a:r>
              <a:rPr lang="en-US" sz="2000" dirty="0"/>
              <a:t>worldwide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Localization in human body: </a:t>
            </a:r>
            <a:r>
              <a:rPr lang="en-US" sz="2000" dirty="0"/>
              <a:t>small intestine.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Morphology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dirty="0"/>
              <a:t>adult females are 20–35 cm long. Male worms are a smaller reaching 15–30 cm in length. </a:t>
            </a:r>
            <a:r>
              <a:rPr lang="en-US" sz="2000" dirty="0" smtClean="0"/>
              <a:t>A </a:t>
            </a:r>
            <a:r>
              <a:rPr lang="en-US" sz="2000" dirty="0"/>
              <a:t>mouth </a:t>
            </a:r>
            <a:r>
              <a:rPr lang="en-US" sz="2000" dirty="0" smtClean="0"/>
              <a:t>is surrounded </a:t>
            </a:r>
            <a:r>
              <a:rPr lang="en-US" sz="2000" dirty="0"/>
              <a:t>by three </a:t>
            </a:r>
            <a:r>
              <a:rPr lang="en-US" sz="2000" dirty="0" smtClean="0"/>
              <a:t>lips. </a:t>
            </a:r>
            <a:r>
              <a:rPr lang="en-US" sz="2000" dirty="0"/>
              <a:t>Fertilized eggs </a:t>
            </a:r>
            <a:r>
              <a:rPr lang="en-US" sz="2000" dirty="0" smtClean="0"/>
              <a:t>round, </a:t>
            </a:r>
            <a:r>
              <a:rPr lang="en-US" sz="2000" dirty="0"/>
              <a:t>surrounded by a thick </a:t>
            </a:r>
            <a:r>
              <a:rPr lang="en-US" sz="2000" dirty="0" smtClean="0"/>
              <a:t>rough shell.</a:t>
            </a:r>
            <a:endParaRPr lang="en-US" sz="2000" dirty="0"/>
          </a:p>
          <a:p>
            <a:r>
              <a:rPr lang="en-US" sz="2000" dirty="0" smtClean="0"/>
              <a:t>shell </a:t>
            </a:r>
            <a:r>
              <a:rPr lang="en-US" sz="2000" b="1" dirty="0" smtClean="0">
                <a:solidFill>
                  <a:srgbClr val="0070C0"/>
                </a:solidFill>
              </a:rPr>
              <a:t>Mode </a:t>
            </a:r>
            <a:r>
              <a:rPr lang="en-US" sz="2000" b="1" dirty="0">
                <a:solidFill>
                  <a:srgbClr val="0070C0"/>
                </a:solidFill>
              </a:rPr>
              <a:t>of transmission: </a:t>
            </a:r>
            <a:r>
              <a:rPr lang="en-US" sz="2000" dirty="0"/>
              <a:t>by means dirty hands, water or food that has been contaminated with feces of an infected human.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1061" b="8477"/>
          <a:stretch/>
        </p:blipFill>
        <p:spPr>
          <a:xfrm>
            <a:off x="6149788" y="3144359"/>
            <a:ext cx="5181600" cy="21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138518"/>
            <a:ext cx="8087854" cy="52013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89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Life Cycle: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286871"/>
            <a:ext cx="5463490" cy="5754491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Pathogenesis:</a:t>
            </a:r>
            <a:r>
              <a:rPr lang="en-US" sz="2400" dirty="0"/>
              <a:t> diarrhea, fever, nausea, stomach ache. A ball of </a:t>
            </a:r>
            <a:r>
              <a:rPr lang="en-US" sz="2400" dirty="0" err="1"/>
              <a:t>ascarids</a:t>
            </a:r>
            <a:r>
              <a:rPr lang="en-US" sz="2400" dirty="0"/>
              <a:t> can </a:t>
            </a:r>
            <a:r>
              <a:rPr lang="en-US" sz="2400" dirty="0" smtClean="0"/>
              <a:t>block the </a:t>
            </a:r>
            <a:r>
              <a:rPr lang="en-US" sz="2400" dirty="0"/>
              <a:t>lumen of the intestine causing an intestinal obstruction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larvae migrate through the lungs, the following pulmonary symptoms may occur: breathing difficulty, cough and/or coughing up blood, </a:t>
            </a:r>
            <a:r>
              <a:rPr lang="en-US" sz="2400" dirty="0" err="1"/>
              <a:t>esosinophilic</a:t>
            </a:r>
            <a:r>
              <a:rPr lang="en-US" sz="2400" dirty="0"/>
              <a:t> </a:t>
            </a:r>
            <a:r>
              <a:rPr lang="en-US" sz="2400" dirty="0" err="1"/>
              <a:t>neumonitis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Diagnosis:</a:t>
            </a:r>
            <a:r>
              <a:rPr lang="en-US" sz="2400" dirty="0"/>
              <a:t> microscopic identification of eggs in stool specimens and in sputum.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Prevention and control: </a:t>
            </a:r>
            <a:r>
              <a:rPr lang="en-US" sz="2400" dirty="0"/>
              <a:t>wash hands, avoid touching soil that might be contaminated with human feces.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" r="-516" b="9384"/>
          <a:stretch/>
        </p:blipFill>
        <p:spPr>
          <a:xfrm>
            <a:off x="6276136" y="1381008"/>
            <a:ext cx="5404875" cy="21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Trichuris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trichiura</a:t>
            </a:r>
            <a:r>
              <a:rPr lang="en-US" sz="3200" b="1" i="1" dirty="0">
                <a:solidFill>
                  <a:srgbClr val="FF0000"/>
                </a:solidFill>
              </a:rPr>
              <a:t> (whipworm)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60" y="1434353"/>
            <a:ext cx="6096000" cy="4607009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Disease:</a:t>
            </a:r>
            <a:r>
              <a:rPr lang="en-US" sz="2400" dirty="0"/>
              <a:t> </a:t>
            </a:r>
            <a:r>
              <a:rPr lang="en-US" sz="2400" dirty="0" err="1"/>
              <a:t>trichuriasis</a:t>
            </a:r>
            <a:endParaRPr lang="en-US" sz="2400" dirty="0"/>
          </a:p>
          <a:p>
            <a:r>
              <a:rPr lang="en-US" sz="2400" b="1" dirty="0" smtClean="0">
                <a:solidFill>
                  <a:srgbClr val="0070C0"/>
                </a:solidFill>
              </a:rPr>
              <a:t>Geographic </a:t>
            </a:r>
            <a:r>
              <a:rPr lang="en-US" sz="2400" b="1" dirty="0">
                <a:solidFill>
                  <a:srgbClr val="0070C0"/>
                </a:solidFill>
              </a:rPr>
              <a:t>distribution: </a:t>
            </a:r>
            <a:r>
              <a:rPr lang="en-US" sz="2400" dirty="0"/>
              <a:t>worldwide.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Localization in human body: </a:t>
            </a:r>
            <a:r>
              <a:rPr lang="en-US" sz="2400" dirty="0"/>
              <a:t>large intestine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Morphology:</a:t>
            </a:r>
            <a:r>
              <a:rPr lang="en-US" sz="2400" dirty="0"/>
              <a:t> the anterior end is thin and long whereas the posterior end is thicker. Adult female is 35–50 mm, whereas male is about 30–45 mm long.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Mode of transmission: </a:t>
            </a:r>
            <a:r>
              <a:rPr lang="en-US" sz="2400" dirty="0"/>
              <a:t>by means soil-contaminated hands or </a:t>
            </a:r>
            <a:r>
              <a:rPr lang="en-US" sz="2400" dirty="0" smtClean="0"/>
              <a:t>food.</a:t>
            </a:r>
            <a:endParaRPr lang="en-US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r="-115" b="9720"/>
          <a:stretch/>
        </p:blipFill>
        <p:spPr>
          <a:xfrm>
            <a:off x="6183248" y="2790961"/>
            <a:ext cx="5712917" cy="21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989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719</Words>
  <Application>Microsoft Office PowerPoint</Application>
  <PresentationFormat>Широкоэкранный</PresentationFormat>
  <Paragraphs>68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Грань</vt:lpstr>
      <vt:lpstr>Lecture 12</vt:lpstr>
      <vt:lpstr>PHYLUM NEMATHELMINTHES (Roundworm)</vt:lpstr>
      <vt:lpstr>General characteristics </vt:lpstr>
      <vt:lpstr>General characteristics </vt:lpstr>
      <vt:lpstr>Презентация PowerPoint</vt:lpstr>
      <vt:lpstr>GEOHELMINTHES Ascaris lumbricoides</vt:lpstr>
      <vt:lpstr>Life Cycle:</vt:lpstr>
      <vt:lpstr>Презентация PowerPoint</vt:lpstr>
      <vt:lpstr>Trichuris trichiura (whipworm)</vt:lpstr>
      <vt:lpstr>Life Cycle:</vt:lpstr>
      <vt:lpstr>Презентация PowerPoint</vt:lpstr>
      <vt:lpstr>Ancylostoma duodenale (Hookworms) Necator americanus </vt:lpstr>
      <vt:lpstr>Life Cycle: </vt:lpstr>
      <vt:lpstr>Презентация PowerPoint</vt:lpstr>
      <vt:lpstr>CONTACT HELMINTHES Enterobius vermicularis (pinworm)  </vt:lpstr>
      <vt:lpstr>Life Cycle: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2018-03-28T20:20:44Z</dcterms:created>
  <dcterms:modified xsi:type="dcterms:W3CDTF">2018-03-28T22:17:10Z</dcterms:modified>
</cp:coreProperties>
</file>