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70" r:id="rId1"/>
  </p:sldMasterIdLst>
  <p:notesMasterIdLst>
    <p:notesMasterId r:id="rId54"/>
  </p:notesMasterIdLst>
  <p:handoutMasterIdLst>
    <p:handoutMasterId r:id="rId55"/>
  </p:handoutMasterIdLst>
  <p:sldIdLst>
    <p:sldId id="292" r:id="rId2"/>
    <p:sldId id="965" r:id="rId3"/>
    <p:sldId id="1164" r:id="rId4"/>
    <p:sldId id="1063" r:id="rId5"/>
    <p:sldId id="1067" r:id="rId6"/>
    <p:sldId id="1064" r:id="rId7"/>
    <p:sldId id="1065" r:id="rId8"/>
    <p:sldId id="1066" r:id="rId9"/>
    <p:sldId id="1144" r:id="rId10"/>
    <p:sldId id="1141" r:id="rId11"/>
    <p:sldId id="1068" r:id="rId12"/>
    <p:sldId id="1069" r:id="rId13"/>
    <p:sldId id="1070" r:id="rId14"/>
    <p:sldId id="1071" r:id="rId15"/>
    <p:sldId id="1072" r:id="rId16"/>
    <p:sldId id="1073" r:id="rId17"/>
    <p:sldId id="1130" r:id="rId18"/>
    <p:sldId id="1131" r:id="rId19"/>
    <p:sldId id="1136" r:id="rId20"/>
    <p:sldId id="1160" r:id="rId21"/>
    <p:sldId id="1133" r:id="rId22"/>
    <p:sldId id="1134" r:id="rId23"/>
    <p:sldId id="1135" r:id="rId24"/>
    <p:sldId id="1132" r:id="rId25"/>
    <p:sldId id="1137" r:id="rId26"/>
    <p:sldId id="1140" r:id="rId27"/>
    <p:sldId id="1138" r:id="rId28"/>
    <p:sldId id="1139" r:id="rId29"/>
    <p:sldId id="1129" r:id="rId30"/>
    <p:sldId id="1123" r:id="rId31"/>
    <p:sldId id="1122" r:id="rId32"/>
    <p:sldId id="1146" r:id="rId33"/>
    <p:sldId id="1145" r:id="rId34"/>
    <p:sldId id="1150" r:id="rId35"/>
    <p:sldId id="1148" r:id="rId36"/>
    <p:sldId id="1147" r:id="rId37"/>
    <p:sldId id="1149" r:id="rId38"/>
    <p:sldId id="1151" r:id="rId39"/>
    <p:sldId id="1152" r:id="rId40"/>
    <p:sldId id="1161" r:id="rId41"/>
    <p:sldId id="1162" r:id="rId42"/>
    <p:sldId id="1163" r:id="rId43"/>
    <p:sldId id="1153" r:id="rId44"/>
    <p:sldId id="1143" r:id="rId45"/>
    <p:sldId id="1120" r:id="rId46"/>
    <p:sldId id="1125" r:id="rId47"/>
    <p:sldId id="1128" r:id="rId48"/>
    <p:sldId id="1127" r:id="rId49"/>
    <p:sldId id="1158" r:id="rId50"/>
    <p:sldId id="1155" r:id="rId51"/>
    <p:sldId id="1156" r:id="rId52"/>
    <p:sldId id="1142" r:id="rId53"/>
  </p:sldIdLst>
  <p:sldSz cx="9144000" cy="6858000" type="screen4x3"/>
  <p:notesSz cx="9942513" cy="6815138"/>
  <p:embeddedFontLst>
    <p:embeddedFont>
      <p:font typeface="Calibri" panose="020F0502020204030204" pitchFamily="34" charset="0"/>
      <p:regular r:id="rId56"/>
      <p:bold r:id="rId57"/>
      <p:italic r:id="rId58"/>
      <p:boldItalic r:id="rId59"/>
    </p:embeddedFont>
  </p:embeddedFontLst>
  <p:custDataLst>
    <p:tags r:id="rId60"/>
  </p:custDataLst>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7" userDrawn="1">
          <p15:clr>
            <a:srgbClr val="A4A3A4"/>
          </p15:clr>
        </p15:guide>
        <p15:guide id="2" pos="31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scaleToFitPaper="1"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959B2"/>
    <a:srgbClr val="1547B7"/>
    <a:srgbClr val="1547B6"/>
    <a:srgbClr val="FFFF99"/>
    <a:srgbClr val="003399"/>
    <a:srgbClr val="993300"/>
    <a:srgbClr val="F8C301"/>
    <a:srgbClr val="CC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67" autoAdjust="0"/>
  </p:normalViewPr>
  <p:slideViewPr>
    <p:cSldViewPr showGuides="1">
      <p:cViewPr varScale="1">
        <p:scale>
          <a:sx n="98" d="100"/>
          <a:sy n="98" d="100"/>
        </p:scale>
        <p:origin x="-200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howGuides="1">
      <p:cViewPr varScale="1">
        <p:scale>
          <a:sx n="123" d="100"/>
          <a:sy n="123" d="100"/>
        </p:scale>
        <p:origin x="1638" y="108"/>
      </p:cViewPr>
      <p:guideLst>
        <p:guide orient="horz" pos="2147"/>
        <p:guide pos="313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4308476" cy="341313"/>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075" name="Rectangle 3"/>
          <p:cNvSpPr>
            <a:spLocks noGrp="1" noChangeArrowheads="1"/>
          </p:cNvSpPr>
          <p:nvPr>
            <p:ph type="dt" sz="quarter" idx="1"/>
          </p:nvPr>
        </p:nvSpPr>
        <p:spPr bwMode="auto">
          <a:xfrm>
            <a:off x="4972050" y="6410326"/>
            <a:ext cx="2119313" cy="288925"/>
          </a:xfrm>
          <a:prstGeom prst="rect">
            <a:avLst/>
          </a:prstGeom>
          <a:noFill/>
          <a:ln w="9525">
            <a:noFill/>
            <a:miter lim="800000"/>
            <a:headEnd/>
            <a:tailEnd/>
          </a:ln>
          <a:effectLst/>
        </p:spPr>
        <p:txBody>
          <a:bodyPr vert="horz" wrap="square" lIns="93225" tIns="46613" rIns="93225" bIns="46613" numCol="1" anchor="t" anchorCtr="0" compatLnSpc="1">
            <a:prstTxWarp prst="textNoShape">
              <a:avLst/>
            </a:prstTxWarp>
          </a:bodyPr>
          <a:lstStyle>
            <a:lvl1pPr algn="r" eaLnBrk="1" hangingPunct="1">
              <a:defRPr sz="800">
                <a:latin typeface="Arial" charset="0"/>
              </a:defRPr>
            </a:lvl1pPr>
          </a:lstStyle>
          <a:p>
            <a:pPr>
              <a:defRPr/>
            </a:pPr>
            <a:endParaRPr lang="ru-RU"/>
          </a:p>
          <a:p>
            <a:pPr>
              <a:defRPr/>
            </a:pPr>
            <a:fld id="{AEB04FC8-ED15-4127-9AB7-A94C780658F7}" type="datetime8">
              <a:rPr lang="ru-RU"/>
              <a:pPr>
                <a:defRPr/>
              </a:pPr>
              <a:t>09.01.2021 17:38</a:t>
            </a:fld>
            <a:endParaRPr lang="ru-RU"/>
          </a:p>
        </p:txBody>
      </p:sp>
      <p:sp>
        <p:nvSpPr>
          <p:cNvPr id="3076" name="Rectangle 4"/>
          <p:cNvSpPr>
            <a:spLocks noGrp="1" noChangeArrowheads="1"/>
          </p:cNvSpPr>
          <p:nvPr>
            <p:ph type="ftr" sz="quarter" idx="2"/>
          </p:nvPr>
        </p:nvSpPr>
        <p:spPr bwMode="auto">
          <a:xfrm>
            <a:off x="1082676" y="6359525"/>
            <a:ext cx="388937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eaLnBrk="1" hangingPunct="1">
              <a:defRPr sz="1000">
                <a:latin typeface="Arial" charset="0"/>
              </a:defRPr>
            </a:lvl1pPr>
          </a:lstStyle>
          <a:p>
            <a:pPr>
              <a:defRPr/>
            </a:pPr>
            <a:r>
              <a:rPr lang="ru-RU" smtClean="0"/>
              <a:t>Методология воспитания</a:t>
            </a:r>
            <a:endParaRPr lang="ru-RU"/>
          </a:p>
        </p:txBody>
      </p:sp>
      <p:sp>
        <p:nvSpPr>
          <p:cNvPr id="3077" name="Rectangle 5"/>
          <p:cNvSpPr>
            <a:spLocks noGrp="1" noChangeArrowheads="1"/>
          </p:cNvSpPr>
          <p:nvPr>
            <p:ph type="sldNum" sz="quarter" idx="3"/>
          </p:nvPr>
        </p:nvSpPr>
        <p:spPr bwMode="auto">
          <a:xfrm>
            <a:off x="7550151" y="6359525"/>
            <a:ext cx="1381125" cy="339725"/>
          </a:xfrm>
          <a:prstGeom prst="rect">
            <a:avLst/>
          </a:prstGeom>
          <a:noFill/>
          <a:ln w="9525">
            <a:noFill/>
            <a:miter lim="800000"/>
            <a:headEnd/>
            <a:tailEnd/>
          </a:ln>
          <a:effectLst/>
        </p:spPr>
        <p:txBody>
          <a:bodyPr vert="horz" wrap="square" lIns="93225" tIns="46613" rIns="93225" bIns="46613" numCol="1" anchor="b" anchorCtr="0" compatLnSpc="1">
            <a:prstTxWarp prst="textNoShape">
              <a:avLst/>
            </a:prstTxWarp>
          </a:bodyPr>
          <a:lstStyle>
            <a:lvl1pPr algn="r" eaLnBrk="1" hangingPunct="1">
              <a:defRPr sz="1200" smtClean="0"/>
            </a:lvl1pPr>
          </a:lstStyle>
          <a:p>
            <a:pPr>
              <a:defRPr/>
            </a:pPr>
            <a:r>
              <a:rPr lang="ru-RU" altLang="ru-RU"/>
              <a:t>Стр. </a:t>
            </a:r>
            <a:fld id="{99928758-4F46-4BB8-87D0-608546AA7D70}" type="slidenum">
              <a:rPr lang="ru-RU" altLang="ru-RU"/>
              <a:pPr>
                <a:defRPr/>
              </a:pPr>
              <a:t>‹#›</a:t>
            </a:fld>
            <a:endParaRPr lang="ru-RU" altLang="ru-RU"/>
          </a:p>
        </p:txBody>
      </p:sp>
    </p:spTree>
    <p:extLst>
      <p:ext uri="{BB962C8B-B14F-4D97-AF65-F5344CB8AC3E}">
        <p14:creationId xmlns:p14="http://schemas.microsoft.com/office/powerpoint/2010/main" val="28287989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eaLnBrk="0" hangingPunct="0">
              <a:defRPr sz="1200">
                <a:latin typeface="Times New Roman" pitchFamily="18" charset="0"/>
              </a:defRPr>
            </a:lvl1pPr>
          </a:lstStyle>
          <a:p>
            <a:pPr>
              <a:defRPr/>
            </a:pPr>
            <a:endParaRPr lang="ru-RU"/>
          </a:p>
        </p:txBody>
      </p:sp>
      <p:sp>
        <p:nvSpPr>
          <p:cNvPr id="7171" name="Rectangle 3"/>
          <p:cNvSpPr>
            <a:spLocks noGrp="1" noRot="1" noChangeAspect="1" noChangeArrowheads="1" noTextEdit="1"/>
          </p:cNvSpPr>
          <p:nvPr>
            <p:ph type="sldImg" idx="2"/>
          </p:nvPr>
        </p:nvSpPr>
        <p:spPr bwMode="auto">
          <a:xfrm>
            <a:off x="3271838" y="511175"/>
            <a:ext cx="3405187" cy="25542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0" name="Rectangle 4"/>
          <p:cNvSpPr>
            <a:spLocks noGrp="1" noChangeArrowheads="1"/>
          </p:cNvSpPr>
          <p:nvPr>
            <p:ph type="body" sz="quarter" idx="3"/>
          </p:nvPr>
        </p:nvSpPr>
        <p:spPr bwMode="auto">
          <a:xfrm>
            <a:off x="1323977" y="3236913"/>
            <a:ext cx="7294562" cy="3067050"/>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1" name="Rectangle 5"/>
          <p:cNvSpPr>
            <a:spLocks noGrp="1" noChangeArrowheads="1"/>
          </p:cNvSpPr>
          <p:nvPr>
            <p:ph type="dt" idx="1"/>
          </p:nvPr>
        </p:nvSpPr>
        <p:spPr bwMode="auto">
          <a:xfrm>
            <a:off x="5634039" y="1"/>
            <a:ext cx="4308476" cy="341313"/>
          </a:xfrm>
          <a:prstGeom prst="rect">
            <a:avLst/>
          </a:prstGeom>
          <a:noFill/>
          <a:ln w="9525">
            <a:noFill/>
            <a:miter lim="800000"/>
            <a:headEnd/>
            <a:tailEnd/>
          </a:ln>
        </p:spPr>
        <p:txBody>
          <a:bodyPr vert="horz" wrap="square" lIns="93225" tIns="46613" rIns="93225" bIns="46613" numCol="1" anchor="t" anchorCtr="0" compatLnSpc="1">
            <a:prstTxWarp prst="textNoShape">
              <a:avLst/>
            </a:prstTxWarp>
          </a:bodyPr>
          <a:lstStyle>
            <a:lvl1pPr algn="r" eaLnBrk="0" hangingPunct="0">
              <a:defRPr sz="1200">
                <a:latin typeface="Times New Roman" pitchFamily="18" charset="0"/>
              </a:defRPr>
            </a:lvl1pPr>
          </a:lstStyle>
          <a:p>
            <a:pPr>
              <a:defRPr/>
            </a:pPr>
            <a:endParaRPr lang="ru-RU"/>
          </a:p>
        </p:txBody>
      </p:sp>
      <p:sp>
        <p:nvSpPr>
          <p:cNvPr id="4102" name="Rectangle 6"/>
          <p:cNvSpPr>
            <a:spLocks noGrp="1" noChangeArrowheads="1"/>
          </p:cNvSpPr>
          <p:nvPr>
            <p:ph type="ftr" sz="quarter" idx="4"/>
          </p:nvPr>
        </p:nvSpPr>
        <p:spPr bwMode="auto">
          <a:xfrm>
            <a:off x="1"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eaLnBrk="0" hangingPunct="0">
              <a:defRPr sz="1200">
                <a:latin typeface="Times New Roman" pitchFamily="18" charset="0"/>
              </a:defRPr>
            </a:lvl1pPr>
          </a:lstStyle>
          <a:p>
            <a:pPr>
              <a:defRPr/>
            </a:pPr>
            <a:r>
              <a:rPr lang="ru-RU" smtClean="0"/>
              <a:t>Методология воспитания</a:t>
            </a:r>
            <a:endParaRPr lang="ru-RU"/>
          </a:p>
        </p:txBody>
      </p:sp>
      <p:sp>
        <p:nvSpPr>
          <p:cNvPr id="4103" name="Rectangle 7"/>
          <p:cNvSpPr>
            <a:spLocks noGrp="1" noChangeArrowheads="1"/>
          </p:cNvSpPr>
          <p:nvPr>
            <p:ph type="sldNum" sz="quarter" idx="5"/>
          </p:nvPr>
        </p:nvSpPr>
        <p:spPr bwMode="auto">
          <a:xfrm>
            <a:off x="5634039" y="6473826"/>
            <a:ext cx="4308476" cy="341313"/>
          </a:xfrm>
          <a:prstGeom prst="rect">
            <a:avLst/>
          </a:prstGeom>
          <a:noFill/>
          <a:ln w="9525">
            <a:noFill/>
            <a:miter lim="800000"/>
            <a:headEnd/>
            <a:tailEnd/>
          </a:ln>
        </p:spPr>
        <p:txBody>
          <a:bodyPr vert="horz" wrap="square" lIns="93225" tIns="46613" rIns="93225" bIns="46613" numCol="1" anchor="b" anchorCtr="0" compatLnSpc="1">
            <a:prstTxWarp prst="textNoShape">
              <a:avLst/>
            </a:prstTxWarp>
          </a:bodyPr>
          <a:lstStyle>
            <a:lvl1pPr algn="r" eaLnBrk="0" hangingPunct="0">
              <a:defRPr sz="1200" smtClean="0">
                <a:latin typeface="Times New Roman" panose="02020603050405020304" pitchFamily="18" charset="0"/>
              </a:defRPr>
            </a:lvl1pPr>
          </a:lstStyle>
          <a:p>
            <a:pPr>
              <a:defRPr/>
            </a:pPr>
            <a:fld id="{FA3A3332-FDB5-4BC3-8DB5-AE92543385B2}" type="slidenum">
              <a:rPr lang="ru-RU" altLang="ru-RU"/>
              <a:pPr>
                <a:defRPr/>
              </a:pPr>
              <a:t>‹#›</a:t>
            </a:fld>
            <a:endParaRPr lang="ru-RU" altLang="ru-RU"/>
          </a:p>
        </p:txBody>
      </p:sp>
    </p:spTree>
    <p:extLst>
      <p:ext uri="{BB962C8B-B14F-4D97-AF65-F5344CB8AC3E}">
        <p14:creationId xmlns:p14="http://schemas.microsoft.com/office/powerpoint/2010/main" val="219196227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5613"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2813"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0013"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7213"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1</a:t>
            </a:fld>
            <a:endParaRPr lang="ru-RU" altLang="ru-RU"/>
          </a:p>
        </p:txBody>
      </p:sp>
    </p:spTree>
    <p:extLst>
      <p:ext uri="{BB962C8B-B14F-4D97-AF65-F5344CB8AC3E}">
        <p14:creationId xmlns:p14="http://schemas.microsoft.com/office/powerpoint/2010/main" val="84671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9</a:t>
            </a:fld>
            <a:endParaRPr lang="ru-RU" altLang="ru-RU"/>
          </a:p>
        </p:txBody>
      </p:sp>
    </p:spTree>
    <p:extLst>
      <p:ext uri="{BB962C8B-B14F-4D97-AF65-F5344CB8AC3E}">
        <p14:creationId xmlns:p14="http://schemas.microsoft.com/office/powerpoint/2010/main" val="381654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22</a:t>
            </a:fld>
            <a:endParaRPr lang="ru-RU" altLang="ru-RU"/>
          </a:p>
        </p:txBody>
      </p:sp>
    </p:spTree>
    <p:extLst>
      <p:ext uri="{BB962C8B-B14F-4D97-AF65-F5344CB8AC3E}">
        <p14:creationId xmlns:p14="http://schemas.microsoft.com/office/powerpoint/2010/main" val="174877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23</a:t>
            </a:fld>
            <a:endParaRPr lang="ru-RU" altLang="ru-RU"/>
          </a:p>
        </p:txBody>
      </p:sp>
    </p:spTree>
    <p:extLst>
      <p:ext uri="{BB962C8B-B14F-4D97-AF65-F5344CB8AC3E}">
        <p14:creationId xmlns:p14="http://schemas.microsoft.com/office/powerpoint/2010/main" val="174877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25</a:t>
            </a:fld>
            <a:endParaRPr lang="ru-RU" altLang="ru-RU"/>
          </a:p>
        </p:txBody>
      </p:sp>
    </p:spTree>
    <p:extLst>
      <p:ext uri="{BB962C8B-B14F-4D97-AF65-F5344CB8AC3E}">
        <p14:creationId xmlns:p14="http://schemas.microsoft.com/office/powerpoint/2010/main" val="65419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26</a:t>
            </a:fld>
            <a:endParaRPr lang="ru-RU" altLang="ru-RU"/>
          </a:p>
        </p:txBody>
      </p:sp>
    </p:spTree>
    <p:extLst>
      <p:ext uri="{BB962C8B-B14F-4D97-AF65-F5344CB8AC3E}">
        <p14:creationId xmlns:p14="http://schemas.microsoft.com/office/powerpoint/2010/main" val="185963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27</a:t>
            </a:fld>
            <a:endParaRPr lang="ru-RU" altLang="ru-RU"/>
          </a:p>
        </p:txBody>
      </p:sp>
    </p:spTree>
    <p:extLst>
      <p:ext uri="{BB962C8B-B14F-4D97-AF65-F5344CB8AC3E}">
        <p14:creationId xmlns:p14="http://schemas.microsoft.com/office/powerpoint/2010/main" val="1859631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28</a:t>
            </a:fld>
            <a:endParaRPr lang="ru-RU" altLang="ru-RU"/>
          </a:p>
        </p:txBody>
      </p:sp>
    </p:spTree>
    <p:extLst>
      <p:ext uri="{BB962C8B-B14F-4D97-AF65-F5344CB8AC3E}">
        <p14:creationId xmlns:p14="http://schemas.microsoft.com/office/powerpoint/2010/main" val="4104601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ижний колонтитул 3"/>
          <p:cNvSpPr>
            <a:spLocks noGrp="1"/>
          </p:cNvSpPr>
          <p:nvPr>
            <p:ph type="ftr" sz="quarter" idx="10"/>
          </p:nvPr>
        </p:nvSpPr>
        <p:spPr/>
        <p:txBody>
          <a:bodyPr/>
          <a:lstStyle/>
          <a:p>
            <a:pPr>
              <a:defRPr/>
            </a:pPr>
            <a:r>
              <a:rPr lang="ru-RU" smtClean="0"/>
              <a:t>Методология воспитания</a:t>
            </a:r>
            <a:endParaRPr lang="ru-RU"/>
          </a:p>
        </p:txBody>
      </p:sp>
      <p:sp>
        <p:nvSpPr>
          <p:cNvPr id="5" name="Номер слайда 4"/>
          <p:cNvSpPr>
            <a:spLocks noGrp="1"/>
          </p:cNvSpPr>
          <p:nvPr>
            <p:ph type="sldNum" sz="quarter" idx="11"/>
          </p:nvPr>
        </p:nvSpPr>
        <p:spPr/>
        <p:txBody>
          <a:bodyPr/>
          <a:lstStyle/>
          <a:p>
            <a:pPr>
              <a:defRPr/>
            </a:pPr>
            <a:fld id="{FA3A3332-FDB5-4BC3-8DB5-AE92543385B2}" type="slidenum">
              <a:rPr lang="ru-RU" altLang="ru-RU" smtClean="0"/>
              <a:pPr>
                <a:defRPr/>
              </a:pPr>
              <a:t>40</a:t>
            </a:fld>
            <a:endParaRPr lang="ru-RU" altLang="ru-RU"/>
          </a:p>
        </p:txBody>
      </p:sp>
    </p:spTree>
    <p:extLst>
      <p:ext uri="{BB962C8B-B14F-4D97-AF65-F5344CB8AC3E}">
        <p14:creationId xmlns:p14="http://schemas.microsoft.com/office/powerpoint/2010/main" val="23406475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1" y="2130427"/>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60" indent="0" algn="ctr">
              <a:buNone/>
              <a:defRPr>
                <a:solidFill>
                  <a:schemeClr val="tx1">
                    <a:tint val="75000"/>
                  </a:schemeClr>
                </a:solidFill>
              </a:defRPr>
            </a:lvl2pPr>
            <a:lvl3pPr marL="914321" indent="0" algn="ctr">
              <a:buNone/>
              <a:defRPr>
                <a:solidFill>
                  <a:schemeClr val="tx1">
                    <a:tint val="75000"/>
                  </a:schemeClr>
                </a:solidFill>
              </a:defRPr>
            </a:lvl3pPr>
            <a:lvl4pPr marL="1371481" indent="0" algn="ctr">
              <a:buNone/>
              <a:defRPr>
                <a:solidFill>
                  <a:schemeClr val="tx1">
                    <a:tint val="75000"/>
                  </a:schemeClr>
                </a:solidFill>
              </a:defRPr>
            </a:lvl4pPr>
            <a:lvl5pPr marL="1828642" indent="0" algn="ctr">
              <a:buNone/>
              <a:defRPr>
                <a:solidFill>
                  <a:schemeClr val="tx1">
                    <a:tint val="75000"/>
                  </a:schemeClr>
                </a:solidFill>
              </a:defRPr>
            </a:lvl5pPr>
            <a:lvl6pPr marL="2285802" indent="0" algn="ctr">
              <a:buNone/>
              <a:defRPr>
                <a:solidFill>
                  <a:schemeClr val="tx1">
                    <a:tint val="75000"/>
                  </a:schemeClr>
                </a:solidFill>
              </a:defRPr>
            </a:lvl6pPr>
            <a:lvl7pPr marL="2742963" indent="0" algn="ctr">
              <a:buNone/>
              <a:defRPr>
                <a:solidFill>
                  <a:schemeClr val="tx1">
                    <a:tint val="75000"/>
                  </a:schemeClr>
                </a:solidFill>
              </a:defRPr>
            </a:lvl7pPr>
            <a:lvl8pPr marL="3200123" indent="0" algn="ctr">
              <a:buNone/>
              <a:defRPr>
                <a:solidFill>
                  <a:schemeClr val="tx1">
                    <a:tint val="75000"/>
                  </a:schemeClr>
                </a:solidFill>
              </a:defRPr>
            </a:lvl8pPr>
            <a:lvl9pPr marL="365728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A9840D3-B06D-4AB4-A85B-50212F1A987A}"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E8E89CE-F93A-404E-A6DB-E278FD98BFF9}" type="slidenum">
              <a:rPr lang="ru-RU" altLang="ru-RU"/>
              <a:pPr>
                <a:defRPr/>
              </a:pPr>
              <a:t>‹#›</a:t>
            </a:fld>
            <a:endParaRPr lang="ru-RU" altLang="ru-RU"/>
          </a:p>
        </p:txBody>
      </p:sp>
      <p:pic>
        <p:nvPicPr>
          <p:cNvPr id="7" name="Рисунок 6"/>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7384"/>
            <a:ext cx="9144000" cy="1057275"/>
          </a:xfrm>
          <a:prstGeom prst="rect">
            <a:avLst/>
          </a:prstGeom>
        </p:spPr>
      </p:pic>
      <p:pic>
        <p:nvPicPr>
          <p:cNvPr id="8" name="Рисунок 7"/>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5085184"/>
            <a:ext cx="4602863" cy="1771945"/>
          </a:xfrm>
          <a:prstGeom prst="rect">
            <a:avLst/>
          </a:prstGeom>
        </p:spPr>
      </p:pic>
    </p:spTree>
    <p:extLst>
      <p:ext uri="{BB962C8B-B14F-4D97-AF65-F5344CB8AC3E}">
        <p14:creationId xmlns:p14="http://schemas.microsoft.com/office/powerpoint/2010/main" val="3424442409"/>
      </p:ext>
    </p:extLst>
  </p:cSld>
  <p:clrMapOvr>
    <a:masterClrMapping/>
  </p:clrMapOvr>
  <p:transition>
    <p:cover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ABE533-804D-42C1-960A-58829F29D8C5}"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5ED13D29-10CF-450B-B7C6-EE9F6DFCCE8C}" type="slidenum">
              <a:rPr lang="ru-RU" altLang="ru-RU"/>
              <a:pPr>
                <a:defRPr/>
              </a:pPr>
              <a:t>‹#›</a:t>
            </a:fld>
            <a:endParaRPr lang="ru-RU" altLang="ru-RU"/>
          </a:p>
        </p:txBody>
      </p:sp>
    </p:spTree>
    <p:extLst>
      <p:ext uri="{BB962C8B-B14F-4D97-AF65-F5344CB8AC3E}">
        <p14:creationId xmlns:p14="http://schemas.microsoft.com/office/powerpoint/2010/main" val="403608892"/>
      </p:ext>
    </p:extLst>
  </p:cSld>
  <p:clrMapOvr>
    <a:masterClrMapping/>
  </p:clrMapOvr>
  <p:transition>
    <p:cover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1" y="274640"/>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01C51A-0E11-476D-95CB-D749B160769B}"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DDB07351-CBB4-45E7-A6F2-B957FB5BA6B1}" type="slidenum">
              <a:rPr lang="ru-RU" altLang="ru-RU"/>
              <a:pPr>
                <a:defRPr/>
              </a:pPr>
              <a:t>‹#›</a:t>
            </a:fld>
            <a:endParaRPr lang="ru-RU" altLang="ru-RU"/>
          </a:p>
        </p:txBody>
      </p:sp>
    </p:spTree>
    <p:extLst>
      <p:ext uri="{BB962C8B-B14F-4D97-AF65-F5344CB8AC3E}">
        <p14:creationId xmlns:p14="http://schemas.microsoft.com/office/powerpoint/2010/main" val="1695084295"/>
      </p:ext>
    </p:extLst>
  </p:cSld>
  <p:clrMapOvr>
    <a:masterClrMapping/>
  </p:clrMapOvr>
  <p:transition>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3163" y="457200"/>
            <a:ext cx="7772400" cy="11430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1173163" y="1981200"/>
            <a:ext cx="7772400" cy="4114800"/>
          </a:xfrm>
        </p:spPr>
        <p:txBody>
          <a:bodyPr>
            <a:normAutofit/>
          </a:bodyPr>
          <a:lstStyle/>
          <a:p>
            <a:pPr lvl="0"/>
            <a:endParaRPr lang="ru-RU" noProof="0"/>
          </a:p>
        </p:txBody>
      </p:sp>
      <p:sp>
        <p:nvSpPr>
          <p:cNvPr id="4" name="Нижний колонтитул 3"/>
          <p:cNvSpPr>
            <a:spLocks noGrp="1"/>
          </p:cNvSpPr>
          <p:nvPr>
            <p:ph type="ftr" sz="quarter" idx="10"/>
          </p:nvPr>
        </p:nvSpPr>
        <p:spPr>
          <a:xfrm>
            <a:off x="1219200" y="6248400"/>
            <a:ext cx="2819400" cy="457200"/>
          </a:xfrm>
        </p:spPr>
        <p:txBody>
          <a:bodyPr/>
          <a:lstStyle>
            <a:lvl1pPr>
              <a:defRPr smtClean="0"/>
            </a:lvl1pPr>
          </a:lstStyle>
          <a:p>
            <a:pPr>
              <a:defRPr/>
            </a:pPr>
            <a:r>
              <a:rPr lang="ru-RU" smtClean="0"/>
              <a:t>Методология воспитания: воспитание Человека</a:t>
            </a:r>
            <a:endParaRPr lang="ru-RU"/>
          </a:p>
        </p:txBody>
      </p:sp>
      <p:sp>
        <p:nvSpPr>
          <p:cNvPr id="5" name="Номер слайда 4"/>
          <p:cNvSpPr>
            <a:spLocks noGrp="1"/>
          </p:cNvSpPr>
          <p:nvPr>
            <p:ph type="sldNum" sz="quarter" idx="11"/>
          </p:nvPr>
        </p:nvSpPr>
        <p:spPr>
          <a:xfrm>
            <a:off x="7010400" y="6248400"/>
            <a:ext cx="1905000" cy="457200"/>
          </a:xfrm>
        </p:spPr>
        <p:txBody>
          <a:bodyPr/>
          <a:lstStyle>
            <a:lvl1pPr>
              <a:defRPr smtClean="0"/>
            </a:lvl1pPr>
          </a:lstStyle>
          <a:p>
            <a:pPr>
              <a:defRPr/>
            </a:pPr>
            <a:fld id="{E1365E51-4D49-425B-9A25-BF29158CF463}" type="slidenum">
              <a:rPr lang="ru-RU" altLang="ru-RU"/>
              <a:pPr>
                <a:defRPr/>
              </a:pPr>
              <a:t>‹#›</a:t>
            </a:fld>
            <a:endParaRPr lang="ru-RU" altLang="ru-RU"/>
          </a:p>
        </p:txBody>
      </p:sp>
    </p:spTree>
    <p:extLst>
      <p:ext uri="{BB962C8B-B14F-4D97-AF65-F5344CB8AC3E}">
        <p14:creationId xmlns:p14="http://schemas.microsoft.com/office/powerpoint/2010/main" val="363138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1" y="190501"/>
            <a:ext cx="7010400" cy="152717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00200" y="1916113"/>
            <a:ext cx="3429000" cy="4114800"/>
          </a:xfr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Текст 3"/>
          <p:cNvSpPr>
            <a:spLocks noGrp="1"/>
          </p:cNvSpPr>
          <p:nvPr>
            <p:ph type="body" sz="half" idx="2"/>
          </p:nvPr>
        </p:nvSpPr>
        <p:spPr>
          <a:xfrm>
            <a:off x="5181600" y="1916113"/>
            <a:ext cx="34290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xfrm>
            <a:off x="3491880" y="6356350"/>
            <a:ext cx="951384" cy="365125"/>
          </a:xfrm>
          <a:ln/>
        </p:spPr>
        <p:txBody>
          <a:bodyPr/>
          <a:lstStyle>
            <a:lvl1pPr>
              <a:defRPr sz="1100">
                <a:solidFill>
                  <a:srgbClr val="1547B6"/>
                </a:solidFill>
              </a:defRPr>
            </a:lvl1pPr>
          </a:lstStyle>
          <a:p>
            <a:pPr>
              <a:defRPr/>
            </a:pPr>
            <a:fld id="{58DD93BF-5D2C-4EEE-B110-1A7C89C4C75C}" type="datetime1">
              <a:rPr lang="ru-RU" smtClean="0"/>
              <a:pPr>
                <a:defRPr/>
              </a:pPr>
              <a:t>09.01.2021</a:t>
            </a:fld>
            <a:endParaRPr lang="ru-RU" dirty="0"/>
          </a:p>
        </p:txBody>
      </p:sp>
      <p:sp>
        <p:nvSpPr>
          <p:cNvPr id="6" name="Rectangle 5"/>
          <p:cNvSpPr>
            <a:spLocks noGrp="1" noChangeArrowheads="1"/>
          </p:cNvSpPr>
          <p:nvPr>
            <p:ph type="ftr" sz="quarter" idx="11"/>
          </p:nvPr>
        </p:nvSpPr>
        <p:spPr>
          <a:xfrm>
            <a:off x="4499992" y="6356350"/>
            <a:ext cx="3615680" cy="365125"/>
          </a:xfrm>
          <a:ln/>
        </p:spPr>
        <p:txBody>
          <a:bodyPr/>
          <a:lstStyle>
            <a:lvl1pPr>
              <a:defRPr sz="1100">
                <a:solidFill>
                  <a:srgbClr val="1547B6"/>
                </a:solidFill>
              </a:defRPr>
            </a:lvl1pPr>
          </a:lstStyle>
          <a:p>
            <a:pPr>
              <a:defRPr/>
            </a:pPr>
            <a:r>
              <a:rPr lang="ru-RU" smtClean="0"/>
              <a:t>Методология воспитания: воспитание Человека</a:t>
            </a:r>
            <a:endParaRPr lang="ru-RU" dirty="0"/>
          </a:p>
        </p:txBody>
      </p:sp>
      <p:sp>
        <p:nvSpPr>
          <p:cNvPr id="7" name="Rectangle 6"/>
          <p:cNvSpPr>
            <a:spLocks noGrp="1" noChangeArrowheads="1"/>
          </p:cNvSpPr>
          <p:nvPr>
            <p:ph type="sldNum" sz="quarter" idx="12"/>
          </p:nvPr>
        </p:nvSpPr>
        <p:spPr>
          <a:ln/>
        </p:spPr>
        <p:txBody>
          <a:bodyPr/>
          <a:lstStyle>
            <a:lvl1pPr>
              <a:defRPr sz="1100">
                <a:solidFill>
                  <a:srgbClr val="1547B6"/>
                </a:solidFill>
              </a:defRPr>
            </a:lvl1pPr>
          </a:lstStyle>
          <a:p>
            <a:pPr>
              <a:defRPr/>
            </a:pPr>
            <a:fld id="{2C5BE45E-C9BB-4AE1-A083-5243A426338E}" type="slidenum">
              <a:rPr lang="ru-RU" altLang="ru-RU" smtClean="0"/>
              <a:pPr>
                <a:defRPr/>
              </a:pPr>
              <a:t>‹#›</a:t>
            </a:fld>
            <a:endParaRPr lang="ru-RU" altLang="ru-RU" dirty="0"/>
          </a:p>
        </p:txBody>
      </p:sp>
    </p:spTree>
    <p:extLst>
      <p:ext uri="{BB962C8B-B14F-4D97-AF65-F5344CB8AC3E}">
        <p14:creationId xmlns:p14="http://schemas.microsoft.com/office/powerpoint/2010/main" val="2921424052"/>
      </p:ext>
    </p:extLst>
  </p:cSld>
  <p:clrMapOvr>
    <a:masterClrMapping/>
  </p:clrMapOvr>
  <p:transition spd="med">
    <p:cover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484784"/>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3507559" y="6520259"/>
            <a:ext cx="1023392" cy="365125"/>
          </a:xfrm>
        </p:spPr>
        <p:txBody>
          <a:bodyPr/>
          <a:lstStyle>
            <a:lvl1pPr algn="r">
              <a:defRPr>
                <a:solidFill>
                  <a:srgbClr val="1547B6"/>
                </a:solidFill>
              </a:defRPr>
            </a:lvl1p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587679" y="6520259"/>
            <a:ext cx="3543672" cy="365125"/>
          </a:xfrm>
        </p:spPr>
        <p:txBody>
          <a:bodyPr/>
          <a:lstStyle>
            <a:lvl1pPr>
              <a:defRPr>
                <a:solidFill>
                  <a:srgbClr val="1547B6"/>
                </a:solidFill>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solidFill>
                  <a:srgbClr val="1547B6"/>
                </a:solidFill>
              </a:defRPr>
            </a:lvl1pPr>
          </a:lstStyle>
          <a:p>
            <a:pPr>
              <a:defRPr/>
            </a:pPr>
            <a:fld id="{9FBCF1D7-8868-465C-B1B9-35D0F7EC2CE5}" type="slidenum">
              <a:rPr lang="ru-RU" altLang="ru-RU" smtClean="0"/>
              <a:pPr>
                <a:defRPr/>
              </a:pPr>
              <a:t>‹#›</a:t>
            </a:fld>
            <a:endParaRPr lang="ru-RU" altLang="ru-RU"/>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5672" y="274638"/>
            <a:ext cx="800639" cy="951285"/>
          </a:xfrm>
          <a:prstGeom prst="rect">
            <a:avLst/>
          </a:prstGeom>
        </p:spPr>
      </p:pic>
      <p:pic>
        <p:nvPicPr>
          <p:cNvPr id="9" name="Рисунок 8"/>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517233"/>
            <a:ext cx="3482824" cy="1340768"/>
          </a:xfrm>
          <a:prstGeom prst="rect">
            <a:avLst/>
          </a:prstGeom>
        </p:spPr>
      </p:pic>
    </p:spTree>
    <p:extLst>
      <p:ext uri="{BB962C8B-B14F-4D97-AF65-F5344CB8AC3E}">
        <p14:creationId xmlns:p14="http://schemas.microsoft.com/office/powerpoint/2010/main" val="617112261"/>
      </p:ext>
    </p:extLst>
  </p:cSld>
  <p:clrMapOvr>
    <a:masterClrMapping/>
  </p:clrMapOvr>
  <p:transition>
    <p:cover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4" y="4406901"/>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160" indent="0">
              <a:buNone/>
              <a:defRPr sz="1800">
                <a:solidFill>
                  <a:schemeClr val="tx1">
                    <a:tint val="75000"/>
                  </a:schemeClr>
                </a:solidFill>
              </a:defRPr>
            </a:lvl2pPr>
            <a:lvl3pPr marL="914321" indent="0">
              <a:buNone/>
              <a:defRPr sz="1600">
                <a:solidFill>
                  <a:schemeClr val="tx1">
                    <a:tint val="75000"/>
                  </a:schemeClr>
                </a:solidFill>
              </a:defRPr>
            </a:lvl3pPr>
            <a:lvl4pPr marL="1371481" indent="0">
              <a:buNone/>
              <a:defRPr sz="1400">
                <a:solidFill>
                  <a:schemeClr val="tx1">
                    <a:tint val="75000"/>
                  </a:schemeClr>
                </a:solidFill>
              </a:defRPr>
            </a:lvl4pPr>
            <a:lvl5pPr marL="1828642" indent="0">
              <a:buNone/>
              <a:defRPr sz="1400">
                <a:solidFill>
                  <a:schemeClr val="tx1">
                    <a:tint val="75000"/>
                  </a:schemeClr>
                </a:solidFill>
              </a:defRPr>
            </a:lvl5pPr>
            <a:lvl6pPr marL="2285802" indent="0">
              <a:buNone/>
              <a:defRPr sz="1400">
                <a:solidFill>
                  <a:schemeClr val="tx1">
                    <a:tint val="75000"/>
                  </a:schemeClr>
                </a:solidFill>
              </a:defRPr>
            </a:lvl6pPr>
            <a:lvl7pPr marL="2742963" indent="0">
              <a:buNone/>
              <a:defRPr sz="1400">
                <a:solidFill>
                  <a:schemeClr val="tx1">
                    <a:tint val="75000"/>
                  </a:schemeClr>
                </a:solidFill>
              </a:defRPr>
            </a:lvl7pPr>
            <a:lvl8pPr marL="3200123" indent="0">
              <a:buNone/>
              <a:defRPr sz="1400">
                <a:solidFill>
                  <a:schemeClr val="tx1">
                    <a:tint val="75000"/>
                  </a:schemeClr>
                </a:solidFill>
              </a:defRPr>
            </a:lvl8pPr>
            <a:lvl9pPr marL="3657284"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699FA7E-F34F-40A5-880F-6F25ABA38237}" type="datetime1">
              <a:rPr lang="ru-RU" smtClean="0"/>
              <a:pPr>
                <a:defRPr/>
              </a:pPr>
              <a:t>09.01.2021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lvl1pPr>
              <a:defRPr/>
            </a:lvl1pPr>
          </a:lstStyle>
          <a:p>
            <a:pPr>
              <a:defRPr/>
            </a:pPr>
            <a:fld id="{CB64375F-ED4C-4D03-8799-0C32D76C339F}" type="slidenum">
              <a:rPr lang="ru-RU" altLang="ru-RU"/>
              <a:pPr>
                <a:defRPr/>
              </a:pPr>
              <a:t>‹#›</a:t>
            </a:fld>
            <a:endParaRPr lang="ru-RU" altLang="ru-RU"/>
          </a:p>
        </p:txBody>
      </p:sp>
    </p:spTree>
    <p:extLst>
      <p:ext uri="{BB962C8B-B14F-4D97-AF65-F5344CB8AC3E}">
        <p14:creationId xmlns:p14="http://schemas.microsoft.com/office/powerpoint/2010/main" val="1623164614"/>
      </p:ext>
    </p:extLst>
  </p:cSld>
  <p:clrMapOvr>
    <a:masterClrMapping/>
  </p:clrMapOvr>
  <p:transition>
    <p:cover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3B8B5331-8C46-4649-926B-B2D662C2B40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FBA2F5E8-C54E-445A-B000-6A4FB1586BE5}" type="slidenum">
              <a:rPr lang="ru-RU" altLang="ru-RU"/>
              <a:pPr>
                <a:defRPr/>
              </a:pPr>
              <a:t>‹#›</a:t>
            </a:fld>
            <a:endParaRPr lang="ru-RU" altLang="ru-RU"/>
          </a:p>
        </p:txBody>
      </p:sp>
    </p:spTree>
    <p:extLst>
      <p:ext uri="{BB962C8B-B14F-4D97-AF65-F5344CB8AC3E}">
        <p14:creationId xmlns:p14="http://schemas.microsoft.com/office/powerpoint/2010/main" val="770913457"/>
      </p:ext>
    </p:extLst>
  </p:cSld>
  <p:clrMapOvr>
    <a:masterClrMapping/>
  </p:clrMapOvr>
  <p:transition>
    <p:cover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160" indent="0">
              <a:buNone/>
              <a:defRPr sz="2000" b="1"/>
            </a:lvl2pPr>
            <a:lvl3pPr marL="914321" indent="0">
              <a:buNone/>
              <a:defRPr sz="1800" b="1"/>
            </a:lvl3pPr>
            <a:lvl4pPr marL="1371481" indent="0">
              <a:buNone/>
              <a:defRPr sz="1600" b="1"/>
            </a:lvl4pPr>
            <a:lvl5pPr marL="1828642" indent="0">
              <a:buNone/>
              <a:defRPr sz="1600" b="1"/>
            </a:lvl5pPr>
            <a:lvl6pPr marL="2285802" indent="0">
              <a:buNone/>
              <a:defRPr sz="1600" b="1"/>
            </a:lvl6pPr>
            <a:lvl7pPr marL="2742963" indent="0">
              <a:buNone/>
              <a:defRPr sz="1600" b="1"/>
            </a:lvl7pPr>
            <a:lvl8pPr marL="3200123" indent="0">
              <a:buNone/>
              <a:defRPr sz="1600" b="1"/>
            </a:lvl8pPr>
            <a:lvl9pPr marL="3657284"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DE5E44D-7229-4064-ADAA-F07CA8E832DC}" type="datetime1">
              <a:rPr lang="ru-RU" smtClean="0"/>
              <a:pPr>
                <a:defRPr/>
              </a:pPr>
              <a:t>09.01.2021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9" name="Номер слайда 5"/>
          <p:cNvSpPr>
            <a:spLocks noGrp="1"/>
          </p:cNvSpPr>
          <p:nvPr>
            <p:ph type="sldNum" sz="quarter" idx="12"/>
          </p:nvPr>
        </p:nvSpPr>
        <p:spPr/>
        <p:txBody>
          <a:bodyPr/>
          <a:lstStyle>
            <a:lvl1pPr>
              <a:defRPr/>
            </a:lvl1pPr>
          </a:lstStyle>
          <a:p>
            <a:pPr>
              <a:defRPr/>
            </a:pPr>
            <a:fld id="{5534A7CA-B78E-4D6F-AE25-9781E1DB1748}" type="slidenum">
              <a:rPr lang="ru-RU" altLang="ru-RU"/>
              <a:pPr>
                <a:defRPr/>
              </a:pPr>
              <a:t>‹#›</a:t>
            </a:fld>
            <a:endParaRPr lang="ru-RU" altLang="ru-RU"/>
          </a:p>
        </p:txBody>
      </p:sp>
    </p:spTree>
    <p:extLst>
      <p:ext uri="{BB962C8B-B14F-4D97-AF65-F5344CB8AC3E}">
        <p14:creationId xmlns:p14="http://schemas.microsoft.com/office/powerpoint/2010/main" val="3584315406"/>
      </p:ext>
    </p:extLst>
  </p:cSld>
  <p:clrMapOvr>
    <a:masterClrMapping/>
  </p:clrMapOvr>
  <p:transition>
    <p:cover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81C23A4-58AA-4E16-B26A-2C07981CF83A}" type="datetime1">
              <a:rPr lang="ru-RU" smtClean="0"/>
              <a:pPr>
                <a:defRPr/>
              </a:pPr>
              <a:t>09.01.2021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5" name="Номер слайда 5"/>
          <p:cNvSpPr>
            <a:spLocks noGrp="1"/>
          </p:cNvSpPr>
          <p:nvPr>
            <p:ph type="sldNum" sz="quarter" idx="12"/>
          </p:nvPr>
        </p:nvSpPr>
        <p:spPr/>
        <p:txBody>
          <a:bodyPr/>
          <a:lstStyle>
            <a:lvl1pPr>
              <a:defRPr/>
            </a:lvl1pPr>
          </a:lstStyle>
          <a:p>
            <a:pPr>
              <a:defRPr/>
            </a:pPr>
            <a:fld id="{19B1DFF5-3B88-4BAB-94B3-0198DC272ECB}" type="slidenum">
              <a:rPr lang="ru-RU" altLang="ru-RU"/>
              <a:pPr>
                <a:defRPr/>
              </a:pPr>
              <a:t>‹#›</a:t>
            </a:fld>
            <a:endParaRPr lang="ru-RU" altLang="ru-RU"/>
          </a:p>
        </p:txBody>
      </p:sp>
    </p:spTree>
    <p:extLst>
      <p:ext uri="{BB962C8B-B14F-4D97-AF65-F5344CB8AC3E}">
        <p14:creationId xmlns:p14="http://schemas.microsoft.com/office/powerpoint/2010/main" val="3955584117"/>
      </p:ext>
    </p:extLst>
  </p:cSld>
  <p:clrMapOvr>
    <a:masterClrMapping/>
  </p:clrMapOvr>
  <p:transition>
    <p:cover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90B25A8-13F6-4827-BB2C-D440DA7202F3}" type="datetime1">
              <a:rPr lang="ru-RU" smtClean="0"/>
              <a:pPr>
                <a:defRPr/>
              </a:pPr>
              <a:t>09.01.2021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4" name="Номер слайда 5"/>
          <p:cNvSpPr>
            <a:spLocks noGrp="1"/>
          </p:cNvSpPr>
          <p:nvPr>
            <p:ph type="sldNum" sz="quarter" idx="12"/>
          </p:nvPr>
        </p:nvSpPr>
        <p:spPr/>
        <p:txBody>
          <a:bodyPr/>
          <a:lstStyle>
            <a:lvl1pPr>
              <a:defRPr/>
            </a:lvl1pPr>
          </a:lstStyle>
          <a:p>
            <a:pPr>
              <a:defRPr/>
            </a:pPr>
            <a:fld id="{F98D222F-EF81-4B23-B631-32788856FB1C}" type="slidenum">
              <a:rPr lang="ru-RU" altLang="ru-RU"/>
              <a:pPr>
                <a:defRPr/>
              </a:pPr>
              <a:t>‹#›</a:t>
            </a:fld>
            <a:endParaRPr lang="ru-RU" altLang="ru-RU"/>
          </a:p>
        </p:txBody>
      </p:sp>
    </p:spTree>
    <p:extLst>
      <p:ext uri="{BB962C8B-B14F-4D97-AF65-F5344CB8AC3E}">
        <p14:creationId xmlns:p14="http://schemas.microsoft.com/office/powerpoint/2010/main" val="2047138408"/>
      </p:ext>
    </p:extLst>
  </p:cSld>
  <p:clrMapOvr>
    <a:masterClrMapping/>
  </p:clrMapOvr>
  <p:transition>
    <p:cover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2" y="1435102"/>
            <a:ext cx="3008313" cy="4691063"/>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8FD277D-05CC-4FAE-B311-6B750A258AEA}"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E8632FC5-3127-4F8F-8193-2A3DC594601A}" type="slidenum">
              <a:rPr lang="ru-RU" altLang="ru-RU"/>
              <a:pPr>
                <a:defRPr/>
              </a:pPr>
              <a:t>‹#›</a:t>
            </a:fld>
            <a:endParaRPr lang="ru-RU" altLang="ru-RU"/>
          </a:p>
        </p:txBody>
      </p:sp>
    </p:spTree>
    <p:extLst>
      <p:ext uri="{BB962C8B-B14F-4D97-AF65-F5344CB8AC3E}">
        <p14:creationId xmlns:p14="http://schemas.microsoft.com/office/powerpoint/2010/main" val="528618341"/>
      </p:ext>
    </p:extLst>
  </p:cSld>
  <p:clrMapOvr>
    <a:masterClrMapping/>
  </p:clrMapOvr>
  <p:transition>
    <p:cover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160" indent="0">
              <a:buNone/>
              <a:defRPr sz="2800"/>
            </a:lvl2pPr>
            <a:lvl3pPr marL="914321" indent="0">
              <a:buNone/>
              <a:defRPr sz="2400"/>
            </a:lvl3pPr>
            <a:lvl4pPr marL="1371481" indent="0">
              <a:buNone/>
              <a:defRPr sz="2000"/>
            </a:lvl4pPr>
            <a:lvl5pPr marL="1828642" indent="0">
              <a:buNone/>
              <a:defRPr sz="2000"/>
            </a:lvl5pPr>
            <a:lvl6pPr marL="2285802" indent="0">
              <a:buNone/>
              <a:defRPr sz="2000"/>
            </a:lvl6pPr>
            <a:lvl7pPr marL="2742963" indent="0">
              <a:buNone/>
              <a:defRPr sz="2000"/>
            </a:lvl7pPr>
            <a:lvl8pPr marL="3200123" indent="0">
              <a:buNone/>
              <a:defRPr sz="2000"/>
            </a:lvl8pPr>
            <a:lvl9pPr marL="3657284" indent="0">
              <a:buNone/>
              <a:defRPr sz="2000"/>
            </a:lvl9pPr>
          </a:lstStyle>
          <a:p>
            <a:pPr lvl="0"/>
            <a:endParaRPr lang="ru-RU" noProof="0" smtClean="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160" indent="0">
              <a:buNone/>
              <a:defRPr sz="1200"/>
            </a:lvl2pPr>
            <a:lvl3pPr marL="914321" indent="0">
              <a:buNone/>
              <a:defRPr sz="1000"/>
            </a:lvl3pPr>
            <a:lvl4pPr marL="1371481" indent="0">
              <a:buNone/>
              <a:defRPr sz="900"/>
            </a:lvl4pPr>
            <a:lvl5pPr marL="1828642" indent="0">
              <a:buNone/>
              <a:defRPr sz="900"/>
            </a:lvl5pPr>
            <a:lvl6pPr marL="2285802" indent="0">
              <a:buNone/>
              <a:defRPr sz="900"/>
            </a:lvl6pPr>
            <a:lvl7pPr marL="2742963" indent="0">
              <a:buNone/>
              <a:defRPr sz="900"/>
            </a:lvl7pPr>
            <a:lvl8pPr marL="3200123" indent="0">
              <a:buNone/>
              <a:defRPr sz="900"/>
            </a:lvl8pPr>
            <a:lvl9pPr marL="3657284"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E58115F-475C-4941-80CC-5C6BF2374D46}" type="datetime1">
              <a:rPr lang="ru-RU" smtClean="0"/>
              <a:pPr>
                <a:defRPr/>
              </a:pPr>
              <a:t>09.01.2021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r>
              <a:rPr lang="ru-RU" smtClean="0"/>
              <a:t>Методология воспитания: воспитание Человека</a:t>
            </a:r>
            <a:endParaRPr lang="ru-RU"/>
          </a:p>
        </p:txBody>
      </p:sp>
      <p:sp>
        <p:nvSpPr>
          <p:cNvPr id="7" name="Номер слайда 5"/>
          <p:cNvSpPr>
            <a:spLocks noGrp="1"/>
          </p:cNvSpPr>
          <p:nvPr>
            <p:ph type="sldNum" sz="quarter" idx="12"/>
          </p:nvPr>
        </p:nvSpPr>
        <p:spPr/>
        <p:txBody>
          <a:bodyPr/>
          <a:lstStyle>
            <a:lvl1pPr>
              <a:defRPr/>
            </a:lvl1pPr>
          </a:lstStyle>
          <a:p>
            <a:pPr>
              <a:defRPr/>
            </a:pPr>
            <a:fld id="{8788C44B-3B13-4ECE-9958-DF9B583E4E11}" type="slidenum">
              <a:rPr lang="ru-RU" altLang="ru-RU"/>
              <a:pPr>
                <a:defRPr/>
              </a:pPr>
              <a:t>‹#›</a:t>
            </a:fld>
            <a:endParaRPr lang="ru-RU" altLang="ru-RU"/>
          </a:p>
        </p:txBody>
      </p:sp>
    </p:spTree>
    <p:extLst>
      <p:ext uri="{BB962C8B-B14F-4D97-AF65-F5344CB8AC3E}">
        <p14:creationId xmlns:p14="http://schemas.microsoft.com/office/powerpoint/2010/main" val="1595730190"/>
      </p:ext>
    </p:extLst>
  </p:cSld>
  <p:clrMapOvr>
    <a:masterClrMapping/>
  </p:clrMapOvr>
  <p:transition>
    <p:cover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199" y="274638"/>
            <a:ext cx="7430783" cy="1066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ctr" anchorCtr="0" compatLnSpc="1">
            <a:prstTxWarp prst="textNoShape">
              <a:avLst/>
            </a:prstTxWarp>
          </a:bodyPr>
          <a:lstStyle/>
          <a:p>
            <a:pPr lvl="0"/>
            <a:r>
              <a:rPr lang="ru-RU" altLang="ru-RU" dirty="0" smtClean="0"/>
              <a:t>Образец заголовка</a:t>
            </a:r>
          </a:p>
        </p:txBody>
      </p:sp>
      <p:sp>
        <p:nvSpPr>
          <p:cNvPr id="2051" name="Текст 2"/>
          <p:cNvSpPr>
            <a:spLocks noGrp="1"/>
          </p:cNvSpPr>
          <p:nvPr>
            <p:ph type="body" idx="1"/>
          </p:nvPr>
        </p:nvSpPr>
        <p:spPr bwMode="auto">
          <a:xfrm>
            <a:off x="457200" y="1692276"/>
            <a:ext cx="8229600" cy="4569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3491880" y="6520259"/>
            <a:ext cx="1023392" cy="365125"/>
          </a:xfrm>
          <a:prstGeom prst="rect">
            <a:avLst/>
          </a:prstGeom>
        </p:spPr>
        <p:txBody>
          <a:bodyPr vert="horz" lIns="91432" tIns="45716" rIns="91432" bIns="45716" rtlCol="0" anchor="ctr"/>
          <a:lstStyle>
            <a:lvl1pPr algn="l" eaLnBrk="1" hangingPunct="1">
              <a:defRPr sz="1100">
                <a:solidFill>
                  <a:srgbClr val="1547B7"/>
                </a:solidFill>
                <a:latin typeface="Arial" charset="0"/>
              </a:defRPr>
            </a:lvl1pPr>
          </a:lstStyle>
          <a:p>
            <a:pPr>
              <a:defRPr/>
            </a:pPr>
            <a:fld id="{68827B23-F1DA-4F01-8D46-8C7C9C9E3874}" type="datetime1">
              <a:rPr lang="ru-RU" smtClean="0"/>
              <a:pPr>
                <a:defRPr/>
              </a:pPr>
              <a:t>09.01.2021</a:t>
            </a:fld>
            <a:endParaRPr lang="ru-RU" dirty="0"/>
          </a:p>
        </p:txBody>
      </p:sp>
      <p:sp>
        <p:nvSpPr>
          <p:cNvPr id="5" name="Нижний колонтитул 4"/>
          <p:cNvSpPr>
            <a:spLocks noGrp="1"/>
          </p:cNvSpPr>
          <p:nvPr>
            <p:ph type="ftr" sz="quarter" idx="3"/>
          </p:nvPr>
        </p:nvSpPr>
        <p:spPr>
          <a:xfrm>
            <a:off x="4572000" y="6520259"/>
            <a:ext cx="3543672" cy="365125"/>
          </a:xfrm>
          <a:prstGeom prst="rect">
            <a:avLst/>
          </a:prstGeom>
        </p:spPr>
        <p:txBody>
          <a:bodyPr vert="horz" lIns="91432" tIns="45716" rIns="91432" bIns="45716" rtlCol="0" anchor="ctr"/>
          <a:lstStyle>
            <a:lvl1pPr algn="ctr" eaLnBrk="1" hangingPunct="1">
              <a:defRPr sz="1100" smtClean="0">
                <a:solidFill>
                  <a:srgbClr val="1547B7"/>
                </a:solidFill>
                <a:latin typeface="Arial" charset="0"/>
              </a:defRPr>
            </a:lvl1pPr>
          </a:lstStyle>
          <a:p>
            <a:pPr>
              <a:defRPr/>
            </a:pPr>
            <a:r>
              <a:rPr lang="ru-RU" dirty="0" smtClean="0"/>
              <a:t>Методология воспитания: воспитание Человека</a:t>
            </a:r>
            <a:endParaRPr lang="ru-RU" dirty="0"/>
          </a:p>
        </p:txBody>
      </p:sp>
      <p:sp>
        <p:nvSpPr>
          <p:cNvPr id="6" name="Номер слайда 5"/>
          <p:cNvSpPr>
            <a:spLocks noGrp="1"/>
          </p:cNvSpPr>
          <p:nvPr>
            <p:ph type="sldNum" sz="quarter" idx="4"/>
          </p:nvPr>
        </p:nvSpPr>
        <p:spPr>
          <a:xfrm>
            <a:off x="8172400" y="6520259"/>
            <a:ext cx="514400" cy="365125"/>
          </a:xfrm>
          <a:prstGeom prst="rect">
            <a:avLst/>
          </a:prstGeom>
        </p:spPr>
        <p:txBody>
          <a:bodyPr vert="horz" wrap="square" lIns="91432" tIns="45716" rIns="91432" bIns="45716" numCol="1" anchor="ctr" anchorCtr="0" compatLnSpc="1">
            <a:prstTxWarp prst="textNoShape">
              <a:avLst/>
            </a:prstTxWarp>
          </a:bodyPr>
          <a:lstStyle>
            <a:lvl1pPr algn="r" eaLnBrk="1" hangingPunct="1">
              <a:defRPr sz="1200" b="1" smtClean="0">
                <a:solidFill>
                  <a:srgbClr val="1547B7"/>
                </a:solidFill>
              </a:defRPr>
            </a:lvl1pPr>
          </a:lstStyle>
          <a:p>
            <a:pPr>
              <a:defRPr/>
            </a:pPr>
            <a:fld id="{02786723-4739-4497-A3C3-7BA6394FF495}" type="slidenum">
              <a:rPr lang="ru-RU" altLang="ru-RU" smtClean="0"/>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71" r:id="rId12"/>
    <p:sldLayoutId id="2147484172" r:id="rId13"/>
  </p:sldLayoutIdLst>
  <p:transition>
    <p:cover dir="lu"/>
  </p:transition>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0" algn="ctr" rtl="0" fontAlgn="base">
        <a:spcBef>
          <a:spcPct val="0"/>
        </a:spcBef>
        <a:spcAft>
          <a:spcPct val="0"/>
        </a:spcAft>
        <a:defRPr sz="4400">
          <a:solidFill>
            <a:schemeClr val="tx1"/>
          </a:solidFill>
          <a:latin typeface="Calibri" pitchFamily="34" charset="0"/>
        </a:defRPr>
      </a:lvl6pPr>
      <a:lvl7pPr marL="914321" algn="ctr" rtl="0" fontAlgn="base">
        <a:spcBef>
          <a:spcPct val="0"/>
        </a:spcBef>
        <a:spcAft>
          <a:spcPct val="0"/>
        </a:spcAft>
        <a:defRPr sz="4400">
          <a:solidFill>
            <a:schemeClr val="tx1"/>
          </a:solidFill>
          <a:latin typeface="Calibri" pitchFamily="34" charset="0"/>
        </a:defRPr>
      </a:lvl7pPr>
      <a:lvl8pPr marL="1371481" algn="ctr" rtl="0" fontAlgn="base">
        <a:spcBef>
          <a:spcPct val="0"/>
        </a:spcBef>
        <a:spcAft>
          <a:spcPct val="0"/>
        </a:spcAft>
        <a:defRPr sz="4400">
          <a:solidFill>
            <a:schemeClr val="tx1"/>
          </a:solidFill>
          <a:latin typeface="Calibri" pitchFamily="34" charset="0"/>
        </a:defRPr>
      </a:lvl8pPr>
      <a:lvl9pPr marL="1828642"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82"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4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03"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64" indent="-228580" algn="l" defTabSz="91432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21" rtl="0" eaLnBrk="1" latinLnBrk="0" hangingPunct="1">
        <a:defRPr sz="1800" kern="1200">
          <a:solidFill>
            <a:schemeClr val="tx1"/>
          </a:solidFill>
          <a:latin typeface="+mn-lt"/>
          <a:ea typeface="+mn-ea"/>
          <a:cs typeface="+mn-cs"/>
        </a:defRPr>
      </a:lvl1pPr>
      <a:lvl2pPr marL="457160" algn="l" defTabSz="914321" rtl="0" eaLnBrk="1" latinLnBrk="0" hangingPunct="1">
        <a:defRPr sz="1800" kern="1200">
          <a:solidFill>
            <a:schemeClr val="tx1"/>
          </a:solidFill>
          <a:latin typeface="+mn-lt"/>
          <a:ea typeface="+mn-ea"/>
          <a:cs typeface="+mn-cs"/>
        </a:defRPr>
      </a:lvl2pPr>
      <a:lvl3pPr marL="914321" algn="l" defTabSz="914321" rtl="0" eaLnBrk="1" latinLnBrk="0" hangingPunct="1">
        <a:defRPr sz="1800" kern="1200">
          <a:solidFill>
            <a:schemeClr val="tx1"/>
          </a:solidFill>
          <a:latin typeface="+mn-lt"/>
          <a:ea typeface="+mn-ea"/>
          <a:cs typeface="+mn-cs"/>
        </a:defRPr>
      </a:lvl3pPr>
      <a:lvl4pPr marL="1371481" algn="l" defTabSz="914321" rtl="0" eaLnBrk="1" latinLnBrk="0" hangingPunct="1">
        <a:defRPr sz="1800" kern="1200">
          <a:solidFill>
            <a:schemeClr val="tx1"/>
          </a:solidFill>
          <a:latin typeface="+mn-lt"/>
          <a:ea typeface="+mn-ea"/>
          <a:cs typeface="+mn-cs"/>
        </a:defRPr>
      </a:lvl4pPr>
      <a:lvl5pPr marL="1828642" algn="l" defTabSz="914321" rtl="0" eaLnBrk="1" latinLnBrk="0" hangingPunct="1">
        <a:defRPr sz="1800" kern="1200">
          <a:solidFill>
            <a:schemeClr val="tx1"/>
          </a:solidFill>
          <a:latin typeface="+mn-lt"/>
          <a:ea typeface="+mn-ea"/>
          <a:cs typeface="+mn-cs"/>
        </a:defRPr>
      </a:lvl5pPr>
      <a:lvl6pPr marL="2285802" algn="l" defTabSz="914321" rtl="0" eaLnBrk="1" latinLnBrk="0" hangingPunct="1">
        <a:defRPr sz="1800" kern="1200">
          <a:solidFill>
            <a:schemeClr val="tx1"/>
          </a:solidFill>
          <a:latin typeface="+mn-lt"/>
          <a:ea typeface="+mn-ea"/>
          <a:cs typeface="+mn-cs"/>
        </a:defRPr>
      </a:lvl6pPr>
      <a:lvl7pPr marL="2742963" algn="l" defTabSz="914321" rtl="0" eaLnBrk="1" latinLnBrk="0" hangingPunct="1">
        <a:defRPr sz="1800" kern="1200">
          <a:solidFill>
            <a:schemeClr val="tx1"/>
          </a:solidFill>
          <a:latin typeface="+mn-lt"/>
          <a:ea typeface="+mn-ea"/>
          <a:cs typeface="+mn-cs"/>
        </a:defRPr>
      </a:lvl7pPr>
      <a:lvl8pPr marL="3200123" algn="l" defTabSz="914321" rtl="0" eaLnBrk="1" latinLnBrk="0" hangingPunct="1">
        <a:defRPr sz="1800" kern="1200">
          <a:solidFill>
            <a:schemeClr val="tx1"/>
          </a:solidFill>
          <a:latin typeface="+mn-lt"/>
          <a:ea typeface="+mn-ea"/>
          <a:cs typeface="+mn-cs"/>
        </a:defRPr>
      </a:lvl8pPr>
      <a:lvl9pPr marL="3657284" algn="l" defTabSz="914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PowerPoint_Presentation1.pptx"/><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12.png"/><Relationship Id="rId4" Type="http://schemas.openxmlformats.org/officeDocument/2006/relationships/image" Target="../media/image11.emf"/></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hyperlink" Target="http://www.studentlibrary.ru/"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274638"/>
            <a:ext cx="5178896" cy="1066130"/>
          </a:xfrm>
        </p:spPr>
        <p:txBody>
          <a:bodyPr/>
          <a:lstStyle/>
          <a:p>
            <a:pPr>
              <a:lnSpc>
                <a:spcPct val="115000"/>
              </a:lnSpc>
              <a:spcAft>
                <a:spcPts val="1000"/>
              </a:spcAft>
            </a:pPr>
            <a:r>
              <a:rPr lang="ru-RU" sz="1600" dirty="0"/>
              <a:t>ВОЛГОГРАДСКИЙ ГОСУДАРСТВЕННЫЙ МЕДИЦИНСКИЙ УНИВЕРСИТЕТ</a:t>
            </a:r>
            <a:br>
              <a:rPr lang="ru-RU" sz="1600" dirty="0"/>
            </a:br>
            <a:r>
              <a:rPr lang="ru-RU" sz="1600" dirty="0">
                <a:ea typeface="Calibri" pitchFamily="34" charset="0"/>
                <a:cs typeface="Times New Roman" pitchFamily="18" charset="0"/>
              </a:rPr>
              <a:t>КАФЕДРА</a:t>
            </a:r>
            <a:r>
              <a:rPr lang="ru-RU" sz="1600" dirty="0">
                <a:solidFill>
                  <a:srgbClr val="7030A0"/>
                </a:solidFill>
                <a:ea typeface="Calibri" pitchFamily="34" charset="0"/>
                <a:cs typeface="Times New Roman" pitchFamily="18" charset="0"/>
              </a:rPr>
              <a:t> </a:t>
            </a:r>
            <a:r>
              <a:rPr lang="ru-RU" sz="1600" dirty="0" smtClean="0">
                <a:ea typeface="Calibri" pitchFamily="34" charset="0"/>
                <a:cs typeface="Times New Roman" pitchFamily="18" charset="0"/>
              </a:rPr>
              <a:t>МЕДИКО-СОЦИАЛЬН ТЕХНОЛОГИЙ С </a:t>
            </a:r>
            <a:r>
              <a:rPr lang="ru-RU" sz="1600" dirty="0">
                <a:ea typeface="Calibri" pitchFamily="34" charset="0"/>
                <a:cs typeface="Times New Roman" pitchFamily="18" charset="0"/>
              </a:rPr>
              <a:t>КУРСОМ ПЕДАГОГИКИ И ОБРАЗОВАТЕЛЬНЫХ ТЕХНОЛОГИЙ</a:t>
            </a:r>
            <a:r>
              <a:rPr lang="ru-RU" sz="1600" dirty="0"/>
              <a:t> </a:t>
            </a:r>
            <a:r>
              <a:rPr lang="ru-RU" sz="1600" dirty="0" smtClean="0"/>
              <a:t>ДПО</a:t>
            </a:r>
            <a:endParaRPr lang="ru-RU" sz="1600" dirty="0"/>
          </a:p>
        </p:txBody>
      </p:sp>
      <p:sp>
        <p:nvSpPr>
          <p:cNvPr id="3" name="Объект 2"/>
          <p:cNvSpPr>
            <a:spLocks noGrp="1"/>
          </p:cNvSpPr>
          <p:nvPr>
            <p:ph idx="1"/>
          </p:nvPr>
        </p:nvSpPr>
        <p:spPr/>
        <p:txBody>
          <a:bodyPr/>
          <a:lstStyle/>
          <a:p>
            <a:pPr marL="0" indent="0" algn="ctr">
              <a:lnSpc>
                <a:spcPct val="90000"/>
              </a:lnSpc>
              <a:buNone/>
              <a:defRPr/>
            </a:pPr>
            <a:r>
              <a:rPr lang="ru-RU" sz="2800" b="1">
                <a:solidFill>
                  <a:srgbClr val="7030A0"/>
                </a:solidFill>
              </a:rPr>
              <a:t>Лекция </a:t>
            </a:r>
            <a:r>
              <a:rPr lang="ru-RU" sz="2800" b="1" smtClean="0">
                <a:solidFill>
                  <a:srgbClr val="7030A0"/>
                </a:solidFill>
              </a:rPr>
              <a:t>26</a:t>
            </a:r>
            <a:endParaRPr lang="ru-RU" sz="2800" b="1" dirty="0">
              <a:solidFill>
                <a:srgbClr val="7030A0"/>
              </a:solidFill>
            </a:endParaRPr>
          </a:p>
          <a:p>
            <a:pPr marL="0" indent="0" algn="ctr">
              <a:lnSpc>
                <a:spcPct val="90000"/>
              </a:lnSpc>
              <a:buNone/>
              <a:defRPr/>
            </a:pPr>
            <a:r>
              <a:rPr lang="ru-RU" sz="2400" b="1" dirty="0">
                <a:solidFill>
                  <a:srgbClr val="7030A0"/>
                </a:solidFill>
              </a:rPr>
              <a:t>по «Теории социальной работы»</a:t>
            </a:r>
          </a:p>
          <a:p>
            <a:pPr marL="0" indent="0" algn="ctr">
              <a:lnSpc>
                <a:spcPct val="90000"/>
              </a:lnSpc>
              <a:buNone/>
              <a:defRPr/>
            </a:pPr>
            <a:r>
              <a:rPr lang="ru-RU" sz="2400" b="1" dirty="0">
                <a:solidFill>
                  <a:srgbClr val="7030A0"/>
                </a:solidFill>
              </a:rPr>
              <a:t> для студентов </a:t>
            </a:r>
            <a:r>
              <a:rPr lang="ru-RU" sz="2400" b="1" dirty="0" smtClean="0">
                <a:solidFill>
                  <a:srgbClr val="7030A0"/>
                </a:solidFill>
              </a:rPr>
              <a:t>2 курса отделения</a:t>
            </a:r>
            <a:endParaRPr lang="ru-RU" sz="2400" b="1" dirty="0">
              <a:solidFill>
                <a:srgbClr val="7030A0"/>
              </a:solidFill>
            </a:endParaRPr>
          </a:p>
          <a:p>
            <a:pPr marL="0" indent="0" algn="ctr">
              <a:lnSpc>
                <a:spcPct val="90000"/>
              </a:lnSpc>
              <a:buNone/>
              <a:defRPr/>
            </a:pPr>
            <a:r>
              <a:rPr lang="ru-RU" sz="2400" b="1" dirty="0">
                <a:solidFill>
                  <a:srgbClr val="7030A0"/>
                </a:solidFill>
              </a:rPr>
              <a:t>«Социальная работа»</a:t>
            </a:r>
          </a:p>
          <a:p>
            <a:pPr marL="0" indent="0" algn="just">
              <a:buNone/>
            </a:pPr>
            <a:r>
              <a:rPr lang="ru-RU" b="1" dirty="0">
                <a:solidFill>
                  <a:srgbClr val="0959B2"/>
                </a:solidFill>
              </a:rPr>
              <a:t>Социальное образование. Становление многоуровневой системы подготовки специалистов социальной работы</a:t>
            </a:r>
            <a:endParaRPr lang="ru-RU" b="1" i="1" dirty="0">
              <a:solidFill>
                <a:srgbClr val="0959B2"/>
              </a:solidFill>
            </a:endParaRPr>
          </a:p>
          <a:p>
            <a:pPr marL="0" indent="0" algn="just">
              <a:buNone/>
            </a:pPr>
            <a:endParaRPr lang="ru-RU" altLang="ru-RU" sz="3600" dirty="0" smtClean="0">
              <a:solidFill>
                <a:srgbClr val="1547B6"/>
              </a:solidFill>
            </a:endParaRPr>
          </a:p>
          <a:p>
            <a:pPr marL="0" indent="0" algn="r">
              <a:buNone/>
            </a:pPr>
            <a:r>
              <a:rPr lang="ru-RU" altLang="ru-RU" sz="2400" dirty="0" err="1" smtClean="0">
                <a:solidFill>
                  <a:srgbClr val="002060"/>
                </a:solidFill>
              </a:rPr>
              <a:t>Д.пед.н</a:t>
            </a:r>
            <a:r>
              <a:rPr lang="ru-RU" altLang="ru-RU" sz="2400" dirty="0" smtClean="0">
                <a:solidFill>
                  <a:srgbClr val="002060"/>
                </a:solidFill>
              </a:rPr>
              <a:t>. А.И. </a:t>
            </a:r>
            <a:r>
              <a:rPr lang="ru-RU" altLang="ru-RU" sz="2400" dirty="0" err="1" smtClean="0">
                <a:solidFill>
                  <a:srgbClr val="002060"/>
                </a:solidFill>
              </a:rPr>
              <a:t>Артюхина</a:t>
            </a:r>
            <a:endParaRPr lang="ru-RU" altLang="ru-RU" sz="2400" dirty="0">
              <a:solidFill>
                <a:srgbClr val="002060"/>
              </a:solidFill>
            </a:endParaRPr>
          </a:p>
          <a:p>
            <a:pPr marL="0" indent="0" algn="ctr">
              <a:buNone/>
            </a:pPr>
            <a:r>
              <a:rPr lang="ru-RU" sz="2800" b="1" dirty="0" smtClean="0">
                <a:solidFill>
                  <a:srgbClr val="1547B6"/>
                </a:solidFill>
              </a:rPr>
              <a:t>      Волгоград 2021</a:t>
            </a:r>
            <a:endParaRPr lang="ru-RU" sz="2800" b="1" dirty="0">
              <a:solidFill>
                <a:srgbClr val="1547B6"/>
              </a:solidFill>
            </a:endParaRPr>
          </a:p>
        </p:txBody>
      </p:sp>
      <p:sp>
        <p:nvSpPr>
          <p:cNvPr id="4" name="Дата 3"/>
          <p:cNvSpPr>
            <a:spLocks noGrp="1"/>
          </p:cNvSpPr>
          <p:nvPr>
            <p:ph type="dt" sz="half" idx="10"/>
          </p:nvPr>
        </p:nvSpPr>
        <p:spPr/>
        <p:txBody>
          <a:bodyPr/>
          <a:lstStyle/>
          <a:p>
            <a:pPr>
              <a:defRPr/>
            </a:pPr>
            <a:endParaRPr lang="ru-RU" dirty="0"/>
          </a:p>
        </p:txBody>
      </p:sp>
      <p:pic>
        <p:nvPicPr>
          <p:cNvPr id="7" name="Рисунок 1" descr="Описание: 4215-logotip_volggm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96"/>
            <a:ext cx="1783879"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descr="0a2ae59b0b7e5ee1c62e80d684812acc.jpg"/>
          <p:cNvPicPr/>
          <p:nvPr/>
        </p:nvPicPr>
        <p:blipFill>
          <a:blip r:embed="rId5" cstate="print"/>
          <a:stretch>
            <a:fillRect/>
          </a:stretch>
        </p:blipFill>
        <p:spPr>
          <a:xfrm>
            <a:off x="7118558" y="-5680"/>
            <a:ext cx="1800225" cy="2028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Объект 4"/>
          <p:cNvGraphicFramePr>
            <a:graphicFrameLocks noChangeAspect="1"/>
          </p:cNvGraphicFramePr>
          <p:nvPr>
            <p:extLst>
              <p:ext uri="{D42A27DB-BD31-4B8C-83A1-F6EECF244321}">
                <p14:modId xmlns:p14="http://schemas.microsoft.com/office/powerpoint/2010/main" val="1604296613"/>
              </p:ext>
            </p:extLst>
          </p:nvPr>
        </p:nvGraphicFramePr>
        <p:xfrm>
          <a:off x="7880350" y="6918325"/>
          <a:ext cx="4572000" cy="3429000"/>
        </p:xfrm>
        <a:graphic>
          <a:graphicData uri="http://schemas.openxmlformats.org/presentationml/2006/ole">
            <mc:AlternateContent xmlns:mc="http://schemas.openxmlformats.org/markup-compatibility/2006">
              <mc:Choice xmlns:v="urn:schemas-microsoft-com:vml" Requires="v">
                <p:oleObj spid="_x0000_s1069" name="Презентация" r:id="rId6" imgW="4572000" imgH="3429000" progId="PowerPoint.Show.12">
                  <p:embed/>
                </p:oleObj>
              </mc:Choice>
              <mc:Fallback>
                <p:oleObj name="Презентация" r:id="rId6" imgW="4572000" imgH="3429000" progId="PowerPoint.Show.12">
                  <p:embed/>
                  <p:pic>
                    <p:nvPicPr>
                      <p:cNvPr id="0" name=""/>
                      <p:cNvPicPr/>
                      <p:nvPr/>
                    </p:nvPicPr>
                    <p:blipFill>
                      <a:blip r:embed="rId7"/>
                      <a:stretch>
                        <a:fillRect/>
                      </a:stretch>
                    </p:blipFill>
                    <p:spPr>
                      <a:xfrm>
                        <a:off x="7880350" y="6918325"/>
                        <a:ext cx="4572000" cy="3429000"/>
                      </a:xfrm>
                      <a:prstGeom prst="rect">
                        <a:avLst/>
                      </a:prstGeom>
                    </p:spPr>
                  </p:pic>
                </p:oleObj>
              </mc:Fallback>
            </mc:AlternateContent>
          </a:graphicData>
        </a:graphic>
      </p:graphicFrame>
    </p:spTree>
    <p:extLst>
      <p:ext uri="{BB962C8B-B14F-4D97-AF65-F5344CB8AC3E}">
        <p14:creationId xmlns:p14="http://schemas.microsoft.com/office/powerpoint/2010/main" val="3640196652"/>
      </p:ext>
    </p:extLst>
  </p:cSld>
  <p:clrMapOvr>
    <a:masterClrMapping/>
  </p:clrMapOvr>
  <p:transition>
    <p:cover dir="l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10</a:t>
            </a:fld>
            <a:endParaRPr lang="ru-RU" altLang="ru-RU"/>
          </a:p>
        </p:txBody>
      </p:sp>
      <p:pic>
        <p:nvPicPr>
          <p:cNvPr id="68612" name="Picture 4" descr="http://uslide.ru/images/27/33907/960/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04"/>
            <a:ext cx="925150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3595"/>
      </p:ext>
    </p:extLst>
  </p:cSld>
  <p:clrMapOvr>
    <a:masterClrMapping/>
  </p:clrMapOvr>
  <p:transition>
    <p:cover dir="l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11</a:t>
            </a:fld>
            <a:endParaRPr lang="ru-RU" altLang="ru-RU"/>
          </a:p>
        </p:txBody>
      </p:sp>
      <p:pic>
        <p:nvPicPr>
          <p:cNvPr id="74754" name="Picture 2" descr="https://myslide.ru/documents_3/a7efd420b372e5d4e8b2816ab58bb1cf/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71341"/>
      </p:ext>
    </p:extLst>
  </p:cSld>
  <p:clrMapOvr>
    <a:masterClrMapping/>
  </p:clrMapOvr>
  <p:transition>
    <p:cover dir="l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12</a:t>
            </a:fld>
            <a:endParaRPr lang="ru-RU" altLang="ru-RU"/>
          </a:p>
        </p:txBody>
      </p:sp>
      <p:pic>
        <p:nvPicPr>
          <p:cNvPr id="75778" name="Picture 2" descr="https://myslide.ru/documents_3/a7efd420b372e5d4e8b2816ab58bb1cf/img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9638037"/>
      </p:ext>
    </p:extLst>
  </p:cSld>
  <p:clrMapOvr>
    <a:masterClrMapping/>
  </p:clrMapOvr>
  <p:transition>
    <p:cover dir="l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13</a:t>
            </a:fld>
            <a:endParaRPr lang="ru-RU" altLang="ru-RU"/>
          </a:p>
        </p:txBody>
      </p:sp>
      <p:pic>
        <p:nvPicPr>
          <p:cNvPr id="76802" name="Picture 2" descr="https://myslide.ru/documents_3/a7efd420b372e5d4e8b2816ab58bb1cf/img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2" y="0"/>
            <a:ext cx="9155792" cy="684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004779"/>
      </p:ext>
    </p:extLst>
  </p:cSld>
  <p:clrMapOvr>
    <a:masterClrMapping/>
  </p:clrMapOvr>
  <p:transition>
    <p:cover dir="l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14</a:t>
            </a:fld>
            <a:endParaRPr lang="ru-RU" altLang="ru-RU"/>
          </a:p>
        </p:txBody>
      </p:sp>
      <p:pic>
        <p:nvPicPr>
          <p:cNvPr id="77826" name="Picture 2" descr="https://myslide.ru/documents_3/a7efd420b372e5d4e8b2816ab58bb1cf/im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35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967231"/>
      </p:ext>
    </p:extLst>
  </p:cSld>
  <p:clrMapOvr>
    <a:masterClrMapping/>
  </p:clrMapOvr>
  <p:transition>
    <p:cover dir="l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15</a:t>
            </a:fld>
            <a:endParaRPr lang="ru-RU" altLang="ru-RU"/>
          </a:p>
        </p:txBody>
      </p:sp>
      <p:pic>
        <p:nvPicPr>
          <p:cNvPr id="78850" name="Picture 2" descr="https://myslide.ru/documents_3/a7efd420b372e5d4e8b2816ab58bb1cf/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2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79661"/>
      </p:ext>
    </p:extLst>
  </p:cSld>
  <p:clrMapOvr>
    <a:masterClrMapping/>
  </p:clrMapOvr>
  <p:transition>
    <p:cover dir="l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16</a:t>
            </a:fld>
            <a:endParaRPr lang="ru-RU" altLang="ru-RU"/>
          </a:p>
        </p:txBody>
      </p:sp>
      <p:pic>
        <p:nvPicPr>
          <p:cNvPr id="79876" name="Picture 4" descr="https://myslide.ru/documents_3/a7efd420b372e5d4e8b2816ab58bb1cf/img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57867"/>
      </p:ext>
    </p:extLst>
  </p:cSld>
  <p:clrMapOvr>
    <a:masterClrMapping/>
  </p:clrMapOvr>
  <p:transition>
    <p:cover dir="l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17</a:t>
            </a:fld>
            <a:endParaRPr lang="ru-RU" altLang="ru-RU"/>
          </a:p>
        </p:txBody>
      </p:sp>
      <p:pic>
        <p:nvPicPr>
          <p:cNvPr id="82946" name="Picture 2" descr="http://900igr.net/datas/obschestvoznanie/Rabota-sotsialnogo-rabotnika/0072-072-Teorija-i-praktika-sotsialnoj-rabo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493171"/>
      </p:ext>
    </p:extLst>
  </p:cSld>
  <p:clrMapOvr>
    <a:masterClrMapping/>
  </p:clrMapOvr>
  <p:transition>
    <p:cover dir="l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18</a:t>
            </a:fld>
            <a:endParaRPr lang="ru-RU" altLang="ru-RU"/>
          </a:p>
        </p:txBody>
      </p:sp>
      <p:pic>
        <p:nvPicPr>
          <p:cNvPr id="83970" name="Picture 2" descr="https://cf.ppt-online.org/files/slide/k/kJiEHBeRNhXjDY46vmKwTMIdzaxl9fVAcunP8g/slide-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881000"/>
      </p:ext>
    </p:extLst>
  </p:cSld>
  <p:clrMapOvr>
    <a:masterClrMapping/>
  </p:clrMapOvr>
  <p:transition>
    <p:cover dir="l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19</a:t>
            </a:fld>
            <a:endParaRPr lang="ru-RU" altLang="ru-RU"/>
          </a:p>
        </p:txBody>
      </p:sp>
      <p:pic>
        <p:nvPicPr>
          <p:cNvPr id="69634" name="Picture 2" descr="http://900igr.net/up/datas/73349/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8" y="12173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04983"/>
      </p:ext>
    </p:extLst>
  </p:cSld>
  <p:clrMapOvr>
    <a:masterClrMapping/>
  </p:clrMapOvr>
  <p:transition>
    <p:cover dir="l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9" descr="arrow_metal0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914400" y="2286000"/>
            <a:ext cx="25431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Line 4"/>
          <p:cNvSpPr>
            <a:spLocks noChangeShapeType="1"/>
          </p:cNvSpPr>
          <p:nvPr/>
        </p:nvSpPr>
        <p:spPr bwMode="black">
          <a:xfrm>
            <a:off x="2971800" y="2743200"/>
            <a:ext cx="4800600"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0" name="Rectangle 7"/>
          <p:cNvSpPr>
            <a:spLocks noGrp="1" noChangeArrowheads="1"/>
          </p:cNvSpPr>
          <p:nvPr>
            <p:ph type="title"/>
          </p:nvPr>
        </p:nvSpPr>
        <p:spPr>
          <a:xfrm>
            <a:off x="1978025" y="1195388"/>
            <a:ext cx="6858000" cy="1074737"/>
          </a:xfrm>
        </p:spPr>
        <p:txBody>
          <a:bodyPr/>
          <a:lstStyle/>
          <a:p>
            <a:pPr eaLnBrk="1" hangingPunct="1"/>
            <a:r>
              <a:rPr lang="ru-RU" altLang="ru-RU" smtClean="0"/>
              <a:t>Содержание</a:t>
            </a:r>
            <a:endParaRPr lang="en-US" altLang="ru-RU" smtClean="0"/>
          </a:p>
        </p:txBody>
      </p:sp>
      <p:sp>
        <p:nvSpPr>
          <p:cNvPr id="4101" name="Line 9"/>
          <p:cNvSpPr>
            <a:spLocks noChangeShapeType="1"/>
          </p:cNvSpPr>
          <p:nvPr/>
        </p:nvSpPr>
        <p:spPr bwMode="black">
          <a:xfrm flipV="1">
            <a:off x="3000375" y="3429000"/>
            <a:ext cx="5262563"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2" name="Line 11"/>
          <p:cNvSpPr>
            <a:spLocks noChangeShapeType="1"/>
          </p:cNvSpPr>
          <p:nvPr/>
        </p:nvSpPr>
        <p:spPr bwMode="black">
          <a:xfrm flipV="1">
            <a:off x="3143250" y="4062413"/>
            <a:ext cx="5357813" cy="46037"/>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sp>
        <p:nvSpPr>
          <p:cNvPr id="4103" name="Line 13"/>
          <p:cNvSpPr>
            <a:spLocks noChangeShapeType="1"/>
          </p:cNvSpPr>
          <p:nvPr/>
        </p:nvSpPr>
        <p:spPr bwMode="black">
          <a:xfrm flipV="1">
            <a:off x="3357563" y="4857750"/>
            <a:ext cx="5000625" cy="46038"/>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ru-RU"/>
          </a:p>
        </p:txBody>
      </p:sp>
      <p:grpSp>
        <p:nvGrpSpPr>
          <p:cNvPr id="4104" name="Group 94"/>
          <p:cNvGrpSpPr>
            <a:grpSpLocks/>
          </p:cNvGrpSpPr>
          <p:nvPr/>
        </p:nvGrpSpPr>
        <p:grpSpPr bwMode="auto">
          <a:xfrm>
            <a:off x="2571750" y="2286000"/>
            <a:ext cx="393700" cy="393700"/>
            <a:chOff x="2543" y="1006"/>
            <a:chExt cx="416" cy="416"/>
          </a:xfrm>
        </p:grpSpPr>
        <p:sp>
          <p:nvSpPr>
            <p:cNvPr id="4131" name="Oval 52"/>
            <p:cNvSpPr>
              <a:spLocks noChangeArrowheads="1"/>
            </p:cNvSpPr>
            <p:nvPr/>
          </p:nvSpPr>
          <p:spPr bwMode="gray">
            <a:xfrm>
              <a:off x="254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32" name="Group 53"/>
            <p:cNvGrpSpPr>
              <a:grpSpLocks/>
            </p:cNvGrpSpPr>
            <p:nvPr/>
          </p:nvGrpSpPr>
          <p:grpSpPr bwMode="auto">
            <a:xfrm rot="-2288454">
              <a:off x="2578" y="1034"/>
              <a:ext cx="348" cy="356"/>
              <a:chOff x="887" y="2040"/>
              <a:chExt cx="433" cy="422"/>
            </a:xfrm>
          </p:grpSpPr>
          <p:pic>
            <p:nvPicPr>
              <p:cNvPr id="4134" name="Picture 5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5" name="Oval 55"/>
              <p:cNvSpPr>
                <a:spLocks noChangeArrowheads="1"/>
              </p:cNvSpPr>
              <p:nvPr/>
            </p:nvSpPr>
            <p:spPr bwMode="gray">
              <a:xfrm>
                <a:off x="887" y="2040"/>
                <a:ext cx="432" cy="422"/>
              </a:xfrm>
              <a:prstGeom prst="ellipse">
                <a:avLst/>
              </a:prstGeom>
              <a:gradFill rotWithShape="1">
                <a:gsLst>
                  <a:gs pos="0">
                    <a:schemeClr val="accent1">
                      <a:gamma/>
                      <a:shade val="34902"/>
                      <a:invGamma/>
                      <a:alpha val="89999"/>
                    </a:schemeClr>
                  </a:gs>
                  <a:gs pos="50000">
                    <a:schemeClr val="accent1">
                      <a:alpha val="75000"/>
                    </a:schemeClr>
                  </a:gs>
                  <a:gs pos="100000">
                    <a:schemeClr val="accent1">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6" name="Picture 5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33" name="Picture 5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257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oup 93"/>
          <p:cNvGrpSpPr>
            <a:grpSpLocks/>
          </p:cNvGrpSpPr>
          <p:nvPr/>
        </p:nvGrpSpPr>
        <p:grpSpPr bwMode="auto">
          <a:xfrm>
            <a:off x="2602874" y="3375660"/>
            <a:ext cx="393700" cy="393700"/>
            <a:chOff x="3071" y="1006"/>
            <a:chExt cx="416" cy="416"/>
          </a:xfrm>
        </p:grpSpPr>
        <p:sp>
          <p:nvSpPr>
            <p:cNvPr id="4125" name="Oval 62"/>
            <p:cNvSpPr>
              <a:spLocks noChangeArrowheads="1"/>
            </p:cNvSpPr>
            <p:nvPr/>
          </p:nvSpPr>
          <p:spPr bwMode="gray">
            <a:xfrm>
              <a:off x="3071"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6" name="Group 63"/>
            <p:cNvGrpSpPr>
              <a:grpSpLocks/>
            </p:cNvGrpSpPr>
            <p:nvPr/>
          </p:nvGrpSpPr>
          <p:grpSpPr bwMode="auto">
            <a:xfrm rot="-2288454">
              <a:off x="3106" y="1034"/>
              <a:ext cx="348" cy="356"/>
              <a:chOff x="887" y="2040"/>
              <a:chExt cx="433" cy="422"/>
            </a:xfrm>
          </p:grpSpPr>
          <p:pic>
            <p:nvPicPr>
              <p:cNvPr id="4128" name="Picture 6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05" name="Oval 65"/>
              <p:cNvSpPr>
                <a:spLocks noChangeArrowheads="1"/>
              </p:cNvSpPr>
              <p:nvPr/>
            </p:nvSpPr>
            <p:spPr bwMode="gray">
              <a:xfrm>
                <a:off x="887" y="2040"/>
                <a:ext cx="432" cy="422"/>
              </a:xfrm>
              <a:prstGeom prst="ellipse">
                <a:avLst/>
              </a:prstGeom>
              <a:gradFill rotWithShape="1">
                <a:gsLst>
                  <a:gs pos="0">
                    <a:schemeClr val="accent2">
                      <a:gamma/>
                      <a:shade val="34902"/>
                      <a:invGamma/>
                      <a:alpha val="89999"/>
                    </a:schemeClr>
                  </a:gs>
                  <a:gs pos="50000">
                    <a:schemeClr val="accent2">
                      <a:alpha val="75000"/>
                    </a:schemeClr>
                  </a:gs>
                  <a:gs pos="100000">
                    <a:schemeClr val="accent2">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30" name="Picture 6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7" name="Picture 86"/>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098"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6" name="Group 92"/>
          <p:cNvGrpSpPr>
            <a:grpSpLocks/>
          </p:cNvGrpSpPr>
          <p:nvPr/>
        </p:nvGrpSpPr>
        <p:grpSpPr bwMode="auto">
          <a:xfrm>
            <a:off x="2681608" y="4428448"/>
            <a:ext cx="393700" cy="393700"/>
            <a:chOff x="3647" y="1006"/>
            <a:chExt cx="416" cy="416"/>
          </a:xfrm>
        </p:grpSpPr>
        <p:sp>
          <p:nvSpPr>
            <p:cNvPr id="4119" name="Oval 67"/>
            <p:cNvSpPr>
              <a:spLocks noChangeArrowheads="1"/>
            </p:cNvSpPr>
            <p:nvPr/>
          </p:nvSpPr>
          <p:spPr bwMode="gray">
            <a:xfrm>
              <a:off x="3647"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20" name="Group 68"/>
            <p:cNvGrpSpPr>
              <a:grpSpLocks/>
            </p:cNvGrpSpPr>
            <p:nvPr/>
          </p:nvGrpSpPr>
          <p:grpSpPr bwMode="auto">
            <a:xfrm rot="-2288454">
              <a:off x="3682" y="1034"/>
              <a:ext cx="348" cy="356"/>
              <a:chOff x="887" y="2040"/>
              <a:chExt cx="433" cy="422"/>
            </a:xfrm>
          </p:grpSpPr>
          <p:pic>
            <p:nvPicPr>
              <p:cNvPr id="4122" name="Picture 69"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Oval 70"/>
              <p:cNvSpPr>
                <a:spLocks noChangeArrowheads="1"/>
              </p:cNvSpPr>
              <p:nvPr/>
            </p:nvSpPr>
            <p:spPr bwMode="gray">
              <a:xfrm>
                <a:off x="887" y="2040"/>
                <a:ext cx="432" cy="422"/>
              </a:xfrm>
              <a:prstGeom prst="ellipse">
                <a:avLst/>
              </a:prstGeom>
              <a:gradFill rotWithShape="1">
                <a:gsLst>
                  <a:gs pos="0">
                    <a:schemeClr val="hlink">
                      <a:gamma/>
                      <a:shade val="34902"/>
                      <a:invGamma/>
                      <a:alpha val="89999"/>
                    </a:schemeClr>
                  </a:gs>
                  <a:gs pos="50000">
                    <a:schemeClr val="hlink">
                      <a:alpha val="75000"/>
                    </a:schemeClr>
                  </a:gs>
                  <a:gs pos="100000">
                    <a:schemeClr va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24" name="Picture 71"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21" name="Picture 87"/>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3676"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7" name="Group 91"/>
          <p:cNvGrpSpPr>
            <a:grpSpLocks/>
          </p:cNvGrpSpPr>
          <p:nvPr/>
        </p:nvGrpSpPr>
        <p:grpSpPr bwMode="auto">
          <a:xfrm>
            <a:off x="2673147" y="5327141"/>
            <a:ext cx="393700" cy="393700"/>
            <a:chOff x="4213" y="1006"/>
            <a:chExt cx="416" cy="416"/>
          </a:xfrm>
        </p:grpSpPr>
        <p:sp>
          <p:nvSpPr>
            <p:cNvPr id="4113" name="Oval 72"/>
            <p:cNvSpPr>
              <a:spLocks noChangeArrowheads="1"/>
            </p:cNvSpPr>
            <p:nvPr/>
          </p:nvSpPr>
          <p:spPr bwMode="gray">
            <a:xfrm>
              <a:off x="4213" y="1006"/>
              <a:ext cx="416" cy="416"/>
            </a:xfrm>
            <a:prstGeom prst="ellipse">
              <a:avLst/>
            </a:prstGeom>
            <a:gradFill rotWithShape="1">
              <a:gsLst>
                <a:gs pos="0">
                  <a:srgbClr val="8A8A8A"/>
                </a:gs>
                <a:gs pos="50000">
                  <a:srgbClr val="FFFFFF"/>
                </a:gs>
                <a:gs pos="100000">
                  <a:srgbClr val="8A8A8A"/>
                </a:gs>
              </a:gsLst>
              <a:lin ang="18900000" scaled="1"/>
            </a:gradFill>
            <a:ln w="9525">
              <a:solidFill>
                <a:srgbClr val="DDDDDD"/>
              </a:solidFill>
              <a:round/>
              <a:headEnd/>
              <a:tailEnd/>
            </a:ln>
            <a:effectLst>
              <a:outerShdw dist="35921" dir="2700000" algn="ctr" rotWithShape="0">
                <a:schemeClr val="bg2">
                  <a:alpha val="50000"/>
                </a:schemeClr>
              </a:outerShdw>
            </a:effectLst>
          </p:spPr>
          <p:txBody>
            <a:bodyPr wrap="none" anchor="ct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p>
          </p:txBody>
        </p:sp>
        <p:grpSp>
          <p:nvGrpSpPr>
            <p:cNvPr id="4114" name="Group 73"/>
            <p:cNvGrpSpPr>
              <a:grpSpLocks/>
            </p:cNvGrpSpPr>
            <p:nvPr/>
          </p:nvGrpSpPr>
          <p:grpSpPr bwMode="auto">
            <a:xfrm rot="-2288454">
              <a:off x="4248" y="1034"/>
              <a:ext cx="348" cy="356"/>
              <a:chOff x="887" y="2040"/>
              <a:chExt cx="433" cy="422"/>
            </a:xfrm>
          </p:grpSpPr>
          <p:pic>
            <p:nvPicPr>
              <p:cNvPr id="4116" name="Picture 74" descr="circuler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5" name="Oval 75"/>
              <p:cNvSpPr>
                <a:spLocks noChangeArrowheads="1"/>
              </p:cNvSpPr>
              <p:nvPr/>
            </p:nvSpPr>
            <p:spPr bwMode="gray">
              <a:xfrm>
                <a:off x="887" y="2040"/>
                <a:ext cx="432" cy="422"/>
              </a:xfrm>
              <a:prstGeom prst="ellipse">
                <a:avLst/>
              </a:prstGeom>
              <a:gradFill rotWithShape="1">
                <a:gsLst>
                  <a:gs pos="0">
                    <a:schemeClr val="folHlink">
                      <a:gamma/>
                      <a:shade val="34902"/>
                      <a:invGamma/>
                      <a:alpha val="89999"/>
                    </a:schemeClr>
                  </a:gs>
                  <a:gs pos="50000">
                    <a:schemeClr val="folHlink">
                      <a:alpha val="75000"/>
                    </a:schemeClr>
                  </a:gs>
                  <a:gs pos="100000">
                    <a:schemeClr val="folHlink">
                      <a:gamma/>
                      <a:shade val="34902"/>
                      <a:invGamma/>
                      <a:alpha val="89999"/>
                    </a:schemeClr>
                  </a:gs>
                </a:gsLst>
                <a:lin ang="18900000" scaled="1"/>
              </a:gradFill>
              <a:ln w="9525" algn="ctr">
                <a:noFill/>
                <a:round/>
                <a:headEnd/>
                <a:tailEnd/>
              </a:ln>
              <a:effectLst/>
            </p:spPr>
            <p:txBody>
              <a:bodyPr wrap="none" anchor="ctr"/>
              <a:lstStyle/>
              <a:p>
                <a:pPr>
                  <a:defRPr/>
                </a:pPr>
                <a:endParaRPr lang="ru-RU">
                  <a:latin typeface="Arial" charset="0"/>
                </a:endParaRPr>
              </a:p>
            </p:txBody>
          </p:sp>
          <p:pic>
            <p:nvPicPr>
              <p:cNvPr id="4118" name="Picture 76"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930" y="2044"/>
                <a:ext cx="34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15" name="Picture 88"/>
            <p:cNvPicPr>
              <a:picLocks noChangeAspect="1" noChangeArrowheads="1"/>
            </p:cNvPicPr>
            <p:nvPr/>
          </p:nvPicPr>
          <p:blipFill>
            <a:blip r:embed="rId5">
              <a:extLst>
                <a:ext uri="{28A0092B-C50C-407E-A947-70E740481C1C}">
                  <a14:useLocalDpi xmlns:a14="http://schemas.microsoft.com/office/drawing/2010/main" val="0"/>
                </a:ext>
              </a:extLst>
            </a:blip>
            <a:srcRect l="12015" t="9302" r="12404" b="12598"/>
            <a:stretch>
              <a:fillRect/>
            </a:stretch>
          </p:blipFill>
          <p:spPr bwMode="gray">
            <a:xfrm>
              <a:off x="4240" y="1020"/>
              <a:ext cx="359"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8" name="Rectangle 43"/>
          <p:cNvSpPr>
            <a:spLocks noChangeArrowheads="1"/>
          </p:cNvSpPr>
          <p:nvPr/>
        </p:nvSpPr>
        <p:spPr bwMode="auto">
          <a:xfrm>
            <a:off x="1763713" y="0"/>
            <a:ext cx="7056437" cy="147732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altLang="ru-RU" sz="2400" i="1" dirty="0">
                <a:solidFill>
                  <a:schemeClr val="bg1"/>
                </a:solidFill>
              </a:rPr>
              <a:t>Настоящий конец образования </a:t>
            </a:r>
            <a:endParaRPr lang="ru-RU" altLang="ru-RU" sz="2400" i="1" dirty="0" smtClean="0">
              <a:solidFill>
                <a:schemeClr val="bg1"/>
              </a:solidFill>
            </a:endParaRPr>
          </a:p>
          <a:p>
            <a:pPr eaLnBrk="1" hangingPunct="1"/>
            <a:r>
              <a:rPr lang="ru-RU" altLang="ru-RU" sz="2400" i="1" dirty="0" smtClean="0">
                <a:solidFill>
                  <a:schemeClr val="bg1"/>
                </a:solidFill>
              </a:rPr>
              <a:t>дает </a:t>
            </a:r>
            <a:r>
              <a:rPr lang="ru-RU" altLang="ru-RU" sz="2400" i="1" dirty="0">
                <a:solidFill>
                  <a:schemeClr val="bg1"/>
                </a:solidFill>
              </a:rPr>
              <a:t>только   сама жизнь и самостоятельность каждого</a:t>
            </a:r>
            <a:r>
              <a:rPr lang="ru-RU" altLang="ru-RU" i="1" dirty="0">
                <a:solidFill>
                  <a:schemeClr val="bg1"/>
                </a:solidFill>
              </a:rPr>
              <a:t>.                              </a:t>
            </a:r>
            <a:r>
              <a:rPr lang="ru-RU" altLang="ru-RU" i="1" dirty="0" smtClean="0">
                <a:solidFill>
                  <a:schemeClr val="bg1"/>
                </a:solidFill>
              </a:rPr>
              <a:t>    			Д.И</a:t>
            </a:r>
            <a:r>
              <a:rPr lang="ru-RU" altLang="ru-RU" i="1" dirty="0">
                <a:solidFill>
                  <a:schemeClr val="bg1"/>
                </a:solidFill>
              </a:rPr>
              <a:t>. Менделеев</a:t>
            </a:r>
          </a:p>
        </p:txBody>
      </p:sp>
      <p:sp>
        <p:nvSpPr>
          <p:cNvPr id="4110" name="Прямоугольник 2"/>
          <p:cNvSpPr>
            <a:spLocks noChangeArrowheads="1"/>
          </p:cNvSpPr>
          <p:nvPr/>
        </p:nvSpPr>
        <p:spPr bwMode="auto">
          <a:xfrm>
            <a:off x="3457575" y="4356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endParaRPr lang="ru-RU" altLang="ru-RU">
              <a:solidFill>
                <a:srgbClr val="004ADE"/>
              </a:solidFill>
            </a:endParaRPr>
          </a:p>
        </p:txBody>
      </p:sp>
      <p:sp>
        <p:nvSpPr>
          <p:cNvPr id="4111" name="Прямоугольник 1"/>
          <p:cNvSpPr>
            <a:spLocks noChangeArrowheads="1"/>
          </p:cNvSpPr>
          <p:nvPr/>
        </p:nvSpPr>
        <p:spPr bwMode="auto">
          <a:xfrm>
            <a:off x="3324225" y="2151063"/>
            <a:ext cx="45720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1" hangingPunct="1"/>
            <a:r>
              <a:rPr lang="ru-RU" dirty="0" smtClean="0"/>
              <a:t>Понятие </a:t>
            </a:r>
            <a:r>
              <a:rPr lang="ru-RU" dirty="0"/>
              <a:t>социального образования. Социальное образование в развитии общества</a:t>
            </a:r>
            <a:endParaRPr lang="ru-RU" dirty="0" smtClean="0">
              <a:solidFill>
                <a:srgbClr val="1547B7"/>
              </a:solidFill>
            </a:endParaRPr>
          </a:p>
          <a:p>
            <a:pPr eaLnBrk="1" hangingPunct="1"/>
            <a:endParaRPr lang="ru-RU" dirty="0" smtClean="0">
              <a:solidFill>
                <a:srgbClr val="1547B7"/>
              </a:solidFill>
            </a:endParaRPr>
          </a:p>
          <a:p>
            <a:pPr eaLnBrk="1" hangingPunct="1"/>
            <a:endParaRPr lang="ru-RU" dirty="0" smtClean="0">
              <a:solidFill>
                <a:srgbClr val="1547B7"/>
              </a:solidFill>
            </a:endParaRPr>
          </a:p>
          <a:p>
            <a:pPr eaLnBrk="1" hangingPunct="1"/>
            <a:endParaRPr lang="ru-RU" dirty="0">
              <a:solidFill>
                <a:srgbClr val="1547B7"/>
              </a:solidFill>
            </a:endParaRPr>
          </a:p>
          <a:p>
            <a:pPr eaLnBrk="1" hangingPunct="1"/>
            <a:endParaRPr lang="ru-RU" dirty="0" smtClean="0">
              <a:solidFill>
                <a:srgbClr val="1547B7"/>
              </a:solidFill>
            </a:endParaRPr>
          </a:p>
          <a:p>
            <a:pPr eaLnBrk="1" hangingPunct="1"/>
            <a:r>
              <a:rPr lang="ru-RU" dirty="0" smtClean="0"/>
              <a:t>ФГОС ВО .</a:t>
            </a:r>
            <a:r>
              <a:rPr lang="ru-RU" dirty="0"/>
              <a:t> Требования к знаниям и умениям подготовки социальных работников в средне-специальных и высших учебных заведениях. </a:t>
            </a:r>
            <a:endParaRPr lang="ru-RU" altLang="ru-RU" dirty="0">
              <a:solidFill>
                <a:srgbClr val="1547B7"/>
              </a:solidFill>
            </a:endParaRPr>
          </a:p>
        </p:txBody>
      </p:sp>
      <p:pic>
        <p:nvPicPr>
          <p:cNvPr id="41" name="Рисунок 1" descr="Описание: 4215-logotip_volggm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897"/>
            <a:ext cx="1783879" cy="14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Рисунок 41" descr="0a2ae59b0b7e5ee1c62e80d684812acc.jpg"/>
          <p:cNvPicPr/>
          <p:nvPr/>
        </p:nvPicPr>
        <p:blipFill>
          <a:blip r:embed="rId7" cstate="print"/>
          <a:stretch>
            <a:fillRect/>
          </a:stretch>
        </p:blipFill>
        <p:spPr>
          <a:xfrm>
            <a:off x="7118558" y="-5680"/>
            <a:ext cx="1800225" cy="1483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Прямоугольник 1"/>
          <p:cNvSpPr/>
          <p:nvPr/>
        </p:nvSpPr>
        <p:spPr>
          <a:xfrm>
            <a:off x="3324225" y="5288375"/>
            <a:ext cx="5461198" cy="1477328"/>
          </a:xfrm>
          <a:prstGeom prst="rect">
            <a:avLst/>
          </a:prstGeom>
        </p:spPr>
        <p:txBody>
          <a:bodyPr wrap="square">
            <a:spAutoFit/>
          </a:bodyPr>
          <a:lstStyle/>
          <a:p>
            <a:r>
              <a:rPr lang="ru-RU" b="1" dirty="0" err="1">
                <a:solidFill>
                  <a:schemeClr val="tx1">
                    <a:lumMod val="95000"/>
                    <a:lumOff val="5000"/>
                  </a:schemeClr>
                </a:solidFill>
              </a:rPr>
              <a:t>Профориентационная</a:t>
            </a:r>
            <a:r>
              <a:rPr lang="ru-RU" b="1" dirty="0">
                <a:solidFill>
                  <a:schemeClr val="tx1">
                    <a:lumMod val="95000"/>
                    <a:lumOff val="5000"/>
                  </a:schemeClr>
                </a:solidFill>
              </a:rPr>
              <a:t> работа в общеобразовательных школах и </a:t>
            </a:r>
            <a:r>
              <a:rPr lang="ru-RU" b="1" dirty="0" err="1">
                <a:solidFill>
                  <a:schemeClr val="tx1">
                    <a:lumMod val="95000"/>
                    <a:lumOff val="5000"/>
                  </a:schemeClr>
                </a:solidFill>
              </a:rPr>
              <a:t>довузовская</a:t>
            </a:r>
            <a:r>
              <a:rPr lang="ru-RU" b="1" dirty="0">
                <a:solidFill>
                  <a:schemeClr val="tx1">
                    <a:lumMod val="95000"/>
                    <a:lumOff val="5000"/>
                  </a:schemeClr>
                </a:solidFill>
              </a:rPr>
              <a:t> подготовка будущих специалистов. Зарубежный опыт подготовки социальных работников</a:t>
            </a:r>
            <a:r>
              <a:rPr lang="ru-RU" dirty="0"/>
              <a:t>. </a:t>
            </a:r>
          </a:p>
        </p:txBody>
      </p:sp>
      <p:sp>
        <p:nvSpPr>
          <p:cNvPr id="3" name="Прямоугольник 2"/>
          <p:cNvSpPr/>
          <p:nvPr/>
        </p:nvSpPr>
        <p:spPr>
          <a:xfrm>
            <a:off x="3103898" y="3152021"/>
            <a:ext cx="5743977" cy="923330"/>
          </a:xfrm>
          <a:prstGeom prst="rect">
            <a:avLst/>
          </a:prstGeom>
        </p:spPr>
        <p:txBody>
          <a:bodyPr wrap="square">
            <a:spAutoFit/>
          </a:bodyPr>
          <a:lstStyle/>
          <a:p>
            <a:r>
              <a:rPr lang="ru-RU" b="1" dirty="0"/>
              <a:t>Проблемы многоуровневого социального образования.</a:t>
            </a:r>
          </a:p>
          <a:p>
            <a:r>
              <a:rPr lang="ru-RU" b="1" dirty="0" smtClean="0">
                <a:solidFill>
                  <a:srgbClr val="1547B7"/>
                </a:solidFill>
              </a:rPr>
              <a:t>.</a:t>
            </a:r>
            <a:endParaRPr lang="ru-RU" b="1" dirty="0">
              <a:solidFill>
                <a:srgbClr val="1547B7"/>
              </a:solidFill>
            </a:endParaRPr>
          </a:p>
        </p:txBody>
      </p:sp>
    </p:spTree>
    <p:extLst>
      <p:ext uri="{BB962C8B-B14F-4D97-AF65-F5344CB8AC3E}">
        <p14:creationId xmlns:p14="http://schemas.microsoft.com/office/powerpoint/2010/main" val="426344524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20</a:t>
            </a:fld>
            <a:endParaRPr lang="ru-RU" altLang="ru-RU"/>
          </a:p>
        </p:txBody>
      </p:sp>
      <p:pic>
        <p:nvPicPr>
          <p:cNvPr id="16386" name="Picture 2" descr="http://roswaste.ru/d/851677/d/%D1%81%D1%85%D0%B5%D0%BC%D0%B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0"/>
            <a:ext cx="8568952"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82158"/>
      </p:ext>
    </p:extLst>
  </p:cSld>
  <p:clrMapOvr>
    <a:masterClrMapping/>
  </p:clrMapOvr>
  <p:transition>
    <p:cover dir="l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04447" cy="1066130"/>
          </a:xfrm>
        </p:spPr>
        <p:txBody>
          <a:bodyPr/>
          <a:lstStyle/>
          <a:p>
            <a:r>
              <a:rPr lang="ru-RU" sz="4000" dirty="0" smtClean="0"/>
              <a:t>Модель </a:t>
            </a:r>
            <a:r>
              <a:rPr lang="ru-RU" sz="4000" dirty="0"/>
              <a:t>подготовки </a:t>
            </a:r>
            <a:r>
              <a:rPr lang="ru-RU" sz="4000" dirty="0" smtClean="0"/>
              <a:t>специалистов СР </a:t>
            </a:r>
            <a:r>
              <a:rPr lang="ru-RU" sz="3600" dirty="0" smtClean="0"/>
              <a:t>(модель И.А. Зимней)</a:t>
            </a:r>
            <a:endParaRPr lang="ru-RU" sz="3600" dirty="0"/>
          </a:p>
        </p:txBody>
      </p:sp>
      <p:sp>
        <p:nvSpPr>
          <p:cNvPr id="3" name="Объект 2"/>
          <p:cNvSpPr>
            <a:spLocks noGrp="1"/>
          </p:cNvSpPr>
          <p:nvPr>
            <p:ph idx="1"/>
          </p:nvPr>
        </p:nvSpPr>
        <p:spPr/>
        <p:txBody>
          <a:bodyPr/>
          <a:lstStyle/>
          <a:p>
            <a:r>
              <a:rPr lang="ru-RU" sz="2800" dirty="0"/>
              <a:t>1.Подготовка специалиста в области социальной работы осуществляется по ступеням (уровням), последовательно решаются задачи введения студента в обучение, обеспечения программ самообучения и саморазвития.</a:t>
            </a:r>
          </a:p>
          <a:p>
            <a:r>
              <a:rPr lang="ru-RU" sz="2800" dirty="0"/>
              <a:t>2.Подготовка специалиста может рассматриваться как сложная многоаспектная деятельность, совокупным субъектом реализации которой выступает </a:t>
            </a:r>
            <a:r>
              <a:rPr lang="ru-RU" sz="2800" dirty="0" smtClean="0"/>
              <a:t>учебно-методически-административный состав </a:t>
            </a:r>
            <a:r>
              <a:rPr lang="ru-RU" sz="2800" dirty="0"/>
              <a:t>учебного заведения совместно с кафедрами, преподавателями, самими студентами.</a:t>
            </a:r>
          </a:p>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21</a:t>
            </a:fld>
            <a:endParaRPr lang="ru-RU" altLang="ru-RU"/>
          </a:p>
        </p:txBody>
      </p:sp>
    </p:spTree>
    <p:extLst>
      <p:ext uri="{BB962C8B-B14F-4D97-AF65-F5344CB8AC3E}">
        <p14:creationId xmlns:p14="http://schemas.microsoft.com/office/powerpoint/2010/main" val="3953207236"/>
      </p:ext>
    </p:extLst>
  </p:cSld>
  <p:clrMapOvr>
    <a:masterClrMapping/>
  </p:clrMapOvr>
  <p:transition>
    <p:cover dir="l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04447" cy="1066130"/>
          </a:xfrm>
        </p:spPr>
        <p:txBody>
          <a:bodyPr/>
          <a:lstStyle/>
          <a:p>
            <a:r>
              <a:rPr lang="ru-RU" sz="4000" dirty="0" smtClean="0"/>
              <a:t>Модель </a:t>
            </a:r>
            <a:r>
              <a:rPr lang="ru-RU" sz="4000" dirty="0"/>
              <a:t>подготовки </a:t>
            </a:r>
            <a:r>
              <a:rPr lang="ru-RU" sz="4000" dirty="0" smtClean="0"/>
              <a:t>специалистов СР </a:t>
            </a:r>
            <a:r>
              <a:rPr lang="ru-RU" sz="3600" dirty="0" smtClean="0"/>
              <a:t>(модель И.А. Зимней)</a:t>
            </a:r>
            <a:endParaRPr lang="ru-RU" sz="3600" dirty="0"/>
          </a:p>
        </p:txBody>
      </p:sp>
      <p:sp>
        <p:nvSpPr>
          <p:cNvPr id="3" name="Объект 2"/>
          <p:cNvSpPr>
            <a:spLocks noGrp="1"/>
          </p:cNvSpPr>
          <p:nvPr>
            <p:ph idx="1"/>
          </p:nvPr>
        </p:nvSpPr>
        <p:spPr>
          <a:xfrm>
            <a:off x="251520" y="1484784"/>
            <a:ext cx="8712968" cy="4569122"/>
          </a:xfrm>
        </p:spPr>
        <p:txBody>
          <a:bodyPr/>
          <a:lstStyle/>
          <a:p>
            <a:pPr marL="0" indent="0">
              <a:buNone/>
            </a:pPr>
            <a:r>
              <a:rPr lang="ru-RU" sz="2400" dirty="0"/>
              <a:t>3.Подготовка специалистов в области социальной работы как любая сложная развернутая во времени деятельность имеет несколько уровней, этапов. </a:t>
            </a:r>
            <a:r>
              <a:rPr lang="ru-RU" sz="2400" b="1" dirty="0"/>
              <a:t>Первый уровень — </a:t>
            </a:r>
            <a:r>
              <a:rPr lang="ru-RU" sz="2400" b="1" dirty="0" smtClean="0"/>
              <a:t>ориентировочно-исследовательский </a:t>
            </a:r>
            <a:r>
              <a:rPr lang="ru-RU" sz="2400" dirty="0" smtClean="0"/>
              <a:t>есть </a:t>
            </a:r>
            <a:r>
              <a:rPr lang="ru-RU" sz="2400" dirty="0"/>
              <a:t>по сути знакомство с субъектами, средствами, способами и условиями будущей профессиональной деятельности, прогнозирование ее осуществления. </a:t>
            </a:r>
            <a:r>
              <a:rPr lang="ru-RU" sz="2400" b="1" dirty="0"/>
              <a:t>Второй уровень — исполнение самой деятельности в форме обучения</a:t>
            </a:r>
            <a:r>
              <a:rPr lang="ru-RU" sz="2400" dirty="0"/>
              <a:t>, что предполагает определение подходов, организацию учебного процесса и его обеспечение. Сюда входят соотношение теоретического и практического обучения, </a:t>
            </a:r>
            <a:r>
              <a:rPr lang="ru-RU" sz="2400" dirty="0" smtClean="0"/>
              <a:t>взаимодействие </a:t>
            </a:r>
            <a:r>
              <a:rPr lang="ru-RU" sz="2400" dirty="0"/>
              <a:t>субъектов учебной деятельности, учебные планы и программы, контроль и аттестация. </a:t>
            </a:r>
            <a:r>
              <a:rPr lang="ru-RU" sz="2400" b="1" dirty="0" smtClean="0"/>
              <a:t>Третий</a:t>
            </a:r>
          </a:p>
          <a:p>
            <a:pPr marL="0" indent="0">
              <a:buNone/>
            </a:pPr>
            <a:r>
              <a:rPr lang="ru-RU" sz="2400" b="1" dirty="0"/>
              <a:t> </a:t>
            </a:r>
            <a:r>
              <a:rPr lang="ru-RU" sz="2400" b="1" dirty="0" smtClean="0"/>
              <a:t>                     уровень </a:t>
            </a:r>
            <a:r>
              <a:rPr lang="ru-RU" sz="2400" b="1" dirty="0"/>
              <a:t>— саморазвитие, </a:t>
            </a:r>
            <a:r>
              <a:rPr lang="ru-RU" sz="2400" b="1" dirty="0" smtClean="0"/>
              <a:t>самосовершенствование</a:t>
            </a:r>
          </a:p>
          <a:p>
            <a:pPr marL="0" indent="0">
              <a:buNone/>
            </a:pPr>
            <a:r>
              <a:rPr lang="ru-RU" sz="2400" b="1" dirty="0"/>
              <a:t> </a:t>
            </a:r>
            <a:r>
              <a:rPr lang="ru-RU" sz="2400" b="1" dirty="0" smtClean="0"/>
              <a:t>                                              специалиста</a:t>
            </a:r>
            <a:r>
              <a:rPr lang="ru-RU" sz="2400" dirty="0"/>
              <a:t>.</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22</a:t>
            </a:fld>
            <a:endParaRPr lang="ru-RU" altLang="ru-RU"/>
          </a:p>
        </p:txBody>
      </p:sp>
    </p:spTree>
    <p:extLst>
      <p:ext uri="{BB962C8B-B14F-4D97-AF65-F5344CB8AC3E}">
        <p14:creationId xmlns:p14="http://schemas.microsoft.com/office/powerpoint/2010/main" val="3277625329"/>
      </p:ext>
    </p:extLst>
  </p:cSld>
  <p:clrMapOvr>
    <a:masterClrMapping/>
  </p:clrMapOvr>
  <p:transition>
    <p:cover dir="l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04447" cy="1066130"/>
          </a:xfrm>
        </p:spPr>
        <p:txBody>
          <a:bodyPr/>
          <a:lstStyle/>
          <a:p>
            <a:r>
              <a:rPr lang="ru-RU" sz="4000" dirty="0" smtClean="0"/>
              <a:t>Модель </a:t>
            </a:r>
            <a:r>
              <a:rPr lang="ru-RU" sz="4000" dirty="0"/>
              <a:t>подготовки </a:t>
            </a:r>
            <a:r>
              <a:rPr lang="ru-RU" sz="4000" dirty="0" smtClean="0"/>
              <a:t>специалистов СР </a:t>
            </a:r>
            <a:r>
              <a:rPr lang="ru-RU" sz="3600" dirty="0" smtClean="0"/>
              <a:t>(по И.А. Зимней)</a:t>
            </a:r>
            <a:endParaRPr lang="ru-RU" sz="3600" dirty="0"/>
          </a:p>
        </p:txBody>
      </p:sp>
      <p:sp>
        <p:nvSpPr>
          <p:cNvPr id="3" name="Объект 2"/>
          <p:cNvSpPr>
            <a:spLocks noGrp="1"/>
          </p:cNvSpPr>
          <p:nvPr>
            <p:ph idx="1"/>
          </p:nvPr>
        </p:nvSpPr>
        <p:spPr>
          <a:xfrm>
            <a:off x="251520" y="1484784"/>
            <a:ext cx="8712968" cy="4569122"/>
          </a:xfrm>
        </p:spPr>
        <p:txBody>
          <a:bodyPr/>
          <a:lstStyle/>
          <a:p>
            <a:pPr marL="0" indent="0">
              <a:buNone/>
            </a:pPr>
            <a:r>
              <a:rPr lang="ru-RU" sz="2400" dirty="0"/>
              <a:t>4.Подготовка специалиста по </a:t>
            </a:r>
            <a:r>
              <a:rPr lang="ru-RU" sz="2400" dirty="0" smtClean="0"/>
              <a:t>СР требует </a:t>
            </a:r>
            <a:r>
              <a:rPr lang="ru-RU" sz="2400" dirty="0"/>
              <a:t>от него принятия определенных этических норм (профессиональных кодексов) и следование им, а также формирование определенных личностных(индивидуально-психологических</a:t>
            </a:r>
            <a:r>
              <a:rPr lang="ru-RU" sz="2400" dirty="0" smtClean="0"/>
              <a:t>) качеств</a:t>
            </a:r>
            <a:r>
              <a:rPr lang="ru-RU" sz="2400" dirty="0"/>
              <a:t>, таких, например, как гуманистическая направленность, </a:t>
            </a:r>
            <a:r>
              <a:rPr lang="ru-RU" sz="2400" dirty="0" err="1"/>
              <a:t>эмпатичность</a:t>
            </a:r>
            <a:r>
              <a:rPr lang="ru-RU" sz="2400" dirty="0"/>
              <a:t>, альтруистическая доминанта и др.</a:t>
            </a:r>
          </a:p>
          <a:p>
            <a:pPr marL="0" indent="0">
              <a:buNone/>
            </a:pPr>
            <a:r>
              <a:rPr lang="ru-RU" sz="2400" dirty="0"/>
              <a:t>5.Предметом подготовки по специальности «социальная работа» является практическое умение оказать эффективную квалифицированную помощь клиенту в решении его личностных проблем, трудностей (с детьми, родителями, сотрудниками, самим собой), таких, как, например, неадекватность уровня притязаний, самооценки, </a:t>
            </a:r>
            <a:r>
              <a:rPr lang="ru-RU" sz="2400" dirty="0" err="1"/>
              <a:t>дезадаптация</a:t>
            </a:r>
            <a:r>
              <a:rPr lang="ru-RU" sz="2400" dirty="0"/>
              <a:t>, наркотическая или </a:t>
            </a:r>
            <a:r>
              <a:rPr lang="ru-RU" sz="2400" dirty="0" smtClean="0"/>
              <a:t>алкогольная зависимость</a:t>
            </a:r>
            <a:r>
              <a:rPr lang="ru-RU" sz="2400" dirty="0"/>
              <a:t>, импотенция, старость, потеря смысла жизни, инвалидность и многое другое.</a:t>
            </a:r>
          </a:p>
          <a:p>
            <a:pPr marL="0" indent="0">
              <a:buNone/>
            </a:pPr>
            <a:endParaRPr lang="ru-RU" sz="2400"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23</a:t>
            </a:fld>
            <a:endParaRPr lang="ru-RU" altLang="ru-RU"/>
          </a:p>
        </p:txBody>
      </p:sp>
    </p:spTree>
    <p:extLst>
      <p:ext uri="{BB962C8B-B14F-4D97-AF65-F5344CB8AC3E}">
        <p14:creationId xmlns:p14="http://schemas.microsoft.com/office/powerpoint/2010/main" val="3643601127"/>
      </p:ext>
    </p:extLst>
  </p:cSld>
  <p:clrMapOvr>
    <a:masterClrMapping/>
  </p:clrMapOvr>
  <p:transition>
    <p:cover dir="l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Уровни </a:t>
            </a:r>
            <a:r>
              <a:rPr lang="ru-RU" dirty="0"/>
              <a:t>подготовки</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24</a:t>
            </a:fld>
            <a:endParaRPr lang="ru-RU" altLang="ru-RU"/>
          </a:p>
        </p:txBody>
      </p:sp>
      <p:sp>
        <p:nvSpPr>
          <p:cNvPr id="7" name="Скругленный прямоугольник 6"/>
          <p:cNvSpPr/>
          <p:nvPr/>
        </p:nvSpPr>
        <p:spPr>
          <a:xfrm>
            <a:off x="863588" y="4797152"/>
            <a:ext cx="64807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800" dirty="0" smtClean="0"/>
              <a:t>1. подготовительно-ориентировочный </a:t>
            </a:r>
            <a:endParaRPr lang="ru-RU" sz="2800" dirty="0"/>
          </a:p>
        </p:txBody>
      </p:sp>
      <p:sp>
        <p:nvSpPr>
          <p:cNvPr id="8" name="Овал 7"/>
          <p:cNvSpPr/>
          <p:nvPr/>
        </p:nvSpPr>
        <p:spPr>
          <a:xfrm>
            <a:off x="7344308" y="5517232"/>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7 блоков</a:t>
            </a:r>
            <a:endParaRPr lang="ru-RU" sz="2400" dirty="0"/>
          </a:p>
        </p:txBody>
      </p:sp>
      <p:sp>
        <p:nvSpPr>
          <p:cNvPr id="9" name="Скругленный прямоугольник 8"/>
          <p:cNvSpPr/>
          <p:nvPr/>
        </p:nvSpPr>
        <p:spPr>
          <a:xfrm>
            <a:off x="2037656" y="3573016"/>
            <a:ext cx="54006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2</a:t>
            </a:r>
            <a:r>
              <a:rPr lang="ru-RU" sz="2400" dirty="0" smtClean="0"/>
              <a:t>. </a:t>
            </a:r>
            <a:r>
              <a:rPr lang="ru-RU" sz="2800" dirty="0"/>
              <a:t>реализация и контроль</a:t>
            </a:r>
          </a:p>
        </p:txBody>
      </p:sp>
      <p:sp>
        <p:nvSpPr>
          <p:cNvPr id="10" name="Скругленный прямоугольник 9"/>
          <p:cNvSpPr/>
          <p:nvPr/>
        </p:nvSpPr>
        <p:spPr>
          <a:xfrm>
            <a:off x="2051720" y="2168860"/>
            <a:ext cx="540060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3. саморазвитие</a:t>
            </a:r>
            <a:endParaRPr lang="ru-RU" sz="2800" dirty="0"/>
          </a:p>
        </p:txBody>
      </p:sp>
      <p:sp>
        <p:nvSpPr>
          <p:cNvPr id="11" name="Стрелка вверх 10"/>
          <p:cNvSpPr/>
          <p:nvPr/>
        </p:nvSpPr>
        <p:spPr>
          <a:xfrm>
            <a:off x="269856" y="1844824"/>
            <a:ext cx="936104" cy="20882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вал 11"/>
          <p:cNvSpPr/>
          <p:nvPr/>
        </p:nvSpPr>
        <p:spPr>
          <a:xfrm>
            <a:off x="7344308" y="4077072"/>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3</a:t>
            </a:r>
            <a:r>
              <a:rPr lang="ru-RU" sz="2400" dirty="0" smtClean="0"/>
              <a:t> блока</a:t>
            </a:r>
            <a:endParaRPr lang="ru-RU" sz="2400" dirty="0"/>
          </a:p>
        </p:txBody>
      </p:sp>
      <p:sp>
        <p:nvSpPr>
          <p:cNvPr id="13" name="Овал 12"/>
          <p:cNvSpPr/>
          <p:nvPr/>
        </p:nvSpPr>
        <p:spPr>
          <a:xfrm>
            <a:off x="7092280" y="2636912"/>
            <a:ext cx="1656184"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1 блок</a:t>
            </a:r>
            <a:endParaRPr lang="ru-RU" sz="2400" dirty="0"/>
          </a:p>
        </p:txBody>
      </p:sp>
    </p:spTree>
    <p:extLst>
      <p:ext uri="{BB962C8B-B14F-4D97-AF65-F5344CB8AC3E}">
        <p14:creationId xmlns:p14="http://schemas.microsoft.com/office/powerpoint/2010/main" val="27188660"/>
      </p:ext>
    </p:extLst>
  </p:cSld>
  <p:clrMapOvr>
    <a:masterClrMapping/>
  </p:clrMapOvr>
  <p:transition>
    <p:cover dir="l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688240" y="6534824"/>
            <a:ext cx="3543672" cy="365125"/>
          </a:xfrm>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25</a:t>
            </a:fld>
            <a:endParaRPr lang="ru-RU" altLang="ru-RU"/>
          </a:p>
        </p:txBody>
      </p:sp>
      <p:sp>
        <p:nvSpPr>
          <p:cNvPr id="7" name="Скругленный прямоугольник 6"/>
          <p:cNvSpPr/>
          <p:nvPr/>
        </p:nvSpPr>
        <p:spPr>
          <a:xfrm>
            <a:off x="323528" y="188640"/>
            <a:ext cx="8640960" cy="30243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400" b="1" i="1" dirty="0">
                <a:solidFill>
                  <a:srgbClr val="000000"/>
                </a:solidFill>
                <a:latin typeface="Times New Roman" pitchFamily="18" charset="0"/>
                <a:cs typeface="Times New Roman" pitchFamily="18" charset="0"/>
              </a:rPr>
              <a:t>Первый блок </a:t>
            </a:r>
            <a:r>
              <a:rPr lang="ru-RU" altLang="ru-RU" sz="2400" dirty="0">
                <a:solidFill>
                  <a:srgbClr val="000000"/>
                </a:solidFill>
                <a:latin typeface="Times New Roman" pitchFamily="18" charset="0"/>
                <a:cs typeface="Times New Roman" pitchFamily="18" charset="0"/>
              </a:rPr>
              <a:t>первого уровня подготовки предполагает на основе ознакомления с отечественным и зарубежным опытом приобретение профессиональной ориентировки в содержании, целях, специфике социальной работы как профессиональной деятельности. Реальным субъектом такой деятельности </a:t>
            </a:r>
            <a:r>
              <a:rPr lang="ru-RU" altLang="ru-RU" sz="2400" dirty="0" smtClean="0">
                <a:solidFill>
                  <a:srgbClr val="000000"/>
                </a:solidFill>
                <a:latin typeface="Times New Roman" pitchFamily="18" charset="0"/>
                <a:cs typeface="Times New Roman" pitchFamily="18" charset="0"/>
              </a:rPr>
              <a:t>являются </a:t>
            </a:r>
            <a:r>
              <a:rPr lang="ru-RU" altLang="ru-RU" sz="2400" dirty="0" smtClean="0">
                <a:solidFill>
                  <a:schemeClr val="tx1"/>
                </a:solidFill>
                <a:latin typeface="Times New Roman" panose="02020603050405020304" pitchFamily="18" charset="0"/>
                <a:cs typeface="Times New Roman" panose="02020603050405020304" pitchFamily="18" charset="0"/>
              </a:rPr>
              <a:t>научно-исследовательские </a:t>
            </a:r>
            <a:r>
              <a:rPr lang="ru-RU" altLang="ru-RU" sz="2400" dirty="0" smtClean="0">
                <a:solidFill>
                  <a:srgbClr val="000000"/>
                </a:solidFill>
                <a:latin typeface="Times New Roman" pitchFamily="18" charset="0"/>
                <a:cs typeface="Times New Roman" pitchFamily="18" charset="0"/>
              </a:rPr>
              <a:t>и </a:t>
            </a:r>
            <a:r>
              <a:rPr lang="ru-RU" altLang="ru-RU" sz="2400" dirty="0">
                <a:solidFill>
                  <a:srgbClr val="000000"/>
                </a:solidFill>
                <a:latin typeface="Times New Roman" pitchFamily="18" charset="0"/>
                <a:cs typeface="Times New Roman" pitchFamily="18" charset="0"/>
              </a:rPr>
              <a:t>методические объединения, кафедры вуза</a:t>
            </a:r>
            <a:endParaRPr lang="ru-RU" sz="2400" dirty="0">
              <a:latin typeface="Times New Roman" panose="02020603050405020304" pitchFamily="18" charset="0"/>
              <a:cs typeface="Times New Roman" panose="02020603050405020304" pitchFamily="18" charset="0"/>
            </a:endParaRPr>
          </a:p>
        </p:txBody>
      </p:sp>
      <p:sp>
        <p:nvSpPr>
          <p:cNvPr id="8" name="Скругленный прямоугольник 7"/>
          <p:cNvSpPr/>
          <p:nvPr/>
        </p:nvSpPr>
        <p:spPr>
          <a:xfrm>
            <a:off x="463392" y="3501008"/>
            <a:ext cx="8640960" cy="302433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tx2">
                    <a:lumMod val="75000"/>
                  </a:schemeClr>
                </a:solidFill>
              </a:rPr>
              <a:t>Второй блок </a:t>
            </a:r>
            <a:r>
              <a:rPr lang="ru-RU" sz="2400" dirty="0">
                <a:solidFill>
                  <a:schemeClr val="tx2">
                    <a:lumMod val="75000"/>
                  </a:schemeClr>
                </a:solidFill>
              </a:rPr>
              <a:t>подготовки предполагает изучение, анализ и систематизацию нормативных документов. Он связан с освоением обобщенной ориентировки </a:t>
            </a:r>
            <a:r>
              <a:rPr lang="ru-RU" sz="2400" dirty="0" smtClean="0">
                <a:solidFill>
                  <a:schemeClr val="tx2">
                    <a:lumMod val="75000"/>
                  </a:schemeClr>
                </a:solidFill>
              </a:rPr>
              <a:t>в нормативно-правовой базе</a:t>
            </a:r>
            <a:r>
              <a:rPr lang="ru-RU" sz="2400" dirty="0">
                <a:solidFill>
                  <a:schemeClr val="tx2">
                    <a:lumMod val="75000"/>
                  </a:schemeClr>
                </a:solidFill>
              </a:rPr>
              <a:t>: а) самой социальной работы, б) процесса подготовки к ней в вузе. Субъектами второго блока являются: юридическая служба вуза</a:t>
            </a:r>
            <a:r>
              <a:rPr lang="ru-RU" sz="2400" dirty="0" smtClean="0">
                <a:solidFill>
                  <a:schemeClr val="tx2">
                    <a:lumMod val="75000"/>
                  </a:schemeClr>
                </a:solidFill>
              </a:rPr>
              <a:t>, учебно-</a:t>
            </a:r>
            <a:r>
              <a:rPr lang="ru-RU" sz="2400" dirty="0" err="1" smtClean="0">
                <a:solidFill>
                  <a:schemeClr val="tx2">
                    <a:lumMod val="75000"/>
                  </a:schemeClr>
                </a:solidFill>
              </a:rPr>
              <a:t>методическиеобъединения</a:t>
            </a:r>
            <a:r>
              <a:rPr lang="ru-RU" sz="2400" dirty="0">
                <a:solidFill>
                  <a:schemeClr val="tx2">
                    <a:lumMod val="75000"/>
                  </a:schemeClr>
                </a:solidFill>
              </a:rPr>
              <a:t>.</a:t>
            </a:r>
          </a:p>
        </p:txBody>
      </p:sp>
      <p:sp>
        <p:nvSpPr>
          <p:cNvPr id="9" name="Rectangle 1"/>
          <p:cNvSpPr>
            <a:spLocks noChangeArrowheads="1"/>
          </p:cNvSpPr>
          <p:nvPr/>
        </p:nvSpPr>
        <p:spPr bwMode="auto">
          <a:xfrm>
            <a:off x="4268070" y="-153888"/>
            <a:ext cx="6078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altLang="ru-RU" sz="9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91803637"/>
      </p:ext>
    </p:extLst>
  </p:cSld>
  <p:clrMapOvr>
    <a:masterClrMapping/>
  </p:clrMapOvr>
  <p:transition>
    <p:cover dir="l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688240" y="6534824"/>
            <a:ext cx="3543672" cy="365125"/>
          </a:xfrm>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26</a:t>
            </a:fld>
            <a:endParaRPr lang="ru-RU" altLang="ru-RU"/>
          </a:p>
        </p:txBody>
      </p:sp>
      <p:sp>
        <p:nvSpPr>
          <p:cNvPr id="8" name="Скругленный прямоугольник 7"/>
          <p:cNvSpPr/>
          <p:nvPr/>
        </p:nvSpPr>
        <p:spPr>
          <a:xfrm>
            <a:off x="505352" y="8620"/>
            <a:ext cx="8640960" cy="42844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gn="just" eaLnBrk="1" hangingPunct="1"/>
            <a:r>
              <a:rPr lang="ru-RU" sz="2400" b="1" i="1" dirty="0">
                <a:solidFill>
                  <a:schemeClr val="tx2">
                    <a:lumMod val="75000"/>
                  </a:schemeClr>
                </a:solidFill>
                <a:latin typeface="Times New Roman" panose="02020603050405020304" pitchFamily="18" charset="0"/>
                <a:cs typeface="Times New Roman" panose="02020603050405020304" pitchFamily="18" charset="0"/>
              </a:rPr>
              <a:t>Третий блок </a:t>
            </a:r>
            <a:r>
              <a:rPr lang="ru-RU" sz="2400" dirty="0">
                <a:solidFill>
                  <a:schemeClr val="tx2">
                    <a:lumMod val="75000"/>
                  </a:schemeClr>
                </a:solidFill>
                <a:latin typeface="Times New Roman" panose="02020603050405020304" pitchFamily="18" charset="0"/>
                <a:cs typeface="Times New Roman" panose="02020603050405020304" pitchFamily="18" charset="0"/>
              </a:rPr>
              <a:t>и реализуется на основе актуальной оценки и </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 прогностического </a:t>
            </a:r>
            <a:r>
              <a:rPr lang="ru-RU" sz="2400" dirty="0">
                <a:solidFill>
                  <a:schemeClr val="tx2">
                    <a:lumMod val="75000"/>
                  </a:schemeClr>
                </a:solidFill>
                <a:latin typeface="Times New Roman" panose="02020603050405020304" pitchFamily="18" charset="0"/>
                <a:cs typeface="Times New Roman" panose="02020603050405020304" pitchFamily="18" charset="0"/>
              </a:rPr>
              <a:t>анализа социальной ситуации.  Определение характера (качество, направление, количество СР), социального заказа, определение квалификационных требований и уровня</a:t>
            </a:r>
            <a:r>
              <a:rPr lang="ru-RU" altLang="ru-RU" sz="2400" b="1" i="1" dirty="0">
                <a:solidFill>
                  <a:schemeClr val="tx2">
                    <a:lumMod val="75000"/>
                  </a:schemeClr>
                </a:solidFill>
                <a:latin typeface="Times New Roman" pitchFamily="18" charset="0"/>
                <a:cs typeface="Times New Roman" pitchFamily="18" charset="0"/>
              </a:rPr>
              <a:t> </a:t>
            </a:r>
            <a:r>
              <a:rPr lang="ru-RU" altLang="ru-RU" sz="2400" dirty="0">
                <a:solidFill>
                  <a:srgbClr val="000000"/>
                </a:solidFill>
                <a:latin typeface="Times New Roman" pitchFamily="18" charset="0"/>
                <a:cs typeface="Times New Roman" pitchFamily="18" charset="0"/>
              </a:rPr>
              <a:t>профессионализма СР составляет </a:t>
            </a:r>
          </a:p>
          <a:p>
            <a:pPr lvl="0" algn="just"/>
            <a:r>
              <a:rPr lang="ru-RU" altLang="ru-RU" sz="2400" dirty="0">
                <a:solidFill>
                  <a:srgbClr val="000000"/>
                </a:solidFill>
                <a:latin typeface="Times New Roman" pitchFamily="18" charset="0"/>
                <a:cs typeface="Times New Roman" pitchFamily="18" charset="0"/>
              </a:rPr>
              <a:t>его содержание, которое выступает также в качестве образца — результата деятельности в процессе  подготовки. Субъектом является организационно-административная и  психологическая службы вуза</a:t>
            </a:r>
            <a:r>
              <a:rPr lang="ru-RU" altLang="ru-RU" sz="2400" dirty="0" smtClean="0">
                <a:solidFill>
                  <a:srgbClr val="000000"/>
                </a:solidFill>
                <a:latin typeface="Times New Roman" pitchFamily="18" charset="0"/>
                <a:cs typeface="Times New Roman" pitchFamily="18" charset="0"/>
              </a:rPr>
              <a:t>,  </a:t>
            </a:r>
            <a:r>
              <a:rPr lang="ru-RU" altLang="ru-RU" sz="2400" dirty="0">
                <a:solidFill>
                  <a:srgbClr val="000000"/>
                </a:solidFill>
                <a:latin typeface="Times New Roman" pitchFamily="18" charset="0"/>
                <a:cs typeface="Times New Roman" pitchFamily="18" charset="0"/>
              </a:rPr>
              <a:t>его </a:t>
            </a:r>
            <a:r>
              <a:rPr lang="ru-RU" altLang="ru-RU" sz="2400" dirty="0" smtClean="0">
                <a:solidFill>
                  <a:srgbClr val="000000"/>
                </a:solidFill>
                <a:latin typeface="Times New Roman" pitchFamily="18" charset="0"/>
                <a:cs typeface="Times New Roman" pitchFamily="18" charset="0"/>
              </a:rPr>
              <a:t>научно-исследовательские подразделения </a:t>
            </a:r>
            <a:r>
              <a:rPr lang="ru-RU" altLang="ru-RU" sz="2400" dirty="0">
                <a:solidFill>
                  <a:srgbClr val="000000"/>
                </a:solidFill>
                <a:latin typeface="Times New Roman" pitchFamily="18" charset="0"/>
                <a:cs typeface="Times New Roman" pitchFamily="18" charset="0"/>
              </a:rPr>
              <a:t>и кафедры</a:t>
            </a:r>
            <a:r>
              <a:rPr lang="ru-RU" altLang="ru-RU" dirty="0">
                <a:solidFill>
                  <a:srgbClr val="000000"/>
                </a:solidFill>
                <a:latin typeface="Times New Roman" pitchFamily="18" charset="0"/>
                <a:cs typeface="Times New Roman" pitchFamily="18" charset="0"/>
              </a:rPr>
              <a:t>.</a:t>
            </a:r>
            <a:endParaRPr lang="ru-RU" altLang="ru-RU" dirty="0">
              <a:solidFill>
                <a:schemeClr val="tx1"/>
              </a:solidFill>
            </a:endParaRPr>
          </a:p>
          <a:p>
            <a:pPr algn="ctr"/>
            <a:endParaRPr lang="ru-RU" dirty="0"/>
          </a:p>
        </p:txBody>
      </p:sp>
      <p:sp>
        <p:nvSpPr>
          <p:cNvPr id="2" name="Rectangle 1"/>
          <p:cNvSpPr>
            <a:spLocks noChangeArrowheads="1"/>
          </p:cNvSpPr>
          <p:nvPr/>
        </p:nvSpPr>
        <p:spPr bwMode="auto">
          <a:xfrm>
            <a:off x="323528" y="1452257"/>
            <a:ext cx="8640960" cy="105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6654" rIns="91440" bIns="66654"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indent="342900" algn="just" eaLnBrk="1" hangingPunct="1"/>
            <a:endParaRPr lang="ru-RU" sz="2000" b="1" i="1" dirty="0" smtClean="0"/>
          </a:p>
          <a:p>
            <a:pPr lvl="0" indent="342900" algn="just" eaLnBrk="1" hangingPunct="1"/>
            <a:endParaRPr lang="ru-RU" sz="2000" b="1" i="1" dirty="0"/>
          </a:p>
          <a:p>
            <a:pPr lvl="0" indent="342900" algn="just" eaLnBrk="1" hangingPunct="1"/>
            <a:endParaRPr lang="ru-RU" sz="2000" b="1" i="1" dirty="0" smtClean="0"/>
          </a:p>
        </p:txBody>
      </p:sp>
      <p:sp>
        <p:nvSpPr>
          <p:cNvPr id="3" name="Скругленный прямоугольник 2"/>
          <p:cNvSpPr/>
          <p:nvPr/>
        </p:nvSpPr>
        <p:spPr>
          <a:xfrm>
            <a:off x="777509" y="4506735"/>
            <a:ext cx="8352928" cy="23488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42900" algn="just" eaLnBrk="1" hangingPunct="1"/>
            <a:r>
              <a:rPr lang="ru-RU" altLang="ru-RU" sz="2400" b="1" i="1" dirty="0">
                <a:solidFill>
                  <a:srgbClr val="000000"/>
                </a:solidFill>
                <a:latin typeface="Times New Roman" panose="02020603050405020304" pitchFamily="18" charset="0"/>
                <a:cs typeface="Times New Roman" pitchFamily="18" charset="0"/>
              </a:rPr>
              <a:t>Четвертый блок </a:t>
            </a:r>
            <a:r>
              <a:rPr lang="ru-RU" altLang="ru-RU" sz="2400" dirty="0">
                <a:solidFill>
                  <a:srgbClr val="000000"/>
                </a:solidFill>
                <a:latin typeface="Times New Roman" pitchFamily="18" charset="0"/>
                <a:cs typeface="Times New Roman" pitchFamily="18" charset="0"/>
              </a:rPr>
              <a:t>есть разработка новой парадигмы содержания и </a:t>
            </a:r>
            <a:r>
              <a:rPr lang="ru-RU" altLang="ru-RU" sz="2400" dirty="0" smtClean="0">
                <a:solidFill>
                  <a:srgbClr val="000000"/>
                </a:solidFill>
                <a:latin typeface="Times New Roman" pitchFamily="18" charset="0"/>
                <a:cs typeface="Times New Roman" pitchFamily="18" charset="0"/>
              </a:rPr>
              <a:t>формы </a:t>
            </a:r>
            <a:r>
              <a:rPr lang="ru-RU" altLang="ru-RU" sz="2400" dirty="0" smtClean="0">
                <a:solidFill>
                  <a:schemeClr val="tx1"/>
                </a:solidFill>
                <a:latin typeface="Times New Roman" panose="02020603050405020304" pitchFamily="18" charset="0"/>
                <a:cs typeface="Times New Roman" panose="02020603050405020304" pitchFamily="18" charset="0"/>
              </a:rPr>
              <a:t>учебно-методического </a:t>
            </a:r>
            <a:r>
              <a:rPr lang="ru-RU" altLang="ru-RU" sz="2400" dirty="0" smtClean="0">
                <a:solidFill>
                  <a:srgbClr val="000000"/>
                </a:solidFill>
                <a:latin typeface="Times New Roman" pitchFamily="18" charset="0"/>
                <a:cs typeface="Times New Roman" pitchFamily="18" charset="0"/>
              </a:rPr>
              <a:t>обеспечения </a:t>
            </a:r>
            <a:r>
              <a:rPr lang="ru-RU" altLang="ru-RU" sz="2400" dirty="0">
                <a:solidFill>
                  <a:srgbClr val="000000"/>
                </a:solidFill>
                <a:latin typeface="Times New Roman" pitchFamily="18" charset="0"/>
                <a:cs typeface="Times New Roman" pitchFamily="18" charset="0"/>
              </a:rPr>
              <a:t>на </a:t>
            </a:r>
            <a:r>
              <a:rPr lang="ru-RU" altLang="ru-RU" sz="2400" dirty="0" smtClean="0">
                <a:solidFill>
                  <a:srgbClr val="000000"/>
                </a:solidFill>
                <a:latin typeface="Times New Roman" pitchFamily="18" charset="0"/>
                <a:cs typeface="Times New Roman" pitchFamily="18" charset="0"/>
              </a:rPr>
              <a:t>основе </a:t>
            </a:r>
            <a:r>
              <a:rPr lang="ru-RU" altLang="ru-RU" sz="2400" dirty="0" smtClean="0">
                <a:solidFill>
                  <a:schemeClr val="tx1"/>
                </a:solidFill>
                <a:latin typeface="Times New Roman" panose="02020603050405020304" pitchFamily="18" charset="0"/>
                <a:cs typeface="Times New Roman" panose="02020603050405020304" pitchFamily="18" charset="0"/>
              </a:rPr>
              <a:t>личностно-</a:t>
            </a:r>
            <a:r>
              <a:rPr lang="ru-RU" altLang="ru-RU" sz="2400" dirty="0" err="1" smtClean="0">
                <a:solidFill>
                  <a:schemeClr val="tx1"/>
                </a:solidFill>
                <a:latin typeface="Times New Roman" panose="02020603050405020304" pitchFamily="18" charset="0"/>
                <a:cs typeface="Times New Roman" panose="02020603050405020304" pitchFamily="18" charset="0"/>
              </a:rPr>
              <a:t>деятельностного</a:t>
            </a:r>
            <a:r>
              <a:rPr lang="ru-RU" altLang="ru-RU" sz="2400" dirty="0" smtClean="0">
                <a:solidFill>
                  <a:schemeClr val="tx1"/>
                </a:solidFill>
                <a:latin typeface="Times New Roman" panose="02020603050405020304" pitchFamily="18" charset="0"/>
                <a:cs typeface="Times New Roman" panose="02020603050405020304" pitchFamily="18" charset="0"/>
              </a:rPr>
              <a:t> </a:t>
            </a:r>
            <a:r>
              <a:rPr lang="ru-RU" altLang="ru-RU" sz="2400" dirty="0" smtClean="0">
                <a:solidFill>
                  <a:srgbClr val="000000"/>
                </a:solidFill>
                <a:latin typeface="Times New Roman" pitchFamily="18" charset="0"/>
                <a:cs typeface="Times New Roman" pitchFamily="18" charset="0"/>
              </a:rPr>
              <a:t>подхода </a:t>
            </a:r>
            <a:r>
              <a:rPr lang="ru-RU" altLang="ru-RU" sz="2400" dirty="0">
                <a:solidFill>
                  <a:srgbClr val="000000"/>
                </a:solidFill>
                <a:latin typeface="Times New Roman" pitchFamily="18" charset="0"/>
                <a:cs typeface="Times New Roman" pitchFamily="18" charset="0"/>
              </a:rPr>
              <a:t>и гуманистической психологии. Субъекты —</a:t>
            </a:r>
            <a:r>
              <a:rPr lang="ru-RU" altLang="ru-RU" sz="2400" dirty="0" smtClean="0">
                <a:solidFill>
                  <a:schemeClr val="tx1"/>
                </a:solidFill>
                <a:latin typeface="Times New Roman" panose="02020603050405020304" pitchFamily="18" charset="0"/>
                <a:cs typeface="Times New Roman" panose="02020603050405020304" pitchFamily="18" charset="0"/>
              </a:rPr>
              <a:t>учебно-методические </a:t>
            </a:r>
            <a:r>
              <a:rPr lang="ru-RU" altLang="ru-RU" sz="2400" dirty="0" smtClean="0">
                <a:solidFill>
                  <a:srgbClr val="000000"/>
                </a:solidFill>
                <a:latin typeface="Times New Roman" pitchFamily="18" charset="0"/>
                <a:cs typeface="Times New Roman" pitchFamily="18" charset="0"/>
              </a:rPr>
              <a:t>объединения</a:t>
            </a:r>
            <a:r>
              <a:rPr lang="ru-RU" altLang="ru-RU" sz="2400" dirty="0">
                <a:solidFill>
                  <a:srgbClr val="000000"/>
                </a:solidFill>
                <a:latin typeface="Times New Roman" pitchFamily="18" charset="0"/>
                <a:cs typeface="Times New Roman" pitchFamily="18" charset="0"/>
              </a:rPr>
              <a:t>, исследовательские группы</a:t>
            </a:r>
            <a:r>
              <a:rPr lang="ru-RU" altLang="ru-RU" dirty="0">
                <a:solidFill>
                  <a:srgbClr val="000000"/>
                </a:solidFill>
                <a:latin typeface="Times New Roman" pitchFamily="18" charset="0"/>
                <a:cs typeface="Times New Roman" pitchFamily="18" charset="0"/>
              </a:rPr>
              <a:t>.</a:t>
            </a:r>
            <a:r>
              <a:rPr lang="ru-RU" altLang="ru-RU" sz="1050" dirty="0">
                <a:solidFill>
                  <a:schemeClr val="tx1"/>
                </a:solidFill>
                <a:latin typeface="Arial" pitchFamily="34" charset="0"/>
                <a:cs typeface="Arial" pitchFamily="34" charset="0"/>
              </a:rPr>
              <a:t> </a:t>
            </a:r>
            <a:endParaRPr lang="ru-RU" altLang="ru-RU" sz="2400" dirty="0">
              <a:solidFill>
                <a:schemeClr val="tx1"/>
              </a:solidFill>
              <a:latin typeface="Arial" pitchFamily="34" charset="0"/>
              <a:cs typeface="Arial" pitchFamily="34" charset="0"/>
            </a:endParaRPr>
          </a:p>
        </p:txBody>
      </p:sp>
      <p:sp>
        <p:nvSpPr>
          <p:cNvPr id="13" name="Rectangle 5"/>
          <p:cNvSpPr>
            <a:spLocks noChangeArrowheads="1"/>
          </p:cNvSpPr>
          <p:nvPr/>
        </p:nvSpPr>
        <p:spPr bwMode="auto">
          <a:xfrm>
            <a:off x="4877670" y="455712"/>
            <a:ext cx="6078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342900">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altLang="ru-RU" sz="14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altLang="ru-RU" sz="9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43112100"/>
      </p:ext>
    </p:extLst>
  </p:cSld>
  <p:clrMapOvr>
    <a:masterClrMapping/>
  </p:clrMapOvr>
  <p:transition>
    <p:cover dir="l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688240" y="6534824"/>
            <a:ext cx="3543672" cy="365125"/>
          </a:xfrm>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27</a:t>
            </a:fld>
            <a:endParaRPr lang="ru-RU" altLang="ru-RU"/>
          </a:p>
        </p:txBody>
      </p:sp>
      <p:sp>
        <p:nvSpPr>
          <p:cNvPr id="7" name="Скругленный прямоугольник 6"/>
          <p:cNvSpPr/>
          <p:nvPr/>
        </p:nvSpPr>
        <p:spPr>
          <a:xfrm>
            <a:off x="250424" y="244097"/>
            <a:ext cx="8640960" cy="30243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Скругленный прямоугольник 7"/>
          <p:cNvSpPr/>
          <p:nvPr/>
        </p:nvSpPr>
        <p:spPr>
          <a:xfrm>
            <a:off x="250424" y="3645024"/>
            <a:ext cx="8640960" cy="31843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a:solidFill>
                  <a:schemeClr val="tx2">
                    <a:lumMod val="75000"/>
                  </a:schemeClr>
                </a:solidFill>
              </a:rPr>
              <a:t>Седьмой блок </a:t>
            </a:r>
            <a:r>
              <a:rPr lang="ru-RU" sz="2400" dirty="0">
                <a:solidFill>
                  <a:schemeClr val="tx2">
                    <a:lumMod val="75000"/>
                  </a:schemeClr>
                </a:solidFill>
              </a:rPr>
              <a:t>профессиональной подготовки — организация учебного процесса по четырехкомпонентной схеме (освоение знаний, практика, тренинг, исследовательская работа) при параллельном освоении каждого из компонентов, модульной организации преподавания учебных дисциплин, разграничении на основные (базисные), элективные курсы, факультативы. Субъектами являются</a:t>
            </a:r>
            <a:r>
              <a:rPr lang="ru-RU" sz="2400" dirty="0" smtClean="0">
                <a:solidFill>
                  <a:schemeClr val="tx2">
                    <a:lumMod val="75000"/>
                  </a:schemeClr>
                </a:solidFill>
              </a:rPr>
              <a:t>: учебно-методические объединения</a:t>
            </a:r>
            <a:r>
              <a:rPr lang="ru-RU" sz="2400" dirty="0">
                <a:solidFill>
                  <a:schemeClr val="tx2">
                    <a:lumMod val="75000"/>
                  </a:schemeClr>
                </a:solidFill>
              </a:rPr>
              <a:t>, преподавательский корпус.</a:t>
            </a:r>
          </a:p>
        </p:txBody>
      </p:sp>
      <p:sp>
        <p:nvSpPr>
          <p:cNvPr id="2" name="Rectangle 1"/>
          <p:cNvSpPr>
            <a:spLocks noChangeArrowheads="1"/>
          </p:cNvSpPr>
          <p:nvPr/>
        </p:nvSpPr>
        <p:spPr bwMode="auto">
          <a:xfrm>
            <a:off x="323528" y="1452257"/>
            <a:ext cx="8640960" cy="1057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66654" rIns="91440" bIns="66654"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indent="342900" algn="just" eaLnBrk="1" hangingPunct="1"/>
            <a:endParaRPr lang="ru-RU" sz="2000" b="1" i="1" dirty="0" smtClean="0"/>
          </a:p>
          <a:p>
            <a:pPr lvl="0" indent="342900" algn="just" eaLnBrk="1" hangingPunct="1"/>
            <a:endParaRPr lang="ru-RU" sz="2000" b="1" i="1" dirty="0"/>
          </a:p>
          <a:p>
            <a:pPr lvl="0" indent="342900" algn="just" eaLnBrk="1" hangingPunct="1"/>
            <a:endParaRPr lang="ru-RU" sz="2000" b="1" i="1" dirty="0" smtClean="0"/>
          </a:p>
        </p:txBody>
      </p:sp>
      <p:sp>
        <p:nvSpPr>
          <p:cNvPr id="3" name="Rectangle 2"/>
          <p:cNvSpPr>
            <a:spLocks noChangeArrowheads="1"/>
          </p:cNvSpPr>
          <p:nvPr/>
        </p:nvSpPr>
        <p:spPr bwMode="auto">
          <a:xfrm>
            <a:off x="250424" y="305652"/>
            <a:ext cx="871406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a:defRPr>
                <a:solidFill>
                  <a:schemeClr val="tx1"/>
                </a:solidFill>
                <a:latin typeface="Arial" pitchFamily="34" charset="0"/>
                <a:cs typeface="Arial" pitchFamily="34" charset="0"/>
              </a:defRPr>
            </a:lvl1pPr>
            <a:lvl2pPr marL="457200">
              <a:defRPr>
                <a:solidFill>
                  <a:schemeClr val="tx1"/>
                </a:solidFill>
                <a:latin typeface="Arial" pitchFamily="34" charset="0"/>
                <a:cs typeface="Arial" pitchFamily="34" charset="0"/>
              </a:defRPr>
            </a:lvl2pPr>
            <a:lvl3pPr marL="914400">
              <a:defRPr>
                <a:solidFill>
                  <a:schemeClr val="tx1"/>
                </a:solidFill>
                <a:latin typeface="Arial" pitchFamily="34" charset="0"/>
                <a:cs typeface="Arial" pitchFamily="34" charset="0"/>
              </a:defRPr>
            </a:lvl3pPr>
            <a:lvl4pPr marL="1371600">
              <a:defRPr>
                <a:solidFill>
                  <a:schemeClr val="tx1"/>
                </a:solidFill>
                <a:latin typeface="Arial" pitchFamily="34" charset="0"/>
                <a:cs typeface="Arial" pitchFamily="34" charset="0"/>
              </a:defRPr>
            </a:lvl4pPr>
            <a:lvl5pPr marL="1828800">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342900" defTabSz="914400" rtl="0" eaLnBrk="1" fontAlgn="base" latinLnBrk="0" hangingPunct="1">
              <a:lnSpc>
                <a:spcPct val="100000"/>
              </a:lnSpc>
              <a:spcBef>
                <a:spcPct val="0"/>
              </a:spcBef>
              <a:spcAft>
                <a:spcPct val="0"/>
              </a:spcAft>
              <a:buClrTx/>
              <a:buSzTx/>
              <a:buFontTx/>
              <a:buNone/>
              <a:tabLst/>
            </a:pPr>
            <a:r>
              <a:rPr kumimoji="0" lang="ru-RU" altLang="ru-RU" sz="2400" b="1" i="1" u="none" strike="noStrike" cap="none" normalizeH="0" baseline="0" dirty="0" smtClean="0">
                <a:ln>
                  <a:noFill/>
                </a:ln>
                <a:solidFill>
                  <a:srgbClr val="000000"/>
                </a:solidFill>
                <a:effectLst/>
                <a:latin typeface="Times New Roman" pitchFamily="18" charset="0"/>
                <a:cs typeface="Times New Roman" pitchFamily="18" charset="0"/>
              </a:rPr>
              <a:t>Пятый блок </a:t>
            </a:r>
            <a:r>
              <a:rPr kumimoji="0" lang="ru-RU" altLang="ru-RU" sz="2400" b="0" i="0" u="none" strike="noStrike" cap="none" normalizeH="0" baseline="0" dirty="0" smtClean="0">
                <a:ln>
                  <a:noFill/>
                </a:ln>
                <a:solidFill>
                  <a:srgbClr val="000000"/>
                </a:solidFill>
                <a:effectLst/>
                <a:latin typeface="Times New Roman" pitchFamily="18" charset="0"/>
                <a:cs typeface="Times New Roman" pitchFamily="18" charset="0"/>
              </a:rPr>
              <a:t>подготовки включает профессиональный  отбор преподавателей и студентов на основе  соответствия квалификационным требованиям по личностным, коммуникативным и интерактивным характеристикам. Субъект деятельности — социально-психологическая служба вуза.</a:t>
            </a:r>
            <a:endParaRPr kumimoji="0" lang="ru-RU" altLang="ru-RU" sz="2400" b="0" i="0" u="none" strike="noStrike" cap="none" normalizeH="0" baseline="0" dirty="0" smtClean="0">
              <a:ln>
                <a:noFill/>
              </a:ln>
              <a:solidFill>
                <a:schemeClr val="tx1"/>
              </a:solidFill>
              <a:effectLst/>
            </a:endParaRPr>
          </a:p>
          <a:p>
            <a:pPr marL="0" marR="0" lvl="0" indent="342900" defTabSz="914400" rtl="0" eaLnBrk="0" fontAlgn="base" latinLnBrk="0" hangingPunct="0">
              <a:lnSpc>
                <a:spcPct val="100000"/>
              </a:lnSpc>
              <a:spcBef>
                <a:spcPct val="0"/>
              </a:spcBef>
              <a:spcAft>
                <a:spcPct val="0"/>
              </a:spcAft>
              <a:buClrTx/>
              <a:buSzTx/>
              <a:buFontTx/>
              <a:buNone/>
              <a:tabLst/>
            </a:pPr>
            <a:r>
              <a:rPr kumimoji="0" lang="ru-RU" altLang="ru-RU" sz="2400" b="1" i="1" u="none" strike="noStrike" cap="none" normalizeH="0" baseline="0" dirty="0" smtClean="0">
                <a:ln>
                  <a:noFill/>
                </a:ln>
                <a:solidFill>
                  <a:srgbClr val="000000"/>
                </a:solidFill>
                <a:effectLst/>
                <a:latin typeface="Times New Roman" pitchFamily="18" charset="0"/>
                <a:cs typeface="Times New Roman" pitchFamily="18" charset="0"/>
              </a:rPr>
              <a:t>Шестой блок </a:t>
            </a:r>
            <a:r>
              <a:rPr kumimoji="0" lang="ru-RU" altLang="ru-RU" sz="2400" b="0" i="0" u="none" strike="noStrike" cap="none" normalizeH="0" baseline="0" dirty="0" smtClean="0">
                <a:ln>
                  <a:noFill/>
                </a:ln>
                <a:solidFill>
                  <a:srgbClr val="000000"/>
                </a:solidFill>
                <a:effectLst/>
                <a:latin typeface="Times New Roman" pitchFamily="18" charset="0"/>
                <a:cs typeface="Times New Roman" pitchFamily="18" charset="0"/>
              </a:rPr>
              <a:t>подготовки — комплектование учебных групп. Субъекты деятельности —  администрация вуза, психологическая служба</a:t>
            </a:r>
            <a:r>
              <a:rPr kumimoji="0" lang="ru-RU" altLang="ru-RU" sz="20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altLang="ru-RU"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857106"/>
      </p:ext>
    </p:extLst>
  </p:cSld>
  <p:clrMapOvr>
    <a:masterClrMapping/>
  </p:clrMapOvr>
  <p:transition>
    <p:cover dir="l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a:xfrm>
            <a:off x="4688240" y="6534824"/>
            <a:ext cx="3543672" cy="365125"/>
          </a:xfrm>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28</a:t>
            </a:fld>
            <a:endParaRPr lang="ru-RU" altLang="ru-RU"/>
          </a:p>
        </p:txBody>
      </p:sp>
      <p:sp>
        <p:nvSpPr>
          <p:cNvPr id="7" name="Скругленный прямоугольник 6"/>
          <p:cNvSpPr/>
          <p:nvPr/>
        </p:nvSpPr>
        <p:spPr>
          <a:xfrm>
            <a:off x="0" y="188640"/>
            <a:ext cx="9144000" cy="51845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400" b="1" i="1" dirty="0" smtClean="0">
              <a:solidFill>
                <a:schemeClr val="tx2">
                  <a:lumMod val="75000"/>
                </a:schemeClr>
              </a:solidFill>
            </a:endParaRPr>
          </a:p>
          <a:p>
            <a:r>
              <a:rPr lang="ru-RU" sz="2400" b="1" i="1" dirty="0" smtClean="0">
                <a:solidFill>
                  <a:schemeClr val="tx1">
                    <a:lumMod val="95000"/>
                    <a:lumOff val="5000"/>
                  </a:schemeClr>
                </a:solidFill>
              </a:rPr>
              <a:t>Восьмой </a:t>
            </a:r>
            <a:r>
              <a:rPr lang="ru-RU" sz="2400" b="1" i="1" dirty="0">
                <a:solidFill>
                  <a:schemeClr val="tx1">
                    <a:lumMod val="95000"/>
                    <a:lumOff val="5000"/>
                  </a:schemeClr>
                </a:solidFill>
              </a:rPr>
              <a:t>блок </a:t>
            </a:r>
            <a:r>
              <a:rPr lang="ru-RU" sz="2400" b="1" i="1" dirty="0" smtClean="0">
                <a:solidFill>
                  <a:schemeClr val="tx1">
                    <a:lumMod val="95000"/>
                    <a:lumOff val="5000"/>
                  </a:schemeClr>
                </a:solidFill>
              </a:rPr>
              <a:t>ПП </a:t>
            </a:r>
            <a:r>
              <a:rPr lang="ru-RU" sz="2400" dirty="0" smtClean="0">
                <a:solidFill>
                  <a:schemeClr val="tx1">
                    <a:lumMod val="95000"/>
                    <a:lumOff val="5000"/>
                  </a:schemeClr>
                </a:solidFill>
              </a:rPr>
              <a:t>включает </a:t>
            </a:r>
            <a:r>
              <a:rPr lang="ru-RU" sz="2400" dirty="0">
                <a:solidFill>
                  <a:schemeClr val="tx1">
                    <a:lumMod val="95000"/>
                    <a:lumOff val="5000"/>
                  </a:schemeClr>
                </a:solidFill>
              </a:rPr>
              <a:t>организацию учебного процесса как управление учебной деятельностью студента и группы. Субъекты — преподаватели и сами студенты.</a:t>
            </a:r>
          </a:p>
          <a:p>
            <a:r>
              <a:rPr lang="ru-RU" sz="2400" b="1" i="1" dirty="0">
                <a:solidFill>
                  <a:schemeClr val="tx1">
                    <a:lumMod val="95000"/>
                    <a:lumOff val="5000"/>
                  </a:schemeClr>
                </a:solidFill>
              </a:rPr>
              <a:t>Девятый блок </a:t>
            </a:r>
            <a:r>
              <a:rPr lang="ru-RU" sz="2400" dirty="0" smtClean="0">
                <a:solidFill>
                  <a:schemeClr val="tx1">
                    <a:lumMod val="95000"/>
                    <a:lumOff val="5000"/>
                  </a:schemeClr>
                </a:solidFill>
              </a:rPr>
              <a:t>и </a:t>
            </a:r>
            <a:r>
              <a:rPr lang="ru-RU" sz="2400" dirty="0">
                <a:solidFill>
                  <a:schemeClr val="tx1">
                    <a:lumMod val="95000"/>
                    <a:lumOff val="5000"/>
                  </a:schemeClr>
                </a:solidFill>
              </a:rPr>
              <a:t>— обеспечение условий и положительного подкрепления практики в социальных службах, пансионатах, интернатах и т.д., формирование и деятельность института супервизоров. Субъекты </a:t>
            </a:r>
            <a:r>
              <a:rPr lang="ru-RU" sz="2400" dirty="0" smtClean="0">
                <a:solidFill>
                  <a:schemeClr val="tx1">
                    <a:lumMod val="95000"/>
                    <a:lumOff val="5000"/>
                  </a:schemeClr>
                </a:solidFill>
              </a:rPr>
              <a:t>деятельности — </a:t>
            </a:r>
            <a:r>
              <a:rPr lang="ru-RU" sz="2400" dirty="0">
                <a:solidFill>
                  <a:schemeClr val="tx1">
                    <a:lumMod val="95000"/>
                    <a:lumOff val="5000"/>
                  </a:schemeClr>
                </a:solidFill>
              </a:rPr>
              <a:t>администрации вузов, </a:t>
            </a:r>
            <a:r>
              <a:rPr lang="ru-RU" sz="2400" dirty="0" smtClean="0">
                <a:solidFill>
                  <a:schemeClr val="tx1">
                    <a:lumMod val="95000"/>
                    <a:lumOff val="5000"/>
                  </a:schemeClr>
                </a:solidFill>
              </a:rPr>
              <a:t>научно-методические объединения</a:t>
            </a:r>
            <a:r>
              <a:rPr lang="ru-RU" sz="2400" dirty="0">
                <a:solidFill>
                  <a:schemeClr val="tx1">
                    <a:lumMod val="95000"/>
                    <a:lumOff val="5000"/>
                  </a:schemeClr>
                </a:solidFill>
              </a:rPr>
              <a:t>, администрации социальных учреждений, супервизоры, студенты</a:t>
            </a:r>
            <a:r>
              <a:rPr lang="ru-RU" sz="2400" dirty="0" smtClean="0">
                <a:solidFill>
                  <a:schemeClr val="tx1">
                    <a:lumMod val="95000"/>
                    <a:lumOff val="5000"/>
                  </a:schemeClr>
                </a:solidFill>
              </a:rPr>
              <a:t>.</a:t>
            </a:r>
          </a:p>
          <a:p>
            <a:r>
              <a:rPr lang="ru-RU" sz="2400" b="1" i="1" dirty="0">
                <a:solidFill>
                  <a:schemeClr val="tx1">
                    <a:lumMod val="95000"/>
                    <a:lumOff val="5000"/>
                  </a:schemeClr>
                </a:solidFill>
              </a:rPr>
              <a:t>Десятый блок </a:t>
            </a:r>
            <a:r>
              <a:rPr lang="ru-RU" sz="2400" dirty="0" smtClean="0">
                <a:solidFill>
                  <a:schemeClr val="tx1">
                    <a:lumMod val="95000"/>
                    <a:lumOff val="5000"/>
                  </a:schemeClr>
                </a:solidFill>
              </a:rPr>
              <a:t>п </a:t>
            </a:r>
            <a:r>
              <a:rPr lang="ru-RU" sz="2400" dirty="0">
                <a:solidFill>
                  <a:schemeClr val="tx1">
                    <a:lumMod val="95000"/>
                    <a:lumOff val="5000"/>
                  </a:schemeClr>
                </a:solidFill>
              </a:rPr>
              <a:t>предполагает организацию управляемой дифференциации обучения по специализациям с учетом интересов, способностей, возможностей обучающихся, результатов их предшествующего обучения. Субъект — кафедры.</a:t>
            </a:r>
          </a:p>
          <a:p>
            <a:pPr algn="ctr"/>
            <a:endParaRPr lang="ru-RU" dirty="0"/>
          </a:p>
        </p:txBody>
      </p:sp>
      <p:sp>
        <p:nvSpPr>
          <p:cNvPr id="8" name="Скругленный прямоугольник 7"/>
          <p:cNvSpPr/>
          <p:nvPr/>
        </p:nvSpPr>
        <p:spPr>
          <a:xfrm>
            <a:off x="251520" y="5580816"/>
            <a:ext cx="8640960" cy="108012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tx1">
                    <a:lumMod val="95000"/>
                    <a:lumOff val="5000"/>
                  </a:schemeClr>
                </a:solidFill>
              </a:rPr>
              <a:t>Одиннадцатый блок </a:t>
            </a:r>
            <a:r>
              <a:rPr lang="ru-RU" sz="2000" dirty="0">
                <a:solidFill>
                  <a:schemeClr val="tx1">
                    <a:lumMod val="95000"/>
                    <a:lumOff val="5000"/>
                  </a:schemeClr>
                </a:solidFill>
              </a:rPr>
              <a:t>подготовки — руководство саморазвитием студентов. Субъекты этой деятельности — как преподаватели, так и сами студенты.</a:t>
            </a:r>
          </a:p>
        </p:txBody>
      </p:sp>
    </p:spTree>
    <p:extLst>
      <p:ext uri="{BB962C8B-B14F-4D97-AF65-F5344CB8AC3E}">
        <p14:creationId xmlns:p14="http://schemas.microsoft.com/office/powerpoint/2010/main" val="15857106"/>
      </p:ext>
    </p:extLst>
  </p:cSld>
  <p:clrMapOvr>
    <a:masterClrMapping/>
  </p:clrMapOvr>
  <p:transition>
    <p:cover dir="l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29</a:t>
            </a:fld>
            <a:endParaRPr lang="ru-RU" altLang="ru-RU"/>
          </a:p>
        </p:txBody>
      </p:sp>
      <p:pic>
        <p:nvPicPr>
          <p:cNvPr id="78850" name="Picture 2" descr="http://900igr.net/up/datas/53604/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4"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803273"/>
      </p:ext>
    </p:extLst>
  </p:cSld>
  <p:clrMapOvr>
    <a:masterClrMapping/>
  </p:clrMapOvr>
  <p:transition>
    <p:cover dir="l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a:t>
            </a:fld>
            <a:endParaRPr lang="ru-RU" altLang="ru-RU"/>
          </a:p>
        </p:txBody>
      </p:sp>
      <p:pic>
        <p:nvPicPr>
          <p:cNvPr id="83970" name="Picture 2" descr="https://myslide.ru/documents_3/a7efd420b372e5d4e8b2816ab58bb1cf/img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Горизонтальный свиток 6"/>
          <p:cNvSpPr/>
          <p:nvPr/>
        </p:nvSpPr>
        <p:spPr>
          <a:xfrm>
            <a:off x="323528" y="3717032"/>
            <a:ext cx="8424936" cy="3312368"/>
          </a:xfrm>
          <a:prstGeom prst="horizont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b="1" dirty="0" smtClean="0">
                <a:solidFill>
                  <a:schemeClr val="accent5">
                    <a:lumMod val="50000"/>
                  </a:schemeClr>
                </a:solidFill>
              </a:rPr>
              <a:t>            Направление</a:t>
            </a:r>
            <a:r>
              <a:rPr lang="ru-RU" sz="3200" b="1" dirty="0">
                <a:solidFill>
                  <a:schemeClr val="accent5">
                    <a:lumMod val="50000"/>
                  </a:schemeClr>
                </a:solidFill>
              </a:rPr>
              <a:t>, в котором человек начинает </a:t>
            </a:r>
            <a:r>
              <a:rPr lang="ru-RU" sz="3200" b="1" dirty="0" smtClean="0">
                <a:solidFill>
                  <a:schemeClr val="accent5">
                    <a:lumMod val="50000"/>
                  </a:schemeClr>
                </a:solidFill>
              </a:rPr>
              <a:t> свое </a:t>
            </a:r>
            <a:r>
              <a:rPr lang="ru-RU" sz="3200" b="1" dirty="0">
                <a:solidFill>
                  <a:schemeClr val="accent5">
                    <a:lumMod val="50000"/>
                  </a:schemeClr>
                </a:solidFill>
              </a:rPr>
              <a:t>образование, определят его будущее</a:t>
            </a:r>
            <a:r>
              <a:rPr lang="ru-RU" sz="3200" dirty="0">
                <a:solidFill>
                  <a:schemeClr val="accent5">
                    <a:lumMod val="50000"/>
                  </a:schemeClr>
                </a:solidFill>
              </a:rPr>
              <a:t>.</a:t>
            </a:r>
          </a:p>
          <a:p>
            <a:r>
              <a:rPr lang="ru-RU" sz="2400" dirty="0" smtClean="0">
                <a:solidFill>
                  <a:schemeClr val="accent5">
                    <a:lumMod val="50000"/>
                  </a:schemeClr>
                </a:solidFill>
              </a:rPr>
              <a:t>                                                                                             Платон</a:t>
            </a:r>
            <a:endParaRPr lang="ru-RU" sz="2400" dirty="0">
              <a:solidFill>
                <a:schemeClr val="accent5">
                  <a:lumMod val="50000"/>
                </a:schemeClr>
              </a:solidFill>
            </a:endParaRPr>
          </a:p>
        </p:txBody>
      </p:sp>
      <p:sp>
        <p:nvSpPr>
          <p:cNvPr id="8" name="Прямоугольник 7"/>
          <p:cNvSpPr/>
          <p:nvPr/>
        </p:nvSpPr>
        <p:spPr>
          <a:xfrm>
            <a:off x="1475656" y="440668"/>
            <a:ext cx="648072" cy="68407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66938579"/>
      </p:ext>
    </p:extLst>
  </p:cSld>
  <p:clrMapOvr>
    <a:masterClrMapping/>
  </p:clrMapOvr>
  <p:transition>
    <p:cover dir="l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30</a:t>
            </a:fld>
            <a:endParaRPr lang="ru-RU" altLang="ru-RU"/>
          </a:p>
        </p:txBody>
      </p:sp>
      <p:pic>
        <p:nvPicPr>
          <p:cNvPr id="71682" name="Picture 2" descr="https://pptcloud3.ams3.digitaloceanspaces.com/slides/pics/002/792/968/original/Slide5.jpg?1490465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1"/>
            <a:ext cx="914740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125193"/>
      </p:ext>
    </p:extLst>
  </p:cSld>
  <p:clrMapOvr>
    <a:masterClrMapping/>
  </p:clrMapOvr>
  <p:transition>
    <p:cover dir="l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31</a:t>
            </a:fld>
            <a:endParaRPr lang="ru-RU" altLang="ru-RU"/>
          </a:p>
        </p:txBody>
      </p:sp>
      <p:pic>
        <p:nvPicPr>
          <p:cNvPr id="70658" name="Picture 2" descr="https://pptcloud3.ams3.digitaloceanspaces.com/slides/pics/002/792/970/original/Slide7.jpg?1490465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1"/>
            <a:ext cx="914400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244080"/>
      </p:ext>
    </p:extLst>
  </p:cSld>
  <p:clrMapOvr>
    <a:masterClrMapping/>
  </p:clrMapOvr>
  <p:transition>
    <p:cover dir="l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32</a:t>
            </a:fld>
            <a:endParaRPr lang="ru-RU" altLang="ru-RU"/>
          </a:p>
        </p:txBody>
      </p:sp>
      <p:pic>
        <p:nvPicPr>
          <p:cNvPr id="93186" name="Picture 2" descr="https://arhivurokov.ru/multiurok/html/2017/02/07/s_5899aba0457b4/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8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21937"/>
      </p:ext>
    </p:extLst>
  </p:cSld>
  <p:clrMapOvr>
    <a:masterClrMapping/>
  </p:clrMapOvr>
  <p:transition>
    <p:cover dir="l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33</a:t>
            </a:fld>
            <a:endParaRPr lang="ru-RU" altLang="ru-RU"/>
          </a:p>
        </p:txBody>
      </p:sp>
      <p:pic>
        <p:nvPicPr>
          <p:cNvPr id="92162" name="Picture 2" descr="http://900igr.net/up/datas/89024/0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 y="16768"/>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654679"/>
      </p:ext>
    </p:extLst>
  </p:cSld>
  <p:clrMapOvr>
    <a:masterClrMapping/>
  </p:clrMapOvr>
  <p:transition>
    <p:cover dir="l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34</a:t>
            </a:fld>
            <a:endParaRPr lang="ru-RU" altLang="ru-RU"/>
          </a:p>
        </p:txBody>
      </p:sp>
      <p:pic>
        <p:nvPicPr>
          <p:cNvPr id="5122" name="Picture 2" descr="https://cloud.prezentacii.org/18/09/73045/images/screen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646378"/>
      </p:ext>
    </p:extLst>
  </p:cSld>
  <p:clrMapOvr>
    <a:masterClrMapping/>
  </p:clrMapOvr>
  <p:transition>
    <p:cover dir="l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35</a:t>
            </a:fld>
            <a:endParaRPr lang="ru-RU" altLang="ru-RU"/>
          </a:p>
        </p:txBody>
      </p:sp>
      <p:pic>
        <p:nvPicPr>
          <p:cNvPr id="3074" name="Picture 2" descr="https://cf.ppt-online.org/files1/slide/g/g5LF1INB6E3rfWJyhTAcztp4RPV2bwQ7MmHdaClkZ/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447675"/>
            <a:ext cx="9252520" cy="7305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f2.ppt-online.org/files2/slide/i/iJYMeg5amPbsHG4TCyjrVlLFdh8W3NKRUO9fpZE06/slide-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71400"/>
            <a:ext cx="9252520" cy="730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208716"/>
      </p:ext>
    </p:extLst>
  </p:cSld>
  <p:clrMapOvr>
    <a:masterClrMapping/>
  </p:clrMapOvr>
  <p:transition>
    <p:cover dir="l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36</a:t>
            </a:fld>
            <a:endParaRPr lang="ru-RU" altLang="ru-RU"/>
          </a:p>
        </p:txBody>
      </p:sp>
      <p:pic>
        <p:nvPicPr>
          <p:cNvPr id="2050" name="Picture 2" descr="https://cf.ppt-online.org/files1/slide/e/eMk9P7JOzL8DdHF5YX1ZobBRtSlwEqCW2v0axjyrKs/slide-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675"/>
            <a:ext cx="9753600" cy="730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030008"/>
      </p:ext>
    </p:extLst>
  </p:cSld>
  <p:clrMapOvr>
    <a:masterClrMapping/>
  </p:clrMapOvr>
  <p:transition>
    <p:cover dir="l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37</a:t>
            </a:fld>
            <a:endParaRPr lang="ru-RU" altLang="ru-RU"/>
          </a:p>
        </p:txBody>
      </p:sp>
      <p:pic>
        <p:nvPicPr>
          <p:cNvPr id="4098" name="Picture 2" descr="http://images.myshared.ru/17/1107423/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4" y="0"/>
            <a:ext cx="915638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876256" y="6093296"/>
            <a:ext cx="22677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178311889"/>
      </p:ext>
    </p:extLst>
  </p:cSld>
  <p:clrMapOvr>
    <a:masterClrMapping/>
  </p:clrMapOvr>
  <p:transition>
    <p:cover dir="l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38</a:t>
            </a:fld>
            <a:endParaRPr lang="ru-RU" altLang="ru-RU"/>
          </a:p>
        </p:txBody>
      </p:sp>
      <p:pic>
        <p:nvPicPr>
          <p:cNvPr id="6146" name="Picture 2" descr="https://cloud.prezentacii.org/18/09/73045/images/screen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5" y="0"/>
            <a:ext cx="9156195" cy="67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944326"/>
      </p:ext>
    </p:extLst>
  </p:cSld>
  <p:clrMapOvr>
    <a:masterClrMapping/>
  </p:clrMapOvr>
  <p:transition>
    <p:cover dir="l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39</a:t>
            </a:fld>
            <a:endParaRPr lang="ru-RU" altLang="ru-RU"/>
          </a:p>
        </p:txBody>
      </p:sp>
      <p:pic>
        <p:nvPicPr>
          <p:cNvPr id="7170" name="Picture 2" descr="https://cloud.prezentacii.org/18/09/73045/images/screen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74" y="9927"/>
            <a:ext cx="917547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2339752" y="1124744"/>
            <a:ext cx="1800200" cy="28803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0853238"/>
      </p:ext>
    </p:extLst>
  </p:cSld>
  <p:clrMapOvr>
    <a:masterClrMapping/>
  </p:clrMapOvr>
  <p:transition>
    <p:cover dir="l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a:t>
            </a:fld>
            <a:endParaRPr lang="ru-RU" altLang="ru-RU"/>
          </a:p>
        </p:txBody>
      </p:sp>
      <p:pic>
        <p:nvPicPr>
          <p:cNvPr id="68610" name="Picture 2" descr="https://myslide.ru/documents_3/a7efd420b372e5d4e8b2816ab58bb1cf/im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482369"/>
      </p:ext>
    </p:extLst>
  </p:cSld>
  <p:clrMapOvr>
    <a:masterClrMapping/>
  </p:clrMapOvr>
  <p:transition>
    <p:cover dir="l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a:t>Осуществляемая в настоящее время реформа образования в области социальной работы </a:t>
            </a:r>
          </a:p>
        </p:txBody>
      </p:sp>
      <p:sp>
        <p:nvSpPr>
          <p:cNvPr id="3" name="Объект 2"/>
          <p:cNvSpPr>
            <a:spLocks noGrp="1"/>
          </p:cNvSpPr>
          <p:nvPr>
            <p:ph idx="1"/>
          </p:nvPr>
        </p:nvSpPr>
        <p:spPr>
          <a:xfrm>
            <a:off x="251520" y="1484784"/>
            <a:ext cx="8640960" cy="4569122"/>
          </a:xfrm>
        </p:spPr>
        <p:txBody>
          <a:bodyPr/>
          <a:lstStyle/>
          <a:p>
            <a:r>
              <a:rPr lang="ru-RU" sz="2400" dirty="0" smtClean="0"/>
              <a:t>не </a:t>
            </a:r>
            <a:r>
              <a:rPr lang="ru-RU" sz="2400" dirty="0"/>
              <a:t>должна сводиться только к формальному включению требований профессиональных стандартов в стандарты образовательные.</a:t>
            </a:r>
          </a:p>
          <a:p>
            <a:r>
              <a:rPr lang="ru-RU" sz="2000" b="1" i="1" dirty="0">
                <a:solidFill>
                  <a:srgbClr val="C00000"/>
                </a:solidFill>
              </a:rPr>
              <a:t>В процессе профессионального обучения должны закладываться не только профессиональные компетенции, но и человеческие качества, потребность в которых обозначается в развитии принципиальных технологических нововведений.</a:t>
            </a:r>
            <a:endParaRPr lang="ru-RU" sz="2000" dirty="0">
              <a:solidFill>
                <a:srgbClr val="C00000"/>
              </a:solidFill>
            </a:endParaRPr>
          </a:p>
          <a:p>
            <a:r>
              <a:rPr lang="ru-RU" sz="2000" dirty="0"/>
              <a:t>Д</a:t>
            </a:r>
            <a:r>
              <a:rPr lang="ru-RU" sz="2000" dirty="0" smtClean="0"/>
              <a:t>олжна </a:t>
            </a:r>
            <a:r>
              <a:rPr lang="ru-RU" sz="2000" dirty="0"/>
              <a:t>произойти смена доминанты – </a:t>
            </a:r>
            <a:r>
              <a:rPr lang="ru-RU" sz="2000" i="1" dirty="0">
                <a:solidFill>
                  <a:srgbClr val="C00000"/>
                </a:solidFill>
              </a:rPr>
              <a:t>от помощи лицам в трудной жизненной ситуации к поддержке жизнедеятельности и стимулированию социального развития</a:t>
            </a:r>
            <a:r>
              <a:rPr lang="ru-RU" sz="2000" i="1" dirty="0"/>
              <a:t>, что</a:t>
            </a:r>
            <a:r>
              <a:rPr lang="ru-RU" sz="2000" dirty="0"/>
              <a:t> «требует новых экономических, социальных и технологических подходов, обеспечивающих высокое качество и эффективность социальной работы, ее оперативность и системность, формирование новой развивающей </a:t>
            </a:r>
            <a:r>
              <a:rPr lang="ru-RU" sz="2000" dirty="0" err="1"/>
              <a:t>экосреды</a:t>
            </a:r>
            <a:r>
              <a:rPr lang="ru-RU" sz="2000" dirty="0"/>
              <a:t>, в которой каждый человек сможет реализовать свой потенциал и быть вполне самостоятельным и благополучным».</a:t>
            </a:r>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40</a:t>
            </a:fld>
            <a:endParaRPr lang="ru-RU" altLang="ru-RU"/>
          </a:p>
        </p:txBody>
      </p:sp>
    </p:spTree>
    <p:extLst>
      <p:ext uri="{BB962C8B-B14F-4D97-AF65-F5344CB8AC3E}">
        <p14:creationId xmlns:p14="http://schemas.microsoft.com/office/powerpoint/2010/main" val="3682457423"/>
      </p:ext>
    </p:extLst>
  </p:cSld>
  <p:clrMapOvr>
    <a:masterClrMapping/>
  </p:clrMapOvr>
  <p:transition>
    <p:cover dir="l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30783" cy="1066130"/>
          </a:xfrm>
        </p:spPr>
        <p:txBody>
          <a:bodyPr/>
          <a:lstStyle/>
          <a:p>
            <a:r>
              <a:rPr lang="ru-RU" sz="2000" dirty="0" smtClean="0"/>
              <a:t/>
            </a:r>
            <a:br>
              <a:rPr lang="ru-RU" sz="2000" dirty="0" smtClean="0"/>
            </a:br>
            <a:r>
              <a:rPr lang="ru-RU" sz="2000" dirty="0"/>
              <a:t/>
            </a:r>
            <a:br>
              <a:rPr lang="ru-RU" sz="2000" dirty="0"/>
            </a:br>
            <a:r>
              <a:rPr lang="ru-RU" sz="3600" dirty="0" smtClean="0"/>
              <a:t>Новые </a:t>
            </a:r>
            <a:r>
              <a:rPr lang="ru-RU" sz="3600" dirty="0"/>
              <a:t>реальности диктуют изменения в подготовке кадров</a:t>
            </a:r>
            <a:r>
              <a:rPr lang="ru-RU" sz="2000" dirty="0"/>
              <a:t>. </a:t>
            </a:r>
          </a:p>
        </p:txBody>
      </p:sp>
      <p:sp>
        <p:nvSpPr>
          <p:cNvPr id="3" name="Объект 2"/>
          <p:cNvSpPr>
            <a:spLocks noGrp="1"/>
          </p:cNvSpPr>
          <p:nvPr>
            <p:ph idx="1"/>
          </p:nvPr>
        </p:nvSpPr>
        <p:spPr>
          <a:xfrm>
            <a:off x="467544" y="1412776"/>
            <a:ext cx="8496944" cy="4569122"/>
          </a:xfrm>
        </p:spPr>
        <p:txBody>
          <a:bodyPr/>
          <a:lstStyle/>
          <a:p>
            <a:pPr marL="0" indent="0">
              <a:buNone/>
            </a:pPr>
            <a:r>
              <a:rPr lang="ru-RU" sz="2000" i="1" dirty="0"/>
              <a:t>С одной стороны</a:t>
            </a:r>
            <a:r>
              <a:rPr lang="ru-RU" sz="2000" dirty="0"/>
              <a:t>, </a:t>
            </a:r>
            <a:r>
              <a:rPr lang="ru-RU" sz="2000" dirty="0">
                <a:solidFill>
                  <a:srgbClr val="C00000"/>
                </a:solidFill>
              </a:rPr>
              <a:t>происходит трансформация уже существующих видов профессиональной деятельности,</a:t>
            </a:r>
            <a:r>
              <a:rPr lang="ru-RU" sz="2000" dirty="0"/>
              <a:t> например, появление специалистов по опеке и попечительству, специалистов по работе с семьей</a:t>
            </a:r>
            <a:r>
              <a:rPr lang="ru-RU" sz="2000" i="1" dirty="0"/>
              <a:t>. С другой </a:t>
            </a:r>
            <a:r>
              <a:rPr lang="ru-RU" sz="2000" dirty="0"/>
              <a:t>стороны, </a:t>
            </a:r>
            <a:r>
              <a:rPr lang="ru-RU" sz="2000" dirty="0">
                <a:solidFill>
                  <a:srgbClr val="C00000"/>
                </a:solidFill>
              </a:rPr>
              <a:t>появляются и новые </a:t>
            </a:r>
            <a:r>
              <a:rPr lang="ru-RU" sz="2000" dirty="0" smtClean="0">
                <a:solidFill>
                  <a:srgbClr val="C00000"/>
                </a:solidFill>
              </a:rPr>
              <a:t>профессии</a:t>
            </a:r>
            <a:r>
              <a:rPr lang="ru-RU" sz="2000" dirty="0" smtClean="0"/>
              <a:t>: ассистент </a:t>
            </a:r>
            <a:r>
              <a:rPr lang="ru-RU" sz="2000" dirty="0"/>
              <a:t>(помощник) для инвалидов, </a:t>
            </a:r>
            <a:r>
              <a:rPr lang="ru-RU" sz="2000" dirty="0" err="1"/>
              <a:t>тифлосурдопереводчик</a:t>
            </a:r>
            <a:r>
              <a:rPr lang="ru-RU" sz="2000" dirty="0"/>
              <a:t>, </a:t>
            </a:r>
            <a:r>
              <a:rPr lang="ru-RU" sz="2000" dirty="0" err="1"/>
              <a:t>тьютор</a:t>
            </a:r>
            <a:r>
              <a:rPr lang="ru-RU" sz="2000" dirty="0"/>
              <a:t> и др. </a:t>
            </a:r>
            <a:endParaRPr lang="ru-RU" sz="2000" dirty="0" smtClean="0"/>
          </a:p>
          <a:p>
            <a:pPr marL="0" indent="0">
              <a:buNone/>
            </a:pPr>
            <a:r>
              <a:rPr lang="ru-RU" sz="2000" dirty="0"/>
              <a:t>Несмотря на то, что сегодня в той или иной социальной поддержке и помощи нуждаются практически все граждане страны, </a:t>
            </a:r>
            <a:r>
              <a:rPr lang="ru-RU" sz="2000" dirty="0">
                <a:solidFill>
                  <a:srgbClr val="000099"/>
                </a:solidFill>
              </a:rPr>
              <a:t>происходит расширение объектов социальной работы</a:t>
            </a:r>
            <a:r>
              <a:rPr lang="ru-RU" sz="2000" dirty="0"/>
              <a:t>, появляются новые целевые группы, происходит </a:t>
            </a:r>
            <a:r>
              <a:rPr lang="ru-RU" sz="2000" dirty="0" err="1">
                <a:solidFill>
                  <a:srgbClr val="000099"/>
                </a:solidFill>
              </a:rPr>
              <a:t>субъективизация</a:t>
            </a:r>
            <a:r>
              <a:rPr lang="ru-RU" sz="2000" dirty="0">
                <a:solidFill>
                  <a:srgbClr val="000099"/>
                </a:solidFill>
              </a:rPr>
              <a:t> объектов социальной </a:t>
            </a:r>
            <a:r>
              <a:rPr lang="ru-RU" sz="2000" dirty="0" smtClean="0">
                <a:solidFill>
                  <a:srgbClr val="000099"/>
                </a:solidFill>
              </a:rPr>
              <a:t>работы</a:t>
            </a:r>
            <a:r>
              <a:rPr lang="ru-RU" sz="2000" dirty="0" smtClean="0"/>
              <a:t>, что</a:t>
            </a:r>
            <a:r>
              <a:rPr lang="ru-RU" sz="2000" dirty="0"/>
              <a:t> связано с активизацией позиции самих граждан</a:t>
            </a:r>
            <a:r>
              <a:rPr lang="ru-RU" sz="2000" dirty="0" smtClean="0"/>
              <a:t>: с </a:t>
            </a:r>
            <a:r>
              <a:rPr lang="ru-RU" sz="2000" dirty="0"/>
              <a:t>интеграцией в общество лиц с ограниченными возможностями здоровья</a:t>
            </a:r>
            <a:r>
              <a:rPr lang="ru-RU" sz="2000" dirty="0" smtClean="0"/>
              <a:t>, пожилых </a:t>
            </a:r>
            <a:r>
              <a:rPr lang="ru-RU" sz="2000" dirty="0"/>
              <a:t>граждан</a:t>
            </a:r>
            <a:r>
              <a:rPr lang="ru-RU" sz="2000" dirty="0" smtClean="0"/>
              <a:t>, с </a:t>
            </a:r>
            <a:r>
              <a:rPr lang="ru-RU" sz="2000" dirty="0"/>
              <a:t>включением в более активную производственную профессиональную деятельность тех групп населения, которые традиционно были не заняты – женщин, находящихся в послеродовом отпуске или мам в многодетных семьях</a:t>
            </a:r>
            <a:r>
              <a:rPr lang="ru-RU" sz="2000" dirty="0" smtClean="0"/>
              <a:t>. </a:t>
            </a:r>
            <a:endParaRPr lang="ru-RU" sz="2000" dirty="0"/>
          </a:p>
          <a:p>
            <a:endParaRPr lang="ru-RU" sz="2000" dirty="0"/>
          </a:p>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41</a:t>
            </a:fld>
            <a:endParaRPr lang="ru-RU" altLang="ru-RU"/>
          </a:p>
        </p:txBody>
      </p:sp>
    </p:spTree>
    <p:extLst>
      <p:ext uri="{BB962C8B-B14F-4D97-AF65-F5344CB8AC3E}">
        <p14:creationId xmlns:p14="http://schemas.microsoft.com/office/powerpoint/2010/main" val="2827601928"/>
      </p:ext>
    </p:extLst>
  </p:cSld>
  <p:clrMapOvr>
    <a:masterClrMapping/>
  </p:clrMapOvr>
  <p:transition>
    <p:cover dir="l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7430783" cy="1066130"/>
          </a:xfrm>
        </p:spPr>
        <p:txBody>
          <a:bodyPr/>
          <a:lstStyle/>
          <a:p>
            <a:r>
              <a:rPr lang="ru-RU" sz="2000" dirty="0" smtClean="0"/>
              <a:t/>
            </a:r>
            <a:br>
              <a:rPr lang="ru-RU" sz="2000" dirty="0" smtClean="0"/>
            </a:br>
            <a:r>
              <a:rPr lang="ru-RU" sz="2000" dirty="0"/>
              <a:t/>
            </a:r>
            <a:br>
              <a:rPr lang="ru-RU" sz="2000" dirty="0"/>
            </a:br>
            <a:r>
              <a:rPr lang="ru-RU" sz="3600" dirty="0" smtClean="0"/>
              <a:t>Новые </a:t>
            </a:r>
            <a:r>
              <a:rPr lang="ru-RU" sz="3600" dirty="0"/>
              <a:t>реальности диктуют изменения в подготовке кадров</a:t>
            </a:r>
            <a:r>
              <a:rPr lang="ru-RU" sz="2000" dirty="0"/>
              <a:t>. </a:t>
            </a:r>
          </a:p>
        </p:txBody>
      </p:sp>
      <p:sp>
        <p:nvSpPr>
          <p:cNvPr id="3" name="Объект 2"/>
          <p:cNvSpPr>
            <a:spLocks noGrp="1"/>
          </p:cNvSpPr>
          <p:nvPr>
            <p:ph idx="1"/>
          </p:nvPr>
        </p:nvSpPr>
        <p:spPr>
          <a:xfrm>
            <a:off x="467544" y="1412776"/>
            <a:ext cx="8496944" cy="4569122"/>
          </a:xfrm>
        </p:spPr>
        <p:txBody>
          <a:bodyPr/>
          <a:lstStyle/>
          <a:p>
            <a:pPr marL="0" indent="0">
              <a:buNone/>
            </a:pPr>
            <a:r>
              <a:rPr lang="ru-RU" sz="2000" dirty="0" smtClean="0"/>
              <a:t>Несмотря </a:t>
            </a:r>
            <a:r>
              <a:rPr lang="ru-RU" sz="2000" dirty="0"/>
              <a:t>на то, что сегодня в той или иной социальной поддержке и помощи нуждаются практически все граждане страны, </a:t>
            </a:r>
            <a:endParaRPr lang="ru-RU" sz="2000" dirty="0" smtClean="0"/>
          </a:p>
          <a:p>
            <a:pPr marL="0" indent="0">
              <a:buNone/>
            </a:pPr>
            <a:r>
              <a:rPr lang="ru-RU" sz="2000" dirty="0" smtClean="0">
                <a:solidFill>
                  <a:srgbClr val="000099"/>
                </a:solidFill>
              </a:rPr>
              <a:t>происходит </a:t>
            </a:r>
            <a:r>
              <a:rPr lang="ru-RU" sz="2000" dirty="0">
                <a:solidFill>
                  <a:srgbClr val="000099"/>
                </a:solidFill>
              </a:rPr>
              <a:t>расширение объектов социальной работы</a:t>
            </a:r>
            <a:r>
              <a:rPr lang="ru-RU" sz="2000" dirty="0"/>
              <a:t>, появляются новые целевые группы</a:t>
            </a:r>
            <a:r>
              <a:rPr lang="ru-RU" sz="2000" dirty="0" smtClean="0"/>
              <a:t>, происходит </a:t>
            </a:r>
            <a:r>
              <a:rPr lang="ru-RU" sz="2000" dirty="0" err="1">
                <a:solidFill>
                  <a:srgbClr val="000099"/>
                </a:solidFill>
              </a:rPr>
              <a:t>субъективизация</a:t>
            </a:r>
            <a:r>
              <a:rPr lang="ru-RU" sz="2000" dirty="0">
                <a:solidFill>
                  <a:srgbClr val="000099"/>
                </a:solidFill>
              </a:rPr>
              <a:t> объектов социальной </a:t>
            </a:r>
            <a:r>
              <a:rPr lang="ru-RU" sz="2000" dirty="0" smtClean="0">
                <a:solidFill>
                  <a:srgbClr val="000099"/>
                </a:solidFill>
              </a:rPr>
              <a:t>работы</a:t>
            </a:r>
            <a:r>
              <a:rPr lang="ru-RU" sz="2000" dirty="0" smtClean="0"/>
              <a:t>, что</a:t>
            </a:r>
            <a:r>
              <a:rPr lang="ru-RU" sz="2000" dirty="0"/>
              <a:t> связано с активизацией позиции самих </a:t>
            </a:r>
            <a:r>
              <a:rPr lang="ru-RU" sz="2000" dirty="0" smtClean="0"/>
              <a:t>граждан:</a:t>
            </a:r>
          </a:p>
          <a:p>
            <a:pPr>
              <a:buFont typeface="Wingdings" panose="05000000000000000000" pitchFamily="2" charset="2"/>
              <a:buChar char="Ø"/>
            </a:pPr>
            <a:r>
              <a:rPr lang="ru-RU" sz="2000" dirty="0" smtClean="0"/>
              <a:t>с </a:t>
            </a:r>
            <a:r>
              <a:rPr lang="ru-RU" sz="2000" dirty="0"/>
              <a:t>интеграцией в общество лиц с ограниченными возможностями здоровья</a:t>
            </a:r>
            <a:r>
              <a:rPr lang="ru-RU" sz="2000" dirty="0" smtClean="0"/>
              <a:t>, </a:t>
            </a:r>
          </a:p>
          <a:p>
            <a:pPr>
              <a:buFont typeface="Wingdings" panose="05000000000000000000" pitchFamily="2" charset="2"/>
              <a:buChar char="Ø"/>
            </a:pPr>
            <a:r>
              <a:rPr lang="ru-RU" sz="2000" dirty="0" smtClean="0"/>
              <a:t>пожилых </a:t>
            </a:r>
            <a:r>
              <a:rPr lang="ru-RU" sz="2000" dirty="0"/>
              <a:t>граждан</a:t>
            </a:r>
            <a:r>
              <a:rPr lang="ru-RU" sz="2000" dirty="0" smtClean="0"/>
              <a:t>, </a:t>
            </a:r>
          </a:p>
          <a:p>
            <a:pPr>
              <a:buFont typeface="Wingdings" panose="05000000000000000000" pitchFamily="2" charset="2"/>
              <a:buChar char="Ø"/>
            </a:pPr>
            <a:r>
              <a:rPr lang="ru-RU" sz="2000" dirty="0" smtClean="0"/>
              <a:t>с </a:t>
            </a:r>
            <a:r>
              <a:rPr lang="ru-RU" sz="2000" dirty="0"/>
              <a:t>включением в более активную производственную профессиональную деятельность тех групп населения, которые традиционно были не заняты – женщин, находящихся в послеродовом отпуске или мам в многодетных семьях</a:t>
            </a:r>
            <a:r>
              <a:rPr lang="ru-RU" sz="2000" dirty="0" smtClean="0"/>
              <a:t>. </a:t>
            </a:r>
          </a:p>
          <a:p>
            <a:pPr marL="0" indent="0">
              <a:buNone/>
            </a:pPr>
            <a:r>
              <a:rPr lang="ru-RU" sz="2000" dirty="0" smtClean="0">
                <a:solidFill>
                  <a:srgbClr val="000099"/>
                </a:solidFill>
              </a:rPr>
              <a:t>ПАРАЛЛЕЛЬНО :        - </a:t>
            </a:r>
            <a:r>
              <a:rPr lang="ru-RU" sz="2000" dirty="0" smtClean="0"/>
              <a:t>развивается </a:t>
            </a:r>
            <a:r>
              <a:rPr lang="ru-RU" sz="2000" dirty="0"/>
              <a:t>государственно-частное партнерство,</a:t>
            </a:r>
          </a:p>
          <a:p>
            <a:pPr>
              <a:buFontTx/>
              <a:buChar char="-"/>
            </a:pPr>
            <a:r>
              <a:rPr lang="ru-RU" sz="2000" dirty="0" smtClean="0"/>
              <a:t>расширяется </a:t>
            </a:r>
            <a:r>
              <a:rPr lang="ru-RU" sz="2000" dirty="0"/>
              <a:t>негосударственный сектор социальных услуг и </a:t>
            </a:r>
            <a:r>
              <a:rPr lang="ru-RU" sz="2000" dirty="0" smtClean="0"/>
              <a:t>социальное </a:t>
            </a:r>
          </a:p>
          <a:p>
            <a:pPr marL="0" indent="0">
              <a:buNone/>
            </a:pPr>
            <a:r>
              <a:rPr lang="ru-RU" sz="2000" dirty="0" smtClean="0"/>
              <a:t>предпринимательство</a:t>
            </a:r>
            <a:r>
              <a:rPr lang="ru-RU" sz="2000" dirty="0"/>
              <a:t>,</a:t>
            </a:r>
          </a:p>
          <a:p>
            <a:r>
              <a:rPr lang="ru-RU" sz="2000" dirty="0" smtClean="0"/>
              <a:t>                                                   -  социальное </a:t>
            </a:r>
            <a:r>
              <a:rPr lang="ru-RU" sz="2000" dirty="0" err="1"/>
              <a:t>волонтерство</a:t>
            </a:r>
            <a:r>
              <a:rPr lang="ru-RU" sz="2000" dirty="0"/>
              <a:t>.</a:t>
            </a:r>
          </a:p>
          <a:p>
            <a:pPr marL="0" indent="0">
              <a:buNone/>
            </a:pPr>
            <a:endParaRPr lang="ru-RU" sz="2000" dirty="0">
              <a:solidFill>
                <a:srgbClr val="000099"/>
              </a:solidFill>
            </a:endParaRPr>
          </a:p>
          <a:p>
            <a:endParaRPr lang="ru-RU" sz="2000" dirty="0"/>
          </a:p>
          <a:p>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42</a:t>
            </a:fld>
            <a:endParaRPr lang="ru-RU" altLang="ru-RU"/>
          </a:p>
        </p:txBody>
      </p:sp>
    </p:spTree>
    <p:extLst>
      <p:ext uri="{BB962C8B-B14F-4D97-AF65-F5344CB8AC3E}">
        <p14:creationId xmlns:p14="http://schemas.microsoft.com/office/powerpoint/2010/main" val="504549044"/>
      </p:ext>
    </p:extLst>
  </p:cSld>
  <p:clrMapOvr>
    <a:masterClrMapping/>
  </p:clrMapOvr>
  <p:transition>
    <p:cover dir="l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43</a:t>
            </a:fld>
            <a:endParaRPr lang="ru-RU" altLang="ru-RU"/>
          </a:p>
        </p:txBody>
      </p:sp>
      <p:pic>
        <p:nvPicPr>
          <p:cNvPr id="8194" name="Picture 2" descr="https://ds04.infourok.ru/uploads/ex/0894/0000b85b-f953b5c4/im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14"/>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57767"/>
      </p:ext>
    </p:extLst>
  </p:cSld>
  <p:clrMapOvr>
    <a:masterClrMapping/>
  </p:clrMapOvr>
  <p:transition>
    <p:cover dir="l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44</a:t>
            </a:fld>
            <a:endParaRPr lang="ru-RU" altLang="ru-RU"/>
          </a:p>
        </p:txBody>
      </p:sp>
      <p:pic>
        <p:nvPicPr>
          <p:cNvPr id="105474" name="Picture 2" descr="https://myslide.ru/documents_4/91f0fe33be24cc4ac682fabc237d907e/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900779"/>
      </p:ext>
    </p:extLst>
  </p:cSld>
  <p:clrMapOvr>
    <a:masterClrMapping/>
  </p:clrMapOvr>
  <p:transition>
    <p:cover dir="l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45</a:t>
            </a:fld>
            <a:endParaRPr lang="ru-RU" altLang="ru-RU"/>
          </a:p>
        </p:txBody>
      </p:sp>
      <p:pic>
        <p:nvPicPr>
          <p:cNvPr id="75778" name="Picture 2" descr="http://900igr.net/datas/obschestvoznanie/Rabota-sotsialnogo-rabotnika/0028-028-Zakonodatelnye-akty-o-podgotovke-sotsialnykh-rabotniko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7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77021"/>
      </p:ext>
    </p:extLst>
  </p:cSld>
  <p:clrMapOvr>
    <a:masterClrMapping/>
  </p:clrMapOvr>
  <p:transition>
    <p:cover dir="l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46</a:t>
            </a:fld>
            <a:endParaRPr lang="ru-RU" altLang="ru-RU"/>
          </a:p>
        </p:txBody>
      </p:sp>
      <p:pic>
        <p:nvPicPr>
          <p:cNvPr id="82946" name="Picture 2" descr="https://myslide.ru/documents_3/a7efd420b372e5d4e8b2816ab58bb1cf/img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8" y="0"/>
            <a:ext cx="9123392" cy="6837824"/>
          </a:xfrm>
          <a:prstGeom prst="rect">
            <a:avLst/>
          </a:prstGeom>
          <a:noFill/>
          <a:extLst>
            <a:ext uri="{909E8E84-426E-40DD-AFC4-6F175D3DCCD1}">
              <a14:hiddenFill xmlns:a14="http://schemas.microsoft.com/office/drawing/2010/main">
                <a:solidFill>
                  <a:srgbClr val="FFFFFF"/>
                </a:solidFill>
              </a14:hiddenFill>
            </a:ext>
          </a:extLst>
        </p:spPr>
      </p:pic>
      <p:pic>
        <p:nvPicPr>
          <p:cNvPr id="68610" name="Picture 2" descr="https://cf.ppt-online.org/files/slide/z/zxWcFn7SPm4kqZNtb56RUElL9uw1MQhCIyTvgV/slid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08" y="0"/>
            <a:ext cx="9123392" cy="707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46770"/>
      </p:ext>
    </p:extLst>
  </p:cSld>
  <p:clrMapOvr>
    <a:masterClrMapping/>
  </p:clrMapOvr>
  <p:transition>
    <p:cover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47</a:t>
            </a:fld>
            <a:endParaRPr lang="ru-RU" altLang="ru-RU"/>
          </a:p>
        </p:txBody>
      </p:sp>
      <p:pic>
        <p:nvPicPr>
          <p:cNvPr id="72706" name="Picture 2" descr="https://cf2.ppt-online.org/files2/slide/o/o10j9f6MdwYmcpIFGPBKEJs7UqzSvXNVtAnRglhOeL/slid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0" y="116633"/>
            <a:ext cx="906501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39294"/>
      </p:ext>
    </p:extLst>
  </p:cSld>
  <p:clrMapOvr>
    <a:masterClrMapping/>
  </p:clrMapOvr>
  <p:transition>
    <p:cover dir="l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48</a:t>
            </a:fld>
            <a:endParaRPr lang="ru-RU" altLang="ru-RU"/>
          </a:p>
        </p:txBody>
      </p:sp>
      <p:pic>
        <p:nvPicPr>
          <p:cNvPr id="7" name="Picture 2" descr="http://900igr.net/datas/obschestvoznanie/Rabota-sotsialnogo-rabotnika/0104-104-Umenija-sotsialnogo-rabotni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 y="-9939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139404"/>
      </p:ext>
    </p:extLst>
  </p:cSld>
  <p:clrMapOvr>
    <a:masterClrMapping/>
  </p:clrMapOvr>
  <p:transition>
    <p:cover dir="l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Цитата</a:t>
            </a:r>
            <a:endParaRPr lang="ru-RU" dirty="0"/>
          </a:p>
        </p:txBody>
      </p:sp>
      <p:sp>
        <p:nvSpPr>
          <p:cNvPr id="3" name="Объект 2"/>
          <p:cNvSpPr>
            <a:spLocks noGrp="1"/>
          </p:cNvSpPr>
          <p:nvPr>
            <p:ph idx="1"/>
          </p:nvPr>
        </p:nvSpPr>
        <p:spPr/>
        <p:txBody>
          <a:bodyPr/>
          <a:lstStyle/>
          <a:p>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49</a:t>
            </a:fld>
            <a:endParaRPr lang="ru-RU" altLang="ru-RU"/>
          </a:p>
        </p:txBody>
      </p:sp>
      <p:pic>
        <p:nvPicPr>
          <p:cNvPr id="99330" name="Picture 2" descr="ÐÐ²ÑÑ Ð²ÐµÑÐµÐ¹ Ð¾ÑÐµÐ½Ñ ÑÑÑÐ´Ð½Ð¾ Ð¸Ð·Ð±ÐµÐ¶Ð°ÑÑ: ÑÑÐ¿Ð¾ÑÐ¼Ð¸Ñ - ÐµÑÐ»Ð¸ Ð·Ð°Ð¼ÐºÐ½ÑÑÑÑÑ Ð² ÑÐ²Ð¾ÐµÐ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84" y="1772816"/>
            <a:ext cx="9144000" cy="5085185"/>
          </a:xfrm>
          <a:prstGeom prst="rect">
            <a:avLst/>
          </a:prstGeom>
          <a:noFill/>
          <a:extLst>
            <a:ext uri="{909E8E84-426E-40DD-AFC4-6F175D3DCCD1}">
              <a14:hiddenFill xmlns:a14="http://schemas.microsoft.com/office/drawing/2010/main">
                <a:solidFill>
                  <a:srgbClr val="FFFFFF"/>
                </a:solidFill>
              </a14:hiddenFill>
            </a:ext>
          </a:extLst>
        </p:spPr>
      </p:pic>
      <p:pic>
        <p:nvPicPr>
          <p:cNvPr id="8" name="Рисунок 1" descr="Описание: 4215-logotip_volggm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9297"/>
            <a:ext cx="1783879" cy="147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0a2ae59b0b7e5ee1c62e80d684812acc.jpg"/>
          <p:cNvPicPr/>
          <p:nvPr/>
        </p:nvPicPr>
        <p:blipFill>
          <a:blip r:embed="rId4" cstate="print"/>
          <a:stretch>
            <a:fillRect/>
          </a:stretch>
        </p:blipFill>
        <p:spPr>
          <a:xfrm>
            <a:off x="7270958" y="146720"/>
            <a:ext cx="1800225" cy="1338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60909809"/>
      </p:ext>
    </p:extLst>
  </p:cSld>
  <p:clrMapOvr>
    <a:masterClrMapping/>
  </p:clrMapOvr>
  <p:transition>
    <p:cover dir="l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a:t>
            </a:fld>
            <a:endParaRPr lang="ru-RU" altLang="ru-RU"/>
          </a:p>
        </p:txBody>
      </p:sp>
      <p:pic>
        <p:nvPicPr>
          <p:cNvPr id="69634" name="Picture 2" descr="https://myslide.ru/documents_3/a7efd420b372e5d4e8b2816ab58bb1cf/im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974864"/>
      </p:ext>
    </p:extLst>
  </p:cSld>
  <p:clrMapOvr>
    <a:masterClrMapping/>
  </p:clrMapOvr>
  <p:transition>
    <p:cover dir="l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5908270" cy="1066130"/>
          </a:xfrm>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50</a:t>
            </a:fld>
            <a:endParaRPr lang="ru-RU" altLang="ru-RU"/>
          </a:p>
        </p:txBody>
      </p:sp>
      <p:pic>
        <p:nvPicPr>
          <p:cNvPr id="27650" name="Picture 2" descr="http://vuskniga.ru/image/cache/data/new/2/237749807869-500x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3"/>
            <a:ext cx="227340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27652" name="Picture 4" descr="Оцените статью скачать pdf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116632"/>
            <a:ext cx="1666875" cy="1368152"/>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755576" y="1916832"/>
            <a:ext cx="8280920" cy="4801314"/>
          </a:xfrm>
          <a:prstGeom prst="rect">
            <a:avLst/>
          </a:prstGeom>
        </p:spPr>
        <p:txBody>
          <a:bodyPr wrap="square">
            <a:spAutoFit/>
          </a:bodyPr>
          <a:lstStyle/>
          <a:p>
            <a:pPr marL="285750" lvl="0" indent="-285750">
              <a:buFont typeface="Wingdings" panose="05000000000000000000" pitchFamily="2" charset="2"/>
              <a:buChar char="Ø"/>
            </a:pPr>
            <a:r>
              <a:rPr lang="ru-RU" dirty="0"/>
              <a:t>Фирсов М. В.</a:t>
            </a:r>
            <a:r>
              <a:rPr lang="ru-RU" b="1" dirty="0"/>
              <a:t> </a:t>
            </a:r>
            <a:r>
              <a:rPr lang="ru-RU" dirty="0"/>
              <a:t>Теория социальной работы [Текст] : учебник для студентов вузов по направлению подготовки "Соц. работа" (квалификация (степень) "бакалавр") / Фирсов М. В., Студёнова Е. Г. . - М. : КНОРУС , 2018 . - 322 с. : ил. . - </a:t>
            </a:r>
            <a:r>
              <a:rPr lang="ru-RU" dirty="0" err="1"/>
              <a:t>Бакалавриат</a:t>
            </a:r>
            <a:r>
              <a:rPr lang="ru-RU" dirty="0"/>
              <a:t> .</a:t>
            </a:r>
          </a:p>
          <a:p>
            <a:pPr marL="285750" lvl="0" indent="-285750">
              <a:buFont typeface="Wingdings" panose="05000000000000000000" pitchFamily="2" charset="2"/>
              <a:buChar char="Ø"/>
            </a:pPr>
            <a:r>
              <a:rPr lang="ru-RU" dirty="0" err="1"/>
              <a:t>Холостова</a:t>
            </a:r>
            <a:r>
              <a:rPr lang="ru-RU" dirty="0"/>
              <a:t> Е. И. Генезис социальной работы в России [Текст ] : учеб. пособие /  </a:t>
            </a:r>
            <a:r>
              <a:rPr lang="ru-RU" dirty="0" err="1"/>
              <a:t>Холостова</a:t>
            </a:r>
            <a:r>
              <a:rPr lang="ru-RU" dirty="0"/>
              <a:t> Е.И. - 3-е изд. - М. : Дашков и Ко, 2015. - 230. – (Социальная работа. Золотой фонд учебной литературы).</a:t>
            </a:r>
          </a:p>
          <a:p>
            <a:pPr marL="285750" lvl="0" indent="-285750">
              <a:buFont typeface="Wingdings" panose="05000000000000000000" pitchFamily="2" charset="2"/>
              <a:buChar char="Ø"/>
            </a:pPr>
            <a:r>
              <a:rPr lang="ru-RU" dirty="0"/>
              <a:t>Социальная работа [Текст] : учеб. пособие / Басов Н. Ф., Басова В. М., </a:t>
            </a:r>
            <a:r>
              <a:rPr lang="ru-RU" dirty="0" err="1"/>
              <a:t>Бойцова</a:t>
            </a:r>
            <a:r>
              <a:rPr lang="ru-RU" dirty="0"/>
              <a:t> С. В. и др. ; под ред. Н. Ф. Басова. - 3-е изд., </a:t>
            </a:r>
            <a:r>
              <a:rPr lang="ru-RU" dirty="0" err="1"/>
              <a:t>перераб</a:t>
            </a:r>
            <a:r>
              <a:rPr lang="ru-RU" dirty="0"/>
              <a:t>. и доп. - М. : Дашков и Ко, 2016. - 351, [1] с. – (Учебные издания для бакалавров).</a:t>
            </a:r>
          </a:p>
          <a:p>
            <a:pPr marL="285750" lvl="0" indent="-285750">
              <a:buFont typeface="Wingdings" panose="05000000000000000000" pitchFamily="2" charset="2"/>
              <a:buChar char="Ø"/>
            </a:pPr>
            <a:r>
              <a:rPr lang="ru-RU" dirty="0"/>
              <a:t>Социальная работа [Электронный ресурс]: учебник для бакалавров / Е.И. </a:t>
            </a:r>
            <a:r>
              <a:rPr lang="ru-RU" dirty="0" err="1"/>
              <a:t>Холостова</a:t>
            </a:r>
            <a:r>
              <a:rPr lang="ru-RU" dirty="0"/>
              <a:t> - М. : Дашков и К, 2015. Режим доступа: </a:t>
            </a:r>
            <a:r>
              <a:rPr lang="ru-RU" dirty="0">
                <a:hlinkClick r:id="rId4"/>
              </a:rPr>
              <a:t>http://www.studentlibrary.ru</a:t>
            </a:r>
            <a:r>
              <a:rPr lang="ru-RU" dirty="0" smtClean="0">
                <a:hlinkClick r:id="rId4"/>
              </a:rPr>
              <a:t>/</a:t>
            </a:r>
            <a:endParaRPr lang="ru-RU" dirty="0" smtClean="0"/>
          </a:p>
          <a:p>
            <a:pPr marL="285750" indent="-285750">
              <a:buFont typeface="Wingdings" panose="05000000000000000000" pitchFamily="2" charset="2"/>
              <a:buChar char="Ø"/>
            </a:pPr>
            <a:r>
              <a:rPr lang="ru-RU" dirty="0"/>
              <a:t>Теория социальной работы [Текст] : учеб.-метод. пособие / </a:t>
            </a:r>
            <a:r>
              <a:rPr lang="ru-RU" dirty="0" err="1"/>
              <a:t>Артюхина</a:t>
            </a:r>
            <a:r>
              <a:rPr lang="ru-RU" dirty="0"/>
              <a:t> А. И., Чижова В. М., Чумаков В. И., </a:t>
            </a:r>
            <a:r>
              <a:rPr lang="ru-RU" dirty="0" err="1"/>
              <a:t>Волчанский</a:t>
            </a:r>
            <a:r>
              <a:rPr lang="ru-RU" dirty="0"/>
              <a:t> М. Е. ; </a:t>
            </a:r>
            <a:r>
              <a:rPr lang="ru-RU" dirty="0" err="1"/>
              <a:t>ВолгГМУ</a:t>
            </a:r>
            <a:r>
              <a:rPr lang="ru-RU" dirty="0"/>
              <a:t> Минздрава РФ . - Волгоград : Изд-во </a:t>
            </a:r>
            <a:r>
              <a:rPr lang="ru-RU" dirty="0" err="1"/>
              <a:t>ВолгГМУ</a:t>
            </a:r>
            <a:r>
              <a:rPr lang="ru-RU" dirty="0"/>
              <a:t> , 2018 . - 151, [1] с.</a:t>
            </a:r>
          </a:p>
          <a:p>
            <a:pPr lvl="0"/>
            <a:endParaRPr lang="ru-RU" dirty="0"/>
          </a:p>
        </p:txBody>
      </p:sp>
    </p:spTree>
    <p:extLst>
      <p:ext uri="{BB962C8B-B14F-4D97-AF65-F5344CB8AC3E}">
        <p14:creationId xmlns:p14="http://schemas.microsoft.com/office/powerpoint/2010/main" val="2535282956"/>
      </p:ext>
    </p:extLst>
  </p:cSld>
  <p:clrMapOvr>
    <a:masterClrMapping/>
  </p:clrMapOvr>
  <p:transition>
    <p:cover dir="l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a:t>
            </a:r>
            <a:endParaRPr lang="ru-RU" dirty="0"/>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51</a:t>
            </a:fld>
            <a:endParaRPr lang="ru-RU" altLang="ru-RU"/>
          </a:p>
        </p:txBody>
      </p:sp>
      <p:pic>
        <p:nvPicPr>
          <p:cNvPr id="44034" name="Picture 2" descr="http://www.char.ru/books/4252755_Socialnaya_zashchita_otdelnyh_kategorij_naseleniya_Uchebnoe_posob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60" y="215516"/>
            <a:ext cx="223556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http://www.litceymos.ru/itbeitb/%C2%A7%2024.%20%D0%9F%D1%80%D0%B0%D0%B2%D0%BE%D0%B2%D0%BE%D0%B5%20%D1%80%D0%B5%D0%B3%D1%83%D0%BB%D0%B8%D1%80%D0%BE%D0%B2%D0%B0%D0%BD%D0%B8%D0%B5%20%D0%B7%D0%B0%D0%BD%D1%8F%D1%82%D0%BE%D1%81%D1%82%D0%B8%20%D0%B8%20%D1%82%D1%80%D1%83%D0%B4%D0%BE%D1%83%D1%81%D1%82%D1%80%D0%BE%D0%B9%D1%81%D1%82%D0%B2%D0%B0b/img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89216"/>
            <a:ext cx="2160240" cy="2691712"/>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http://detectivebookshop.ru/image/10120395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3068960"/>
            <a:ext cx="208823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https://images.our-assets.com/fullcover/2000x/978613019632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9321" y="4437112"/>
            <a:ext cx="4082879" cy="2322584"/>
          </a:xfrm>
          <a:prstGeom prst="rect">
            <a:avLst/>
          </a:prstGeom>
          <a:noFill/>
          <a:extLst>
            <a:ext uri="{909E8E84-426E-40DD-AFC4-6F175D3DCCD1}">
              <a14:hiddenFill xmlns:a14="http://schemas.microsoft.com/office/drawing/2010/main">
                <a:solidFill>
                  <a:srgbClr val="FFFFFF"/>
                </a:solidFill>
              </a14:hiddenFill>
            </a:ext>
          </a:extLst>
        </p:spPr>
      </p:pic>
      <p:pic>
        <p:nvPicPr>
          <p:cNvPr id="44042" name="Picture 10" descr="http://www.100book.ru/b45967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7040" y="3068960"/>
            <a:ext cx="2209456" cy="3024336"/>
          </a:xfrm>
          <a:prstGeom prst="rect">
            <a:avLst/>
          </a:prstGeom>
          <a:noFill/>
          <a:extLst>
            <a:ext uri="{909E8E84-426E-40DD-AFC4-6F175D3DCCD1}">
              <a14:hiddenFill xmlns:a14="http://schemas.microsoft.com/office/drawing/2010/main">
                <a:solidFill>
                  <a:srgbClr val="FFFFFF"/>
                </a:solidFill>
              </a14:hiddenFill>
            </a:ext>
          </a:extLst>
        </p:spPr>
      </p:pic>
      <p:pic>
        <p:nvPicPr>
          <p:cNvPr id="44046" name="Picture 14" descr="http://www.sarjob.ru/covers/3774d730795f4ffa9a381fb5a0bc9e5d.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768" y="1374363"/>
            <a:ext cx="1905000" cy="2952751"/>
          </a:xfrm>
          <a:prstGeom prst="rect">
            <a:avLst/>
          </a:prstGeom>
          <a:noFill/>
          <a:extLst>
            <a:ext uri="{909E8E84-426E-40DD-AFC4-6F175D3DCCD1}">
              <a14:hiddenFill xmlns:a14="http://schemas.microsoft.com/office/drawing/2010/main">
                <a:solidFill>
                  <a:srgbClr val="FFFFFF"/>
                </a:solidFill>
              </a14:hiddenFill>
            </a:ext>
          </a:extLst>
        </p:spPr>
      </p:pic>
      <p:pic>
        <p:nvPicPr>
          <p:cNvPr id="44048" name="Picture 16" descr="http://ozon-st.cdn.ngenix.net/multimedia/100576591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1374362"/>
            <a:ext cx="2028478" cy="295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69722"/>
      </p:ext>
    </p:extLst>
  </p:cSld>
  <p:clrMapOvr>
    <a:masterClrMapping/>
  </p:clrMapOvr>
  <p:transition>
    <p:cover dir="l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52</a:t>
            </a:fld>
            <a:endParaRPr lang="ru-RU" altLang="ru-RU"/>
          </a:p>
        </p:txBody>
      </p:sp>
      <p:pic>
        <p:nvPicPr>
          <p:cNvPr id="81922" name="Picture 2" descr="https://myslide.ru/documents_3/a7efd420b372e5d4e8b2816ab58bb1cf/img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6995"/>
      </p:ext>
    </p:extLst>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6</a:t>
            </a:fld>
            <a:endParaRPr lang="ru-RU" altLang="ru-RU"/>
          </a:p>
        </p:txBody>
      </p:sp>
      <p:pic>
        <p:nvPicPr>
          <p:cNvPr id="70658" name="Picture 2" descr="https://myslide.ru/documents_3/a7efd420b372e5d4e8b2816ab58bb1cf/im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377624"/>
      </p:ext>
    </p:extLst>
  </p:cSld>
  <p:clrMapOvr>
    <a:masterClrMapping/>
  </p:clrMapOvr>
  <p:transition>
    <p:cover dir="l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7</a:t>
            </a:fld>
            <a:endParaRPr lang="ru-RU" altLang="ru-RU"/>
          </a:p>
        </p:txBody>
      </p:sp>
      <p:pic>
        <p:nvPicPr>
          <p:cNvPr id="72706" name="Picture 2" descr="https://myslide.ru/documents_3/a7efd420b372e5d4e8b2816ab58bb1cf/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29737"/>
      </p:ext>
    </p:extLst>
  </p:cSld>
  <p:clrMapOvr>
    <a:masterClrMapping/>
  </p:clrMapOvr>
  <p:transition>
    <p:cover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r>
              <a:rPr lang="ru-RU" smtClean="0"/>
              <a:t>Методология воспитания: воспитание Человека</a:t>
            </a:r>
            <a:endParaRPr lang="ru-RU"/>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8</a:t>
            </a:fld>
            <a:endParaRPr lang="ru-RU" altLang="ru-RU"/>
          </a:p>
        </p:txBody>
      </p:sp>
      <p:pic>
        <p:nvPicPr>
          <p:cNvPr id="73730" name="Picture 2" descr="https://myslide.ru/documents_3/a7efd420b372e5d4e8b2816ab58bb1cf/img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769111"/>
      </p:ext>
    </p:extLst>
  </p:cSld>
  <p:clrMapOvr>
    <a:masterClrMapping/>
  </p:clrMapOvr>
  <p:transition>
    <p:cover dir="l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Дата 3"/>
          <p:cNvSpPr>
            <a:spLocks noGrp="1"/>
          </p:cNvSpPr>
          <p:nvPr>
            <p:ph type="dt" sz="half" idx="10"/>
          </p:nvPr>
        </p:nvSpPr>
        <p:spPr/>
        <p:txBody>
          <a:bodyPr/>
          <a:lstStyle/>
          <a:p>
            <a:pPr>
              <a:defRPr/>
            </a:pPr>
            <a:fld id="{83CE89E9-40FF-41C4-817A-113816C1C856}" type="datetime1">
              <a:rPr lang="ru-RU" smtClean="0"/>
              <a:pPr>
                <a:defRPr/>
              </a:pPr>
              <a:t>09.01.2021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9FBCF1D7-8868-465C-B1B9-35D0F7EC2CE5}" type="slidenum">
              <a:rPr lang="ru-RU" altLang="ru-RU" smtClean="0"/>
              <a:pPr>
                <a:defRPr/>
              </a:pPr>
              <a:t>9</a:t>
            </a:fld>
            <a:endParaRPr lang="ru-RU" altLang="ru-RU"/>
          </a:p>
        </p:txBody>
      </p:sp>
      <p:pic>
        <p:nvPicPr>
          <p:cNvPr id="7" name="Picture 2" descr="ÐÐ°ÑÐ¸Ð¾Ð½Ð°Ð»ÑÐ½Ð°Ñ ÑÐ°Ð¼ÐºÐ° ÐºÐ²Ð°Ð»Ð¸ÑÐ¸ÐºÐ°ÑÐ¸Ð¹ Ð Ð¤"/>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88640"/>
            <a:ext cx="8964488" cy="563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322062"/>
      </p:ext>
    </p:extLst>
  </p:cSld>
  <p:clrMapOvr>
    <a:masterClrMapping/>
  </p:clrMapOvr>
  <p:transition>
    <p:cover dir="lu"/>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1133</Words>
  <Application>Microsoft Office PowerPoint</Application>
  <PresentationFormat>Экран (4:3)</PresentationFormat>
  <Paragraphs>235</Paragraphs>
  <Slides>52</Slides>
  <Notes>9</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52</vt:i4>
      </vt:variant>
    </vt:vector>
  </HeadingPairs>
  <TitlesOfParts>
    <vt:vector size="58" baseType="lpstr">
      <vt:lpstr>Arial</vt:lpstr>
      <vt:lpstr>Wingdings</vt:lpstr>
      <vt:lpstr>Times New Roman</vt:lpstr>
      <vt:lpstr>Calibri</vt:lpstr>
      <vt:lpstr>Специальное оформление</vt:lpstr>
      <vt:lpstr>Презентация</vt:lpstr>
      <vt:lpstr>ВОЛГОГРАДСКИЙ ГОСУДАРСТВЕННЫЙ МЕДИЦИНСКИЙ УНИВЕРСИТЕТ КАФЕДРА МЕДИКО-СОЦИАЛЬН ТЕХНОЛОГИЙ С КУРСОМ ПЕДАГОГИКИ И ОБРАЗОВАТЕЛЬНЫХ ТЕХНОЛОГИЙ ДПО</vt:lpstr>
      <vt:lpstr>Содержание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Модель подготовки специалистов СР (модель И.А. Зимней)</vt:lpstr>
      <vt:lpstr>Модель подготовки специалистов СР (модель И.А. Зимней)</vt:lpstr>
      <vt:lpstr>Модель подготовки специалистов СР (по И.А. Зимней)</vt:lpstr>
      <vt:lpstr>Уровни подготовки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Осуществляемая в настоящее время реформа образования в области социальной работы </vt:lpstr>
      <vt:lpstr>  Новые реальности диктуют изменения в подготовке кадров. </vt:lpstr>
      <vt:lpstr>  Новые реальности диктуют изменения в подготовке кадров.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Цитата</vt:lpstr>
      <vt:lpstr>Литература</vt:lpstr>
      <vt:lpstr>Литература</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2010-04-27T13:42:52Z</dcterms:created>
  <dcterms:modified xsi:type="dcterms:W3CDTF">2021-01-09T13:38:36Z</dcterms:modified>
</cp:coreProperties>
</file>