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9144000"/>
  <p:notesSz cx="6858000" cy="9144000"/>
  <p:embeddedFontLst>
    <p:embeddedFont>
      <p:font typeface="Tahoma"/>
      <p:regular r:id="rId70"/>
      <p:bold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Tahoma-bold.fntdata"/><Relationship Id="rId70" Type="http://schemas.openxmlformats.org/officeDocument/2006/relationships/font" Target="fonts/Tahoma-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92" name="Google Shape;1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Например, если лист не содержит диаграммы, команды для работы с диаграммами не нужны. </a:t>
            </a:r>
            <a:endParaRPr/>
          </a:p>
          <a:p>
            <a:pPr indent="0" lvl="0" marL="0" rtl="0" algn="l">
              <a:spcBef>
                <a:spcPts val="360"/>
              </a:spcBef>
              <a:spcAft>
                <a:spcPts val="0"/>
              </a:spcAft>
              <a:buNone/>
            </a:pPr>
            <a:r>
              <a:rPr lang="ru-RU"/>
              <a:t>Однако после создания диаграммы путем нажатия кнопки на вкладке </a:t>
            </a:r>
            <a:r>
              <a:rPr b="1" lang="ru-RU"/>
              <a:t>Вставка</a:t>
            </a:r>
            <a:r>
              <a:rPr lang="ru-RU"/>
              <a:t> в группе </a:t>
            </a:r>
            <a:r>
              <a:rPr b="1" lang="ru-RU"/>
              <a:t>Диаграммы</a:t>
            </a:r>
            <a:r>
              <a:rPr lang="ru-RU"/>
              <a:t> появится группа </a:t>
            </a:r>
            <a:r>
              <a:rPr b="1" lang="ru-RU"/>
              <a:t>Работа с диаграммами</a:t>
            </a:r>
            <a:r>
              <a:rPr lang="ru-RU"/>
              <a:t> с тремя вкладками: </a:t>
            </a:r>
            <a:r>
              <a:rPr b="1" lang="ru-RU"/>
              <a:t>Конструктор</a:t>
            </a:r>
            <a:r>
              <a:rPr lang="ru-RU"/>
              <a:t>, </a:t>
            </a:r>
            <a:r>
              <a:rPr b="1" lang="ru-RU"/>
              <a:t>Макет</a:t>
            </a:r>
            <a:r>
              <a:rPr lang="ru-RU"/>
              <a:t> и </a:t>
            </a:r>
            <a:r>
              <a:rPr b="1" lang="ru-RU"/>
              <a:t>Формат</a:t>
            </a:r>
            <a:r>
              <a:rPr lang="ru-RU"/>
              <a:t>. Эти вкладки содержат команды, необходимые для работы с диаграммами. Лента откликается на действие пользователя. </a:t>
            </a:r>
            <a:endParaRPr/>
          </a:p>
          <a:p>
            <a:pPr indent="0" lvl="0" marL="0" rtl="0" algn="l">
              <a:spcBef>
                <a:spcPts val="360"/>
              </a:spcBef>
              <a:spcAft>
                <a:spcPts val="0"/>
              </a:spcAft>
              <a:buNone/>
            </a:pPr>
            <a:r>
              <a:rPr lang="ru-RU"/>
              <a:t>Вкладка </a:t>
            </a:r>
            <a:r>
              <a:rPr b="1" lang="ru-RU"/>
              <a:t>Конструктор</a:t>
            </a:r>
            <a:r>
              <a:rPr lang="ru-RU"/>
              <a:t> используется для изменения типа или перемещения диаграммы, вкладка </a:t>
            </a:r>
            <a:r>
              <a:rPr b="1" lang="ru-RU"/>
              <a:t>Макет</a:t>
            </a:r>
            <a:r>
              <a:rPr lang="ru-RU"/>
              <a:t> — для изменения названия или других элементов диаграммы, а вкладка </a:t>
            </a:r>
            <a:r>
              <a:rPr b="1" lang="ru-RU"/>
              <a:t>Формат</a:t>
            </a:r>
            <a:r>
              <a:rPr lang="ru-RU"/>
              <a:t> — для добавления цветов заливки или изменения стиля линий. Создав диаграмму, щелкните в области вне ее. Инструменты </a:t>
            </a:r>
            <a:r>
              <a:rPr b="1" lang="ru-RU"/>
              <a:t>Работа с диаграммами</a:t>
            </a:r>
            <a:r>
              <a:rPr lang="ru-RU"/>
              <a:t> более не будут отображены. Чтобы восстановить их, щелкните в области внутри диаграммы, и вкладки появятся снова..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03" name="Google Shape;20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По примеру можно пояснить, что на вкладке </a:t>
            </a:r>
            <a:r>
              <a:rPr b="1" lang="ru-RU"/>
              <a:t>Главная</a:t>
            </a:r>
            <a:r>
              <a:rPr lang="ru-RU"/>
              <a:t> в группе </a:t>
            </a:r>
            <a:r>
              <a:rPr b="1" lang="ru-RU"/>
              <a:t>Шрифт</a:t>
            </a:r>
            <a:r>
              <a:rPr lang="ru-RU"/>
              <a:t> расположены все </a:t>
            </a:r>
            <a:r>
              <a:rPr i="1" lang="ru-RU"/>
              <a:t>часто</a:t>
            </a:r>
            <a:r>
              <a:rPr lang="ru-RU"/>
              <a:t> используемые команды для изменения шрифтов: команды для изменения шрифта и его размера, а также для применения полужирного начертания, курсива или подчеркнутого начертания.</a:t>
            </a:r>
            <a:endParaRPr/>
          </a:p>
          <a:p>
            <a:pPr indent="0" lvl="0" marL="0" rtl="0" algn="l">
              <a:spcBef>
                <a:spcPts val="360"/>
              </a:spcBef>
              <a:spcAft>
                <a:spcPts val="0"/>
              </a:spcAft>
              <a:buNone/>
            </a:pPr>
            <a:r>
              <a:rPr lang="ru-RU"/>
              <a:t>Если вам нужны дополнительные параметры, такие как надстрочный текст, нажмите кнопку вызова диалогового окна.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20" name="Google Shape;2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При первом запуске Excel 2007 панель быстрого доступа расположена над лентой. Так команды всегда видны и всегда под рукой. </a:t>
            </a:r>
            <a:endParaRPr/>
          </a:p>
          <a:p>
            <a:pPr indent="0" lvl="0" marL="0" rtl="0" algn="l">
              <a:spcBef>
                <a:spcPts val="360"/>
              </a:spcBef>
              <a:spcAft>
                <a:spcPts val="0"/>
              </a:spcAft>
              <a:buNone/>
            </a:pPr>
            <a:r>
              <a:rPr lang="ru-RU"/>
              <a:t>Например, если ежедневно применяется автофильтр, чтобы пользователю не переходить каждый раз на вкладку </a:t>
            </a:r>
            <a:r>
              <a:rPr b="1" lang="ru-RU"/>
              <a:t>Данные</a:t>
            </a:r>
            <a:r>
              <a:rPr lang="ru-RU"/>
              <a:t> и не использовать команду </a:t>
            </a:r>
            <a:r>
              <a:rPr b="1" lang="ru-RU"/>
              <a:t>Фильтр</a:t>
            </a:r>
            <a:r>
              <a:rPr lang="ru-RU"/>
              <a:t>, можно добавить команду </a:t>
            </a:r>
            <a:r>
              <a:rPr b="1" lang="ru-RU"/>
              <a:t>Фильтр</a:t>
            </a:r>
            <a:r>
              <a:rPr lang="ru-RU"/>
              <a:t> на панель быстрого доступа. Для этого щелкните правой кнопкой мыши команду </a:t>
            </a:r>
            <a:r>
              <a:rPr b="1" lang="ru-RU"/>
              <a:t>Фильтр</a:t>
            </a:r>
            <a:r>
              <a:rPr lang="ru-RU"/>
              <a:t> на вкладке </a:t>
            </a:r>
            <a:r>
              <a:rPr b="1" lang="ru-RU"/>
              <a:t>Данные</a:t>
            </a:r>
            <a:r>
              <a:rPr lang="ru-RU"/>
              <a:t>, а затем выберите команду </a:t>
            </a:r>
            <a:r>
              <a:rPr b="1" lang="ru-RU"/>
              <a:t>Добавить на панель быстрого доступа</a:t>
            </a:r>
            <a:r>
              <a:rPr lang="ru-RU"/>
              <a:t>.</a:t>
            </a:r>
            <a:endParaRPr/>
          </a:p>
          <a:p>
            <a:pPr indent="0" lvl="0" marL="0" rtl="0" algn="l">
              <a:spcBef>
                <a:spcPts val="360"/>
              </a:spcBef>
              <a:spcAft>
                <a:spcPts val="0"/>
              </a:spcAft>
              <a:buNone/>
            </a:pPr>
            <a:r>
              <a:rPr lang="ru-RU"/>
              <a:t>Чтобы удалить кнопку с панели инструментов, щелкните эту кнопку на панели инструментов правой кнопкой мыши и выберите команду </a:t>
            </a:r>
            <a:r>
              <a:rPr b="1" lang="ru-RU"/>
              <a:t>Удалить с панели быстрого доступа</a:t>
            </a:r>
            <a:r>
              <a:rPr lang="ru-RU"/>
              <a:t>.</a:t>
            </a:r>
            <a:endParaRPr/>
          </a:p>
          <a:p>
            <a:pPr indent="0" lvl="0" marL="0" rtl="0" algn="l">
              <a:spcBef>
                <a:spcPts val="360"/>
              </a:spcBef>
              <a:spcAft>
                <a:spcPts val="0"/>
              </a:spcAft>
              <a:buNone/>
            </a:pPr>
            <a:r>
              <a:rPr lang="ru-RU"/>
              <a:t>[</a:t>
            </a:r>
            <a:r>
              <a:rPr b="1" lang="ru-RU"/>
              <a:t>Примечание для инструктора.</a:t>
            </a:r>
            <a:r>
              <a:rPr lang="ru-RU"/>
              <a:t> Чтобы воспроизвести анимацию при просмотре в режиме показа слайдов, щелкните анимацию правой кнопкой мыши и выберите команду </a:t>
            </a:r>
            <a:r>
              <a:rPr b="1" lang="ru-RU"/>
              <a:t>Воспроизведение</a:t>
            </a:r>
            <a:r>
              <a:rPr lang="ru-RU"/>
              <a:t>. После однократного воспроизведения файла может возникнуть необходимость выбрать команду </a:t>
            </a:r>
            <a:r>
              <a:rPr b="1" lang="ru-RU"/>
              <a:t>Перемотка</a:t>
            </a:r>
            <a:r>
              <a:rPr lang="ru-RU"/>
              <a:t> (предварительно щелкнув анимацию правой кнопкой мыши), а затем снова выбрать команду </a:t>
            </a:r>
            <a:r>
              <a:rPr b="1" lang="ru-RU"/>
              <a:t>Воспроизведение</a:t>
            </a:r>
            <a:r>
              <a:rPr lang="ru-RU"/>
              <a:t>. Если не удается просмотреть анимацию, смотрите примечание к последнему слайду презентации о воспроизведении анимации Macromedia Flash. Если анимацию так и не удалось просмотреть, на следующем слайде приводится аналог анимации в виде серии статических изображений. Перед проведением презентации удалите текущий или следующий слайд.]</a:t>
            </a:r>
            <a:endParaRPr/>
          </a:p>
          <a:p>
            <a:pPr indent="0" lvl="0" marL="0" rtl="0" algn="l">
              <a:spcBef>
                <a:spcPts val="36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31" name="Google Shape;23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Например, если ежедневно применяется автофильтр, чтобы пользователю не переходить каждый раз на вкладку </a:t>
            </a:r>
            <a:r>
              <a:rPr b="1" lang="ru-RU"/>
              <a:t>Данные</a:t>
            </a:r>
            <a:r>
              <a:rPr lang="ru-RU"/>
              <a:t> и не использовать команду </a:t>
            </a:r>
            <a:r>
              <a:rPr b="1" lang="ru-RU"/>
              <a:t>Фильтр</a:t>
            </a:r>
            <a:r>
              <a:rPr lang="ru-RU"/>
              <a:t>, можно добавить команду </a:t>
            </a:r>
            <a:r>
              <a:rPr b="1" lang="ru-RU"/>
              <a:t>Фильтр</a:t>
            </a:r>
            <a:r>
              <a:rPr lang="ru-RU"/>
              <a:t> на панель быстрого доступа. Для этого щелкните правой кнопкой мыши команду </a:t>
            </a:r>
            <a:r>
              <a:rPr b="1" lang="ru-RU"/>
              <a:t>Фильтр</a:t>
            </a:r>
            <a:r>
              <a:rPr lang="ru-RU"/>
              <a:t> на вкладке </a:t>
            </a:r>
            <a:r>
              <a:rPr b="1" lang="ru-RU"/>
              <a:t>Данные</a:t>
            </a:r>
            <a:r>
              <a:rPr lang="ru-RU"/>
              <a:t>, а затем выберите команду </a:t>
            </a:r>
            <a:r>
              <a:rPr b="1" lang="ru-RU"/>
              <a:t>Добавить на панель быстрого доступа</a:t>
            </a:r>
            <a:r>
              <a:rPr lang="ru-RU"/>
              <a:t>.</a:t>
            </a:r>
            <a:endParaRPr/>
          </a:p>
          <a:p>
            <a:pPr indent="0" lvl="0" marL="0" rtl="0" algn="l">
              <a:spcBef>
                <a:spcPts val="360"/>
              </a:spcBef>
              <a:spcAft>
                <a:spcPts val="0"/>
              </a:spcAft>
              <a:buNone/>
            </a:pPr>
            <a:r>
              <a:rPr lang="ru-RU"/>
              <a:t>Чтобы удалить кнопку с панели инструментов, щелкните эту кнопку на панели инструментов правой кнопкой мыши и выберите команду </a:t>
            </a:r>
            <a:r>
              <a:rPr b="1" lang="ru-RU"/>
              <a:t>Удалить с панели быстрого доступа</a:t>
            </a:r>
            <a:r>
              <a:rPr lang="ru-RU"/>
              <a:t>.</a:t>
            </a:r>
            <a:endParaRPr/>
          </a:p>
          <a:p>
            <a:pPr indent="0" lvl="0" marL="0" rtl="0" algn="l">
              <a:spcBef>
                <a:spcPts val="360"/>
              </a:spcBef>
              <a:spcAft>
                <a:spcPts val="0"/>
              </a:spcAft>
              <a:buNone/>
            </a:pPr>
            <a:r>
              <a:rPr lang="ru-RU"/>
              <a:t>[</a:t>
            </a:r>
            <a:r>
              <a:rPr b="1" lang="ru-RU"/>
              <a:t>Примечание для инструктора.</a:t>
            </a:r>
            <a:r>
              <a:rPr lang="ru-RU"/>
              <a:t> Данный слайд идентичен предыдущему за тем исключением, что вместо анимации он содержит ряд статических изображений. Используйте этот слайд, если при просмотре анимации возникли проблемы. Перед проведением презентации удалите текущий либо предыдущий слайд.]</a:t>
            </a:r>
            <a:endParaRPr/>
          </a:p>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43" name="Google Shape;24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55" name="Google Shape;2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Больше об использовании сочетаний клавиш:</a:t>
            </a:r>
            <a:endParaRPr/>
          </a:p>
          <a:p>
            <a:pPr indent="0" lvl="0" marL="0" rtl="0" algn="l">
              <a:spcBef>
                <a:spcPts val="360"/>
              </a:spcBef>
              <a:spcAft>
                <a:spcPts val="0"/>
              </a:spcAft>
              <a:buNone/>
            </a:pPr>
            <a:r>
              <a:rPr lang="ru-RU"/>
              <a:t>При нажатии клавиши ALT появляются всплывающие подсказки для всех вкладок ленты, всех команд на ленте, на панели быстрого доступа, и в меню кнопки Microsoft Office (которая будет рассмотрена на презентации позже). </a:t>
            </a:r>
            <a:endParaRPr/>
          </a:p>
          <a:p>
            <a:pPr indent="0" lvl="0" marL="0" rtl="0" algn="l">
              <a:spcBef>
                <a:spcPts val="360"/>
              </a:spcBef>
              <a:spcAft>
                <a:spcPts val="0"/>
              </a:spcAft>
              <a:buNone/>
            </a:pPr>
            <a:r>
              <a:rPr lang="ru-RU"/>
              <a:t>Нажмите клавишу, вызывающую нужную вкладку. После этого появятся все всплывающие подсказки для кнопок этой вкладки. Затем нажмите клавишу для вызова нужной кнопки. </a:t>
            </a:r>
            <a:endParaRPr/>
          </a:p>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71" name="Google Shape;2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Чтобы узнать больше о сочетаниях клавиш см. краткий справочник в конце этой презентации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81" name="Google Shape;28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292" name="Google Shape;29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Панель инструментов </a:t>
            </a:r>
            <a:r>
              <a:rPr b="1" lang="ru-RU"/>
              <a:t>Вид</a:t>
            </a:r>
            <a:r>
              <a:rPr lang="ru-RU"/>
              <a:t> расположена в правой нижней части окна.</a:t>
            </a:r>
            <a:endParaRPr/>
          </a:p>
          <a:p>
            <a:pPr indent="0" lvl="0" marL="0" rtl="0" algn="l">
              <a:spcBef>
                <a:spcPts val="360"/>
              </a:spcBef>
              <a:spcAft>
                <a:spcPts val="0"/>
              </a:spcAft>
              <a:buNone/>
            </a:pPr>
            <a:r>
              <a:rPr lang="ru-RU"/>
              <a:t>Еще один способ просмотреть разметку страницы: щелкните вкладку </a:t>
            </a:r>
            <a:r>
              <a:rPr b="1" lang="ru-RU"/>
              <a:t>Вид</a:t>
            </a:r>
            <a:r>
              <a:rPr lang="ru-RU"/>
              <a:t> на ленте и в группе </a:t>
            </a:r>
            <a:r>
              <a:rPr b="1" lang="ru-RU"/>
              <a:t>Режимы просмотра книги</a:t>
            </a:r>
            <a:r>
              <a:rPr lang="ru-RU"/>
              <a:t> нажмите кнопку </a:t>
            </a:r>
            <a:r>
              <a:rPr b="1" lang="ru-RU"/>
              <a:t>Разметка страницы</a:t>
            </a:r>
            <a:r>
              <a:rPr lang="ru-RU"/>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09" name="Google Shape;30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Небольшое пояснение по этим пунктам:</a:t>
            </a:r>
            <a:endParaRPr/>
          </a:p>
          <a:p>
            <a:pPr indent="-76200" lvl="0" marL="0" rtl="0" algn="l">
              <a:spcBef>
                <a:spcPts val="360"/>
              </a:spcBef>
              <a:spcAft>
                <a:spcPts val="0"/>
              </a:spcAft>
              <a:buClr>
                <a:schemeClr val="dk1"/>
              </a:buClr>
              <a:buSzPts val="1200"/>
              <a:buFont typeface="Arial"/>
              <a:buChar char="•"/>
            </a:pPr>
            <a:r>
              <a:rPr lang="ru-RU"/>
              <a:t>Линейки можно включать и выключать по мере надобности (установите или снимите флажок </a:t>
            </a:r>
            <a:r>
              <a:rPr b="1" lang="ru-RU"/>
              <a:t>Линейка</a:t>
            </a:r>
            <a:r>
              <a:rPr lang="ru-RU"/>
              <a:t> в группе </a:t>
            </a:r>
            <a:r>
              <a:rPr b="1" lang="ru-RU"/>
              <a:t>Показать или скрыть</a:t>
            </a:r>
            <a:r>
              <a:rPr lang="ru-RU"/>
              <a:t> на вкладке </a:t>
            </a:r>
            <a:r>
              <a:rPr b="1" lang="ru-RU"/>
              <a:t>Вид</a:t>
            </a:r>
            <a:r>
              <a:rPr lang="ru-RU"/>
              <a:t>).</a:t>
            </a:r>
            <a:endParaRPr/>
          </a:p>
          <a:p>
            <a:pPr indent="-76200" lvl="0" marL="0" rtl="0" algn="l">
              <a:spcBef>
                <a:spcPts val="360"/>
              </a:spcBef>
              <a:spcAft>
                <a:spcPts val="0"/>
              </a:spcAft>
              <a:buClr>
                <a:schemeClr val="dk1"/>
              </a:buClr>
              <a:buSzPts val="1200"/>
              <a:buFont typeface="Arial"/>
              <a:buChar char="•"/>
            </a:pPr>
            <a:r>
              <a:rPr lang="ru-RU"/>
              <a:t>Подробные сведения об этом будут даны в следующем уроке. </a:t>
            </a:r>
            <a:endParaRPr/>
          </a:p>
          <a:p>
            <a:pPr indent="-76200" lvl="0" marL="0" rtl="0" algn="l">
              <a:spcBef>
                <a:spcPts val="360"/>
              </a:spcBef>
              <a:spcAft>
                <a:spcPts val="0"/>
              </a:spcAft>
              <a:buClr>
                <a:schemeClr val="dk1"/>
              </a:buClr>
              <a:buSzPts val="1200"/>
              <a:buFont typeface="Arial"/>
              <a:buChar char="•"/>
            </a:pPr>
            <a:r>
              <a:rPr lang="ru-RU"/>
              <a:t>При вводе данных в области колонтитула открывается вкладка </a:t>
            </a:r>
            <a:r>
              <a:rPr b="1" lang="ru-RU"/>
              <a:t>Конструктор</a:t>
            </a:r>
            <a:r>
              <a:rPr lang="ru-RU"/>
              <a:t>, в которой содержатся все команды, необходимые для создания колонтитулов. Подробные сведения об этом тоже будут даны в следующем уроке. </a:t>
            </a:r>
            <a:endParaRPr/>
          </a:p>
          <a:p>
            <a:pPr indent="-76200" lvl="0" marL="0" rtl="0" algn="l">
              <a:spcBef>
                <a:spcPts val="360"/>
              </a:spcBef>
              <a:spcAft>
                <a:spcPts val="0"/>
              </a:spcAft>
              <a:buClr>
                <a:schemeClr val="dk1"/>
              </a:buClr>
              <a:buSzPts val="1200"/>
              <a:buFont typeface="Arial"/>
              <a:buChar char="•"/>
            </a:pPr>
            <a:r>
              <a:rPr lang="ru-RU"/>
              <a:t>Можно просматривать каждый лист книги в наиболее подходящем для него режиме. Чтобы просмотреть лист в другом режиме, просто выберите нужный режим каждого листа на панели инструментов </a:t>
            </a:r>
            <a:r>
              <a:rPr b="1" lang="ru-RU"/>
              <a:t>Вид</a:t>
            </a:r>
            <a:r>
              <a:rPr lang="ru-RU"/>
              <a:t> или в группе </a:t>
            </a:r>
            <a:r>
              <a:rPr b="1" lang="ru-RU"/>
              <a:t>Режимы просмотра книги</a:t>
            </a:r>
            <a:r>
              <a:rPr lang="ru-RU"/>
              <a:t> на вкладке </a:t>
            </a:r>
            <a:r>
              <a:rPr b="1" lang="ru-RU"/>
              <a:t>Вид</a:t>
            </a:r>
            <a:r>
              <a:rPr lang="ru-RU"/>
              <a:t>. Здесь можно выбрать как обычный режим, так и режим разметки страницы.</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22" name="Google Shape;32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Больше о низком разрешении: </a:t>
            </a:r>
            <a:endParaRPr/>
          </a:p>
          <a:p>
            <a:pPr indent="0" lvl="0" marL="0" rtl="0" algn="l">
              <a:spcBef>
                <a:spcPts val="780"/>
              </a:spcBef>
              <a:spcAft>
                <a:spcPts val="0"/>
              </a:spcAft>
              <a:buNone/>
            </a:pPr>
            <a:r>
              <a:rPr lang="ru-RU"/>
              <a:t>При низком разрешении для вывода команд нужно щелкнуть стрелку на кнопке группы.</a:t>
            </a:r>
            <a:endParaRPr/>
          </a:p>
          <a:p>
            <a:pPr indent="0" lvl="0" marL="0" rtl="0" algn="l">
              <a:spcBef>
                <a:spcPts val="780"/>
              </a:spcBef>
              <a:spcAft>
                <a:spcPts val="0"/>
              </a:spcAft>
              <a:buNone/>
            </a:pPr>
            <a:r>
              <a:rPr lang="ru-RU"/>
              <a:t>Например, на вкладке </a:t>
            </a:r>
            <a:r>
              <a:rPr b="1" lang="ru-RU"/>
              <a:t>Вид</a:t>
            </a:r>
            <a:r>
              <a:rPr lang="ru-RU"/>
              <a:t> в группе </a:t>
            </a:r>
            <a:r>
              <a:rPr b="1" lang="ru-RU"/>
              <a:t>Показать или скрыть</a:t>
            </a:r>
            <a:r>
              <a:rPr lang="ru-RU"/>
              <a:t> находится несколько команд для вставки или скрытия различных элементов. На экране с высоким разрешением в группе </a:t>
            </a:r>
            <a:r>
              <a:rPr b="1" lang="ru-RU"/>
              <a:t>Показать или скрыть</a:t>
            </a:r>
            <a:r>
              <a:rPr lang="ru-RU"/>
              <a:t> будут отображены все команды. При разрешении 800 на 600 точек на экране появится кнопка </a:t>
            </a:r>
            <a:r>
              <a:rPr b="1" lang="ru-RU"/>
              <a:t>Показать или скрыть</a:t>
            </a:r>
            <a:r>
              <a:rPr lang="ru-RU"/>
              <a:t>, а не команды группы.</a:t>
            </a:r>
            <a:endParaRPr/>
          </a:p>
          <a:p>
            <a:pPr indent="0" lvl="0" marL="0" rtl="0" algn="l">
              <a:spcBef>
                <a:spcPts val="900"/>
              </a:spcBef>
              <a:spcAft>
                <a:spcPts val="0"/>
              </a:spcAft>
              <a:buNone/>
            </a:pPr>
            <a:r>
              <a:rPr lang="ru-RU"/>
              <a:t>В этом случае, чтобы отобразить команды в этой группе, щелкните стрелку на кнопке группы </a:t>
            </a:r>
            <a:r>
              <a:rPr b="1" lang="ru-RU"/>
              <a:t>Показать или скрыть</a:t>
            </a:r>
            <a:r>
              <a:rPr lang="ru-RU"/>
              <a:t>.</a:t>
            </a:r>
            <a:endParaRPr/>
          </a:p>
          <a:p>
            <a:pPr indent="0" lvl="0" marL="0" rtl="0" algn="l">
              <a:spcBef>
                <a:spcPts val="360"/>
              </a:spcBef>
              <a:spcAft>
                <a:spcPts val="0"/>
              </a:spcAft>
              <a:buNone/>
            </a:pPr>
            <a:r>
              <a:rPr lang="ru-RU"/>
              <a:t>Если при меньшем разрешении для группы выводится только ее имя, эта группа содержит редко используемые команды.</a:t>
            </a:r>
            <a:endParaRPr>
              <a:solidFill>
                <a:srgbClr val="FFCC00"/>
              </a:solidFill>
            </a:endParaRPr>
          </a:p>
          <a:p>
            <a:pPr indent="0" lvl="0" marL="0" rtl="0" algn="l">
              <a:spcBef>
                <a:spcPts val="36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Больше об окнах малого размера: </a:t>
            </a:r>
            <a:endParaRPr/>
          </a:p>
          <a:p>
            <a:pPr indent="0" lvl="0" marL="0" rtl="0" algn="l">
              <a:spcBef>
                <a:spcPts val="360"/>
              </a:spcBef>
              <a:spcAft>
                <a:spcPts val="0"/>
              </a:spcAft>
              <a:buNone/>
            </a:pPr>
            <a:r>
              <a:rPr lang="ru-RU"/>
              <a:t>При работе в любом разрешении есть определенный размер окна, ниже которого для ряда групп отображается только имя. Если работа ведется в окне Excel, которое развернуто не полностью, вам может потребоваться щелкнуть стрелку на кнопке группы, чтобы вывести команды этой группы.</a:t>
            </a:r>
            <a:endParaRPr/>
          </a:p>
          <a:p>
            <a:pPr indent="0" lvl="0" marL="0" rtl="0" algn="l">
              <a:spcBef>
                <a:spcPts val="360"/>
              </a:spcBef>
              <a:spcAft>
                <a:spcPts val="0"/>
              </a:spcAft>
              <a:buNone/>
            </a:pPr>
            <a:r>
              <a:rPr b="1" lang="ru-RU"/>
              <a:t>Больше о планшетных ПК</a:t>
            </a:r>
            <a:r>
              <a:rPr lang="ru-RU"/>
              <a:t>: </a:t>
            </a:r>
            <a:endParaRPr/>
          </a:p>
          <a:p>
            <a:pPr indent="0" lvl="0" marL="0" rtl="0" algn="l">
              <a:spcBef>
                <a:spcPts val="360"/>
              </a:spcBef>
              <a:spcAft>
                <a:spcPts val="0"/>
              </a:spcAft>
              <a:buNone/>
            </a:pPr>
            <a:r>
              <a:rPr lang="ru-RU"/>
              <a:t>Если имеется планшетный ПК с большим монитором, на ленте будут отображены увеличенные версии вкладок и групп.</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47" name="Google Shape;34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8" name="Google Shape;34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a:t>
            </a:r>
            <a:r>
              <a:rPr b="1" lang="ru-RU"/>
              <a:t>Примечание для инструктора</a:t>
            </a:r>
            <a:r>
              <a:rPr lang="ru-RU"/>
              <a:t>. Если на компьютере установлена программа Excel 2007, щелкните ссылку на слайде, чтобы перейти к интерактивному практическому заданию. При выполнении практического задания вы можете воспользоваться инструкциями, которые прилагаются к каждому упражнению. </a:t>
            </a:r>
            <a:r>
              <a:rPr b="1" lang="ru-RU"/>
              <a:t>Внимание!</a:t>
            </a:r>
            <a:r>
              <a:rPr lang="ru-RU"/>
              <a:t> Если на компьютере программа Excel 2007 не установлена, инструкции к практическим заданиям будут недоступны.]</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56" name="Google Shape;35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65" name="Google Shape;36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74" name="Google Shape;37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83" name="Google Shape;3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4" name="Google Shape;38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92" name="Google Shape;3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99" name="Google Shape;39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10" name="Google Shape;41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Вот и все, что нужно сделать, чтобы открыть файл, созданный в предыдущей версии Excel. Можно начинать работу.</a:t>
            </a:r>
            <a:endParaRPr/>
          </a:p>
          <a:p>
            <a:pPr indent="0" lvl="0" marL="0" rtl="0" algn="l">
              <a:spcBef>
                <a:spcPts val="360"/>
              </a:spcBef>
              <a:spcAft>
                <a:spcPts val="0"/>
              </a:spcAft>
              <a:buNone/>
            </a:pPr>
            <a:r>
              <a:rPr lang="ru-RU"/>
              <a:t>Однако сперва несколько замечаний о работе с кнопкой </a:t>
            </a:r>
            <a:r>
              <a:rPr b="1" lang="ru-RU"/>
              <a:t>Microsoft Office</a:t>
            </a:r>
            <a:r>
              <a:rPr lang="ru-RU"/>
              <a:t>, расположенной в левом верхнем углу окна. При нажатии этой кнопки открывается меню, на котором показаны те же команды, которые использовались раньше для открытия и сохранения книг.</a:t>
            </a:r>
            <a:endParaRPr/>
          </a:p>
          <a:p>
            <a:pPr indent="-76200" lvl="0" marL="0" rtl="0" algn="l">
              <a:spcBef>
                <a:spcPts val="360"/>
              </a:spcBef>
              <a:spcAft>
                <a:spcPts val="0"/>
              </a:spcAft>
              <a:buClr>
                <a:schemeClr val="dk1"/>
              </a:buClr>
              <a:buSzPts val="1200"/>
              <a:buFont typeface="Arial"/>
              <a:buChar char="•"/>
            </a:pPr>
            <a:r>
              <a:rPr lang="ru-RU"/>
              <a:t>Это меню содержит множество полезных элементов. Например, здесь можно найти параметры управления такими процедурами, как включение или выключение стиля ссылок R1C1 или отображение строки формул в окне приложения. Чтобы получить доступ к параметрам, нажмите кнопку </a:t>
            </a:r>
            <a:r>
              <a:rPr b="1" lang="ru-RU"/>
              <a:t>Параметры Excel</a:t>
            </a:r>
            <a:r>
              <a:rPr lang="ru-RU"/>
              <a:t> в нижней части меню.</a:t>
            </a:r>
            <a:endParaRPr/>
          </a:p>
          <a:p>
            <a:pPr indent="-76200" lvl="0" marL="0" rtl="0" algn="l">
              <a:spcBef>
                <a:spcPts val="360"/>
              </a:spcBef>
              <a:spcAft>
                <a:spcPts val="0"/>
              </a:spcAft>
              <a:buClr>
                <a:schemeClr val="dk1"/>
              </a:buClr>
              <a:buSzPts val="1200"/>
              <a:buFont typeface="Arial"/>
              <a:buChar char="•"/>
            </a:pPr>
            <a:r>
              <a:rPr lang="ru-RU"/>
              <a:t>В предыдущих версиях Excel такие параметры настраивались в диалоговом окне </a:t>
            </a:r>
            <a:r>
              <a:rPr b="1" lang="ru-RU"/>
              <a:t>Параметры</a:t>
            </a:r>
            <a:r>
              <a:rPr lang="ru-RU"/>
              <a:t>, открывавшемся из меню </a:t>
            </a:r>
            <a:r>
              <a:rPr b="1" lang="ru-RU"/>
              <a:t>Сервис</a:t>
            </a:r>
            <a:r>
              <a:rPr lang="ru-RU"/>
              <a:t>. Сейчас многие из этих параметров находятся здесь, где они лучше видны и расположены под рукой для удобного начала работы со старыми или новыми файлами.</a:t>
            </a:r>
            <a:endParaRPr/>
          </a:p>
          <a:p>
            <a:pPr indent="0" lvl="0" marL="0" rtl="0" algn="l">
              <a:spcBef>
                <a:spcPts val="36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19" name="Google Shape;11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Лента с вкладками, которые нужно щелкнуть, чтобы получить доступ к командам, призвана упростить работу с Excel и помочь быстро находить и использовать нужные команды.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28" name="Google Shape;42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9" name="Google Shape;429;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None/>
            </a:pPr>
            <a:r>
              <a:rPr lang="ru-RU"/>
              <a:t>Ваша книга содержит строки с названиями товаров, заказанных у различных поставщиков. В новом столбце различные продукты будут распределяться по таким категориям, как молочная продукция, зерновые, полуфабрикаты и так далее. </a:t>
            </a:r>
            <a:endParaRPr/>
          </a:p>
          <a:p>
            <a:pPr indent="-228600" lvl="0" marL="228600" rtl="0" algn="l">
              <a:spcBef>
                <a:spcPts val="360"/>
              </a:spcBef>
              <a:spcAft>
                <a:spcPts val="0"/>
              </a:spcAft>
              <a:buNone/>
            </a:pPr>
            <a:r>
              <a:rPr b="1" lang="ru-RU"/>
              <a:t>Процедура показана в анимации: </a:t>
            </a:r>
            <a:endParaRPr/>
          </a:p>
          <a:p>
            <a:pPr indent="-228600" lvl="0" marL="228600" rtl="0" algn="l">
              <a:spcBef>
                <a:spcPts val="360"/>
              </a:spcBef>
              <a:spcAft>
                <a:spcPts val="0"/>
              </a:spcAft>
              <a:buClr>
                <a:schemeClr val="dk1"/>
              </a:buClr>
              <a:buSzPts val="1200"/>
              <a:buFont typeface="Arial"/>
              <a:buAutoNum type="arabicPeriod"/>
            </a:pPr>
            <a:r>
              <a:rPr lang="ru-RU"/>
              <a:t>Нужно добавить столбец справа от столбца </a:t>
            </a:r>
            <a:r>
              <a:rPr b="1" lang="ru-RU"/>
              <a:t>Количество</a:t>
            </a:r>
            <a:r>
              <a:rPr lang="ru-RU"/>
              <a:t>, поэтому щелкните столбец </a:t>
            </a:r>
            <a:r>
              <a:rPr b="1" lang="ru-RU"/>
              <a:t>Поставщик</a:t>
            </a:r>
            <a:r>
              <a:rPr lang="ru-RU"/>
              <a:t>. </a:t>
            </a:r>
            <a:endParaRPr/>
          </a:p>
          <a:p>
            <a:pPr indent="-228600" lvl="0" marL="228600" rtl="0" algn="l">
              <a:spcBef>
                <a:spcPts val="360"/>
              </a:spcBef>
              <a:spcAft>
                <a:spcPts val="0"/>
              </a:spcAft>
              <a:buClr>
                <a:schemeClr val="dk1"/>
              </a:buClr>
              <a:buSzPts val="1200"/>
              <a:buFont typeface="Arial"/>
              <a:buAutoNum type="arabicPeriod"/>
            </a:pPr>
            <a:r>
              <a:rPr lang="ru-RU"/>
              <a:t>После этого на вкладке </a:t>
            </a:r>
            <a:r>
              <a:rPr b="1" lang="ru-RU"/>
              <a:t>Главная</a:t>
            </a:r>
            <a:r>
              <a:rPr lang="ru-RU"/>
              <a:t> в группе </a:t>
            </a:r>
            <a:r>
              <a:rPr b="1" lang="ru-RU"/>
              <a:t>Ячейки</a:t>
            </a:r>
            <a:r>
              <a:rPr lang="ru-RU"/>
              <a:t> щелкните стрелку на кнопке </a:t>
            </a:r>
            <a:r>
              <a:rPr b="1" lang="ru-RU"/>
              <a:t>Вставить</a:t>
            </a:r>
            <a:r>
              <a:rPr lang="ru-RU"/>
              <a:t>. </a:t>
            </a:r>
            <a:endParaRPr/>
          </a:p>
          <a:p>
            <a:pPr indent="-228600" lvl="0" marL="228600" rtl="0" algn="l">
              <a:spcBef>
                <a:spcPts val="360"/>
              </a:spcBef>
              <a:spcAft>
                <a:spcPts val="0"/>
              </a:spcAft>
              <a:buClr>
                <a:schemeClr val="dk1"/>
              </a:buClr>
              <a:buSzPts val="1200"/>
              <a:buFont typeface="Arial"/>
              <a:buAutoNum type="arabicPeriod"/>
            </a:pPr>
            <a:r>
              <a:rPr lang="ru-RU"/>
              <a:t>В появившемся меню выберите команду </a:t>
            </a:r>
            <a:r>
              <a:rPr b="1" lang="ru-RU"/>
              <a:t>Вставить столбцы на лист</a:t>
            </a:r>
            <a:r>
              <a:rPr lang="ru-RU"/>
              <a:t>. Будет вставлен пустой столбец, в который можно вводить новые данные.</a:t>
            </a:r>
            <a:endParaRPr/>
          </a:p>
          <a:p>
            <a:pPr indent="-228600" lvl="0" marL="228600" rtl="0" algn="l">
              <a:spcBef>
                <a:spcPts val="360"/>
              </a:spcBef>
              <a:spcAft>
                <a:spcPts val="0"/>
              </a:spcAft>
              <a:buNone/>
            </a:pPr>
            <a:r>
              <a:rPr lang="ru-RU"/>
              <a:t>[</a:t>
            </a:r>
            <a:r>
              <a:rPr b="1" lang="ru-RU"/>
              <a:t>Примечание для инструктора </a:t>
            </a:r>
            <a:r>
              <a:rPr lang="ru-RU"/>
              <a:t>. Чтобы воспроизвести анимацию при просмотре в режиме показа слайдов, щелкните анимацию правой кнопкой мыши и выберите команду </a:t>
            </a:r>
            <a:r>
              <a:rPr b="1" lang="ru-RU"/>
              <a:t>Воспроизведение</a:t>
            </a:r>
            <a:r>
              <a:rPr lang="ru-RU"/>
              <a:t>. После однократного воспроизведения файла может возникнуть необходимость выбрать команду </a:t>
            </a:r>
            <a:r>
              <a:rPr b="1" lang="ru-RU"/>
              <a:t>Перемотка</a:t>
            </a:r>
            <a:r>
              <a:rPr lang="ru-RU"/>
              <a:t> (предварительно щелкнув анимацию правой кнопкой мыши), а затем снова выбрать команду </a:t>
            </a:r>
            <a:r>
              <a:rPr b="1" lang="ru-RU"/>
              <a:t>Воспроизведение</a:t>
            </a:r>
            <a:r>
              <a:rPr lang="ru-RU"/>
              <a:t>. Если не удается просмотреть анимацию, смотрите примечание к последнему слайду презентации о воспроизведении анимации Macromedia Flash. Если анимацию так и не удалось просмотреть, на следующем слайде приводится аналог анимации в виде серии статических изображений. Перед проведением презентации удалите текущий или следующий слайд.]</a:t>
            </a:r>
            <a:endParaRPr/>
          </a:p>
          <a:p>
            <a:pPr indent="-228600" lvl="0" marL="228600" rtl="0" algn="l">
              <a:spcBef>
                <a:spcPts val="36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39" name="Google Shape;43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a:t>
            </a:r>
            <a:r>
              <a:rPr b="1" lang="ru-RU"/>
              <a:t>Примечание для инструктора.</a:t>
            </a:r>
            <a:r>
              <a:rPr lang="ru-RU"/>
              <a:t> Содержимое текущего и следующего слайда аналогично содержимому предыдущего слайда за тем исключением, что вместо анимации в них используются статические изображения и текст. Эти слайды можно использовать при возникновении проблем с анимацией. Перед проведением презентации удалите эти два слайда или предыдущий слайд.]</a:t>
            </a:r>
            <a:endParaRPr b="1"/>
          </a:p>
          <a:p>
            <a:pPr indent="0" lvl="0" marL="0" rtl="0" algn="l">
              <a:spcBef>
                <a:spcPts val="36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50" name="Google Shape;45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1" name="Google Shape;45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В списке </a:t>
            </a:r>
            <a:r>
              <a:rPr b="1" lang="ru-RU"/>
              <a:t>Формат</a:t>
            </a:r>
            <a:r>
              <a:rPr lang="ru-RU"/>
              <a:t> находятся все команды для настройки высоты строки и ширины столбца, а также для отображения и скрытия строк, столбцов и листов.</a:t>
            </a:r>
            <a:endParaRPr/>
          </a:p>
          <a:p>
            <a:pPr indent="0" lvl="0" marL="0" rtl="0" algn="l">
              <a:spcBef>
                <a:spcPts val="126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60" name="Google Shape;46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71" name="Google Shape;47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2" name="Google Shape;47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Этот предварительный просмотр позволяет избежать нескольких циклов выбора цвета и последующей его отмены, если цвет не подходит. Найдя подходящий цвет, щелкните его.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82" name="Google Shape;48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Другой способ увеличить размер шрифта:</a:t>
            </a:r>
            <a:r>
              <a:rPr lang="ru-RU"/>
              <a:t> </a:t>
            </a:r>
            <a:endParaRPr/>
          </a:p>
          <a:p>
            <a:pPr indent="0" lvl="0" marL="0" rtl="0" algn="l">
              <a:spcBef>
                <a:spcPts val="360"/>
              </a:spcBef>
              <a:spcAft>
                <a:spcPts val="0"/>
              </a:spcAft>
              <a:buNone/>
            </a:pPr>
            <a:r>
              <a:rPr lang="ru-RU"/>
              <a:t>Щелкните стрелку рядом с полем </a:t>
            </a:r>
            <a:r>
              <a:rPr b="1" lang="ru-RU"/>
              <a:t>Размер</a:t>
            </a:r>
            <a:r>
              <a:rPr lang="ru-RU"/>
              <a:t>, чтобы просмотреть список размеров. При использовании этого способа доступен предварительный просмотр в реальном времени, как при выборе цветов.</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497" name="Google Shape;49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8" name="Google Shape;49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Excel просуммирует числа, используя функцию СУММ. </a:t>
            </a:r>
            <a:endParaRPr/>
          </a:p>
          <a:p>
            <a:pPr indent="0" lvl="0" marL="0" rtl="0" algn="l">
              <a:spcBef>
                <a:spcPts val="360"/>
              </a:spcBef>
              <a:spcAft>
                <a:spcPts val="0"/>
              </a:spcAft>
              <a:buNone/>
            </a:pPr>
            <a:r>
              <a:rPr lang="ru-RU"/>
              <a:t>Чтобы выполнить другие действия помимо суммирования, щелкните стрелку на кнопке </a:t>
            </a:r>
            <a:r>
              <a:rPr b="1" lang="ru-RU"/>
              <a:t>Сумма</a:t>
            </a:r>
            <a:r>
              <a:rPr lang="ru-RU"/>
              <a:t>. После этого выберите любую из следующих функций в раскрывшемся списке: </a:t>
            </a:r>
            <a:r>
              <a:rPr b="1" lang="ru-RU"/>
              <a:t>Среднее</a:t>
            </a:r>
            <a:r>
              <a:rPr lang="ru-RU"/>
              <a:t>, </a:t>
            </a:r>
            <a:r>
              <a:rPr b="1" lang="ru-RU"/>
              <a:t>Число</a:t>
            </a:r>
            <a:r>
              <a:rPr lang="ru-RU"/>
              <a:t>, </a:t>
            </a:r>
            <a:r>
              <a:rPr b="1" lang="ru-RU"/>
              <a:t>Максимум</a:t>
            </a:r>
            <a:r>
              <a:rPr lang="ru-RU"/>
              <a:t> или </a:t>
            </a:r>
            <a:r>
              <a:rPr b="1" lang="ru-RU"/>
              <a:t>Минимум</a:t>
            </a:r>
            <a:r>
              <a:rPr lang="ru-RU"/>
              <a:t>. Если выбрать пункт </a:t>
            </a:r>
            <a:r>
              <a:rPr b="1" lang="ru-RU"/>
              <a:t>Другие функции</a:t>
            </a:r>
            <a:r>
              <a:rPr lang="ru-RU"/>
              <a:t>, будет открыто диалоговое окно </a:t>
            </a:r>
            <a:r>
              <a:rPr b="1" lang="ru-RU"/>
              <a:t>Мастер функций — шаг 1 из 2</a:t>
            </a:r>
            <a:r>
              <a:rPr lang="ru-RU"/>
              <a:t>, где можно выбрать из всех функций приложения Excel. Можно также перейти на вкладку </a:t>
            </a:r>
            <a:r>
              <a:rPr b="1" lang="ru-RU"/>
              <a:t>Формулы</a:t>
            </a:r>
            <a:r>
              <a:rPr lang="ru-RU"/>
              <a:t> и применить команды из групп </a:t>
            </a:r>
            <a:r>
              <a:rPr b="1" lang="ru-RU"/>
              <a:t>Библиотека функций</a:t>
            </a:r>
            <a:r>
              <a:rPr lang="ru-RU"/>
              <a:t> и </a:t>
            </a:r>
            <a:r>
              <a:rPr b="1" lang="ru-RU"/>
              <a:t>Вычисление</a:t>
            </a:r>
            <a:r>
              <a:rPr lang="ru-RU"/>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12" name="Google Shape;51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3" name="Google Shape;51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После переключения в режим разметки страницы добавление колонтитулов становится простой задачей. Как это сделать, показано на следующем слайде.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25" name="Google Shape;52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Вкладка </a:t>
            </a:r>
            <a:r>
              <a:rPr b="1" lang="ru-RU"/>
              <a:t>Работа с колонтитулами</a:t>
            </a:r>
            <a:r>
              <a:rPr lang="ru-RU"/>
              <a:t> содержит все команды, предназначенные для работы с колонтитулами. В том числе команду, добавленную в Excel 2007 и предназначенную для использования разных колонтитулов на четных и нечетных страницах. </a:t>
            </a:r>
            <a:endParaRPr/>
          </a:p>
          <a:p>
            <a:pPr indent="0" lvl="0" marL="0" rtl="0" algn="l">
              <a:spcBef>
                <a:spcPts val="360"/>
              </a:spcBef>
              <a:spcAft>
                <a:spcPts val="0"/>
              </a:spcAft>
              <a:buNone/>
            </a:pPr>
            <a:r>
              <a:rPr lang="ru-RU"/>
              <a:t>В заголовке этого отчета введите </a:t>
            </a:r>
            <a:r>
              <a:rPr b="1" lang="ru-RU"/>
              <a:t>Отчет о продажах за июнь</a:t>
            </a:r>
            <a:r>
              <a:rPr lang="ru-RU"/>
              <a:t> — вот и все. После щелчка листа вкладка </a:t>
            </a:r>
            <a:r>
              <a:rPr b="1" lang="ru-RU"/>
              <a:t>Работа с колонтитулами</a:t>
            </a:r>
            <a:r>
              <a:rPr lang="ru-RU"/>
              <a:t>, вкладка </a:t>
            </a:r>
            <a:r>
              <a:rPr b="1" lang="ru-RU"/>
              <a:t>Конструктор</a:t>
            </a:r>
            <a:r>
              <a:rPr lang="ru-RU"/>
              <a:t> и их команды будут скрыты, пока не понадобятся в следующий раз. Чтобы снова их отобразить, в режиме разметки страницы щелкните в области колонтитулов.</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38" name="Google Shape;53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9" name="Google Shape;539;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Использование режима разметки страницы помогает избежать некоторых дополнительных действий, которые нужно было выполнить в предыдущих версиях Excel для предварительного просмотра таблиц. Например, доводилось ли вам по несколько раз переключаться между предварительным просмотром и обычным режимом, чтобы привести в порядок элементы листа перед печатью? Иногда приходилось печатать документ несколько раз прежде чем удавалось добиться нужного результата. Это время — в прошлом.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29" name="Google Shape;12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50" name="Google Shape;55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1" name="Google Shape;551;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62" name="Google Shape;56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3" name="Google Shape;56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Слева находятся шаблоны различных категорий, установленные вместе с Excel 2007. Щелкните слева </a:t>
            </a:r>
            <a:r>
              <a:rPr b="1" lang="ru-RU"/>
              <a:t>Возможности</a:t>
            </a:r>
            <a:r>
              <a:rPr lang="ru-RU"/>
              <a:t> под </a:t>
            </a:r>
            <a:r>
              <a:rPr b="1" lang="ru-RU"/>
              <a:t>Шаблоны на узле Office Online</a:t>
            </a:r>
            <a:r>
              <a:rPr lang="ru-RU"/>
              <a:t>, чтобы увидеть ссылки на видеоматериалы и интерактивные курсы обучения, а также загружаемые шаблоны бюджетов, календарей, отчетов о расходах и т. п.</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75" name="Google Shape;57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 name="Google Shape;57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a:t>
            </a:r>
            <a:r>
              <a:rPr b="1" lang="ru-RU"/>
              <a:t>Примечание для инструктора</a:t>
            </a:r>
            <a:r>
              <a:rPr lang="ru-RU"/>
              <a:t>. Если на компьютере установлена программа Excel 2007, щелкните ссылку на слайде, чтобы перейти к интерактивному практическому заданию. При выполнении практического задания вы можете воспользоваться инструкциями, которые прилагаются к каждому упражнению. </a:t>
            </a:r>
            <a:r>
              <a:rPr b="1" lang="ru-RU"/>
              <a:t>Внимание!</a:t>
            </a:r>
            <a:r>
              <a:rPr lang="ru-RU"/>
              <a:t> Если на компьютере программа Excel 2007 не установлена, инструкции к практическим заданиям будут недоступны.]</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84" name="Google Shape;58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5" name="Google Shape;58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593" name="Google Shape;59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4" name="Google Shape;59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02" name="Google Shape;60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3" name="Google Shape;603;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11" name="Google Shape;61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2" name="Google Shape;612;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20" name="Google Shape;62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1" name="Google Shape;621;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29" name="Google Shape;62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0" name="Google Shape;630;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38" name="Google Shape;638;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9" name="Google Shape;639;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37" name="Google Shape;13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45" name="Google Shape;64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6" name="Google Shape;646;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В этом уроке показано, как можно обмениваться листами Excel 2007 с теми, у кого пока нет Excel 2007, а также объясняется, почему был изменен формат файлов.</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56" name="Google Shape;65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7" name="Google Shape;657;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67" name="Google Shape;66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8" name="Google Shape;668;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Старые файлы останутся старыми, пока не выбран другой вариант.</a:t>
            </a:r>
            <a:r>
              <a:rPr lang="ru-RU"/>
              <a:t> Если открыть файл, созданный в предыдущей версии Excel, этот файл и все выполненные в нем изменения можно сохранить в исходном формате, используя автоматическую настройку в диалоговом окне </a:t>
            </a:r>
            <a:r>
              <a:rPr b="1" lang="ru-RU"/>
              <a:t>Сохранение документа</a:t>
            </a:r>
            <a:r>
              <a:rPr lang="ru-RU"/>
              <a:t>.</a:t>
            </a:r>
            <a:endParaRPr b="1"/>
          </a:p>
          <a:p>
            <a:pPr indent="0" lvl="0" marL="0" rtl="0" algn="l">
              <a:spcBef>
                <a:spcPts val="360"/>
              </a:spcBef>
              <a:spcAft>
                <a:spcPts val="0"/>
              </a:spcAft>
              <a:buNone/>
            </a:pPr>
            <a:r>
              <a:rPr b="1" lang="ru-RU"/>
              <a:t>Использование новых возможностей приведет к выдаче предупреждения при сохранении файла в более ранней версии.</a:t>
            </a:r>
            <a:r>
              <a:rPr lang="ru-RU"/>
              <a:t> Например, если в Excel 2007 к колонтитулу применен цвет, а затем документ сохраняется в формате Excel 97-2003, средство проверки совместимости сообщит, что в предыдущих версиях Excel цвет для колонтитулов не поддерживается и он будет отображен в виде простого текста.</a:t>
            </a:r>
            <a:endParaRPr b="1"/>
          </a:p>
          <a:p>
            <a:pPr indent="0" lvl="0" marL="0" rtl="0" algn="l">
              <a:spcBef>
                <a:spcPts val="360"/>
              </a:spcBef>
              <a:spcAft>
                <a:spcPts val="0"/>
              </a:spcAft>
              <a:buNone/>
            </a:pPr>
            <a:r>
              <a:rPr b="1" lang="ru-RU"/>
              <a:t>Внимание!</a:t>
            </a:r>
            <a:r>
              <a:rPr lang="ru-RU"/>
              <a:t> Если новая возможность не будет доступна снова после сохранения файла в формате более ранней версии Excel и открытия его в Excel 2007, средство проверки совместимости выдаст предупреждение.</a:t>
            </a:r>
            <a:endParaRPr b="1"/>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76" name="Google Shape;67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7" name="Google Shape;677;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Всегда можно сначала создать копию новых файлов в новом формате.</a:t>
            </a:r>
            <a:r>
              <a:rPr lang="ru-RU"/>
              <a:t> Можно легко создать копию книги в формате Excel 2007. Для этого используйте команду </a:t>
            </a:r>
            <a:r>
              <a:rPr b="1" lang="ru-RU"/>
              <a:t>Сохранить как</a:t>
            </a:r>
            <a:r>
              <a:rPr lang="ru-RU"/>
              <a:t> и сохраните файл в формате книги Excel (XLSX-файл). Эта копия файла будет содержать все возможности Excel 2007. </a:t>
            </a:r>
            <a:endParaRPr b="1"/>
          </a:p>
          <a:p>
            <a:pPr indent="0" lvl="0" marL="0" rtl="0" algn="l">
              <a:spcBef>
                <a:spcPts val="360"/>
              </a:spcBef>
              <a:spcAft>
                <a:spcPts val="0"/>
              </a:spcAft>
              <a:buNone/>
            </a:pPr>
            <a:r>
              <a:rPr b="1" lang="ru-RU"/>
              <a:t>Общий доступ к документам различных версий при помощи конвертера.</a:t>
            </a:r>
            <a:r>
              <a:rPr lang="ru-RU"/>
              <a:t> При создании файла в Excel 2007 и сохранении его в формате Excel 2007 пользователи, использующие версии Excel от 2000 до 2003 включительно (с последними обновлениями и пакетами обновлений), могут работать с файлами 2007. Когда они будут открывать вашу книгу, появится приглашение загрузить конвертер, который позволит им сделать это.</a:t>
            </a:r>
            <a:endParaRPr/>
          </a:p>
          <a:p>
            <a:pPr indent="0" lvl="0" marL="0" rtl="0" algn="l">
              <a:spcBef>
                <a:spcPts val="360"/>
              </a:spcBef>
              <a:spcAft>
                <a:spcPts val="0"/>
              </a:spcAft>
              <a:buNone/>
            </a:pPr>
            <a:r>
              <a:rPr lang="ru-RU"/>
              <a:t>Если вам интересны технические сведения, знайте, что формат файлов Excel 2007 основан на технологии XML и входит в семейство форматов Microsoft Office Open XML. Этот новый тип формата применяется также для документов Microsoft Office Word 2007 и Microsoft Office PowerPoint 2007</a:t>
            </a:r>
            <a:r>
              <a:rPr baseline="30000" lang="ru-RU" sz="800"/>
              <a: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688" name="Google Shape;68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9" name="Google Shape;689;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b="1" lang="ru-RU"/>
              <a:t>Новые возможности.</a:t>
            </a:r>
            <a:r>
              <a:rPr lang="ru-RU"/>
              <a:t> Кроме возможностей, показанных в прошлых уроках, следует отметить количество строк в листе, возросшее с 65 536 до 1 048 576. Количество столбцов увеличилось с 256 до 16 384. Теперь можно записывать более длинные формулы в новой панели формул изменяющегося размера. А при щелчке длинных участков текста в ячейке панель формул больше не смещается на сетку листа.</a:t>
            </a:r>
            <a:endParaRPr b="1"/>
          </a:p>
          <a:p>
            <a:pPr indent="-76200" lvl="0" marL="0" rtl="0" algn="l">
              <a:spcBef>
                <a:spcPts val="360"/>
              </a:spcBef>
              <a:spcAft>
                <a:spcPts val="0"/>
              </a:spcAft>
              <a:buClr>
                <a:schemeClr val="dk1"/>
              </a:buClr>
              <a:buSzPts val="1200"/>
              <a:buFont typeface="Arial"/>
              <a:buChar char="•"/>
            </a:pPr>
            <a:r>
              <a:rPr b="1" lang="ru-RU"/>
              <a:t>Более безопасные файлы.</a:t>
            </a:r>
            <a:r>
              <a:rPr lang="ru-RU"/>
              <a:t> Стало легче находить и блокировать книги, содержащие нежелательные программы и макросы.</a:t>
            </a:r>
            <a:endParaRPr b="1"/>
          </a:p>
          <a:p>
            <a:pPr indent="-76200" lvl="0" marL="0" rtl="0" algn="l">
              <a:spcBef>
                <a:spcPts val="360"/>
              </a:spcBef>
              <a:spcAft>
                <a:spcPts val="0"/>
              </a:spcAft>
              <a:buClr>
                <a:schemeClr val="dk1"/>
              </a:buClr>
              <a:buSzPts val="1200"/>
              <a:buFont typeface="Arial"/>
              <a:buChar char="•"/>
            </a:pPr>
            <a:r>
              <a:rPr b="1" lang="ru-RU"/>
              <a:t>Меньший риск повреждения файлов.</a:t>
            </a:r>
            <a:r>
              <a:rPr lang="ru-RU"/>
              <a:t> В Excel имеется улучшенная возможность открытия поврежденных файлов и восстановления некоторой части работы, которая иначе могла бы быть утеряна.</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00" name="Google Shape;70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1" name="Google Shape;70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b="1" lang="ru-RU"/>
              <a:t>Уменьшение размера файла.</a:t>
            </a:r>
            <a:r>
              <a:rPr lang="ru-RU"/>
              <a:t> Книги находятся в сжатом состоянии; размер файла приблизительно на 50-75 процентов меньше, чем в предыдущих версиях Excel. Сжатые файлы открываются и сохраняются так же, как и любые другие файлы Excel.</a:t>
            </a:r>
            <a:endParaRPr b="1"/>
          </a:p>
          <a:p>
            <a:pPr indent="-76200" lvl="0" marL="0" rtl="0" algn="l">
              <a:spcBef>
                <a:spcPts val="360"/>
              </a:spcBef>
              <a:spcAft>
                <a:spcPts val="0"/>
              </a:spcAft>
              <a:buClr>
                <a:schemeClr val="dk1"/>
              </a:buClr>
              <a:buSzPts val="1200"/>
              <a:buFont typeface="Arial"/>
              <a:buChar char="•"/>
            </a:pPr>
            <a:r>
              <a:rPr b="1" lang="ru-RU"/>
              <a:t>Больше полезных данных.</a:t>
            </a:r>
            <a:r>
              <a:rPr lang="ru-RU"/>
              <a:t> Стало больше возможностей обработки данных, поскольку их XML-основа позволяет легче интегрировать их с наборами данных на других компьютерах и в других программах. Например, если данные личного бюджета хранятся в специальной программе, можно выбрать из них необходимые и импортировать в документ Word, лист Excel или базу данных Access.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13" name="Google Shape;71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4" name="Google Shape;714;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Книга Excel (XLSX-файл).</a:t>
            </a:r>
            <a:r>
              <a:rPr lang="ru-RU"/>
              <a:t>Сохраните книгу как файл этого типа, если она не содержит макросов или программ на языке Microsoft Visual Basic</a:t>
            </a:r>
            <a:r>
              <a:rPr baseline="30000" lang="ru-RU" sz="800"/>
              <a:t>®</a:t>
            </a:r>
            <a:r>
              <a:rPr lang="ru-RU"/>
              <a:t> для приложений (VBA). Если попытаться сохранить книгу как файл типа «Книга Excel», а в ней содержатся команды макросов или проекты VBA, Excel 2007 выдаст предупреждение о том, что макросы или программы VBA будут удалены из файла. </a:t>
            </a:r>
            <a:endParaRPr/>
          </a:p>
          <a:p>
            <a:pPr indent="0" lvl="0" marL="0" rtl="0" algn="l">
              <a:spcBef>
                <a:spcPts val="360"/>
              </a:spcBef>
              <a:spcAft>
                <a:spcPts val="0"/>
              </a:spcAft>
              <a:buNone/>
            </a:pPr>
            <a:r>
              <a:rPr b="1" lang="ru-RU"/>
              <a:t>Книга Excel с поддержкой макросов (XLSM-файл).</a:t>
            </a:r>
            <a:r>
              <a:rPr lang="ru-RU"/>
              <a:t> Сохраните книгу как файл этого типа, если книга содержит макрос или код VBA. Если попытаться сохранить книгу, содержащую макрос или VBA, как файл типа «Книга Excel», Excel выдаст предупреждение о невозможности такого выбора.</a:t>
            </a:r>
            <a:endParaRPr b="1"/>
          </a:p>
          <a:p>
            <a:pPr indent="0" lvl="0" marL="0" rtl="0" algn="l">
              <a:spcBef>
                <a:spcPts val="360"/>
              </a:spcBef>
              <a:spcAft>
                <a:spcPts val="0"/>
              </a:spcAft>
              <a:buNone/>
            </a:pPr>
            <a:r>
              <a:rPr b="1" lang="ru-RU"/>
              <a:t>Шаблон Excel (XLTX-файл)</a:t>
            </a:r>
            <a:r>
              <a:rPr lang="ru-RU"/>
              <a:t> Сохраните книгу как файл этого типа, если необходим шаблон.</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24" name="Google Shape;72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5" name="Google Shape;725;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Шаблон Excel с поддержкой макросов (XLTM-файл).</a:t>
            </a:r>
            <a:r>
              <a:rPr lang="ru-RU"/>
              <a:t> Сохраните книгу как файл этого типа, если требуется шаблон и книга содержит макрос или VBA.</a:t>
            </a:r>
            <a:endParaRPr b="1"/>
          </a:p>
          <a:p>
            <a:pPr indent="0" lvl="0" marL="0" rtl="0" algn="l">
              <a:spcBef>
                <a:spcPts val="360"/>
              </a:spcBef>
              <a:spcAft>
                <a:spcPts val="0"/>
              </a:spcAft>
              <a:buNone/>
            </a:pPr>
            <a:r>
              <a:rPr b="1" lang="ru-RU"/>
              <a:t>Двоичная книга Excel (XLSB-файл).</a:t>
            </a:r>
            <a:r>
              <a:rPr lang="ru-RU"/>
              <a:t> Сохраните книгу как файл этого типа, если имеется особенно большая книга; этот файл откроется быстрее, чем очень большой файл типа «Книга Excel». Этот файл будет содержать новые возможности Excel, но не XML.</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36" name="Google Shape;73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 name="Google Shape;73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Книга Excel 97 — Excel 2003 (XLS-файл).</a:t>
            </a:r>
            <a:r>
              <a:rPr lang="ru-RU"/>
              <a:t> Сохраните книгу как файл этого типа, если к ней нужно открыть общий доступ тем, кто работает в предыдущей версии Excel и у кого не установлен пакет Microsoft Office Compatibility Pack для форматов файлов Word, Excel и PowerPoint 2007 Office.</a:t>
            </a:r>
            <a:endParaRPr b="1"/>
          </a:p>
          <a:p>
            <a:pPr indent="0" lvl="0" marL="0" rtl="0" algn="l">
              <a:spcBef>
                <a:spcPts val="360"/>
              </a:spcBef>
              <a:spcAft>
                <a:spcPts val="0"/>
              </a:spcAft>
              <a:buNone/>
            </a:pPr>
            <a:r>
              <a:rPr b="1" lang="ru-RU"/>
              <a:t>Книга Microsoft Excel 5.0/95 (XLS-файл).</a:t>
            </a:r>
            <a:r>
              <a:rPr lang="ru-RU"/>
              <a:t> Сохраните книгу как файл этого типа, если к ней нужно открыть общий доступ тем, кто использует Microsoft Excel 5.0. При сохранении файла в этом формате большая часть возможностей Excel 2007 будет недоступна.</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48" name="Google Shape;748;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9" name="Google Shape;749;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44" name="Google Shape;14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a:t>Лента</a:t>
            </a:r>
            <a:r>
              <a:rPr lang="ru-RU"/>
              <a:t> — это ваш новый пульт управления. Вместо 30 частично скрытых панелей инструментов и команд, затерянных в недрах меню, лента объединяет нужные команды и обеспечивает наглядный путь к ним. Начав работать в новом интерфейсе, вы убедитесь, что уже знакомые команды теперь сгруппированы понятным способом. </a:t>
            </a:r>
            <a:endParaRPr/>
          </a:p>
          <a:p>
            <a:pPr indent="0" lvl="0" marL="0" rtl="0" algn="l">
              <a:spcBef>
                <a:spcPts val="360"/>
              </a:spcBef>
              <a:spcAft>
                <a:spcPts val="0"/>
              </a:spcAft>
              <a:buNone/>
            </a:pPr>
            <a:r>
              <a:rPr lang="ru-RU"/>
              <a:t>Узнайте больше о новом дизайне и приготовьтесь к работе с замечательной новой версией Excel.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57" name="Google Shape;757;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8" name="Google Shape;758;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65" name="Google Shape;765;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6" name="Google Shape;766;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2" name="Shape 772"/>
        <p:cNvGrpSpPr/>
        <p:nvPr/>
      </p:nvGrpSpPr>
      <p:grpSpPr>
        <a:xfrm>
          <a:off x="0" y="0"/>
          <a:ext cx="0" cy="0"/>
          <a:chOff x="0" y="0"/>
          <a:chExt cx="0" cy="0"/>
        </a:xfrm>
      </p:grpSpPr>
      <p:sp>
        <p:nvSpPr>
          <p:cNvPr id="773" name="Google Shape;773;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74" name="Google Shape;77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5" name="Google Shape;77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82" name="Google Shape;78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3" name="Google Shape;783;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91" name="Google Shape;79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2" name="Google Shape;792;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69" name="Google Shape;16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По мнению корпорации Майкрософт, команды вкладки </a:t>
            </a:r>
            <a:r>
              <a:rPr b="1" lang="ru-RU"/>
              <a:t>Главная</a:t>
            </a:r>
            <a:r>
              <a:rPr lang="ru-RU"/>
              <a:t> являются наиболее часто используемыми при выполнении основных задач с листами. </a:t>
            </a:r>
            <a:endParaRPr/>
          </a:p>
          <a:p>
            <a:pPr indent="0" lvl="0" marL="0" rtl="0" algn="l">
              <a:spcBef>
                <a:spcPts val="360"/>
              </a:spcBef>
              <a:spcAft>
                <a:spcPts val="0"/>
              </a:spcAft>
              <a:buNone/>
            </a:pPr>
            <a:r>
              <a:rPr lang="ru-RU"/>
              <a:t>Например, команды </a:t>
            </a:r>
            <a:r>
              <a:rPr b="1" lang="ru-RU"/>
              <a:t>Вставить</a:t>
            </a:r>
            <a:r>
              <a:rPr lang="ru-RU"/>
              <a:t>, </a:t>
            </a:r>
            <a:r>
              <a:rPr b="1" lang="ru-RU"/>
              <a:t>Вырезать</a:t>
            </a:r>
            <a:r>
              <a:rPr lang="ru-RU"/>
              <a:t> и </a:t>
            </a:r>
            <a:r>
              <a:rPr b="1" lang="ru-RU"/>
              <a:t>Копировать</a:t>
            </a:r>
            <a:r>
              <a:rPr lang="ru-RU"/>
              <a:t> расположены первыми на вкладке </a:t>
            </a:r>
            <a:r>
              <a:rPr b="1" lang="ru-RU"/>
              <a:t>Главная</a:t>
            </a:r>
            <a:r>
              <a:rPr lang="ru-RU"/>
              <a:t> в группе </a:t>
            </a:r>
            <a:r>
              <a:rPr b="1" lang="ru-RU"/>
              <a:t>Буфер обмена</a:t>
            </a:r>
            <a:r>
              <a:rPr lang="ru-RU"/>
              <a:t>. Далее в группе </a:t>
            </a:r>
            <a:r>
              <a:rPr b="1" lang="ru-RU"/>
              <a:t>Шрифт</a:t>
            </a:r>
            <a:r>
              <a:rPr lang="ru-RU"/>
              <a:t> находятся команды форматирования шрифта. Команды для центрирования или выравнивания текста по левому или правому краю расположены в группе </a:t>
            </a:r>
            <a:r>
              <a:rPr b="1" lang="ru-RU"/>
              <a:t>Выравнивание</a:t>
            </a:r>
            <a:r>
              <a:rPr lang="ru-RU"/>
              <a:t>, а команды для вставки и удаления ячеек, строк, столбцов и листов находятся в группе </a:t>
            </a:r>
            <a:r>
              <a:rPr b="1" lang="ru-RU"/>
              <a:t>Ячейки</a:t>
            </a:r>
            <a:r>
              <a:rPr lang="ru-RU"/>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81" name="Google Shape;18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Приведем пример удобства работы с группами. Если в ячейке нужно отобразить текст в несколько строк, не нужно выбирать команду меню, вкладку диалогового окна, а затем — вариант в диалоговом окне. Вместо этого можно просто нажать кнопку </a:t>
            </a:r>
            <a:r>
              <a:rPr b="1" lang="ru-RU"/>
              <a:t>Переносить по словам</a:t>
            </a:r>
            <a:r>
              <a:rPr lang="ru-RU"/>
              <a:t> в группе </a:t>
            </a:r>
            <a:r>
              <a:rPr b="1" lang="ru-RU"/>
              <a:t>Выравнивание</a:t>
            </a:r>
            <a:r>
              <a:rPr lang="ru-RU"/>
              <a:t> на вкладке </a:t>
            </a:r>
            <a:r>
              <a:rPr b="1" lang="ru-RU"/>
              <a:t>Главная</a:t>
            </a:r>
            <a:r>
              <a:rPr lang="ru-RU"/>
              <a:t>. Попробуйте это на практике. </a:t>
            </a:r>
            <a:endParaRPr/>
          </a:p>
          <a:p>
            <a:pPr indent="0" lvl="0" marL="0" rtl="0" algn="l">
              <a:spcBef>
                <a:spcPts val="360"/>
              </a:spcBef>
              <a:spcAft>
                <a:spcPts val="0"/>
              </a:spcAft>
              <a:buNone/>
            </a:pPr>
            <a:r>
              <a:rPr b="1" lang="ru-RU"/>
              <a:t>Совет. </a:t>
            </a:r>
            <a:r>
              <a:rPr lang="ru-RU"/>
              <a:t>Список вкладок и описание их содержимого см. в кратком справочнике в конце этого курса.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FF9900"/>
              </a:buClr>
              <a:buSzPts val="3200"/>
              <a:buFont typeface="Arial"/>
              <a:buChar char="•"/>
              <a:defRPr sz="3200">
                <a:solidFill>
                  <a:srgbClr val="FF9900"/>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sp>
        <p:nvSpPr>
          <p:cNvPr id="20" name="Google Shape;20;p2"/>
          <p:cNvSpPr txBox="1"/>
          <p:nvPr>
            <p:ph idx="10" type="dt"/>
          </p:nvPr>
        </p:nvSpPr>
        <p:spPr>
          <a:xfrm>
            <a:off x="457200" y="624522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3124200" y="6200775"/>
            <a:ext cx="28956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6553200" y="624522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b="0" i="0" sz="1800" u="none" cap="none" strike="noStrike">
                <a:solidFill>
                  <a:srgbClr val="005AB4"/>
                </a:solidFill>
                <a:latin typeface="Arial"/>
                <a:ea typeface="Arial"/>
                <a:cs typeface="Arial"/>
                <a:sym typeface="Arial"/>
              </a:defRPr>
            </a:lvl1pPr>
            <a:lvl2pPr indent="0" lvl="1" marL="0" marR="0" algn="r">
              <a:spcBef>
                <a:spcPts val="0"/>
              </a:spcBef>
              <a:spcAft>
                <a:spcPts val="0"/>
              </a:spcAft>
              <a:buNone/>
              <a:defRPr b="0" i="0" sz="1800" u="none" cap="none" strike="noStrike">
                <a:solidFill>
                  <a:srgbClr val="005AB4"/>
                </a:solidFill>
                <a:latin typeface="Arial"/>
                <a:ea typeface="Arial"/>
                <a:cs typeface="Arial"/>
                <a:sym typeface="Arial"/>
              </a:defRPr>
            </a:lvl2pPr>
            <a:lvl3pPr indent="0" lvl="2" marL="0" marR="0" algn="r">
              <a:spcBef>
                <a:spcPts val="0"/>
              </a:spcBef>
              <a:spcAft>
                <a:spcPts val="0"/>
              </a:spcAft>
              <a:buNone/>
              <a:defRPr b="0" i="0" sz="1800" u="none" cap="none" strike="noStrike">
                <a:solidFill>
                  <a:srgbClr val="005AB4"/>
                </a:solidFill>
                <a:latin typeface="Arial"/>
                <a:ea typeface="Arial"/>
                <a:cs typeface="Arial"/>
                <a:sym typeface="Arial"/>
              </a:defRPr>
            </a:lvl3pPr>
            <a:lvl4pPr indent="0" lvl="3" marL="0" marR="0" algn="r">
              <a:spcBef>
                <a:spcPts val="0"/>
              </a:spcBef>
              <a:spcAft>
                <a:spcPts val="0"/>
              </a:spcAft>
              <a:buNone/>
              <a:defRPr b="0" i="0" sz="1800" u="none" cap="none" strike="noStrike">
                <a:solidFill>
                  <a:srgbClr val="005AB4"/>
                </a:solidFill>
                <a:latin typeface="Arial"/>
                <a:ea typeface="Arial"/>
                <a:cs typeface="Arial"/>
                <a:sym typeface="Arial"/>
              </a:defRPr>
            </a:lvl4pPr>
            <a:lvl5pPr indent="0" lvl="4" marL="0" marR="0" algn="r">
              <a:spcBef>
                <a:spcPts val="0"/>
              </a:spcBef>
              <a:spcAft>
                <a:spcPts val="0"/>
              </a:spcAft>
              <a:buNone/>
              <a:defRPr b="0" i="0" sz="1800" u="none" cap="none" strike="noStrike">
                <a:solidFill>
                  <a:srgbClr val="005AB4"/>
                </a:solidFill>
                <a:latin typeface="Arial"/>
                <a:ea typeface="Arial"/>
                <a:cs typeface="Arial"/>
                <a:sym typeface="Arial"/>
              </a:defRPr>
            </a:lvl5pPr>
            <a:lvl6pPr indent="0" lvl="5" marL="0" marR="0" algn="r">
              <a:spcBef>
                <a:spcPts val="0"/>
              </a:spcBef>
              <a:spcAft>
                <a:spcPts val="0"/>
              </a:spcAft>
              <a:buNone/>
              <a:defRPr b="0" i="0" sz="1800" u="none" cap="none" strike="noStrike">
                <a:solidFill>
                  <a:srgbClr val="005AB4"/>
                </a:solidFill>
                <a:latin typeface="Arial"/>
                <a:ea typeface="Arial"/>
                <a:cs typeface="Arial"/>
                <a:sym typeface="Arial"/>
              </a:defRPr>
            </a:lvl6pPr>
            <a:lvl7pPr indent="0" lvl="6" marL="0" marR="0" algn="r">
              <a:spcBef>
                <a:spcPts val="0"/>
              </a:spcBef>
              <a:spcAft>
                <a:spcPts val="0"/>
              </a:spcAft>
              <a:buNone/>
              <a:defRPr b="0" i="0" sz="1800" u="none" cap="none" strike="noStrike">
                <a:solidFill>
                  <a:srgbClr val="005AB4"/>
                </a:solidFill>
                <a:latin typeface="Arial"/>
                <a:ea typeface="Arial"/>
                <a:cs typeface="Arial"/>
                <a:sym typeface="Arial"/>
              </a:defRPr>
            </a:lvl7pPr>
            <a:lvl8pPr indent="0" lvl="7" marL="0" marR="0" algn="r">
              <a:spcBef>
                <a:spcPts val="0"/>
              </a:spcBef>
              <a:spcAft>
                <a:spcPts val="0"/>
              </a:spcAft>
              <a:buNone/>
              <a:defRPr b="0" i="0" sz="1800" u="none" cap="none" strike="noStrike">
                <a:solidFill>
                  <a:srgbClr val="005AB4"/>
                </a:solidFill>
                <a:latin typeface="Arial"/>
                <a:ea typeface="Arial"/>
                <a:cs typeface="Arial"/>
                <a:sym typeface="Arial"/>
              </a:defRPr>
            </a:lvl8pPr>
            <a:lvl9pPr indent="0" lvl="8" marL="0" marR="0" algn="r">
              <a:spcBef>
                <a:spcPts val="0"/>
              </a:spcBef>
              <a:spcAft>
                <a:spcPts val="0"/>
              </a:spcAft>
              <a:buNone/>
              <a:defRPr b="0" i="0" sz="1800" u="none" cap="none" strike="noStrike">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228600" lvl="5" marL="2743200" algn="l">
              <a:spcBef>
                <a:spcPts val="400"/>
              </a:spcBef>
              <a:spcAft>
                <a:spcPts val="0"/>
              </a:spcAft>
              <a:buSzPts val="1400"/>
              <a:buNone/>
              <a:defRPr sz="2000"/>
            </a:lvl6pPr>
            <a:lvl7pPr indent="-228600" lvl="6" marL="3200400" algn="l">
              <a:spcBef>
                <a:spcPts val="400"/>
              </a:spcBef>
              <a:spcAft>
                <a:spcPts val="0"/>
              </a:spcAft>
              <a:buSzPts val="1400"/>
              <a:buNone/>
              <a:defRPr sz="2000"/>
            </a:lvl7pPr>
            <a:lvl8pPr indent="-228600" lvl="7" marL="3657600" algn="l">
              <a:spcBef>
                <a:spcPts val="400"/>
              </a:spcBef>
              <a:spcAft>
                <a:spcPts val="0"/>
              </a:spcAft>
              <a:buSzPts val="1400"/>
              <a:buNone/>
              <a:defRPr sz="2000"/>
            </a:lvl8pPr>
            <a:lvl9pPr indent="-228600" lvl="8" marL="4114800" algn="l">
              <a:spcBef>
                <a:spcPts val="400"/>
              </a:spcBef>
              <a:spcAft>
                <a:spcPts val="0"/>
              </a:spcAft>
              <a:buSzPts val="1400"/>
              <a:buNone/>
              <a:defRPr sz="2000"/>
            </a:lvl9pPr>
          </a:lstStyle>
          <a:p/>
        </p:txBody>
      </p:sp>
      <p:sp>
        <p:nvSpPr>
          <p:cNvPr id="77" name="Google Shape;7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78" name="Google Shape;78;p11"/>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84" name="Google Shape;8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85" name="Google Shape;85;p12"/>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8" name="Shape 88"/>
        <p:cNvGrpSpPr/>
        <p:nvPr/>
      </p:nvGrpSpPr>
      <p:grpSpPr>
        <a:xfrm>
          <a:off x="0" y="0"/>
          <a:ext cx="0" cy="0"/>
          <a:chOff x="0" y="0"/>
          <a:chExt cx="0" cy="0"/>
        </a:xfrm>
      </p:grpSpPr>
      <p:sp>
        <p:nvSpPr>
          <p:cNvPr id="89" name="Google Shape;89;p13"/>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 type="body"/>
          </p:nvPr>
        </p:nvSpPr>
        <p:spPr>
          <a:xfrm rot="5400000">
            <a:off x="2051844" y="-786606"/>
            <a:ext cx="5029200" cy="843121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91" name="Google Shape;91;p13"/>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14"/>
          <p:cNvSpPr txBox="1"/>
          <p:nvPr>
            <p:ph type="title"/>
          </p:nvPr>
        </p:nvSpPr>
        <p:spPr>
          <a:xfrm rot="5400000">
            <a:off x="4775994" y="1937544"/>
            <a:ext cx="5870575" cy="21415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 type="body"/>
          </p:nvPr>
        </p:nvSpPr>
        <p:spPr>
          <a:xfrm rot="5400000">
            <a:off x="415926" y="-128588"/>
            <a:ext cx="5870575" cy="6273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97" name="Google Shape;97;p14"/>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 type="body"/>
          </p:nvPr>
        </p:nvSpPr>
        <p:spPr>
          <a:xfrm>
            <a:off x="350838" y="914400"/>
            <a:ext cx="8431212" cy="502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6" name="Google Shape;26;p3"/>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b="0" i="0" sz="1600" u="none" cap="none" strike="noStrike">
                <a:solidFill>
                  <a:srgbClr val="005AB4"/>
                </a:solidFill>
                <a:latin typeface="Arial"/>
                <a:ea typeface="Arial"/>
                <a:cs typeface="Arial"/>
                <a:sym typeface="Arial"/>
              </a:defRPr>
            </a:lvl1pPr>
            <a:lvl2pPr indent="0" lvl="1" marL="0" marR="0" algn="r">
              <a:spcBef>
                <a:spcPts val="0"/>
              </a:spcBef>
              <a:spcAft>
                <a:spcPts val="0"/>
              </a:spcAft>
              <a:buNone/>
              <a:defRPr b="0" i="0" sz="1600" u="none" cap="none" strike="noStrike">
                <a:solidFill>
                  <a:srgbClr val="005AB4"/>
                </a:solidFill>
                <a:latin typeface="Arial"/>
                <a:ea typeface="Arial"/>
                <a:cs typeface="Arial"/>
                <a:sym typeface="Arial"/>
              </a:defRPr>
            </a:lvl2pPr>
            <a:lvl3pPr indent="0" lvl="2" marL="0" marR="0" algn="r">
              <a:spcBef>
                <a:spcPts val="0"/>
              </a:spcBef>
              <a:spcAft>
                <a:spcPts val="0"/>
              </a:spcAft>
              <a:buNone/>
              <a:defRPr b="0" i="0" sz="1600" u="none" cap="none" strike="noStrike">
                <a:solidFill>
                  <a:srgbClr val="005AB4"/>
                </a:solidFill>
                <a:latin typeface="Arial"/>
                <a:ea typeface="Arial"/>
                <a:cs typeface="Arial"/>
                <a:sym typeface="Arial"/>
              </a:defRPr>
            </a:lvl3pPr>
            <a:lvl4pPr indent="0" lvl="3" marL="0" marR="0" algn="r">
              <a:spcBef>
                <a:spcPts val="0"/>
              </a:spcBef>
              <a:spcAft>
                <a:spcPts val="0"/>
              </a:spcAft>
              <a:buNone/>
              <a:defRPr b="0" i="0" sz="1600" u="none" cap="none" strike="noStrike">
                <a:solidFill>
                  <a:srgbClr val="005AB4"/>
                </a:solidFill>
                <a:latin typeface="Arial"/>
                <a:ea typeface="Arial"/>
                <a:cs typeface="Arial"/>
                <a:sym typeface="Arial"/>
              </a:defRPr>
            </a:lvl4pPr>
            <a:lvl5pPr indent="0" lvl="4" marL="0" marR="0" algn="r">
              <a:spcBef>
                <a:spcPts val="0"/>
              </a:spcBef>
              <a:spcAft>
                <a:spcPts val="0"/>
              </a:spcAft>
              <a:buNone/>
              <a:defRPr b="0" i="0" sz="1600" u="none" cap="none" strike="noStrike">
                <a:solidFill>
                  <a:srgbClr val="005AB4"/>
                </a:solidFill>
                <a:latin typeface="Arial"/>
                <a:ea typeface="Arial"/>
                <a:cs typeface="Arial"/>
                <a:sym typeface="Arial"/>
              </a:defRPr>
            </a:lvl5pPr>
            <a:lvl6pPr indent="0" lvl="5" marL="0" marR="0" algn="r">
              <a:spcBef>
                <a:spcPts val="0"/>
              </a:spcBef>
              <a:spcAft>
                <a:spcPts val="0"/>
              </a:spcAft>
              <a:buNone/>
              <a:defRPr b="0" i="0" sz="1600" u="none" cap="none" strike="noStrike">
                <a:solidFill>
                  <a:srgbClr val="005AB4"/>
                </a:solidFill>
                <a:latin typeface="Arial"/>
                <a:ea typeface="Arial"/>
                <a:cs typeface="Arial"/>
                <a:sym typeface="Arial"/>
              </a:defRPr>
            </a:lvl6pPr>
            <a:lvl7pPr indent="0" lvl="6" marL="0" marR="0" algn="r">
              <a:spcBef>
                <a:spcPts val="0"/>
              </a:spcBef>
              <a:spcAft>
                <a:spcPts val="0"/>
              </a:spcAft>
              <a:buNone/>
              <a:defRPr b="0" i="0" sz="1600" u="none" cap="none" strike="noStrike">
                <a:solidFill>
                  <a:srgbClr val="005AB4"/>
                </a:solidFill>
                <a:latin typeface="Arial"/>
                <a:ea typeface="Arial"/>
                <a:cs typeface="Arial"/>
                <a:sym typeface="Arial"/>
              </a:defRPr>
            </a:lvl7pPr>
            <a:lvl8pPr indent="0" lvl="7" marL="0" marR="0" algn="r">
              <a:spcBef>
                <a:spcPts val="0"/>
              </a:spcBef>
              <a:spcAft>
                <a:spcPts val="0"/>
              </a:spcAft>
              <a:buNone/>
              <a:defRPr b="0" i="0" sz="1600" u="none" cap="none" strike="noStrike">
                <a:solidFill>
                  <a:srgbClr val="005AB4"/>
                </a:solidFill>
                <a:latin typeface="Arial"/>
                <a:ea typeface="Arial"/>
                <a:cs typeface="Arial"/>
                <a:sym typeface="Arial"/>
              </a:defRPr>
            </a:lvl8pPr>
            <a:lvl9pPr indent="0" lvl="8" marL="0" marR="0" algn="r">
              <a:spcBef>
                <a:spcPts val="0"/>
              </a:spcBef>
              <a:spcAft>
                <a:spcPts val="0"/>
              </a:spcAft>
              <a:buNone/>
              <a:defRPr b="0" i="0" sz="1600" u="none" cap="none" strike="noStrike">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ext" type="objAndTx">
  <p:cSld name="OBJECT_AND_TEXT">
    <p:spTree>
      <p:nvGrpSpPr>
        <p:cNvPr id="29" name="Shape 29"/>
        <p:cNvGrpSpPr/>
        <p:nvPr/>
      </p:nvGrpSpPr>
      <p:grpSpPr>
        <a:xfrm>
          <a:off x="0" y="0"/>
          <a:ext cx="0" cy="0"/>
          <a:chOff x="0" y="0"/>
          <a:chExt cx="0" cy="0"/>
        </a:xfrm>
      </p:grpSpPr>
      <p:sp>
        <p:nvSpPr>
          <p:cNvPr id="30" name="Google Shape;30;p4"/>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 type="body"/>
          </p:nvPr>
        </p:nvSpPr>
        <p:spPr>
          <a:xfrm>
            <a:off x="350838" y="914400"/>
            <a:ext cx="4138612" cy="502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32" name="Google Shape;32;p4"/>
          <p:cNvSpPr txBox="1"/>
          <p:nvPr>
            <p:ph idx="2" type="body"/>
          </p:nvPr>
        </p:nvSpPr>
        <p:spPr>
          <a:xfrm>
            <a:off x="4641850" y="914400"/>
            <a:ext cx="4140200" cy="502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33" name="Google Shape;33;p4"/>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b="0" i="0" sz="1600" u="none" cap="none" strike="noStrike">
                <a:solidFill>
                  <a:srgbClr val="005AB4"/>
                </a:solidFill>
                <a:latin typeface="Arial"/>
                <a:ea typeface="Arial"/>
                <a:cs typeface="Arial"/>
                <a:sym typeface="Arial"/>
              </a:defRPr>
            </a:lvl1pPr>
            <a:lvl2pPr indent="0" lvl="1" marL="0" marR="0" algn="r">
              <a:spcBef>
                <a:spcPts val="0"/>
              </a:spcBef>
              <a:spcAft>
                <a:spcPts val="0"/>
              </a:spcAft>
              <a:buNone/>
              <a:defRPr b="0" i="0" sz="1600" u="none" cap="none" strike="noStrike">
                <a:solidFill>
                  <a:srgbClr val="005AB4"/>
                </a:solidFill>
                <a:latin typeface="Arial"/>
                <a:ea typeface="Arial"/>
                <a:cs typeface="Arial"/>
                <a:sym typeface="Arial"/>
              </a:defRPr>
            </a:lvl2pPr>
            <a:lvl3pPr indent="0" lvl="2" marL="0" marR="0" algn="r">
              <a:spcBef>
                <a:spcPts val="0"/>
              </a:spcBef>
              <a:spcAft>
                <a:spcPts val="0"/>
              </a:spcAft>
              <a:buNone/>
              <a:defRPr b="0" i="0" sz="1600" u="none" cap="none" strike="noStrike">
                <a:solidFill>
                  <a:srgbClr val="005AB4"/>
                </a:solidFill>
                <a:latin typeface="Arial"/>
                <a:ea typeface="Arial"/>
                <a:cs typeface="Arial"/>
                <a:sym typeface="Arial"/>
              </a:defRPr>
            </a:lvl3pPr>
            <a:lvl4pPr indent="0" lvl="3" marL="0" marR="0" algn="r">
              <a:spcBef>
                <a:spcPts val="0"/>
              </a:spcBef>
              <a:spcAft>
                <a:spcPts val="0"/>
              </a:spcAft>
              <a:buNone/>
              <a:defRPr b="0" i="0" sz="1600" u="none" cap="none" strike="noStrike">
                <a:solidFill>
                  <a:srgbClr val="005AB4"/>
                </a:solidFill>
                <a:latin typeface="Arial"/>
                <a:ea typeface="Arial"/>
                <a:cs typeface="Arial"/>
                <a:sym typeface="Arial"/>
              </a:defRPr>
            </a:lvl4pPr>
            <a:lvl5pPr indent="0" lvl="4" marL="0" marR="0" algn="r">
              <a:spcBef>
                <a:spcPts val="0"/>
              </a:spcBef>
              <a:spcAft>
                <a:spcPts val="0"/>
              </a:spcAft>
              <a:buNone/>
              <a:defRPr b="0" i="0" sz="1600" u="none" cap="none" strike="noStrike">
                <a:solidFill>
                  <a:srgbClr val="005AB4"/>
                </a:solidFill>
                <a:latin typeface="Arial"/>
                <a:ea typeface="Arial"/>
                <a:cs typeface="Arial"/>
                <a:sym typeface="Arial"/>
              </a:defRPr>
            </a:lvl5pPr>
            <a:lvl6pPr indent="0" lvl="5" marL="0" marR="0" algn="r">
              <a:spcBef>
                <a:spcPts val="0"/>
              </a:spcBef>
              <a:spcAft>
                <a:spcPts val="0"/>
              </a:spcAft>
              <a:buNone/>
              <a:defRPr b="0" i="0" sz="1600" u="none" cap="none" strike="noStrike">
                <a:solidFill>
                  <a:srgbClr val="005AB4"/>
                </a:solidFill>
                <a:latin typeface="Arial"/>
                <a:ea typeface="Arial"/>
                <a:cs typeface="Arial"/>
                <a:sym typeface="Arial"/>
              </a:defRPr>
            </a:lvl6pPr>
            <a:lvl7pPr indent="0" lvl="6" marL="0" marR="0" algn="r">
              <a:spcBef>
                <a:spcPts val="0"/>
              </a:spcBef>
              <a:spcAft>
                <a:spcPts val="0"/>
              </a:spcAft>
              <a:buNone/>
              <a:defRPr b="0" i="0" sz="1600" u="none" cap="none" strike="noStrike">
                <a:solidFill>
                  <a:srgbClr val="005AB4"/>
                </a:solidFill>
                <a:latin typeface="Arial"/>
                <a:ea typeface="Arial"/>
                <a:cs typeface="Arial"/>
                <a:sym typeface="Arial"/>
              </a:defRPr>
            </a:lvl7pPr>
            <a:lvl8pPr indent="0" lvl="7" marL="0" marR="0" algn="r">
              <a:spcBef>
                <a:spcPts val="0"/>
              </a:spcBef>
              <a:spcAft>
                <a:spcPts val="0"/>
              </a:spcAft>
              <a:buNone/>
              <a:defRPr b="0" i="0" sz="1600" u="none" cap="none" strike="noStrike">
                <a:solidFill>
                  <a:srgbClr val="005AB4"/>
                </a:solidFill>
                <a:latin typeface="Arial"/>
                <a:ea typeface="Arial"/>
                <a:cs typeface="Arial"/>
                <a:sym typeface="Arial"/>
              </a:defRPr>
            </a:lvl8pPr>
            <a:lvl9pPr indent="0" lvl="8" marL="0" marR="0" algn="r">
              <a:spcBef>
                <a:spcPts val="0"/>
              </a:spcBef>
              <a:spcAft>
                <a:spcPts val="0"/>
              </a:spcAft>
              <a:buNone/>
              <a:defRPr b="0" i="0" sz="1600" u="none" cap="none" strike="noStrike">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36" name="Shape 36"/>
        <p:cNvGrpSpPr/>
        <p:nvPr/>
      </p:nvGrpSpPr>
      <p:grpSpPr>
        <a:xfrm>
          <a:off x="0" y="0"/>
          <a:ext cx="0" cy="0"/>
          <a:chOff x="0" y="0"/>
          <a:chExt cx="0" cy="0"/>
        </a:xfrm>
      </p:grpSpPr>
      <p:sp>
        <p:nvSpPr>
          <p:cNvPr id="37" name="Google Shape;37;p5"/>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 type="body"/>
          </p:nvPr>
        </p:nvSpPr>
        <p:spPr>
          <a:xfrm>
            <a:off x="350838" y="914400"/>
            <a:ext cx="4138612" cy="502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39" name="Google Shape;39;p5"/>
          <p:cNvSpPr txBox="1"/>
          <p:nvPr>
            <p:ph idx="2" type="body"/>
          </p:nvPr>
        </p:nvSpPr>
        <p:spPr>
          <a:xfrm>
            <a:off x="4641850" y="914400"/>
            <a:ext cx="4140200" cy="502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40" name="Google Shape;40;p5"/>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 name="Shape 43"/>
        <p:cNvGrpSpPr/>
        <p:nvPr/>
      </p:nvGrpSpPr>
      <p:grpSpPr>
        <a:xfrm>
          <a:off x="0" y="0"/>
          <a:ext cx="0" cy="0"/>
          <a:chOff x="0" y="0"/>
          <a:chExt cx="0" cy="0"/>
        </a:xfrm>
      </p:grpSpPr>
      <p:sp>
        <p:nvSpPr>
          <p:cNvPr id="44" name="Google Shape;44;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46" name="Google Shape;46;p6"/>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9" name="Shape 49"/>
        <p:cNvGrpSpPr/>
        <p:nvPr/>
      </p:nvGrpSpPr>
      <p:grpSpPr>
        <a:xfrm>
          <a:off x="0" y="0"/>
          <a:ext cx="0" cy="0"/>
          <a:chOff x="0" y="0"/>
          <a:chExt cx="0" cy="0"/>
        </a:xfrm>
      </p:grpSpPr>
      <p:sp>
        <p:nvSpPr>
          <p:cNvPr id="50" name="Google Shape;50;p7"/>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 type="body"/>
          </p:nvPr>
        </p:nvSpPr>
        <p:spPr>
          <a:xfrm>
            <a:off x="350838" y="914400"/>
            <a:ext cx="4138612" cy="5029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52" name="Google Shape;52;p7"/>
          <p:cNvSpPr txBox="1"/>
          <p:nvPr>
            <p:ph idx="2" type="body"/>
          </p:nvPr>
        </p:nvSpPr>
        <p:spPr>
          <a:xfrm>
            <a:off x="4641850" y="914400"/>
            <a:ext cx="4140200" cy="5029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53" name="Google Shape;53;p7"/>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59" name="Google Shape;59;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60" name="Google Shape;60;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61" name="Google Shape;61;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62" name="Google Shape;62;p8"/>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5" name="Shape 65"/>
        <p:cNvGrpSpPr/>
        <p:nvPr/>
      </p:nvGrpSpPr>
      <p:grpSpPr>
        <a:xfrm>
          <a:off x="0" y="0"/>
          <a:ext cx="0" cy="0"/>
          <a:chOff x="0" y="0"/>
          <a:chExt cx="0" cy="0"/>
        </a:xfrm>
      </p:grpSpPr>
      <p:sp>
        <p:nvSpPr>
          <p:cNvPr id="66" name="Google Shape;66;p9"/>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0" name="Shape 70"/>
        <p:cNvGrpSpPr/>
        <p:nvPr/>
      </p:nvGrpSpPr>
      <p:grpSpPr>
        <a:xfrm>
          <a:off x="0" y="0"/>
          <a:ext cx="0" cy="0"/>
          <a:chOff x="0" y="0"/>
          <a:chExt cx="0" cy="0"/>
        </a:xfrm>
      </p:grpSpPr>
      <p:sp>
        <p:nvSpPr>
          <p:cNvPr id="71" name="Google Shape;71;p10"/>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algn="r">
              <a:spcBef>
                <a:spcPts val="0"/>
              </a:spcBef>
              <a:spcAft>
                <a:spcPts val="0"/>
              </a:spcAft>
              <a:buNone/>
              <a:defRPr sz="1600">
                <a:solidFill>
                  <a:srgbClr val="005AB4"/>
                </a:solidFill>
                <a:latin typeface="Arial"/>
                <a:ea typeface="Arial"/>
                <a:cs typeface="Arial"/>
                <a:sym typeface="Arial"/>
              </a:defRPr>
            </a:lvl1pPr>
            <a:lvl2pPr indent="0" lvl="1" marL="0" marR="0" algn="r">
              <a:spcBef>
                <a:spcPts val="0"/>
              </a:spcBef>
              <a:spcAft>
                <a:spcPts val="0"/>
              </a:spcAft>
              <a:buNone/>
              <a:defRPr sz="1600">
                <a:solidFill>
                  <a:srgbClr val="005AB4"/>
                </a:solidFill>
                <a:latin typeface="Arial"/>
                <a:ea typeface="Arial"/>
                <a:cs typeface="Arial"/>
                <a:sym typeface="Arial"/>
              </a:defRPr>
            </a:lvl2pPr>
            <a:lvl3pPr indent="0" lvl="2" marL="0" marR="0" algn="r">
              <a:spcBef>
                <a:spcPts val="0"/>
              </a:spcBef>
              <a:spcAft>
                <a:spcPts val="0"/>
              </a:spcAft>
              <a:buNone/>
              <a:defRPr sz="1600">
                <a:solidFill>
                  <a:srgbClr val="005AB4"/>
                </a:solidFill>
                <a:latin typeface="Arial"/>
                <a:ea typeface="Arial"/>
                <a:cs typeface="Arial"/>
                <a:sym typeface="Arial"/>
              </a:defRPr>
            </a:lvl3pPr>
            <a:lvl4pPr indent="0" lvl="3" marL="0" marR="0" algn="r">
              <a:spcBef>
                <a:spcPts val="0"/>
              </a:spcBef>
              <a:spcAft>
                <a:spcPts val="0"/>
              </a:spcAft>
              <a:buNone/>
              <a:defRPr sz="1600">
                <a:solidFill>
                  <a:srgbClr val="005AB4"/>
                </a:solidFill>
                <a:latin typeface="Arial"/>
                <a:ea typeface="Arial"/>
                <a:cs typeface="Arial"/>
                <a:sym typeface="Arial"/>
              </a:defRPr>
            </a:lvl4pPr>
            <a:lvl5pPr indent="0" lvl="4" marL="0" marR="0" algn="r">
              <a:spcBef>
                <a:spcPts val="0"/>
              </a:spcBef>
              <a:spcAft>
                <a:spcPts val="0"/>
              </a:spcAft>
              <a:buNone/>
              <a:defRPr sz="1600">
                <a:solidFill>
                  <a:srgbClr val="005AB4"/>
                </a:solidFill>
                <a:latin typeface="Arial"/>
                <a:ea typeface="Arial"/>
                <a:cs typeface="Arial"/>
                <a:sym typeface="Arial"/>
              </a:defRPr>
            </a:lvl5pPr>
            <a:lvl6pPr indent="0" lvl="5" marL="0" marR="0" algn="r">
              <a:spcBef>
                <a:spcPts val="0"/>
              </a:spcBef>
              <a:spcAft>
                <a:spcPts val="0"/>
              </a:spcAft>
              <a:buNone/>
              <a:defRPr sz="1600">
                <a:solidFill>
                  <a:srgbClr val="005AB4"/>
                </a:solidFill>
                <a:latin typeface="Arial"/>
                <a:ea typeface="Arial"/>
                <a:cs typeface="Arial"/>
                <a:sym typeface="Arial"/>
              </a:defRPr>
            </a:lvl6pPr>
            <a:lvl7pPr indent="0" lvl="6" marL="0" marR="0" algn="r">
              <a:spcBef>
                <a:spcPts val="0"/>
              </a:spcBef>
              <a:spcAft>
                <a:spcPts val="0"/>
              </a:spcAft>
              <a:buNone/>
              <a:defRPr sz="1600">
                <a:solidFill>
                  <a:srgbClr val="005AB4"/>
                </a:solidFill>
                <a:latin typeface="Arial"/>
                <a:ea typeface="Arial"/>
                <a:cs typeface="Arial"/>
                <a:sym typeface="Arial"/>
              </a:defRPr>
            </a:lvl7pPr>
            <a:lvl8pPr indent="0" lvl="7" marL="0" marR="0" algn="r">
              <a:spcBef>
                <a:spcPts val="0"/>
              </a:spcBef>
              <a:spcAft>
                <a:spcPts val="0"/>
              </a:spcAft>
              <a:buNone/>
              <a:defRPr sz="1600">
                <a:solidFill>
                  <a:srgbClr val="005AB4"/>
                </a:solidFill>
                <a:latin typeface="Arial"/>
                <a:ea typeface="Arial"/>
                <a:cs typeface="Arial"/>
                <a:sym typeface="Arial"/>
              </a:defRPr>
            </a:lvl8pPr>
            <a:lvl9pPr indent="0" lvl="8" marL="0" marR="0" algn="r">
              <a:spcBef>
                <a:spcPts val="0"/>
              </a:spcBef>
              <a:spcAft>
                <a:spcPts val="0"/>
              </a:spcAft>
              <a:buNone/>
              <a:defRPr sz="1600">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0" y="0"/>
            <a:ext cx="9144000" cy="6572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2"/>
              </a:solidFill>
              <a:latin typeface="Arial"/>
              <a:ea typeface="Arial"/>
              <a:cs typeface="Arial"/>
              <a:sym typeface="Arial"/>
            </a:endParaRPr>
          </a:p>
        </p:txBody>
      </p:sp>
      <p:sp>
        <p:nvSpPr>
          <p:cNvPr id="11" name="Google Shape;11;p1"/>
          <p:cNvSpPr/>
          <p:nvPr/>
        </p:nvSpPr>
        <p:spPr>
          <a:xfrm>
            <a:off x="0" y="6200775"/>
            <a:ext cx="9144000" cy="6572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2"/>
              </a:solidFill>
              <a:latin typeface="Arial"/>
              <a:ea typeface="Arial"/>
              <a:cs typeface="Arial"/>
              <a:sym typeface="Arial"/>
            </a:endParaRPr>
          </a:p>
        </p:txBody>
      </p:sp>
      <p:sp>
        <p:nvSpPr>
          <p:cNvPr id="12" name="Google Shape;12;p1"/>
          <p:cNvSpPr txBox="1"/>
          <p:nvPr>
            <p:ph idx="1" type="body"/>
          </p:nvPr>
        </p:nvSpPr>
        <p:spPr>
          <a:xfrm>
            <a:off x="350838" y="914400"/>
            <a:ext cx="8431212" cy="50292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17500" lvl="4" marL="2286000" marR="0" rtl="0" algn="l">
              <a:spcBef>
                <a:spcPts val="28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SzPts val="1400"/>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SzPts val="1400"/>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SzPts val="1400"/>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SzPts val="1400"/>
              <a:buNone/>
              <a:defRPr b="0" i="0" sz="1400" u="none" cap="none" strike="noStrike">
                <a:solidFill>
                  <a:schemeClr val="lt1"/>
                </a:solidFill>
                <a:latin typeface="Arial"/>
                <a:ea typeface="Arial"/>
                <a:cs typeface="Arial"/>
                <a:sym typeface="Arial"/>
              </a:defRPr>
            </a:lvl9pPr>
          </a:lstStyle>
          <a:p/>
        </p:txBody>
      </p:sp>
      <p:sp>
        <p:nvSpPr>
          <p:cNvPr id="13" name="Google Shape;13;p1"/>
          <p:cNvSpPr txBox="1"/>
          <p:nvPr>
            <p:ph type="title"/>
          </p:nvPr>
        </p:nvSpPr>
        <p:spPr>
          <a:xfrm>
            <a:off x="214313" y="73025"/>
            <a:ext cx="8229600" cy="609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rgbClr val="005AB4"/>
                </a:solidFill>
                <a:latin typeface="Arial"/>
                <a:ea typeface="Arial"/>
                <a:cs typeface="Arial"/>
                <a:sym typeface="Arial"/>
              </a:defRPr>
            </a:lvl9pPr>
          </a:lstStyle>
          <a:p/>
        </p:txBody>
      </p:sp>
      <p:sp>
        <p:nvSpPr>
          <p:cNvPr id="14" name="Google Shape;14;p1"/>
          <p:cNvSpPr txBox="1"/>
          <p:nvPr>
            <p:ph idx="10" type="dt"/>
          </p:nvPr>
        </p:nvSpPr>
        <p:spPr>
          <a:xfrm>
            <a:off x="457200" y="6200775"/>
            <a:ext cx="2133600" cy="476250"/>
          </a:xfrm>
          <a:prstGeom prst="rect">
            <a:avLst/>
          </a:prstGeom>
          <a:noFill/>
          <a:ln>
            <a:noFill/>
          </a:ln>
        </p:spPr>
        <p:txBody>
          <a:bodyPr anchorCtr="1" anchor="b"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005AB4"/>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005AB4"/>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1"/>
          <p:cNvSpPr txBox="1"/>
          <p:nvPr>
            <p:ph idx="12" type="sldNum"/>
          </p:nvPr>
        </p:nvSpPr>
        <p:spPr>
          <a:xfrm>
            <a:off x="6553200" y="6200775"/>
            <a:ext cx="2133600" cy="476250"/>
          </a:xfrm>
          <a:prstGeom prst="rect">
            <a:avLst/>
          </a:prstGeom>
          <a:noFill/>
          <a:ln>
            <a:noFill/>
          </a:ln>
        </p:spPr>
        <p:txBody>
          <a:bodyPr anchorCtr="1" anchor="b" bIns="45700" lIns="91425" spcFirstLastPara="1" rIns="91425" wrap="square" tIns="45700">
            <a:noAutofit/>
          </a:bodyPr>
          <a:lstStyle>
            <a:lvl1pPr indent="0" lvl="0" marL="0" marR="0" rtl="0" algn="r">
              <a:spcBef>
                <a:spcPts val="0"/>
              </a:spcBef>
              <a:spcAft>
                <a:spcPts val="0"/>
              </a:spcAft>
              <a:buNone/>
              <a:defRPr b="0" i="0" sz="1600" u="none" cap="none" strike="noStrike">
                <a:solidFill>
                  <a:srgbClr val="005AB4"/>
                </a:solidFill>
                <a:latin typeface="Arial"/>
                <a:ea typeface="Arial"/>
                <a:cs typeface="Arial"/>
                <a:sym typeface="Arial"/>
              </a:defRPr>
            </a:lvl1pPr>
            <a:lvl2pPr indent="0" lvl="1" marL="0" marR="0" rtl="0" algn="r">
              <a:spcBef>
                <a:spcPts val="0"/>
              </a:spcBef>
              <a:spcAft>
                <a:spcPts val="0"/>
              </a:spcAft>
              <a:buNone/>
              <a:defRPr b="0" i="0" sz="1600" u="none" cap="none" strike="noStrike">
                <a:solidFill>
                  <a:srgbClr val="005AB4"/>
                </a:solidFill>
                <a:latin typeface="Arial"/>
                <a:ea typeface="Arial"/>
                <a:cs typeface="Arial"/>
                <a:sym typeface="Arial"/>
              </a:defRPr>
            </a:lvl2pPr>
            <a:lvl3pPr indent="0" lvl="2" marL="0" marR="0" rtl="0" algn="r">
              <a:spcBef>
                <a:spcPts val="0"/>
              </a:spcBef>
              <a:spcAft>
                <a:spcPts val="0"/>
              </a:spcAft>
              <a:buNone/>
              <a:defRPr b="0" i="0" sz="1600" u="none" cap="none" strike="noStrike">
                <a:solidFill>
                  <a:srgbClr val="005AB4"/>
                </a:solidFill>
                <a:latin typeface="Arial"/>
                <a:ea typeface="Arial"/>
                <a:cs typeface="Arial"/>
                <a:sym typeface="Arial"/>
              </a:defRPr>
            </a:lvl3pPr>
            <a:lvl4pPr indent="0" lvl="3" marL="0" marR="0" rtl="0" algn="r">
              <a:spcBef>
                <a:spcPts val="0"/>
              </a:spcBef>
              <a:spcAft>
                <a:spcPts val="0"/>
              </a:spcAft>
              <a:buNone/>
              <a:defRPr b="0" i="0" sz="1600" u="none" cap="none" strike="noStrike">
                <a:solidFill>
                  <a:srgbClr val="005AB4"/>
                </a:solidFill>
                <a:latin typeface="Arial"/>
                <a:ea typeface="Arial"/>
                <a:cs typeface="Arial"/>
                <a:sym typeface="Arial"/>
              </a:defRPr>
            </a:lvl4pPr>
            <a:lvl5pPr indent="0" lvl="4" marL="0" marR="0" rtl="0" algn="r">
              <a:spcBef>
                <a:spcPts val="0"/>
              </a:spcBef>
              <a:spcAft>
                <a:spcPts val="0"/>
              </a:spcAft>
              <a:buNone/>
              <a:defRPr b="0" i="0" sz="1600" u="none" cap="none" strike="noStrike">
                <a:solidFill>
                  <a:srgbClr val="005AB4"/>
                </a:solidFill>
                <a:latin typeface="Arial"/>
                <a:ea typeface="Arial"/>
                <a:cs typeface="Arial"/>
                <a:sym typeface="Arial"/>
              </a:defRPr>
            </a:lvl5pPr>
            <a:lvl6pPr indent="0" lvl="5" marL="0" marR="0" rtl="0" algn="r">
              <a:spcBef>
                <a:spcPts val="0"/>
              </a:spcBef>
              <a:spcAft>
                <a:spcPts val="0"/>
              </a:spcAft>
              <a:buNone/>
              <a:defRPr b="0" i="0" sz="1600" u="none" cap="none" strike="noStrike">
                <a:solidFill>
                  <a:srgbClr val="005AB4"/>
                </a:solidFill>
                <a:latin typeface="Arial"/>
                <a:ea typeface="Arial"/>
                <a:cs typeface="Arial"/>
                <a:sym typeface="Arial"/>
              </a:defRPr>
            </a:lvl6pPr>
            <a:lvl7pPr indent="0" lvl="6" marL="0" marR="0" rtl="0" algn="r">
              <a:spcBef>
                <a:spcPts val="0"/>
              </a:spcBef>
              <a:spcAft>
                <a:spcPts val="0"/>
              </a:spcAft>
              <a:buNone/>
              <a:defRPr b="0" i="0" sz="1600" u="none" cap="none" strike="noStrike">
                <a:solidFill>
                  <a:srgbClr val="005AB4"/>
                </a:solidFill>
                <a:latin typeface="Arial"/>
                <a:ea typeface="Arial"/>
                <a:cs typeface="Arial"/>
                <a:sym typeface="Arial"/>
              </a:defRPr>
            </a:lvl7pPr>
            <a:lvl8pPr indent="0" lvl="7" marL="0" marR="0" rtl="0" algn="r">
              <a:spcBef>
                <a:spcPts val="0"/>
              </a:spcBef>
              <a:spcAft>
                <a:spcPts val="0"/>
              </a:spcAft>
              <a:buNone/>
              <a:defRPr b="0" i="0" sz="1600" u="none" cap="none" strike="noStrike">
                <a:solidFill>
                  <a:srgbClr val="005AB4"/>
                </a:solidFill>
                <a:latin typeface="Arial"/>
                <a:ea typeface="Arial"/>
                <a:cs typeface="Arial"/>
                <a:sym typeface="Arial"/>
              </a:defRPr>
            </a:lvl8pPr>
            <a:lvl9pPr indent="0" lvl="8" marL="0" marR="0" rtl="0" algn="r">
              <a:spcBef>
                <a:spcPts val="0"/>
              </a:spcBef>
              <a:spcAft>
                <a:spcPts val="0"/>
              </a:spcAft>
              <a:buNone/>
              <a:defRPr b="0" i="0" sz="1600" u="none" cap="none" strike="noStrike">
                <a:solidFill>
                  <a:srgbClr val="005AB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office.microsoft.com/training/Training.aspx?AssetID=RP100620761033&amp;CTT=6&amp;Origin=RC10062075103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0.png"/><Relationship Id="rId8"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25.png"/><Relationship Id="rId6"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9.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office.microsoft.com/training/Training.aspx?AssetID=RP100620771033&amp;CTT=6&amp;Origin=RC100620751033"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ctrTitle"/>
          </p:nvPr>
        </p:nvSpPr>
        <p:spPr>
          <a:xfrm>
            <a:off x="1112838" y="2219325"/>
            <a:ext cx="6919912"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ru-RU"/>
              <a:t>Обучение работе с Microsoft</a:t>
            </a:r>
            <a:r>
              <a:rPr baseline="30000" lang="ru-RU" sz="2800"/>
              <a:t>®</a:t>
            </a:r>
            <a:r>
              <a:rPr lang="ru-RU"/>
              <a:t> Office </a:t>
            </a:r>
            <a:br>
              <a:rPr lang="ru-RU"/>
            </a:br>
            <a:r>
              <a:rPr lang="ru-RU"/>
              <a:t>Excel</a:t>
            </a:r>
            <a:r>
              <a:rPr baseline="30000" lang="ru-RU" sz="2800"/>
              <a:t>®</a:t>
            </a:r>
            <a:r>
              <a:rPr lang="ru-RU"/>
              <a:t>  2007</a:t>
            </a:r>
            <a:endParaRPr/>
          </a:p>
        </p:txBody>
      </p:sp>
      <p:sp>
        <p:nvSpPr>
          <p:cNvPr id="106" name="Google Shape;106;p15"/>
          <p:cNvSpPr txBox="1"/>
          <p:nvPr>
            <p:ph idx="1" type="subTitle"/>
          </p:nvPr>
        </p:nvSpPr>
        <p:spPr>
          <a:xfrm>
            <a:off x="1371600" y="4291013"/>
            <a:ext cx="6400800" cy="10302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B0F0"/>
              </a:buClr>
              <a:buSzPts val="3200"/>
              <a:buFont typeface="Arial"/>
              <a:buNone/>
            </a:pPr>
            <a:r>
              <a:rPr b="1" lang="ru-RU">
                <a:solidFill>
                  <a:srgbClr val="00B0F0"/>
                </a:solidFill>
              </a:rPr>
              <a:t>Быстрое освоение программы</a:t>
            </a:r>
            <a:endParaRPr/>
          </a:p>
        </p:txBody>
      </p:sp>
      <p:sp>
        <p:nvSpPr>
          <p:cNvPr id="107" name="Google Shape;107;p15"/>
          <p:cNvSpPr txBox="1"/>
          <p:nvPr/>
        </p:nvSpPr>
        <p:spPr>
          <a:xfrm>
            <a:off x="0" y="644525"/>
            <a:ext cx="9144000" cy="1200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ru-RU" sz="2400" u="none" cap="none" strike="noStrike">
                <a:solidFill>
                  <a:srgbClr val="CBCADE"/>
                </a:solidFill>
                <a:latin typeface="Tahoma"/>
                <a:ea typeface="Tahoma"/>
                <a:cs typeface="Tahoma"/>
                <a:sym typeface="Tahoma"/>
              </a:rPr>
              <a:t>Народная украинская академия</a:t>
            </a:r>
            <a:br>
              <a:rPr b="0" i="0" lang="ru-RU" sz="2400" u="none" cap="none" strike="noStrike">
                <a:solidFill>
                  <a:schemeClr val="lt1"/>
                </a:solidFill>
                <a:latin typeface="Tahoma"/>
                <a:ea typeface="Tahoma"/>
                <a:cs typeface="Tahoma"/>
                <a:sym typeface="Tahoma"/>
              </a:rPr>
            </a:br>
            <a:r>
              <a:rPr b="0" i="0" lang="ru-RU" sz="2400" u="none" cap="none" strike="noStrike">
                <a:solidFill>
                  <a:schemeClr val="lt1"/>
                </a:solidFill>
                <a:latin typeface="Tahoma"/>
                <a:ea typeface="Tahoma"/>
                <a:cs typeface="Tahoma"/>
                <a:sym typeface="Tahoma"/>
              </a:rPr>
              <a:t> </a:t>
            </a:r>
            <a:r>
              <a:rPr b="1" i="0" lang="ru-RU" sz="2400" u="none" cap="none" strike="noStrike">
                <a:solidFill>
                  <a:srgbClr val="00B0F0"/>
                </a:solidFill>
                <a:latin typeface="Tahoma"/>
                <a:ea typeface="Tahoma"/>
                <a:cs typeface="Tahoma"/>
                <a:sym typeface="Tahoma"/>
              </a:rPr>
              <a:t>Кафедра информационных технологий и математики</a:t>
            </a:r>
            <a:br>
              <a:rPr b="0" i="0" lang="ru-RU" sz="2400" u="none" cap="none" strike="noStrike">
                <a:solidFill>
                  <a:srgbClr val="C00000"/>
                </a:solidFill>
                <a:latin typeface="Tahoma"/>
                <a:ea typeface="Tahoma"/>
                <a:cs typeface="Tahoma"/>
                <a:sym typeface="Tahoma"/>
              </a:rPr>
            </a:br>
            <a:r>
              <a:rPr b="0" i="0" lang="ru-RU" sz="2400" u="none" cap="none" strike="noStrike">
                <a:solidFill>
                  <a:schemeClr val="lt1"/>
                </a:solidFill>
                <a:latin typeface="Tahoma"/>
                <a:ea typeface="Tahoma"/>
                <a:cs typeface="Tahoma"/>
                <a:sym typeface="Tahoma"/>
              </a:rPr>
              <a:t> </a:t>
            </a:r>
            <a:r>
              <a:rPr b="0" i="0" lang="ru-RU" sz="2400" u="none" cap="none" strike="noStrike">
                <a:solidFill>
                  <a:srgbClr val="CBCADE"/>
                </a:solidFill>
                <a:latin typeface="Tahoma"/>
                <a:ea typeface="Tahoma"/>
                <a:cs typeface="Tahoma"/>
                <a:sym typeface="Tahoma"/>
              </a:rPr>
              <a:t>представляет:</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500"/>
                                        <p:tgtEl>
                                          <p:spTgt spid="1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96" name="Google Shape;196;p24"/>
          <p:cNvSpPr txBox="1"/>
          <p:nvPr>
            <p:ph type="title"/>
          </p:nvPr>
        </p:nvSpPr>
        <p:spPr>
          <a:xfrm>
            <a:off x="211138" y="73025"/>
            <a:ext cx="8932862"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3000"/>
              <a:t>Увеличение числа команд при необходимости</a:t>
            </a:r>
            <a:endParaRPr/>
          </a:p>
        </p:txBody>
      </p:sp>
      <p:sp>
        <p:nvSpPr>
          <p:cNvPr id="197" name="Google Shape;197;p24"/>
          <p:cNvSpPr/>
          <p:nvPr/>
        </p:nvSpPr>
        <p:spPr>
          <a:xfrm>
            <a:off x="6119813" y="801688"/>
            <a:ext cx="2744787" cy="29606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На ленте отображены команды, используемые чаще всего. </a:t>
            </a:r>
            <a:endParaRPr/>
          </a:p>
        </p:txBody>
      </p:sp>
      <p:sp>
        <p:nvSpPr>
          <p:cNvPr id="198" name="Google Shape;198;p24"/>
          <p:cNvSpPr/>
          <p:nvPr/>
        </p:nvSpPr>
        <p:spPr>
          <a:xfrm>
            <a:off x="260350" y="3994150"/>
            <a:ext cx="8150225" cy="2124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Чтобы все имеющиеся команды не отображались одновременно, в Excel 2007 некоторые из них отображаются только в ответ на конкретное действие пользователя, когда в них возникает необходимость.</a:t>
            </a:r>
            <a:endParaRPr/>
          </a:p>
          <a:p>
            <a:pPr indent="0" lvl="0" marL="0" marR="0" rtl="0" algn="l">
              <a:spcBef>
                <a:spcPts val="1710"/>
              </a:spcBef>
              <a:spcAft>
                <a:spcPts val="0"/>
              </a:spcAft>
              <a:buNone/>
            </a:pPr>
            <a:r>
              <a:rPr b="0" i="0" lang="ru-RU" sz="1800" u="none" cap="none" strike="noStrike">
                <a:solidFill>
                  <a:srgbClr val="FFCC00"/>
                </a:solidFill>
                <a:latin typeface="Arial"/>
                <a:ea typeface="Arial"/>
                <a:cs typeface="Arial"/>
                <a:sym typeface="Arial"/>
              </a:rPr>
              <a:t>Поэтому не стоит волноваться, если вы не видите </a:t>
            </a:r>
            <a:r>
              <a:rPr b="0" i="1" lang="ru-RU" sz="1800" u="none" cap="none" strike="noStrike">
                <a:solidFill>
                  <a:srgbClr val="FFCC00"/>
                </a:solidFill>
                <a:latin typeface="Arial"/>
                <a:ea typeface="Arial"/>
                <a:cs typeface="Arial"/>
                <a:sym typeface="Arial"/>
              </a:rPr>
              <a:t>все</a:t>
            </a:r>
            <a:r>
              <a:rPr b="0" i="0" lang="ru-RU" sz="1800" u="none" cap="none" strike="noStrike">
                <a:solidFill>
                  <a:srgbClr val="FFCC00"/>
                </a:solidFill>
                <a:latin typeface="Arial"/>
                <a:ea typeface="Arial"/>
                <a:cs typeface="Arial"/>
                <a:sym typeface="Arial"/>
              </a:rPr>
              <a:t> команды, которые вам нужны. Выполните первые шаги, и нужные команды появятся под рукой. </a:t>
            </a:r>
            <a:endParaRPr/>
          </a:p>
        </p:txBody>
      </p:sp>
      <p:cxnSp>
        <p:nvCxnSpPr>
          <p:cNvPr id="199" name="Google Shape;199;p24"/>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При создании диаграммы появляются новые вкладки: «Конструктор», «Макет» и «Формат»" id="200" name="Google Shape;200;p24"/>
          <p:cNvPicPr preferRelativeResize="0"/>
          <p:nvPr>
            <p:ph idx="1" type="body"/>
          </p:nvPr>
        </p:nvPicPr>
        <p:blipFill rotWithShape="1">
          <a:blip r:embed="rId3">
            <a:alphaModFix/>
          </a:blip>
          <a:srcRect b="0" l="0" r="0" t="0"/>
          <a:stretch/>
        </p:blipFill>
        <p:spPr>
          <a:xfrm>
            <a:off x="339725" y="915988"/>
            <a:ext cx="5662613" cy="28543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07" name="Google Shape;207;p25"/>
          <p:cNvSpPr txBox="1"/>
          <p:nvPr>
            <p:ph type="title"/>
          </p:nvPr>
        </p:nvSpPr>
        <p:spPr>
          <a:xfrm>
            <a:off x="222250"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Дополнительные параметры, если они нужны</a:t>
            </a:r>
            <a:endParaRPr/>
          </a:p>
        </p:txBody>
      </p:sp>
      <p:sp>
        <p:nvSpPr>
          <p:cNvPr id="208" name="Google Shape;208;p25"/>
          <p:cNvSpPr/>
          <p:nvPr/>
        </p:nvSpPr>
        <p:spPr>
          <a:xfrm>
            <a:off x="6119813" y="801688"/>
            <a:ext cx="3024187" cy="27638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chemeClr val="lt1"/>
                </a:solidFill>
                <a:latin typeface="Arial"/>
                <a:ea typeface="Arial"/>
                <a:cs typeface="Arial"/>
                <a:sym typeface="Arial"/>
              </a:rPr>
              <a:t>Иногда в правом нижнем углу группы есть стрелка, называемая </a:t>
            </a:r>
            <a:r>
              <a:rPr b="1" i="0" lang="ru-RU" sz="1800" u="none" cap="none" strike="noStrike">
                <a:solidFill>
                  <a:schemeClr val="lt1"/>
                </a:solidFill>
                <a:latin typeface="Arial"/>
                <a:ea typeface="Arial"/>
                <a:cs typeface="Arial"/>
                <a:sym typeface="Arial"/>
              </a:rPr>
              <a:t>кнопкой вызова диалогового окна</a:t>
            </a:r>
            <a:r>
              <a:rPr b="0" i="0" lang="ru-RU" sz="1800" u="none" cap="none" strike="noStrike">
                <a:solidFill>
                  <a:schemeClr val="lt1"/>
                </a:solidFill>
                <a:latin typeface="Arial"/>
                <a:ea typeface="Arial"/>
                <a:cs typeface="Arial"/>
                <a:sym typeface="Arial"/>
              </a:rPr>
              <a:t>.</a:t>
            </a:r>
            <a:endParaRPr/>
          </a:p>
          <a:p>
            <a:pPr indent="0" lvl="0" marL="0" marR="0" rtl="0" algn="l">
              <a:spcBef>
                <a:spcPts val="1710"/>
              </a:spcBef>
              <a:spcAft>
                <a:spcPts val="0"/>
              </a:spcAft>
              <a:buNone/>
            </a:pPr>
            <a:r>
              <a:rPr b="0" i="0" lang="ru-RU" sz="1800" u="none" cap="none" strike="noStrike">
                <a:solidFill>
                  <a:schemeClr val="lt1"/>
                </a:solidFill>
                <a:latin typeface="Arial"/>
                <a:ea typeface="Arial"/>
                <a:cs typeface="Arial"/>
                <a:sym typeface="Arial"/>
              </a:rPr>
              <a:t>Это означает, что для данной группы доступны дополнительные параметры. </a:t>
            </a:r>
            <a:endParaRPr/>
          </a:p>
        </p:txBody>
      </p:sp>
      <p:pic>
        <p:nvPicPr>
          <p:cNvPr id="209" name="Google Shape;209;p25"/>
          <p:cNvPicPr preferRelativeResize="0"/>
          <p:nvPr/>
        </p:nvPicPr>
        <p:blipFill rotWithShape="1">
          <a:blip r:embed="rId3">
            <a:alphaModFix/>
          </a:blip>
          <a:srcRect b="0" l="0" r="0" t="0"/>
          <a:stretch/>
        </p:blipFill>
        <p:spPr>
          <a:xfrm>
            <a:off x="339725" y="4706938"/>
            <a:ext cx="269875" cy="303212"/>
          </a:xfrm>
          <a:prstGeom prst="rect">
            <a:avLst/>
          </a:prstGeom>
          <a:noFill/>
          <a:ln>
            <a:noFill/>
          </a:ln>
        </p:spPr>
      </p:pic>
      <p:pic>
        <p:nvPicPr>
          <p:cNvPr id="210" name="Google Shape;210;p25"/>
          <p:cNvPicPr preferRelativeResize="0"/>
          <p:nvPr/>
        </p:nvPicPr>
        <p:blipFill rotWithShape="1">
          <a:blip r:embed="rId4">
            <a:alphaModFix/>
          </a:blip>
          <a:srcRect b="0" l="0" r="0" t="0"/>
          <a:stretch/>
        </p:blipFill>
        <p:spPr>
          <a:xfrm>
            <a:off x="339725" y="5154613"/>
            <a:ext cx="269875" cy="303212"/>
          </a:xfrm>
          <a:prstGeom prst="rect">
            <a:avLst/>
          </a:prstGeom>
          <a:noFill/>
          <a:ln>
            <a:noFill/>
          </a:ln>
        </p:spPr>
      </p:pic>
      <p:cxnSp>
        <p:nvCxnSpPr>
          <p:cNvPr id="211" name="Google Shape;211;p25"/>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212" name="Google Shape;212;p25"/>
          <p:cNvSpPr/>
          <p:nvPr/>
        </p:nvSpPr>
        <p:spPr>
          <a:xfrm>
            <a:off x="676275" y="4692650"/>
            <a:ext cx="77978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На вкладке </a:t>
            </a:r>
            <a:r>
              <a:rPr b="1" i="0" lang="ru-RU" sz="1800" u="none" cap="none" strike="noStrike">
                <a:solidFill>
                  <a:srgbClr val="FFCC00"/>
                </a:solidFill>
                <a:latin typeface="Arial"/>
                <a:ea typeface="Arial"/>
                <a:cs typeface="Arial"/>
                <a:sym typeface="Arial"/>
              </a:rPr>
              <a:t>«Главная»</a:t>
            </a:r>
            <a:r>
              <a:rPr b="0" i="0" lang="ru-RU" sz="1800" u="none" cap="none" strike="noStrike">
                <a:solidFill>
                  <a:srgbClr val="FFCC00"/>
                </a:solidFill>
                <a:latin typeface="Arial"/>
                <a:ea typeface="Arial"/>
                <a:cs typeface="Arial"/>
                <a:sym typeface="Arial"/>
              </a:rPr>
              <a:t> щелкните стрелку      </a:t>
            </a:r>
            <a:r>
              <a:rPr b="1" i="0" lang="ru-RU" sz="1800" u="none" cap="none" strike="noStrike">
                <a:solidFill>
                  <a:srgbClr val="FFCC00"/>
                </a:solidFill>
                <a:latin typeface="Arial"/>
                <a:ea typeface="Arial"/>
                <a:cs typeface="Arial"/>
                <a:sym typeface="Arial"/>
              </a:rPr>
              <a:t>в группе </a:t>
            </a:r>
            <a:r>
              <a:rPr b="0" i="0" lang="ru-RU" sz="1800" u="none" cap="none" strike="noStrike">
                <a:solidFill>
                  <a:srgbClr val="FFCC00"/>
                </a:solidFill>
                <a:latin typeface="Arial"/>
                <a:ea typeface="Arial"/>
                <a:cs typeface="Arial"/>
                <a:sym typeface="Arial"/>
              </a:rPr>
              <a:t>«Шрифт».</a:t>
            </a:r>
            <a:endParaRPr/>
          </a:p>
        </p:txBody>
      </p:sp>
      <p:sp>
        <p:nvSpPr>
          <p:cNvPr id="213" name="Google Shape;213;p25"/>
          <p:cNvSpPr/>
          <p:nvPr/>
        </p:nvSpPr>
        <p:spPr>
          <a:xfrm>
            <a:off x="260350" y="3994150"/>
            <a:ext cx="8499475" cy="619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Нажмите кнопку     вызова диалогового окна и вы увидите диалоговое окно или панель задач, показанные в примере: </a:t>
            </a:r>
            <a:endParaRPr/>
          </a:p>
        </p:txBody>
      </p:sp>
      <p:pic>
        <p:nvPicPr>
          <p:cNvPr descr="Кнопка вызова диалогового окна" id="214" name="Google Shape;214;p25"/>
          <p:cNvPicPr preferRelativeResize="0"/>
          <p:nvPr/>
        </p:nvPicPr>
        <p:blipFill rotWithShape="1">
          <a:blip r:embed="rId5">
            <a:alphaModFix/>
          </a:blip>
          <a:srcRect b="0" l="0" r="0" t="0"/>
          <a:stretch/>
        </p:blipFill>
        <p:spPr>
          <a:xfrm>
            <a:off x="2090738" y="4057650"/>
            <a:ext cx="238125" cy="220663"/>
          </a:xfrm>
          <a:prstGeom prst="rect">
            <a:avLst/>
          </a:prstGeom>
          <a:noFill/>
          <a:ln>
            <a:noFill/>
          </a:ln>
        </p:spPr>
      </p:pic>
      <p:pic>
        <p:nvPicPr>
          <p:cNvPr descr="Кнопка вызова диалогового окна" id="215" name="Google Shape;215;p25"/>
          <p:cNvPicPr preferRelativeResize="0"/>
          <p:nvPr/>
        </p:nvPicPr>
        <p:blipFill rotWithShape="1">
          <a:blip r:embed="rId5">
            <a:alphaModFix/>
          </a:blip>
          <a:srcRect b="0" l="0" r="0" t="0"/>
          <a:stretch/>
        </p:blipFill>
        <p:spPr>
          <a:xfrm>
            <a:off x="5253038" y="4762500"/>
            <a:ext cx="238125" cy="220663"/>
          </a:xfrm>
          <a:prstGeom prst="rect">
            <a:avLst/>
          </a:prstGeom>
          <a:noFill/>
          <a:ln>
            <a:noFill/>
          </a:ln>
        </p:spPr>
      </p:pic>
      <p:sp>
        <p:nvSpPr>
          <p:cNvPr id="216" name="Google Shape;216;p25"/>
          <p:cNvSpPr/>
          <p:nvPr/>
        </p:nvSpPr>
        <p:spPr>
          <a:xfrm>
            <a:off x="657225" y="5149850"/>
            <a:ext cx="7613650" cy="923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Будет открыто диалоговое окно </a:t>
            </a:r>
            <a:r>
              <a:rPr b="1" i="0" lang="ru-RU" sz="1800" u="none" cap="none" strike="noStrike">
                <a:solidFill>
                  <a:srgbClr val="FFCC00"/>
                </a:solidFill>
                <a:latin typeface="Arial"/>
                <a:ea typeface="Arial"/>
                <a:cs typeface="Arial"/>
                <a:sym typeface="Arial"/>
              </a:rPr>
              <a:t>Формат ячеек</a:t>
            </a:r>
            <a:r>
              <a:rPr b="0" i="0" lang="ru-RU" sz="1800" u="none" cap="none" strike="noStrike">
                <a:solidFill>
                  <a:srgbClr val="FFCC00"/>
                </a:solidFill>
                <a:latin typeface="Arial"/>
                <a:ea typeface="Arial"/>
                <a:cs typeface="Arial"/>
                <a:sym typeface="Arial"/>
              </a:rPr>
              <a:t> с параметром надстрочного текста и другими параметрами, относящимися к шрифту. </a:t>
            </a:r>
            <a:endParaRPr/>
          </a:p>
        </p:txBody>
      </p:sp>
      <p:pic>
        <p:nvPicPr>
          <p:cNvPr descr="Значок стрелки в нижнем углу диалогового окна, обозначающий дополнительные возможности, и диалоговое окно" id="217" name="Google Shape;217;p25"/>
          <p:cNvPicPr preferRelativeResize="0"/>
          <p:nvPr>
            <p:ph idx="1" type="body"/>
          </p:nvPr>
        </p:nvPicPr>
        <p:blipFill rotWithShape="1">
          <a:blip r:embed="rId6">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500"/>
                                        <p:tgtEl>
                                          <p:spTgt spid="2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animEffect filter="fade" transition="in">
                                      <p:cBhvr>
                                        <p:cTn dur="500"/>
                                        <p:tgtEl>
                                          <p:spTgt spid="2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500"/>
                                        <p:tgtEl>
                                          <p:spTgt spid="212">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500"/>
                                        <p:tgtEl>
                                          <p:spTgt spid="2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24" name="Google Shape;224;p26"/>
          <p:cNvSpPr txBox="1"/>
          <p:nvPr>
            <p:ph type="title"/>
          </p:nvPr>
        </p:nvSpPr>
        <p:spPr>
          <a:xfrm>
            <a:off x="214313" y="73025"/>
            <a:ext cx="8929687"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400"/>
              <a:t>Поместите команды на собственную панель инструментов</a:t>
            </a:r>
            <a:endParaRPr/>
          </a:p>
        </p:txBody>
      </p:sp>
      <p:sp>
        <p:nvSpPr>
          <p:cNvPr id="225" name="Google Shape;225;p26"/>
          <p:cNvSpPr/>
          <p:nvPr/>
        </p:nvSpPr>
        <p:spPr>
          <a:xfrm>
            <a:off x="6119813" y="801688"/>
            <a:ext cx="2744787" cy="29606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Вам часто приходится использовать команды, которые расположены не очень удобно? </a:t>
            </a:r>
            <a:endParaRPr/>
          </a:p>
          <a:p>
            <a:pPr indent="0" lvl="0" marL="0" marR="0" rtl="0" algn="l">
              <a:spcBef>
                <a:spcPts val="1900"/>
              </a:spcBef>
              <a:spcAft>
                <a:spcPts val="0"/>
              </a:spcAft>
              <a:buNone/>
            </a:pPr>
            <a:r>
              <a:rPr b="0" i="0" lang="ru-RU" sz="2000" u="none" cap="none" strike="noStrike">
                <a:solidFill>
                  <a:schemeClr val="lt1"/>
                </a:solidFill>
                <a:latin typeface="Arial"/>
                <a:ea typeface="Arial"/>
                <a:cs typeface="Arial"/>
                <a:sym typeface="Arial"/>
              </a:rPr>
              <a:t>Теперь их можно добавить на </a:t>
            </a:r>
            <a:r>
              <a:rPr b="1" i="0" lang="ru-RU" sz="2000" u="none" cap="none" strike="noStrike">
                <a:solidFill>
                  <a:schemeClr val="lt1"/>
                </a:solidFill>
                <a:latin typeface="Arial"/>
                <a:ea typeface="Arial"/>
                <a:cs typeface="Arial"/>
                <a:sym typeface="Arial"/>
              </a:rPr>
              <a:t>Панель быстрого доступа</a:t>
            </a:r>
            <a:r>
              <a:rPr b="0" i="0" lang="ru-RU" sz="2000" u="none" cap="none" strike="noStrike">
                <a:solidFill>
                  <a:schemeClr val="lt1"/>
                </a:solidFill>
                <a:latin typeface="Arial"/>
                <a:ea typeface="Arial"/>
                <a:cs typeface="Arial"/>
                <a:sym typeface="Arial"/>
              </a:rPr>
              <a:t>. </a:t>
            </a:r>
            <a:endParaRPr b="1" i="0" sz="2000" u="none" cap="none" strike="noStrike">
              <a:solidFill>
                <a:schemeClr val="lt1"/>
              </a:solidFill>
              <a:latin typeface="Arial"/>
              <a:ea typeface="Arial"/>
              <a:cs typeface="Arial"/>
              <a:sym typeface="Arial"/>
            </a:endParaRPr>
          </a:p>
        </p:txBody>
      </p:sp>
      <p:sp>
        <p:nvSpPr>
          <p:cNvPr id="226" name="Google Shape;226;p26"/>
          <p:cNvSpPr/>
          <p:nvPr/>
        </p:nvSpPr>
        <p:spPr>
          <a:xfrm>
            <a:off x="269875" y="4652963"/>
            <a:ext cx="7448550" cy="12017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Воспроизведите анимацию, чтобы увидеть процесс добавления кнопки на панель и последующего ее удаления. </a:t>
            </a:r>
            <a:endParaRPr/>
          </a:p>
        </p:txBody>
      </p:sp>
      <p:cxnSp>
        <p:nvCxnSpPr>
          <p:cNvPr id="227" name="Google Shape;227;p26"/>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228" name="Google Shape;228;p26"/>
          <p:cNvSpPr/>
          <p:nvPr/>
        </p:nvSpPr>
        <p:spPr>
          <a:xfrm>
            <a:off x="287338" y="4035425"/>
            <a:ext cx="7431087"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400" u="none" cap="none" strike="noStrike">
                <a:solidFill>
                  <a:srgbClr val="FFCC00"/>
                </a:solidFill>
                <a:latin typeface="Arial"/>
                <a:ea typeface="Arial"/>
                <a:cs typeface="Arial"/>
                <a:sym typeface="Arial"/>
              </a:rPr>
              <a:t>Анимация: щелкните правой кнопкой мыши и выберите команду </a:t>
            </a:r>
            <a:r>
              <a:rPr b="1" i="0" lang="ru-RU" sz="1400" u="none" cap="none" strike="noStrike">
                <a:solidFill>
                  <a:srgbClr val="FFCC00"/>
                </a:solidFill>
                <a:latin typeface="Arial"/>
                <a:ea typeface="Arial"/>
                <a:cs typeface="Arial"/>
                <a:sym typeface="Arial"/>
              </a:rPr>
              <a:t>Воспроизведение</a:t>
            </a:r>
            <a:r>
              <a:rPr b="0" i="0" lang="ru-RU" sz="1400" u="none" cap="none" strike="noStrike">
                <a:solidFill>
                  <a:srgbClr val="FFCC00"/>
                </a:solidFill>
                <a:latin typeface="Arial"/>
                <a:ea typeface="Arial"/>
                <a:cs typeface="Arial"/>
                <a:sym typeface="Arial"/>
              </a:rPr>
              <a:t>.</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500"/>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500"/>
                                        <p:tgtEl>
                                          <p:spTgt spid="2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descr="http://officeloc.iponet.net/global/images/?AssetID=ZA101079091049" id="234" name="Google Shape;234;p27"/>
          <p:cNvPicPr preferRelativeResize="0"/>
          <p:nvPr>
            <p:ph idx="1" type="body"/>
          </p:nvPr>
        </p:nvPicPr>
        <p:blipFill rotWithShape="1">
          <a:blip r:embed="rId3">
            <a:alphaModFix/>
          </a:blip>
          <a:srcRect b="0" l="0" r="0" t="0"/>
          <a:stretch/>
        </p:blipFill>
        <p:spPr>
          <a:xfrm>
            <a:off x="350838" y="922338"/>
            <a:ext cx="5651500" cy="2849562"/>
          </a:xfrm>
          <a:prstGeom prst="rect">
            <a:avLst/>
          </a:prstGeom>
          <a:noFill/>
          <a:ln>
            <a:noFill/>
          </a:ln>
        </p:spPr>
      </p:pic>
      <p:sp>
        <p:nvSpPr>
          <p:cNvPr id="235" name="Google Shape;235;p2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36" name="Google Shape;236;p27"/>
          <p:cNvSpPr txBox="1"/>
          <p:nvPr>
            <p:ph type="title"/>
          </p:nvPr>
        </p:nvSpPr>
        <p:spPr>
          <a:xfrm>
            <a:off x="214313" y="73025"/>
            <a:ext cx="8929687"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400"/>
              <a:t>Поместите команды на собственную панель инструментов</a:t>
            </a:r>
            <a:endParaRPr/>
          </a:p>
        </p:txBody>
      </p:sp>
      <p:sp>
        <p:nvSpPr>
          <p:cNvPr id="237" name="Google Shape;237;p27"/>
          <p:cNvSpPr/>
          <p:nvPr/>
        </p:nvSpPr>
        <p:spPr>
          <a:xfrm>
            <a:off x="6119813" y="819150"/>
            <a:ext cx="27447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Вам часто приходится использовать команды, которые расположены не очень удобно? </a:t>
            </a:r>
            <a:endParaRPr/>
          </a:p>
          <a:p>
            <a:pPr indent="0" lvl="0" marL="0" marR="0" rtl="0" algn="l">
              <a:spcBef>
                <a:spcPts val="1900"/>
              </a:spcBef>
              <a:spcAft>
                <a:spcPts val="0"/>
              </a:spcAft>
              <a:buNone/>
            </a:pPr>
            <a:r>
              <a:rPr b="0" i="0" lang="ru-RU" sz="2000" u="none" cap="none" strike="noStrike">
                <a:solidFill>
                  <a:schemeClr val="lt1"/>
                </a:solidFill>
                <a:latin typeface="Arial"/>
                <a:ea typeface="Arial"/>
                <a:cs typeface="Arial"/>
                <a:sym typeface="Arial"/>
              </a:rPr>
              <a:t>Теперь их можно добавить на </a:t>
            </a:r>
            <a:r>
              <a:rPr b="1" i="0" lang="ru-RU" sz="2000" u="none" cap="none" strike="noStrike">
                <a:solidFill>
                  <a:schemeClr val="lt1"/>
                </a:solidFill>
                <a:latin typeface="Arial"/>
                <a:ea typeface="Arial"/>
                <a:cs typeface="Arial"/>
                <a:sym typeface="Arial"/>
              </a:rPr>
              <a:t>Панель быстрого доступа</a:t>
            </a:r>
            <a:r>
              <a:rPr b="0" i="0" lang="ru-RU" sz="2000" u="none" cap="none" strike="noStrike">
                <a:solidFill>
                  <a:schemeClr val="lt1"/>
                </a:solidFill>
                <a:latin typeface="Arial"/>
                <a:ea typeface="Arial"/>
                <a:cs typeface="Arial"/>
                <a:sym typeface="Arial"/>
              </a:rPr>
              <a:t>. </a:t>
            </a:r>
            <a:endParaRPr/>
          </a:p>
        </p:txBody>
      </p:sp>
      <p:cxnSp>
        <p:nvCxnSpPr>
          <p:cNvPr id="238" name="Google Shape;238;p27"/>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239" name="Google Shape;239;p27"/>
          <p:cNvSpPr/>
          <p:nvPr/>
        </p:nvSpPr>
        <p:spPr>
          <a:xfrm>
            <a:off x="277813" y="3994150"/>
            <a:ext cx="7780337" cy="12017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При первом запуске Excel 2007 панель быстрого доступа расположена над лентой. Так команды всегда видны и всегда под рукой. </a:t>
            </a:r>
            <a:endParaRPr/>
          </a:p>
        </p:txBody>
      </p:sp>
      <p:sp>
        <p:nvSpPr>
          <p:cNvPr id="240" name="Google Shape;240;p27"/>
          <p:cNvSpPr/>
          <p:nvPr/>
        </p:nvSpPr>
        <p:spPr>
          <a:xfrm>
            <a:off x="738188" y="930275"/>
            <a:ext cx="1166812" cy="257175"/>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5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descr="Использование подсказок по сочетаниям клавиш для центрирования текста в программе Excel" id="246" name="Google Shape;246;p28"/>
          <p:cNvPicPr preferRelativeResize="0"/>
          <p:nvPr/>
        </p:nvPicPr>
        <p:blipFill rotWithShape="1">
          <a:blip r:embed="rId3">
            <a:alphaModFix/>
          </a:blip>
          <a:srcRect b="0" l="0" r="0" t="0"/>
          <a:stretch/>
        </p:blipFill>
        <p:spPr>
          <a:xfrm>
            <a:off x="342900" y="885825"/>
            <a:ext cx="5667375" cy="2857500"/>
          </a:xfrm>
          <a:prstGeom prst="rect">
            <a:avLst/>
          </a:prstGeom>
          <a:noFill/>
          <a:ln>
            <a:noFill/>
          </a:ln>
        </p:spPr>
      </p:pic>
      <p:sp>
        <p:nvSpPr>
          <p:cNvPr id="247" name="Google Shape;247;p2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48" name="Google Shape;248;p28"/>
          <p:cNvSpPr txBox="1"/>
          <p:nvPr>
            <p:ph type="title"/>
          </p:nvPr>
        </p:nvSpPr>
        <p:spPr>
          <a:xfrm>
            <a:off x="257175"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800"/>
              <a:t>Что произошло с прежними сочетаниями клавиш? </a:t>
            </a:r>
            <a:endParaRPr/>
          </a:p>
        </p:txBody>
      </p:sp>
      <p:sp>
        <p:nvSpPr>
          <p:cNvPr id="249" name="Google Shape;249;p28"/>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Если вы предпочитаете работать с помощью клавиатуры, а не мыши, вам следует знать, что для ленты предусмотрены новые сочетания клавиш.</a:t>
            </a:r>
            <a:endParaRPr/>
          </a:p>
          <a:p>
            <a:pPr indent="0" lvl="0" marL="0" marR="0" rtl="0" algn="l">
              <a:spcBef>
                <a:spcPts val="1900"/>
              </a:spcBef>
              <a:spcAft>
                <a:spcPts val="0"/>
              </a:spcAft>
              <a:buNone/>
            </a:pPr>
            <a:r>
              <a:t/>
            </a:r>
            <a:endParaRPr sz="2000">
              <a:solidFill>
                <a:schemeClr val="lt1"/>
              </a:solidFill>
              <a:latin typeface="Arial"/>
              <a:ea typeface="Arial"/>
              <a:cs typeface="Arial"/>
              <a:sym typeface="Arial"/>
            </a:endParaRPr>
          </a:p>
        </p:txBody>
      </p:sp>
      <p:cxnSp>
        <p:nvCxnSpPr>
          <p:cNvPr id="250" name="Google Shape;250;p28"/>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251" name="Google Shape;251;p28"/>
          <p:cNvSpPr/>
          <p:nvPr/>
        </p:nvSpPr>
        <p:spPr>
          <a:xfrm>
            <a:off x="242888" y="4773613"/>
            <a:ext cx="6092825" cy="827087"/>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lang="ru-RU" sz="1800">
                <a:solidFill>
                  <a:srgbClr val="FFCC00"/>
                </a:solidFill>
                <a:latin typeface="Arial"/>
                <a:ea typeface="Arial"/>
                <a:cs typeface="Arial"/>
                <a:sym typeface="Arial"/>
              </a:rPr>
              <a:t>Это сочетания клавиш для каждой кнопки на ленте.</a:t>
            </a:r>
            <a:endParaRPr/>
          </a:p>
          <a:p>
            <a:pPr indent="-223838" lvl="0" marL="223838" marR="0" rtl="0" algn="l">
              <a:spcBef>
                <a:spcPts val="1170"/>
              </a:spcBef>
              <a:spcAft>
                <a:spcPts val="0"/>
              </a:spcAft>
              <a:buClr>
                <a:srgbClr val="FFCC00"/>
              </a:buClr>
              <a:buSzPts val="1800"/>
              <a:buFont typeface="Arial"/>
              <a:buChar char="•"/>
            </a:pPr>
            <a:r>
              <a:rPr lang="ru-RU" sz="1800">
                <a:solidFill>
                  <a:srgbClr val="FFCC00"/>
                </a:solidFill>
                <a:latin typeface="Arial"/>
                <a:ea typeface="Arial"/>
                <a:cs typeface="Arial"/>
                <a:sym typeface="Arial"/>
              </a:rPr>
              <a:t>Более короткие сочетания клавиш. </a:t>
            </a:r>
            <a:endParaRPr/>
          </a:p>
        </p:txBody>
      </p:sp>
      <p:sp>
        <p:nvSpPr>
          <p:cNvPr id="252" name="Google Shape;252;p28"/>
          <p:cNvSpPr/>
          <p:nvPr/>
        </p:nvSpPr>
        <p:spPr>
          <a:xfrm>
            <a:off x="242888" y="4019550"/>
            <a:ext cx="7537450"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Это изменение несет в себе два больших преимущества по сравнению с предыдущими версиями: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500"/>
                                        <p:tgtEl>
                                          <p:spTgt spid="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5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500"/>
                                        <p:tgtEl>
                                          <p:spTgt spid="2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Использование подсказок по сочетаниям клавиш для центрирования текста в программе Excel" id="258" name="Google Shape;258;p29"/>
          <p:cNvPicPr preferRelativeResize="0"/>
          <p:nvPr/>
        </p:nvPicPr>
        <p:blipFill rotWithShape="1">
          <a:blip r:embed="rId3">
            <a:alphaModFix/>
          </a:blip>
          <a:srcRect b="0" l="0" r="0" t="0"/>
          <a:stretch/>
        </p:blipFill>
        <p:spPr>
          <a:xfrm>
            <a:off x="334963" y="901700"/>
            <a:ext cx="5667375" cy="2857500"/>
          </a:xfrm>
          <a:prstGeom prst="rect">
            <a:avLst/>
          </a:prstGeom>
          <a:noFill/>
          <a:ln>
            <a:noFill/>
          </a:ln>
        </p:spPr>
      </p:pic>
      <p:sp>
        <p:nvSpPr>
          <p:cNvPr id="259" name="Google Shape;259;p29"/>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60" name="Google Shape;260;p29"/>
          <p:cNvSpPr txBox="1"/>
          <p:nvPr>
            <p:ph type="title"/>
          </p:nvPr>
        </p:nvSpPr>
        <p:spPr>
          <a:xfrm>
            <a:off x="257175"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800"/>
              <a:t>Что произошло с прежними сочетаниями клавиш? </a:t>
            </a:r>
            <a:endParaRPr/>
          </a:p>
        </p:txBody>
      </p:sp>
      <p:sp>
        <p:nvSpPr>
          <p:cNvPr id="261" name="Google Shape;261;p29"/>
          <p:cNvSpPr/>
          <p:nvPr/>
        </p:nvSpPr>
        <p:spPr>
          <a:xfrm>
            <a:off x="6119813" y="819150"/>
            <a:ext cx="3024187" cy="11017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Новые сочетания клавиш называются также по-новому: </a:t>
            </a:r>
            <a:r>
              <a:rPr b="1" lang="ru-RU" sz="2000">
                <a:solidFill>
                  <a:schemeClr val="lt1"/>
                </a:solidFill>
                <a:latin typeface="Arial"/>
                <a:ea typeface="Arial"/>
                <a:cs typeface="Arial"/>
                <a:sym typeface="Arial"/>
              </a:rPr>
              <a:t>Всплывающие подсказки</a:t>
            </a:r>
            <a:r>
              <a:rPr lang="ru-RU" sz="2000">
                <a:solidFill>
                  <a:schemeClr val="lt1"/>
                </a:solidFill>
                <a:latin typeface="Arial"/>
                <a:ea typeface="Arial"/>
                <a:cs typeface="Arial"/>
                <a:sym typeface="Arial"/>
              </a:rPr>
              <a:t>.</a:t>
            </a:r>
            <a:endParaRPr/>
          </a:p>
        </p:txBody>
      </p:sp>
      <p:cxnSp>
        <p:nvCxnSpPr>
          <p:cNvPr id="262" name="Google Shape;262;p29"/>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263" name="Google Shape;263;p29"/>
          <p:cNvSpPr/>
          <p:nvPr/>
        </p:nvSpPr>
        <p:spPr>
          <a:xfrm>
            <a:off x="242888" y="4019550"/>
            <a:ext cx="7929562"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Например, так можно использовать всплывающие подсказки для центрирования текста:</a:t>
            </a:r>
            <a:endParaRPr/>
          </a:p>
        </p:txBody>
      </p:sp>
      <p:sp>
        <p:nvSpPr>
          <p:cNvPr id="264" name="Google Shape;264;p29"/>
          <p:cNvSpPr/>
          <p:nvPr/>
        </p:nvSpPr>
        <p:spPr>
          <a:xfrm>
            <a:off x="6119813" y="2571750"/>
            <a:ext cx="3024187" cy="11017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Нажмите клавишу ALT, чтобы появились всплывающие подсказки.</a:t>
            </a:r>
            <a:endParaRPr/>
          </a:p>
        </p:txBody>
      </p:sp>
      <p:sp>
        <p:nvSpPr>
          <p:cNvPr id="265" name="Google Shape;265;p29"/>
          <p:cNvSpPr/>
          <p:nvPr/>
        </p:nvSpPr>
        <p:spPr>
          <a:xfrm>
            <a:off x="676275" y="4665663"/>
            <a:ext cx="7797800" cy="15605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Нажмите клавишу ALT, чтобы появились всплывающие подсказки.</a:t>
            </a:r>
            <a:endParaRPr/>
          </a:p>
          <a:p>
            <a:pPr indent="0" lvl="0" marL="0" marR="0" rtl="0" algn="l">
              <a:spcBef>
                <a:spcPts val="1170"/>
              </a:spcBef>
              <a:spcAft>
                <a:spcPts val="0"/>
              </a:spcAft>
              <a:buNone/>
            </a:pPr>
            <a:r>
              <a:rPr lang="ru-RU" sz="1800">
                <a:solidFill>
                  <a:srgbClr val="FFCC00"/>
                </a:solidFill>
                <a:latin typeface="Arial"/>
                <a:ea typeface="Arial"/>
                <a:cs typeface="Arial"/>
                <a:sym typeface="Arial"/>
              </a:rPr>
              <a:t>Нажмите клавишу H, чтобы выбрать </a:t>
            </a:r>
            <a:r>
              <a:rPr b="1" lang="ru-RU" sz="1800">
                <a:solidFill>
                  <a:srgbClr val="FFCC00"/>
                </a:solidFill>
                <a:latin typeface="Arial"/>
                <a:ea typeface="Arial"/>
                <a:cs typeface="Arial"/>
                <a:sym typeface="Arial"/>
              </a:rPr>
              <a:t>вкладку «Главная»</a:t>
            </a:r>
            <a:r>
              <a:rPr lang="ru-RU" sz="1800">
                <a:solidFill>
                  <a:srgbClr val="FFCC00"/>
                </a:solidFill>
                <a:latin typeface="Arial"/>
                <a:ea typeface="Arial"/>
                <a:cs typeface="Arial"/>
                <a:sym typeface="Arial"/>
              </a:rPr>
              <a:t> .</a:t>
            </a:r>
            <a:endParaRPr/>
          </a:p>
          <a:p>
            <a:pPr indent="0" lvl="0" marL="0" marR="0" rtl="0" algn="l">
              <a:spcBef>
                <a:spcPts val="1170"/>
              </a:spcBef>
              <a:spcAft>
                <a:spcPts val="0"/>
              </a:spcAft>
              <a:buNone/>
            </a:pPr>
            <a:r>
              <a:rPr lang="ru-RU" sz="1800">
                <a:solidFill>
                  <a:srgbClr val="FFCC00"/>
                </a:solidFill>
                <a:latin typeface="Arial"/>
                <a:ea typeface="Arial"/>
                <a:cs typeface="Arial"/>
                <a:sym typeface="Arial"/>
              </a:rPr>
              <a:t>Последовательно нажмите клавиши A и C, чтобы выровнять выделенный текст по центру. </a:t>
            </a:r>
            <a:endParaRPr/>
          </a:p>
        </p:txBody>
      </p:sp>
      <p:pic>
        <p:nvPicPr>
          <p:cNvPr id="266" name="Google Shape;266;p29"/>
          <p:cNvPicPr preferRelativeResize="0"/>
          <p:nvPr/>
        </p:nvPicPr>
        <p:blipFill rotWithShape="1">
          <a:blip r:embed="rId4">
            <a:alphaModFix/>
          </a:blip>
          <a:srcRect b="0" l="0" r="0" t="0"/>
          <a:stretch/>
        </p:blipFill>
        <p:spPr>
          <a:xfrm>
            <a:off x="339725" y="4699000"/>
            <a:ext cx="269875" cy="303213"/>
          </a:xfrm>
          <a:prstGeom prst="rect">
            <a:avLst/>
          </a:prstGeom>
          <a:noFill/>
          <a:ln>
            <a:noFill/>
          </a:ln>
        </p:spPr>
      </p:pic>
      <p:pic>
        <p:nvPicPr>
          <p:cNvPr id="267" name="Google Shape;267;p29"/>
          <p:cNvPicPr preferRelativeResize="0"/>
          <p:nvPr/>
        </p:nvPicPr>
        <p:blipFill rotWithShape="1">
          <a:blip r:embed="rId5">
            <a:alphaModFix/>
          </a:blip>
          <a:srcRect b="0" l="0" r="0" t="0"/>
          <a:stretch/>
        </p:blipFill>
        <p:spPr>
          <a:xfrm>
            <a:off x="339725" y="5146675"/>
            <a:ext cx="269875" cy="303213"/>
          </a:xfrm>
          <a:prstGeom prst="rect">
            <a:avLst/>
          </a:prstGeom>
          <a:noFill/>
          <a:ln>
            <a:noFill/>
          </a:ln>
        </p:spPr>
      </p:pic>
      <p:pic>
        <p:nvPicPr>
          <p:cNvPr id="268" name="Google Shape;268;p29"/>
          <p:cNvPicPr preferRelativeResize="0"/>
          <p:nvPr/>
        </p:nvPicPr>
        <p:blipFill rotWithShape="1">
          <a:blip r:embed="rId6">
            <a:alphaModFix/>
          </a:blip>
          <a:srcRect b="0" l="0" r="0" t="0"/>
          <a:stretch/>
        </p:blipFill>
        <p:spPr>
          <a:xfrm>
            <a:off x="339725" y="5610225"/>
            <a:ext cx="269875" cy="30321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5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5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500"/>
                                        <p:tgtEl>
                                          <p:spTgt spid="26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75" name="Google Shape;275;p30"/>
          <p:cNvSpPr txBox="1"/>
          <p:nvPr>
            <p:ph idx="2" type="body"/>
          </p:nvPr>
        </p:nvSpPr>
        <p:spPr>
          <a:xfrm>
            <a:off x="277813" y="1387475"/>
            <a:ext cx="8037512" cy="2239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Старые сочетания клавиш, начинавшиеся с CTRL, по-прежнему работают, и их можно использовать как раньше. </a:t>
            </a:r>
            <a:endParaRPr/>
          </a:p>
          <a:p>
            <a:pPr indent="0" lvl="0" marL="0" rtl="0" algn="l">
              <a:spcBef>
                <a:spcPts val="1300"/>
              </a:spcBef>
              <a:spcAft>
                <a:spcPts val="0"/>
              </a:spcAft>
              <a:buClr>
                <a:schemeClr val="lt1"/>
              </a:buClr>
              <a:buSzPts val="2000"/>
              <a:buFont typeface="Arial"/>
              <a:buNone/>
            </a:pPr>
            <a:r>
              <a:rPr lang="ru-RU"/>
              <a:t>Например, CTRL+C так же копирует что-то в буфер, а CTRL+V так же что-то вставляет из буфера. </a:t>
            </a:r>
            <a:endParaRPr/>
          </a:p>
        </p:txBody>
      </p:sp>
      <p:sp>
        <p:nvSpPr>
          <p:cNvPr id="276" name="Google Shape;276;p30"/>
          <p:cNvSpPr txBox="1"/>
          <p:nvPr>
            <p:ph type="title"/>
          </p:nvPr>
        </p:nvSpPr>
        <p:spPr>
          <a:xfrm>
            <a:off x="260350" y="73025"/>
            <a:ext cx="8901113"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800"/>
              <a:t>Что произошло с прежними сочетаниями клавиш? </a:t>
            </a:r>
            <a:endParaRPr/>
          </a:p>
        </p:txBody>
      </p:sp>
      <p:sp>
        <p:nvSpPr>
          <p:cNvPr id="277" name="Google Shape;277;p30"/>
          <p:cNvSpPr/>
          <p:nvPr/>
        </p:nvSpPr>
        <p:spPr>
          <a:xfrm>
            <a:off x="1757363" y="3757613"/>
            <a:ext cx="5462587" cy="25225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
        <p:nvSpPr>
          <p:cNvPr id="278" name="Google Shape;278;p30"/>
          <p:cNvSpPr/>
          <p:nvPr/>
        </p:nvSpPr>
        <p:spPr>
          <a:xfrm>
            <a:off x="277813" y="819150"/>
            <a:ext cx="8524875"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Arial"/>
                <a:ea typeface="Arial"/>
                <a:cs typeface="Arial"/>
                <a:sym typeface="Arial"/>
              </a:rPr>
              <a:t>Работа со старыми сочетаниями клавиш</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5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5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500"/>
                                        <p:tgtEl>
                                          <p:spTgt spid="27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85" name="Google Shape;285;p31"/>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Новый вид режима просмотра</a:t>
            </a:r>
            <a:endParaRPr/>
          </a:p>
        </p:txBody>
      </p:sp>
      <p:sp>
        <p:nvSpPr>
          <p:cNvPr id="286" name="Google Shape;286;p31"/>
          <p:cNvSpPr/>
          <p:nvPr/>
        </p:nvSpPr>
        <p:spPr>
          <a:xfrm>
            <a:off x="6119813" y="801688"/>
            <a:ext cx="2795587" cy="27638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Не только лента является новшеством в Excel 2007. </a:t>
            </a:r>
            <a:endParaRPr/>
          </a:p>
          <a:p>
            <a:pPr indent="0" lvl="0" marL="0" marR="0" rtl="0" algn="l">
              <a:spcBef>
                <a:spcPts val="1900"/>
              </a:spcBef>
              <a:spcAft>
                <a:spcPts val="0"/>
              </a:spcAft>
              <a:buNone/>
            </a:pPr>
            <a:r>
              <a:rPr b="1" lang="ru-RU" sz="2000">
                <a:solidFill>
                  <a:schemeClr val="lt1"/>
                </a:solidFill>
                <a:latin typeface="Arial"/>
                <a:ea typeface="Arial"/>
                <a:cs typeface="Arial"/>
                <a:sym typeface="Arial"/>
              </a:rPr>
              <a:t>Разметка страницы</a:t>
            </a:r>
            <a:r>
              <a:rPr lang="ru-RU" sz="2000">
                <a:solidFill>
                  <a:schemeClr val="lt1"/>
                </a:solidFill>
                <a:latin typeface="Arial"/>
                <a:ea typeface="Arial"/>
                <a:cs typeface="Arial"/>
                <a:sym typeface="Arial"/>
              </a:rPr>
              <a:t> — это тоже новая возможность. </a:t>
            </a:r>
            <a:endParaRPr/>
          </a:p>
        </p:txBody>
      </p:sp>
      <p:cxnSp>
        <p:nvCxnSpPr>
          <p:cNvPr id="287" name="Google Shape;287;p31"/>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288" name="Google Shape;288;p31"/>
          <p:cNvSpPr/>
          <p:nvPr/>
        </p:nvSpPr>
        <p:spPr>
          <a:xfrm>
            <a:off x="277813" y="3994150"/>
            <a:ext cx="5926137" cy="450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Если вы уже работали в режиме предварительного просмотра в Microsoft Office Word, вам будет приятно увидеть похожие возможности и в Excel. </a:t>
            </a:r>
            <a:endParaRPr sz="1800">
              <a:solidFill>
                <a:schemeClr val="lt1"/>
              </a:solidFill>
              <a:latin typeface="Arial"/>
              <a:ea typeface="Arial"/>
              <a:cs typeface="Arial"/>
              <a:sym typeface="Arial"/>
            </a:endParaRPr>
          </a:p>
          <a:p>
            <a:pPr indent="0" lvl="0" marL="0" marR="0" rtl="0" algn="l">
              <a:spcBef>
                <a:spcPts val="360"/>
              </a:spcBef>
              <a:spcAft>
                <a:spcPts val="0"/>
              </a:spcAft>
              <a:buNone/>
            </a:pPr>
            <a:r>
              <a:t/>
            </a:r>
            <a:endParaRPr sz="1800">
              <a:solidFill>
                <a:schemeClr val="lt1"/>
              </a:solidFill>
              <a:latin typeface="Arial"/>
              <a:ea typeface="Arial"/>
              <a:cs typeface="Arial"/>
              <a:sym typeface="Arial"/>
            </a:endParaRPr>
          </a:p>
        </p:txBody>
      </p:sp>
      <p:pic>
        <p:nvPicPr>
          <p:cNvPr descr="Режим разметки страницы" id="289" name="Google Shape;289;p31"/>
          <p:cNvPicPr preferRelativeResize="0"/>
          <p:nvPr>
            <p:ph idx="1" type="body"/>
          </p:nvPr>
        </p:nvPicPr>
        <p:blipFill rotWithShape="1">
          <a:blip r:embed="rId3">
            <a:alphaModFix/>
          </a:blip>
          <a:srcRect b="0" l="0" r="0" t="0"/>
          <a:stretch/>
        </p:blipFill>
        <p:spPr>
          <a:xfrm>
            <a:off x="350838" y="909638"/>
            <a:ext cx="5651500" cy="274478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500"/>
                                        <p:tgtEl>
                                          <p:spTgt spid="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500"/>
                                        <p:tgtEl>
                                          <p:spTgt spid="2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5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500"/>
                                        <p:tgtEl>
                                          <p:spTgt spid="2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296" name="Google Shape;296;p32"/>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Новый вид режима просмотра</a:t>
            </a:r>
            <a:endParaRPr/>
          </a:p>
        </p:txBody>
      </p:sp>
      <p:sp>
        <p:nvSpPr>
          <p:cNvPr id="297" name="Google Shape;297;p32"/>
          <p:cNvSpPr/>
          <p:nvPr/>
        </p:nvSpPr>
        <p:spPr>
          <a:xfrm>
            <a:off x="6119813" y="819150"/>
            <a:ext cx="30241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Чтобы увидеть новый режим просмотра, нажмите кнопку </a:t>
            </a:r>
            <a:r>
              <a:rPr b="1" lang="ru-RU" sz="2000">
                <a:solidFill>
                  <a:schemeClr val="lt1"/>
                </a:solidFill>
                <a:latin typeface="Arial"/>
                <a:ea typeface="Arial"/>
                <a:cs typeface="Arial"/>
                <a:sym typeface="Arial"/>
              </a:rPr>
              <a:t>Разметка страницы</a:t>
            </a:r>
            <a:r>
              <a:rPr lang="ru-RU" sz="2000">
                <a:solidFill>
                  <a:schemeClr val="lt1"/>
                </a:solidFill>
                <a:latin typeface="Arial"/>
                <a:ea typeface="Arial"/>
                <a:cs typeface="Arial"/>
                <a:sym typeface="Arial"/>
              </a:rPr>
              <a:t> на панели инструментов </a:t>
            </a:r>
            <a:r>
              <a:rPr b="1" lang="ru-RU" sz="2000">
                <a:solidFill>
                  <a:schemeClr val="lt1"/>
                </a:solidFill>
                <a:latin typeface="Arial"/>
                <a:ea typeface="Arial"/>
                <a:cs typeface="Arial"/>
                <a:sym typeface="Arial"/>
              </a:rPr>
              <a:t>Вид             </a:t>
            </a:r>
            <a:r>
              <a:rPr lang="ru-RU" sz="2000">
                <a:solidFill>
                  <a:schemeClr val="lt1"/>
                </a:solidFill>
                <a:latin typeface="Arial"/>
                <a:ea typeface="Arial"/>
                <a:cs typeface="Arial"/>
                <a:sym typeface="Arial"/>
              </a:rPr>
              <a:t>.</a:t>
            </a:r>
            <a:endParaRPr/>
          </a:p>
        </p:txBody>
      </p:sp>
      <p:pic>
        <p:nvPicPr>
          <p:cNvPr id="298" name="Google Shape;298;p32"/>
          <p:cNvPicPr preferRelativeResize="0"/>
          <p:nvPr/>
        </p:nvPicPr>
        <p:blipFill rotWithShape="1">
          <a:blip r:embed="rId3">
            <a:alphaModFix/>
          </a:blip>
          <a:srcRect b="0" l="0" r="0" t="0"/>
          <a:stretch/>
        </p:blipFill>
        <p:spPr>
          <a:xfrm>
            <a:off x="339725" y="4535488"/>
            <a:ext cx="269875" cy="303212"/>
          </a:xfrm>
          <a:prstGeom prst="rect">
            <a:avLst/>
          </a:prstGeom>
          <a:noFill/>
          <a:ln>
            <a:noFill/>
          </a:ln>
        </p:spPr>
      </p:pic>
      <p:pic>
        <p:nvPicPr>
          <p:cNvPr id="299" name="Google Shape;299;p32"/>
          <p:cNvPicPr preferRelativeResize="0"/>
          <p:nvPr/>
        </p:nvPicPr>
        <p:blipFill rotWithShape="1">
          <a:blip r:embed="rId4">
            <a:alphaModFix/>
          </a:blip>
          <a:srcRect b="0" l="0" r="0" t="0"/>
          <a:stretch/>
        </p:blipFill>
        <p:spPr>
          <a:xfrm>
            <a:off x="339725" y="4983163"/>
            <a:ext cx="269875" cy="303212"/>
          </a:xfrm>
          <a:prstGeom prst="rect">
            <a:avLst/>
          </a:prstGeom>
          <a:noFill/>
          <a:ln>
            <a:noFill/>
          </a:ln>
        </p:spPr>
      </p:pic>
      <p:pic>
        <p:nvPicPr>
          <p:cNvPr id="300" name="Google Shape;300;p32"/>
          <p:cNvPicPr preferRelativeResize="0"/>
          <p:nvPr/>
        </p:nvPicPr>
        <p:blipFill rotWithShape="1">
          <a:blip r:embed="rId5">
            <a:alphaModFix/>
          </a:blip>
          <a:srcRect b="0" l="0" r="0" t="0"/>
          <a:stretch/>
        </p:blipFill>
        <p:spPr>
          <a:xfrm>
            <a:off x="339725" y="5446713"/>
            <a:ext cx="269875" cy="303212"/>
          </a:xfrm>
          <a:prstGeom prst="rect">
            <a:avLst/>
          </a:prstGeom>
          <a:noFill/>
          <a:ln>
            <a:noFill/>
          </a:ln>
        </p:spPr>
      </p:pic>
      <p:cxnSp>
        <p:nvCxnSpPr>
          <p:cNvPr id="301" name="Google Shape;301;p32"/>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302" name="Google Shape;302;p32"/>
          <p:cNvSpPr/>
          <p:nvPr/>
        </p:nvSpPr>
        <p:spPr>
          <a:xfrm>
            <a:off x="676275" y="4502150"/>
            <a:ext cx="5940425" cy="127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Заголовки столбцов.</a:t>
            </a:r>
            <a:endParaRPr/>
          </a:p>
          <a:p>
            <a:pPr indent="0" lvl="0" marL="0" marR="0" rtl="0" algn="l">
              <a:spcBef>
                <a:spcPts val="1170"/>
              </a:spcBef>
              <a:spcAft>
                <a:spcPts val="0"/>
              </a:spcAft>
              <a:buNone/>
            </a:pPr>
            <a:r>
              <a:rPr lang="ru-RU" sz="1800">
                <a:solidFill>
                  <a:srgbClr val="FFCC00"/>
                </a:solidFill>
                <a:latin typeface="Arial"/>
                <a:ea typeface="Arial"/>
                <a:cs typeface="Arial"/>
                <a:sym typeface="Arial"/>
              </a:rPr>
              <a:t>Заголовки строк.</a:t>
            </a:r>
            <a:endParaRPr/>
          </a:p>
          <a:p>
            <a:pPr indent="0" lvl="0" marL="0" marR="0" rtl="0" algn="l">
              <a:spcBef>
                <a:spcPts val="1170"/>
              </a:spcBef>
              <a:spcAft>
                <a:spcPts val="0"/>
              </a:spcAft>
              <a:buNone/>
            </a:pPr>
            <a:r>
              <a:rPr lang="ru-RU" sz="1800">
                <a:solidFill>
                  <a:srgbClr val="FFCC00"/>
                </a:solidFill>
                <a:latin typeface="Arial"/>
                <a:ea typeface="Arial"/>
                <a:cs typeface="Arial"/>
                <a:sym typeface="Arial"/>
              </a:rPr>
              <a:t>Линейки для полей.</a:t>
            </a:r>
            <a:endParaRPr/>
          </a:p>
        </p:txBody>
      </p:sp>
      <p:sp>
        <p:nvSpPr>
          <p:cNvPr id="303" name="Google Shape;303;p32"/>
          <p:cNvSpPr/>
          <p:nvPr/>
        </p:nvSpPr>
        <p:spPr>
          <a:xfrm>
            <a:off x="277813" y="3994150"/>
            <a:ext cx="5926137" cy="450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Вот что вы увидите в таблице:</a:t>
            </a:r>
            <a:endParaRPr/>
          </a:p>
        </p:txBody>
      </p:sp>
      <p:pic>
        <p:nvPicPr>
          <p:cNvPr descr="Режим разметки страницы" id="304" name="Google Shape;304;p32"/>
          <p:cNvPicPr preferRelativeResize="0"/>
          <p:nvPr>
            <p:ph idx="1" type="body"/>
          </p:nvPr>
        </p:nvPicPr>
        <p:blipFill rotWithShape="1">
          <a:blip r:embed="rId6">
            <a:alphaModFix/>
          </a:blip>
          <a:srcRect b="0" l="0" r="0" t="0"/>
          <a:stretch/>
        </p:blipFill>
        <p:spPr>
          <a:xfrm>
            <a:off x="350838" y="909638"/>
            <a:ext cx="5651500" cy="2744787"/>
          </a:xfrm>
          <a:prstGeom prst="rect">
            <a:avLst/>
          </a:prstGeom>
          <a:noFill/>
          <a:ln>
            <a:noFill/>
          </a:ln>
        </p:spPr>
      </p:pic>
      <p:pic>
        <p:nvPicPr>
          <p:cNvPr descr="Панель инструментов «Вид»" id="305" name="Google Shape;305;p32"/>
          <p:cNvPicPr preferRelativeResize="0"/>
          <p:nvPr/>
        </p:nvPicPr>
        <p:blipFill rotWithShape="1">
          <a:blip r:embed="rId7">
            <a:alphaModFix/>
          </a:blip>
          <a:srcRect b="0" l="0" r="0" t="0"/>
          <a:stretch/>
        </p:blipFill>
        <p:spPr>
          <a:xfrm>
            <a:off x="6762750" y="2381250"/>
            <a:ext cx="850900" cy="274638"/>
          </a:xfrm>
          <a:prstGeom prst="rect">
            <a:avLst/>
          </a:prstGeom>
          <a:noFill/>
          <a:ln>
            <a:noFill/>
          </a:ln>
        </p:spPr>
      </p:pic>
      <p:sp>
        <p:nvSpPr>
          <p:cNvPr id="306" name="Google Shape;306;p32"/>
          <p:cNvSpPr/>
          <p:nvPr/>
        </p:nvSpPr>
        <p:spPr>
          <a:xfrm>
            <a:off x="7023100" y="2387600"/>
            <a:ext cx="320675" cy="257175"/>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500"/>
                                        <p:tgtEl>
                                          <p:spTgt spid="297">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5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5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5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500"/>
                                        <p:tgtEl>
                                          <p:spTgt spid="3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13" name="Google Shape;313;p33"/>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Новый вид режима просмотра</a:t>
            </a:r>
            <a:endParaRPr/>
          </a:p>
        </p:txBody>
      </p:sp>
      <p:sp>
        <p:nvSpPr>
          <p:cNvPr id="314" name="Google Shape;314;p33"/>
          <p:cNvSpPr/>
          <p:nvPr/>
        </p:nvSpPr>
        <p:spPr>
          <a:xfrm>
            <a:off x="6119813" y="836613"/>
            <a:ext cx="3024187" cy="1743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lt1"/>
                </a:solidFill>
                <a:latin typeface="Arial"/>
                <a:ea typeface="Arial"/>
                <a:cs typeface="Arial"/>
                <a:sym typeface="Arial"/>
              </a:rPr>
              <a:t>В режиме разметки страницы показаны поля страницы (вверху, по сторонам и внизу листа) и участок синего цвета между листами. </a:t>
            </a:r>
            <a:endParaRPr/>
          </a:p>
        </p:txBody>
      </p:sp>
      <p:cxnSp>
        <p:nvCxnSpPr>
          <p:cNvPr id="315" name="Google Shape;315;p33"/>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316" name="Google Shape;316;p33"/>
          <p:cNvSpPr/>
          <p:nvPr/>
        </p:nvSpPr>
        <p:spPr>
          <a:xfrm>
            <a:off x="277813" y="3994150"/>
            <a:ext cx="5926137" cy="450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Другие преимущества нового режима просмотра:</a:t>
            </a:r>
            <a:endParaRPr/>
          </a:p>
        </p:txBody>
      </p:sp>
      <p:pic>
        <p:nvPicPr>
          <p:cNvPr descr="Режим разметки страницы" id="317" name="Google Shape;317;p33"/>
          <p:cNvPicPr preferRelativeResize="0"/>
          <p:nvPr>
            <p:ph idx="1" type="body"/>
          </p:nvPr>
        </p:nvPicPr>
        <p:blipFill rotWithShape="1">
          <a:blip r:embed="rId3">
            <a:alphaModFix/>
          </a:blip>
          <a:srcRect b="0" l="0" r="0" t="0"/>
          <a:stretch/>
        </p:blipFill>
        <p:spPr>
          <a:xfrm>
            <a:off x="350838" y="909638"/>
            <a:ext cx="5651500" cy="2744787"/>
          </a:xfrm>
          <a:prstGeom prst="rect">
            <a:avLst/>
          </a:prstGeom>
          <a:noFill/>
          <a:ln>
            <a:noFill/>
          </a:ln>
        </p:spPr>
      </p:pic>
      <p:sp>
        <p:nvSpPr>
          <p:cNvPr id="318" name="Google Shape;318;p33"/>
          <p:cNvSpPr/>
          <p:nvPr/>
        </p:nvSpPr>
        <p:spPr>
          <a:xfrm>
            <a:off x="242888" y="4421188"/>
            <a:ext cx="7823200" cy="1495425"/>
          </a:xfrm>
          <a:prstGeom prst="rect">
            <a:avLst/>
          </a:prstGeom>
          <a:noFill/>
          <a:ln>
            <a:noFill/>
          </a:ln>
        </p:spPr>
        <p:txBody>
          <a:bodyPr anchorCtr="0" anchor="t" bIns="45700" lIns="91425" spcFirstLastPara="1" rIns="91425" wrap="square" tIns="45700">
            <a:noAutofit/>
          </a:bodyPr>
          <a:lstStyle/>
          <a:p>
            <a:pPr indent="-176213" lvl="0" marL="176213" marR="0" rtl="0" algn="l">
              <a:spcBef>
                <a:spcPts val="0"/>
              </a:spcBef>
              <a:spcAft>
                <a:spcPts val="0"/>
              </a:spcAft>
              <a:buClr>
                <a:srgbClr val="FFCC00"/>
              </a:buClr>
              <a:buSzPts val="1800"/>
              <a:buFont typeface="Arial"/>
              <a:buChar char="•"/>
            </a:pPr>
            <a:r>
              <a:rPr lang="ru-RU" sz="1800">
                <a:solidFill>
                  <a:srgbClr val="FFCC00"/>
                </a:solidFill>
                <a:latin typeface="Arial"/>
                <a:ea typeface="Arial"/>
                <a:cs typeface="Arial"/>
                <a:sym typeface="Arial"/>
              </a:rPr>
              <a:t>Нет необходимости использовать режим предварительного просмотра, чтобы выявить проблемы перед печатью. </a:t>
            </a:r>
            <a:endParaRPr/>
          </a:p>
          <a:p>
            <a:pPr indent="-176213" lvl="0" marL="176213" marR="0" rtl="0" algn="l">
              <a:spcBef>
                <a:spcPts val="990"/>
              </a:spcBef>
              <a:spcAft>
                <a:spcPts val="0"/>
              </a:spcAft>
              <a:buClr>
                <a:srgbClr val="FFCC00"/>
              </a:buClr>
              <a:buSzPts val="1800"/>
              <a:buFont typeface="Arial"/>
              <a:buChar char="•"/>
            </a:pPr>
            <a:r>
              <a:rPr lang="ru-RU" sz="1800">
                <a:solidFill>
                  <a:srgbClr val="FFCC00"/>
                </a:solidFill>
                <a:latin typeface="Arial"/>
                <a:ea typeface="Arial"/>
                <a:cs typeface="Arial"/>
                <a:sym typeface="Arial"/>
              </a:rPr>
              <a:t>Проще добавлять колонтитулы. </a:t>
            </a:r>
            <a:endParaRPr/>
          </a:p>
          <a:p>
            <a:pPr indent="-176213" lvl="0" marL="176213" marR="0" rtl="0" algn="l">
              <a:spcBef>
                <a:spcPts val="990"/>
              </a:spcBef>
              <a:spcAft>
                <a:spcPts val="0"/>
              </a:spcAft>
              <a:buClr>
                <a:srgbClr val="FFCC00"/>
              </a:buClr>
              <a:buSzPts val="1800"/>
              <a:buFont typeface="Arial"/>
              <a:buChar char="•"/>
            </a:pPr>
            <a:r>
              <a:rPr lang="ru-RU" sz="1800">
                <a:solidFill>
                  <a:srgbClr val="FFCC00"/>
                </a:solidFill>
                <a:latin typeface="Arial"/>
                <a:ea typeface="Arial"/>
                <a:cs typeface="Arial"/>
                <a:sym typeface="Arial"/>
              </a:rPr>
              <a:t>Можно просматривать разные книги в разных режимах.</a:t>
            </a:r>
            <a:endParaRPr/>
          </a:p>
        </p:txBody>
      </p:sp>
      <p:sp>
        <p:nvSpPr>
          <p:cNvPr id="319" name="Google Shape;319;p33"/>
          <p:cNvSpPr/>
          <p:nvPr/>
        </p:nvSpPr>
        <p:spPr>
          <a:xfrm>
            <a:off x="6119813" y="2778125"/>
            <a:ext cx="3024187" cy="1063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lt1"/>
                </a:solidFill>
                <a:latin typeface="Arial"/>
                <a:ea typeface="Arial"/>
                <a:cs typeface="Arial"/>
                <a:sym typeface="Arial"/>
              </a:rPr>
              <a:t>Верхние и нижние линейки предназначены для настройки полей.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5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500"/>
                                        <p:tgtEl>
                                          <p:spTgt spid="31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14" name="Google Shape;114;p16"/>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Содержание курса</a:t>
            </a:r>
            <a:endParaRPr/>
          </a:p>
        </p:txBody>
      </p:sp>
      <p:sp>
        <p:nvSpPr>
          <p:cNvPr id="115" name="Google Shape;115;p16"/>
          <p:cNvSpPr txBox="1"/>
          <p:nvPr>
            <p:ph idx="1" type="body"/>
          </p:nvPr>
        </p:nvSpPr>
        <p:spPr>
          <a:xfrm>
            <a:off x="246063" y="811213"/>
            <a:ext cx="8431212" cy="3443287"/>
          </a:xfrm>
          <a:prstGeom prst="rect">
            <a:avLst/>
          </a:prstGeom>
          <a:noFill/>
          <a:ln>
            <a:noFill/>
          </a:ln>
        </p:spPr>
        <p:txBody>
          <a:bodyPr anchorCtr="0" anchor="t" bIns="45700" lIns="91425" spcFirstLastPara="1" rIns="91425" wrap="square" tIns="45700">
            <a:noAutofit/>
          </a:bodyPr>
          <a:lstStyle/>
          <a:p>
            <a:pPr indent="-276225" lvl="0" marL="276225" rtl="0" algn="l">
              <a:spcBef>
                <a:spcPts val="0"/>
              </a:spcBef>
              <a:spcAft>
                <a:spcPts val="0"/>
              </a:spcAft>
              <a:buClr>
                <a:srgbClr val="FF9900"/>
              </a:buClr>
              <a:buSzPts val="2800"/>
              <a:buFont typeface="Arial"/>
              <a:buChar char="•"/>
            </a:pPr>
            <a:r>
              <a:rPr lang="ru-RU" sz="2800"/>
              <a:t>Обзор. Непосредственное представление</a:t>
            </a:r>
            <a:endParaRPr/>
          </a:p>
          <a:p>
            <a:pPr indent="-276225" lvl="0" marL="276225" rtl="0" algn="l">
              <a:spcBef>
                <a:spcPts val="2660"/>
              </a:spcBef>
              <a:spcAft>
                <a:spcPts val="0"/>
              </a:spcAft>
              <a:buClr>
                <a:srgbClr val="FF9900"/>
              </a:buClr>
              <a:buSzPts val="2800"/>
              <a:buFont typeface="Arial"/>
              <a:buChar char="•"/>
            </a:pPr>
            <a:r>
              <a:rPr lang="ru-RU" sz="2800"/>
              <a:t>Урок 1. Что изменилось и почему</a:t>
            </a:r>
            <a:endParaRPr/>
          </a:p>
          <a:p>
            <a:pPr indent="-276225" lvl="0" marL="276225" rtl="0" algn="l">
              <a:spcBef>
                <a:spcPts val="2660"/>
              </a:spcBef>
              <a:spcAft>
                <a:spcPts val="0"/>
              </a:spcAft>
              <a:buClr>
                <a:srgbClr val="FF9900"/>
              </a:buClr>
              <a:buSzPts val="2800"/>
              <a:buFont typeface="Arial"/>
              <a:buChar char="•"/>
            </a:pPr>
            <a:r>
              <a:rPr lang="ru-RU" sz="2800"/>
              <a:t>Урок 2. Начало работы в Excel</a:t>
            </a:r>
            <a:endParaRPr/>
          </a:p>
          <a:p>
            <a:pPr indent="-276225" lvl="0" marL="276225" rtl="0" algn="l">
              <a:spcBef>
                <a:spcPts val="2660"/>
              </a:spcBef>
              <a:spcAft>
                <a:spcPts val="0"/>
              </a:spcAft>
              <a:buClr>
                <a:srgbClr val="FF9900"/>
              </a:buClr>
              <a:buSzPts val="2800"/>
              <a:buFont typeface="Arial"/>
              <a:buChar char="•"/>
            </a:pPr>
            <a:r>
              <a:rPr lang="ru-RU" sz="2800"/>
              <a:t>Урок 3. Новый формат файлов</a:t>
            </a:r>
            <a:endParaRPr/>
          </a:p>
        </p:txBody>
      </p:sp>
      <p:sp>
        <p:nvSpPr>
          <p:cNvPr id="116" name="Google Shape;116;p16"/>
          <p:cNvSpPr/>
          <p:nvPr/>
        </p:nvSpPr>
        <p:spPr>
          <a:xfrm>
            <a:off x="176213" y="4610100"/>
            <a:ext cx="8229600" cy="873125"/>
          </a:xfrm>
          <a:prstGeom prst="rect">
            <a:avLst/>
          </a:prstGeom>
          <a:noFill/>
          <a:ln>
            <a:noFill/>
          </a:ln>
        </p:spPr>
        <p:txBody>
          <a:bodyPr anchorCtr="1" anchor="t" bIns="45700" lIns="91425" spcFirstLastPara="1" rIns="91425" wrap="square" tIns="45700">
            <a:noAutofit/>
          </a:bodyPr>
          <a:lstStyle/>
          <a:p>
            <a:pPr indent="0" lvl="0" marL="0" marR="0" rtl="0" algn="l">
              <a:spcBef>
                <a:spcPts val="0"/>
              </a:spcBef>
              <a:spcAft>
                <a:spcPts val="0"/>
              </a:spcAft>
              <a:buNone/>
            </a:pPr>
            <a:r>
              <a:rPr b="0" i="0" lang="ru-RU" sz="2400" u="none" cap="none" strike="noStrike">
                <a:solidFill>
                  <a:schemeClr val="lt1"/>
                </a:solidFill>
                <a:latin typeface="Arial"/>
                <a:ea typeface="Arial"/>
                <a:cs typeface="Arial"/>
                <a:sym typeface="Arial"/>
              </a:rPr>
              <a:t>Первые два урока содержат списки предлагаемых заданий и наборы проверочных вопросов.</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5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5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5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26" name="Google Shape;326;p34"/>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Работа с разным разрешением экрана</a:t>
            </a:r>
            <a:endParaRPr/>
          </a:p>
        </p:txBody>
      </p:sp>
      <p:sp>
        <p:nvSpPr>
          <p:cNvPr id="327" name="Google Shape;327;p34"/>
          <p:cNvSpPr/>
          <p:nvPr/>
        </p:nvSpPr>
        <p:spPr>
          <a:xfrm>
            <a:off x="6119813" y="819150"/>
            <a:ext cx="30241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lt1"/>
                </a:solidFill>
                <a:latin typeface="Arial"/>
                <a:ea typeface="Arial"/>
                <a:cs typeface="Arial"/>
                <a:sym typeface="Arial"/>
              </a:rPr>
              <a:t>Все, что было рассмотрено до сих пор, применимо для экрана с высоким разрешением и при максимальном размере окна Excel. </a:t>
            </a:r>
            <a:endParaRPr/>
          </a:p>
          <a:p>
            <a:pPr indent="0" lvl="0" marL="0" marR="0" rtl="0" algn="l">
              <a:spcBef>
                <a:spcPts val="1710"/>
              </a:spcBef>
              <a:spcAft>
                <a:spcPts val="0"/>
              </a:spcAft>
              <a:buNone/>
            </a:pPr>
            <a:r>
              <a:rPr lang="ru-RU" sz="1800">
                <a:solidFill>
                  <a:schemeClr val="lt1"/>
                </a:solidFill>
                <a:latin typeface="Arial"/>
                <a:ea typeface="Arial"/>
                <a:cs typeface="Arial"/>
                <a:sym typeface="Arial"/>
              </a:rPr>
              <a:t>В ином случае все может выглядеть по-другому. </a:t>
            </a:r>
            <a:endParaRPr/>
          </a:p>
        </p:txBody>
      </p:sp>
      <p:cxnSp>
        <p:nvCxnSpPr>
          <p:cNvPr id="328" name="Google Shape;328;p34"/>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329" name="Google Shape;329;p34"/>
          <p:cNvSpPr/>
          <p:nvPr/>
        </p:nvSpPr>
        <p:spPr>
          <a:xfrm>
            <a:off x="260350" y="4445000"/>
            <a:ext cx="7969250" cy="923925"/>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При низком разрешении.</a:t>
            </a:r>
            <a:r>
              <a:rPr lang="ru-RU" sz="1800">
                <a:solidFill>
                  <a:srgbClr val="FFCC00"/>
                </a:solidFill>
                <a:latin typeface="Arial"/>
                <a:ea typeface="Arial"/>
                <a:cs typeface="Arial"/>
                <a:sym typeface="Arial"/>
              </a:rPr>
              <a:t> Если задано низкое разрешение экрана, например 800 на 600 пикселей, для некоторых групп на ленте будет отображаться только имя группы, а не команды в этой группе. </a:t>
            </a:r>
            <a:endParaRPr/>
          </a:p>
        </p:txBody>
      </p:sp>
      <p:sp>
        <p:nvSpPr>
          <p:cNvPr id="330" name="Google Shape;330;p34"/>
          <p:cNvSpPr/>
          <p:nvPr/>
        </p:nvSpPr>
        <p:spPr>
          <a:xfrm>
            <a:off x="260350" y="4019550"/>
            <a:ext cx="59340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Когда и почему заметны отличия</a:t>
            </a:r>
            <a:endParaRPr/>
          </a:p>
        </p:txBody>
      </p:sp>
      <p:pic>
        <p:nvPicPr>
          <p:cNvPr descr="Группа «Показать или скрыть» на вкладке «Вид» при высоком разрешении экрана, отображены все команды в группе." id="331" name="Google Shape;331;p34"/>
          <p:cNvPicPr preferRelativeResize="0"/>
          <p:nvPr>
            <p:ph idx="1" type="body"/>
          </p:nvPr>
        </p:nvPicPr>
        <p:blipFill rotWithShape="1">
          <a:blip r:embed="rId3">
            <a:alphaModFix/>
          </a:blip>
          <a:srcRect b="0" l="0" r="0" t="0"/>
          <a:stretch/>
        </p:blipFill>
        <p:spPr>
          <a:xfrm>
            <a:off x="350838" y="1089025"/>
            <a:ext cx="5651500" cy="219551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500"/>
                                        <p:tgtEl>
                                          <p:spTgt spid="3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animEffect filter="fade" transition="in">
                                      <p:cBhvr>
                                        <p:cTn dur="500"/>
                                        <p:tgtEl>
                                          <p:spTgt spid="3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500"/>
                                        <p:tgtEl>
                                          <p:spTgt spid="3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38" name="Google Shape;338;p35"/>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Работа с разным разрешением экрана</a:t>
            </a:r>
            <a:endParaRPr/>
          </a:p>
        </p:txBody>
      </p:sp>
      <p:sp>
        <p:nvSpPr>
          <p:cNvPr id="339" name="Google Shape;339;p35"/>
          <p:cNvSpPr/>
          <p:nvPr/>
        </p:nvSpPr>
        <p:spPr>
          <a:xfrm>
            <a:off x="6119813" y="819150"/>
            <a:ext cx="30241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lt1"/>
                </a:solidFill>
                <a:latin typeface="Arial"/>
                <a:ea typeface="Arial"/>
                <a:cs typeface="Arial"/>
                <a:sym typeface="Arial"/>
              </a:rPr>
              <a:t>Все, что было рассмотрено до сих пор, применимо для экрана с высоким разрешением и при максимальном размере окна Excel. </a:t>
            </a:r>
            <a:endParaRPr/>
          </a:p>
          <a:p>
            <a:pPr indent="0" lvl="0" marL="0" marR="0" rtl="0" algn="l">
              <a:spcBef>
                <a:spcPts val="1710"/>
              </a:spcBef>
              <a:spcAft>
                <a:spcPts val="0"/>
              </a:spcAft>
              <a:buNone/>
            </a:pPr>
            <a:r>
              <a:rPr lang="ru-RU" sz="1800">
                <a:solidFill>
                  <a:schemeClr val="lt1"/>
                </a:solidFill>
                <a:latin typeface="Arial"/>
                <a:ea typeface="Arial"/>
                <a:cs typeface="Arial"/>
                <a:sym typeface="Arial"/>
              </a:rPr>
              <a:t>В ином случае все может выглядеть по-другому. </a:t>
            </a:r>
            <a:endParaRPr/>
          </a:p>
        </p:txBody>
      </p:sp>
      <p:cxnSp>
        <p:nvCxnSpPr>
          <p:cNvPr id="340" name="Google Shape;340;p35"/>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341" name="Google Shape;341;p35"/>
          <p:cNvSpPr/>
          <p:nvPr/>
        </p:nvSpPr>
        <p:spPr>
          <a:xfrm>
            <a:off x="260350" y="4445000"/>
            <a:ext cx="8221663" cy="641350"/>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Если окно Excel не развернуто полностью. </a:t>
            </a:r>
            <a:r>
              <a:rPr lang="ru-RU" sz="1800">
                <a:solidFill>
                  <a:srgbClr val="FFCC00"/>
                </a:solidFill>
                <a:latin typeface="Arial"/>
                <a:ea typeface="Arial"/>
                <a:cs typeface="Arial"/>
                <a:sym typeface="Arial"/>
              </a:rPr>
              <a:t>Для некоторых групп будет отображено только имя группы. </a:t>
            </a:r>
            <a:endParaRPr/>
          </a:p>
        </p:txBody>
      </p:sp>
      <p:sp>
        <p:nvSpPr>
          <p:cNvPr id="342" name="Google Shape;342;p35"/>
          <p:cNvSpPr/>
          <p:nvPr/>
        </p:nvSpPr>
        <p:spPr>
          <a:xfrm>
            <a:off x="260350" y="4019550"/>
            <a:ext cx="59340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Когда и почему заметны отличия</a:t>
            </a:r>
            <a:endParaRPr/>
          </a:p>
        </p:txBody>
      </p:sp>
      <p:sp>
        <p:nvSpPr>
          <p:cNvPr id="343" name="Google Shape;343;p35"/>
          <p:cNvSpPr/>
          <p:nvPr/>
        </p:nvSpPr>
        <p:spPr>
          <a:xfrm>
            <a:off x="260350" y="5168900"/>
            <a:ext cx="8124825" cy="646113"/>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В планшетных ПК.</a:t>
            </a:r>
            <a:r>
              <a:rPr lang="ru-RU" sz="1800">
                <a:solidFill>
                  <a:srgbClr val="FFCC00"/>
                </a:solidFill>
                <a:latin typeface="Arial"/>
                <a:ea typeface="Arial"/>
                <a:cs typeface="Arial"/>
                <a:sym typeface="Arial"/>
              </a:rPr>
              <a:t> На компьютерах с экраном малого размера на ленте отображаются уменьшенные версии вкладок и групп. </a:t>
            </a:r>
            <a:endParaRPr/>
          </a:p>
        </p:txBody>
      </p:sp>
      <p:pic>
        <p:nvPicPr>
          <p:cNvPr descr="Группа «Показать или скрыть» на вкладке «Вид» при высоком разрешении экрана, отображены все команды в группе." id="344" name="Google Shape;344;p35"/>
          <p:cNvPicPr preferRelativeResize="0"/>
          <p:nvPr>
            <p:ph idx="1" type="body"/>
          </p:nvPr>
        </p:nvPicPr>
        <p:blipFill rotWithShape="1">
          <a:blip r:embed="rId3">
            <a:alphaModFix/>
          </a:blip>
          <a:srcRect b="0" l="0" r="0" t="0"/>
          <a:stretch/>
        </p:blipFill>
        <p:spPr>
          <a:xfrm>
            <a:off x="350838" y="1089025"/>
            <a:ext cx="5651500" cy="219551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5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500"/>
                                        <p:tgtEl>
                                          <p:spTgt spid="3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51" name="Google Shape;351;p36"/>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Упражнения для практического занятия</a:t>
            </a:r>
            <a:endParaRPr/>
          </a:p>
        </p:txBody>
      </p:sp>
      <p:sp>
        <p:nvSpPr>
          <p:cNvPr id="352" name="Google Shape;352;p36"/>
          <p:cNvSpPr txBox="1"/>
          <p:nvPr>
            <p:ph idx="1" type="body"/>
          </p:nvPr>
        </p:nvSpPr>
        <p:spPr>
          <a:xfrm>
            <a:off x="276225" y="814388"/>
            <a:ext cx="8905875" cy="3282950"/>
          </a:xfrm>
          <a:prstGeom prst="rect">
            <a:avLst/>
          </a:prstGeom>
          <a:noFill/>
          <a:ln>
            <a:noFill/>
          </a:ln>
        </p:spPr>
        <p:txBody>
          <a:bodyPr anchorCtr="0" anchor="t" bIns="45700" lIns="91425" spcFirstLastPara="1" rIns="91425" wrap="square" tIns="45700">
            <a:noAutofit/>
          </a:bodyPr>
          <a:lstStyle/>
          <a:p>
            <a:pPr indent="-288925" lvl="0" marL="288925" rtl="0" algn="l">
              <a:spcBef>
                <a:spcPts val="0"/>
              </a:spcBef>
              <a:spcAft>
                <a:spcPts val="0"/>
              </a:spcAft>
              <a:buClr>
                <a:srgbClr val="FF9900"/>
              </a:buClr>
              <a:buSzPts val="2000"/>
              <a:buFont typeface="Arial"/>
              <a:buAutoNum type="arabicPeriod"/>
            </a:pPr>
            <a:r>
              <a:rPr lang="ru-RU"/>
              <a:t>Введите текст. </a:t>
            </a:r>
            <a:endParaRPr/>
          </a:p>
          <a:p>
            <a:pPr indent="-288925" lvl="0" marL="288925" rtl="0" algn="l">
              <a:spcBef>
                <a:spcPts val="1900"/>
              </a:spcBef>
              <a:spcAft>
                <a:spcPts val="0"/>
              </a:spcAft>
              <a:buClr>
                <a:srgbClr val="FF9900"/>
              </a:buClr>
              <a:buSzPts val="2000"/>
              <a:buFont typeface="Arial"/>
              <a:buAutoNum type="arabicPeriod"/>
            </a:pPr>
            <a:r>
              <a:rPr lang="ru-RU"/>
              <a:t>Настройте ширину столбца.</a:t>
            </a:r>
            <a:endParaRPr/>
          </a:p>
          <a:p>
            <a:pPr indent="-288925" lvl="0" marL="288925" rtl="0" algn="l">
              <a:spcBef>
                <a:spcPts val="1900"/>
              </a:spcBef>
              <a:spcAft>
                <a:spcPts val="0"/>
              </a:spcAft>
              <a:buClr>
                <a:srgbClr val="FF9900"/>
              </a:buClr>
              <a:buSzPts val="2000"/>
              <a:buFont typeface="Arial"/>
              <a:buAutoNum type="arabicPeriod"/>
            </a:pPr>
            <a:r>
              <a:rPr lang="ru-RU"/>
              <a:t>Измените режимы просмотра документа.</a:t>
            </a:r>
            <a:endParaRPr/>
          </a:p>
          <a:p>
            <a:pPr indent="-288925" lvl="0" marL="288925" rtl="0" algn="l">
              <a:spcBef>
                <a:spcPts val="1900"/>
              </a:spcBef>
              <a:spcAft>
                <a:spcPts val="0"/>
              </a:spcAft>
              <a:buClr>
                <a:srgbClr val="FF9900"/>
              </a:buClr>
              <a:buSzPts val="2000"/>
              <a:buFont typeface="Arial"/>
              <a:buAutoNum type="arabicPeriod"/>
            </a:pPr>
            <a:r>
              <a:rPr lang="ru-RU"/>
              <a:t>Отобразите или скройте пустое пространство.</a:t>
            </a:r>
            <a:endParaRPr/>
          </a:p>
          <a:p>
            <a:pPr indent="-288925" lvl="0" marL="288925" rtl="0" algn="l">
              <a:spcBef>
                <a:spcPts val="1900"/>
              </a:spcBef>
              <a:spcAft>
                <a:spcPts val="0"/>
              </a:spcAft>
              <a:buClr>
                <a:srgbClr val="FF9900"/>
              </a:buClr>
              <a:buSzPts val="2000"/>
              <a:buFont typeface="Arial"/>
              <a:buAutoNum type="arabicPeriod"/>
            </a:pPr>
            <a:r>
              <a:rPr lang="ru-RU"/>
              <a:t>Добавьте кнопку на панель быстрого доступа.</a:t>
            </a:r>
            <a:endParaRPr/>
          </a:p>
        </p:txBody>
      </p:sp>
      <p:sp>
        <p:nvSpPr>
          <p:cNvPr id="353" name="Google Shape;353;p36"/>
          <p:cNvSpPr/>
          <p:nvPr/>
        </p:nvSpPr>
        <p:spPr>
          <a:xfrm>
            <a:off x="293688" y="4622800"/>
            <a:ext cx="8431212" cy="755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u="sng">
                <a:solidFill>
                  <a:schemeClr val="hlink"/>
                </a:solidFill>
                <a:latin typeface="Arial"/>
                <a:ea typeface="Arial"/>
                <a:cs typeface="Arial"/>
                <a:sym typeface="Arial"/>
                <a:hlinkClick r:id="rId3"/>
              </a:rPr>
              <a:t>Интерактивное практическое задание</a:t>
            </a:r>
            <a:r>
              <a:rPr lang="ru-RU" sz="2000">
                <a:solidFill>
                  <a:schemeClr val="lt1"/>
                </a:solidFill>
                <a:latin typeface="Arial"/>
                <a:ea typeface="Arial"/>
                <a:cs typeface="Arial"/>
                <a:sym typeface="Arial"/>
              </a:rPr>
              <a:t> (требуется Excel 2007)</a:t>
            </a:r>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60" name="Google Shape;360;p37"/>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1, вопрос 1</a:t>
            </a:r>
            <a:endParaRPr/>
          </a:p>
        </p:txBody>
      </p:sp>
      <p:sp>
        <p:nvSpPr>
          <p:cNvPr id="361" name="Google Shape;361;p37"/>
          <p:cNvSpPr txBox="1"/>
          <p:nvPr>
            <p:ph idx="2" type="body"/>
          </p:nvPr>
        </p:nvSpPr>
        <p:spPr>
          <a:xfrm>
            <a:off x="239713" y="815975"/>
            <a:ext cx="8904287" cy="1189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Приложение Excel 2007 можно настроить, добавляя команды на панель быстрого доступа. (Выберите один вариант ответа).</a:t>
            </a:r>
            <a:endParaRPr/>
          </a:p>
        </p:txBody>
      </p:sp>
      <p:sp>
        <p:nvSpPr>
          <p:cNvPr id="362" name="Google Shape;362;p37"/>
          <p:cNvSpPr/>
          <p:nvPr/>
        </p:nvSpPr>
        <p:spPr>
          <a:xfrm>
            <a:off x="242888" y="1754188"/>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Да</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Нет</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500"/>
                                        <p:tgtEl>
                                          <p:spTgt spid="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animEffect filter="fade" transition="in">
                                      <p:cBhvr>
                                        <p:cTn dur="500"/>
                                        <p:tgtEl>
                                          <p:spTgt spid="36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69" name="Google Shape;369;p38"/>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1, вопрос 1, ответ:</a:t>
            </a:r>
            <a:endParaRPr/>
          </a:p>
        </p:txBody>
      </p:sp>
      <p:sp>
        <p:nvSpPr>
          <p:cNvPr id="370" name="Google Shape;370;p38"/>
          <p:cNvSpPr txBox="1"/>
          <p:nvPr>
            <p:ph idx="2" type="body"/>
          </p:nvPr>
        </p:nvSpPr>
        <p:spPr>
          <a:xfrm>
            <a:off x="271463" y="815975"/>
            <a:ext cx="8350250" cy="7032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Да</a:t>
            </a:r>
            <a:endParaRPr/>
          </a:p>
        </p:txBody>
      </p:sp>
      <p:sp>
        <p:nvSpPr>
          <p:cNvPr id="371" name="Google Shape;371;p38"/>
          <p:cNvSpPr/>
          <p:nvPr/>
        </p:nvSpPr>
        <p:spPr>
          <a:xfrm>
            <a:off x="300038" y="2000250"/>
            <a:ext cx="835025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На панель быстрого доступа можно добавить команды, которые должны быть под рукой.</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39"/>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78" name="Google Shape;378;p39"/>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1, вопрос 2</a:t>
            </a:r>
            <a:endParaRPr/>
          </a:p>
        </p:txBody>
      </p:sp>
      <p:sp>
        <p:nvSpPr>
          <p:cNvPr id="379" name="Google Shape;379;p39"/>
          <p:cNvSpPr txBox="1"/>
          <p:nvPr>
            <p:ph idx="2" type="body"/>
          </p:nvPr>
        </p:nvSpPr>
        <p:spPr>
          <a:xfrm>
            <a:off x="260350" y="798513"/>
            <a:ext cx="7685088" cy="7223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Некоторые команды отображаются, только когда они нужны. (Выберите один вариант ответа).</a:t>
            </a:r>
            <a:endParaRPr/>
          </a:p>
        </p:txBody>
      </p:sp>
      <p:sp>
        <p:nvSpPr>
          <p:cNvPr id="380" name="Google Shape;380;p39"/>
          <p:cNvSpPr/>
          <p:nvPr/>
        </p:nvSpPr>
        <p:spPr>
          <a:xfrm>
            <a:off x="242888" y="1746250"/>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Да</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Нет</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500"/>
                                        <p:tgtEl>
                                          <p:spTgt spid="3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Effect filter="fade" transition="in">
                                      <p:cBhvr>
                                        <p:cTn dur="500"/>
                                        <p:tgtEl>
                                          <p:spTgt spid="3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animEffect filter="fade" transition="in">
                                      <p:cBhvr>
                                        <p:cTn dur="500"/>
                                        <p:tgtEl>
                                          <p:spTgt spid="38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4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387" name="Google Shape;387;p40"/>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1, вопрос 2, ответ:</a:t>
            </a:r>
            <a:endParaRPr/>
          </a:p>
        </p:txBody>
      </p:sp>
      <p:sp>
        <p:nvSpPr>
          <p:cNvPr id="388" name="Google Shape;388;p40"/>
          <p:cNvSpPr txBox="1"/>
          <p:nvPr>
            <p:ph idx="2" type="body"/>
          </p:nvPr>
        </p:nvSpPr>
        <p:spPr>
          <a:xfrm>
            <a:off x="244475" y="801688"/>
            <a:ext cx="8350250" cy="703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Да</a:t>
            </a:r>
            <a:endParaRPr/>
          </a:p>
        </p:txBody>
      </p:sp>
      <p:sp>
        <p:nvSpPr>
          <p:cNvPr id="389" name="Google Shape;389;p40"/>
          <p:cNvSpPr/>
          <p:nvPr/>
        </p:nvSpPr>
        <p:spPr>
          <a:xfrm>
            <a:off x="273050" y="2082800"/>
            <a:ext cx="835025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Выполните одну или две операции, и появится новая вкладка, содержащая все необходимые команды. Например, вставьте диаграмму или колонтитул, и будут отображены дополнительные команды.</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4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ru-RU"/>
              <a:t>Урок 2</a:t>
            </a:r>
            <a:endParaRPr/>
          </a:p>
        </p:txBody>
      </p:sp>
      <p:sp>
        <p:nvSpPr>
          <p:cNvPr id="396" name="Google Shape;396;p4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9900"/>
              </a:buClr>
              <a:buSzPts val="3200"/>
              <a:buFont typeface="Arial"/>
              <a:buNone/>
            </a:pPr>
            <a:r>
              <a:rPr lang="ru-RU"/>
              <a:t>Начало работы в Excel</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4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03" name="Google Shape;403;p42"/>
          <p:cNvSpPr txBox="1"/>
          <p:nvPr>
            <p:ph type="title"/>
          </p:nvPr>
        </p:nvSpPr>
        <p:spPr>
          <a:xfrm>
            <a:off x="246063" y="73025"/>
            <a:ext cx="80279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Начало работы в Excel</a:t>
            </a:r>
            <a:endParaRPr/>
          </a:p>
        </p:txBody>
      </p:sp>
      <p:sp>
        <p:nvSpPr>
          <p:cNvPr id="404" name="Google Shape;404;p42"/>
          <p:cNvSpPr/>
          <p:nvPr/>
        </p:nvSpPr>
        <p:spPr>
          <a:xfrm>
            <a:off x="6119813" y="819150"/>
            <a:ext cx="27447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Первый урок был полезен для ориентирования в новом интерфейсе приложения Excel 2007.</a:t>
            </a:r>
            <a:endParaRPr/>
          </a:p>
          <a:p>
            <a:pPr indent="0" lvl="0" marL="0" marR="0" rtl="0" algn="l">
              <a:spcBef>
                <a:spcPts val="1900"/>
              </a:spcBef>
              <a:spcAft>
                <a:spcPts val="0"/>
              </a:spcAft>
              <a:buNone/>
            </a:pPr>
            <a:r>
              <a:rPr lang="ru-RU" sz="2000">
                <a:solidFill>
                  <a:schemeClr val="lt1"/>
                </a:solidFill>
                <a:latin typeface="Arial"/>
                <a:ea typeface="Arial"/>
                <a:cs typeface="Arial"/>
                <a:sym typeface="Arial"/>
              </a:rPr>
              <a:t>Теперь пора приступить к работе. </a:t>
            </a:r>
            <a:endParaRPr/>
          </a:p>
        </p:txBody>
      </p:sp>
      <p:sp>
        <p:nvSpPr>
          <p:cNvPr id="405" name="Google Shape;405;p42"/>
          <p:cNvSpPr/>
          <p:nvPr/>
        </p:nvSpPr>
        <p:spPr>
          <a:xfrm>
            <a:off x="260350" y="3994150"/>
            <a:ext cx="8426450" cy="1957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Предположим, до следующей встречи осталось полчаса, и надо внести некоторые исправления в лист, созданный в предыдущей версии Excel. </a:t>
            </a:r>
            <a:endParaRPr/>
          </a:p>
          <a:p>
            <a:pPr indent="0" lvl="0" marL="0" marR="0" rtl="0" algn="l">
              <a:spcBef>
                <a:spcPts val="1710"/>
              </a:spcBef>
              <a:spcAft>
                <a:spcPts val="0"/>
              </a:spcAft>
              <a:buNone/>
            </a:pPr>
            <a:r>
              <a:rPr lang="ru-RU" sz="1800">
                <a:solidFill>
                  <a:srgbClr val="FFCC00"/>
                </a:solidFill>
                <a:latin typeface="Arial"/>
                <a:ea typeface="Arial"/>
                <a:cs typeface="Arial"/>
                <a:sym typeface="Arial"/>
              </a:rPr>
              <a:t>Можно ли выполнить основные необходимые действия в Excel 2007 всего за 30 минут? Данный урок ответит на этот вопрос. </a:t>
            </a:r>
            <a:endParaRPr/>
          </a:p>
        </p:txBody>
      </p:sp>
      <p:cxnSp>
        <p:nvCxnSpPr>
          <p:cNvPr id="406" name="Google Shape;406;p42"/>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Принципы начала работы в Excel 2007" id="407" name="Google Shape;407;p42"/>
          <p:cNvPicPr preferRelativeResize="0"/>
          <p:nvPr>
            <p:ph idx="1" type="body"/>
          </p:nvPr>
        </p:nvPicPr>
        <p:blipFill rotWithShape="1">
          <a:blip r:embed="rId3">
            <a:alphaModFix/>
          </a:blip>
          <a:srcRect b="0" l="0" r="0" t="0"/>
          <a:stretch/>
        </p:blipFill>
        <p:spPr>
          <a:xfrm>
            <a:off x="339725" y="912813"/>
            <a:ext cx="5662613" cy="28543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500"/>
                                        <p:tgtEl>
                                          <p:spTgt spid="4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500"/>
                                        <p:tgtEl>
                                          <p:spTgt spid="4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500"/>
                                        <p:tgtEl>
                                          <p:spTgt spid="4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pic>
        <p:nvPicPr>
          <p:cNvPr descr="Открытие файла, созданного в Excel 2003, и параметров Excel в нижней части меню" id="413" name="Google Shape;413;p43"/>
          <p:cNvPicPr preferRelativeResize="0"/>
          <p:nvPr/>
        </p:nvPicPr>
        <p:blipFill rotWithShape="1">
          <a:blip r:embed="rId3">
            <a:alphaModFix/>
          </a:blip>
          <a:srcRect b="0" l="0" r="0" t="0"/>
          <a:stretch/>
        </p:blipFill>
        <p:spPr>
          <a:xfrm>
            <a:off x="319088" y="909638"/>
            <a:ext cx="5667375" cy="2857500"/>
          </a:xfrm>
          <a:prstGeom prst="rect">
            <a:avLst/>
          </a:prstGeom>
          <a:noFill/>
          <a:ln>
            <a:noFill/>
          </a:ln>
        </p:spPr>
      </p:pic>
      <p:sp>
        <p:nvSpPr>
          <p:cNvPr id="414" name="Google Shape;414;p4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15" name="Google Shape;415;p43"/>
          <p:cNvSpPr txBox="1"/>
          <p:nvPr>
            <p:ph type="title"/>
          </p:nvPr>
        </p:nvSpPr>
        <p:spPr>
          <a:xfrm>
            <a:off x="257175"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Откройте нужный файл</a:t>
            </a:r>
            <a:endParaRPr/>
          </a:p>
        </p:txBody>
      </p:sp>
      <p:sp>
        <p:nvSpPr>
          <p:cNvPr id="416" name="Google Shape;416;p43"/>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Начнем с самого главного. Нужно открыть существующую книгу, созданную в предыдущей версии Excel. </a:t>
            </a:r>
            <a:endParaRPr/>
          </a:p>
        </p:txBody>
      </p:sp>
      <p:pic>
        <p:nvPicPr>
          <p:cNvPr id="417" name="Google Shape;417;p43"/>
          <p:cNvPicPr preferRelativeResize="0"/>
          <p:nvPr/>
        </p:nvPicPr>
        <p:blipFill rotWithShape="1">
          <a:blip r:embed="rId4">
            <a:alphaModFix/>
          </a:blip>
          <a:srcRect b="0" l="0" r="0" t="0"/>
          <a:stretch/>
        </p:blipFill>
        <p:spPr>
          <a:xfrm>
            <a:off x="339725" y="4535488"/>
            <a:ext cx="269875" cy="303212"/>
          </a:xfrm>
          <a:prstGeom prst="rect">
            <a:avLst/>
          </a:prstGeom>
          <a:noFill/>
          <a:ln>
            <a:noFill/>
          </a:ln>
        </p:spPr>
      </p:pic>
      <p:pic>
        <p:nvPicPr>
          <p:cNvPr id="418" name="Google Shape;418;p43"/>
          <p:cNvPicPr preferRelativeResize="0"/>
          <p:nvPr/>
        </p:nvPicPr>
        <p:blipFill rotWithShape="1">
          <a:blip r:embed="rId5">
            <a:alphaModFix/>
          </a:blip>
          <a:srcRect b="0" l="0" r="0" t="0"/>
          <a:stretch/>
        </p:blipFill>
        <p:spPr>
          <a:xfrm>
            <a:off x="339725" y="4983163"/>
            <a:ext cx="269875" cy="303212"/>
          </a:xfrm>
          <a:prstGeom prst="rect">
            <a:avLst/>
          </a:prstGeom>
          <a:noFill/>
          <a:ln>
            <a:noFill/>
          </a:ln>
        </p:spPr>
      </p:pic>
      <p:pic>
        <p:nvPicPr>
          <p:cNvPr id="419" name="Google Shape;419;p43"/>
          <p:cNvPicPr preferRelativeResize="0"/>
          <p:nvPr/>
        </p:nvPicPr>
        <p:blipFill rotWithShape="1">
          <a:blip r:embed="rId6">
            <a:alphaModFix/>
          </a:blip>
          <a:srcRect b="0" l="0" r="0" t="0"/>
          <a:stretch/>
        </p:blipFill>
        <p:spPr>
          <a:xfrm>
            <a:off x="339725" y="5446713"/>
            <a:ext cx="269875" cy="303212"/>
          </a:xfrm>
          <a:prstGeom prst="rect">
            <a:avLst/>
          </a:prstGeom>
          <a:noFill/>
          <a:ln>
            <a:noFill/>
          </a:ln>
        </p:spPr>
      </p:pic>
      <p:cxnSp>
        <p:nvCxnSpPr>
          <p:cNvPr id="420" name="Google Shape;420;p43"/>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421" name="Google Shape;421;p43"/>
          <p:cNvSpPr/>
          <p:nvPr/>
        </p:nvSpPr>
        <p:spPr>
          <a:xfrm>
            <a:off x="657225" y="4502150"/>
            <a:ext cx="594042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Щелкните ссылку </a:t>
            </a:r>
            <a:r>
              <a:rPr b="1" lang="ru-RU" sz="1800">
                <a:solidFill>
                  <a:srgbClr val="FFCC00"/>
                </a:solidFill>
                <a:latin typeface="Arial"/>
                <a:ea typeface="Arial"/>
                <a:cs typeface="Arial"/>
                <a:sym typeface="Arial"/>
              </a:rPr>
              <a:t>Кнопка Microsoft Office      </a:t>
            </a:r>
            <a:r>
              <a:rPr lang="ru-RU" sz="1800">
                <a:solidFill>
                  <a:srgbClr val="FFCC00"/>
                </a:solidFill>
                <a:latin typeface="Arial"/>
                <a:ea typeface="Arial"/>
                <a:cs typeface="Arial"/>
                <a:sym typeface="Arial"/>
              </a:rPr>
              <a:t>. </a:t>
            </a:r>
            <a:endParaRPr/>
          </a:p>
        </p:txBody>
      </p:sp>
      <p:sp>
        <p:nvSpPr>
          <p:cNvPr id="422" name="Google Shape;422;p43"/>
          <p:cNvSpPr/>
          <p:nvPr/>
        </p:nvSpPr>
        <p:spPr>
          <a:xfrm>
            <a:off x="277813" y="3994150"/>
            <a:ext cx="5926137" cy="450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Выполните следующее:</a:t>
            </a:r>
            <a:endParaRPr/>
          </a:p>
        </p:txBody>
      </p:sp>
      <p:pic>
        <p:nvPicPr>
          <p:cNvPr descr="Открытие файла, созданного в Excel 2003, и параметров Excel в нижней части меню" id="423" name="Google Shape;423;p43"/>
          <p:cNvPicPr preferRelativeResize="0"/>
          <p:nvPr>
            <p:ph idx="1" type="body"/>
          </p:nvPr>
        </p:nvPicPr>
        <p:blipFill rotWithShape="1">
          <a:blip r:embed="rId7">
            <a:alphaModFix/>
          </a:blip>
          <a:srcRect b="0" l="0" r="0" t="0"/>
          <a:stretch/>
        </p:blipFill>
        <p:spPr>
          <a:xfrm>
            <a:off x="350838" y="914400"/>
            <a:ext cx="5651500" cy="2849563"/>
          </a:xfrm>
          <a:prstGeom prst="rect">
            <a:avLst/>
          </a:prstGeom>
          <a:noFill/>
          <a:ln>
            <a:noFill/>
          </a:ln>
        </p:spPr>
      </p:pic>
      <p:pic>
        <p:nvPicPr>
          <p:cNvPr descr="Значок кнопки" id="424" name="Google Shape;424;p43"/>
          <p:cNvPicPr preferRelativeResize="0"/>
          <p:nvPr/>
        </p:nvPicPr>
        <p:blipFill rotWithShape="1">
          <a:blip r:embed="rId8">
            <a:alphaModFix/>
          </a:blip>
          <a:srcRect b="0" l="0" r="0" t="0"/>
          <a:stretch/>
        </p:blipFill>
        <p:spPr>
          <a:xfrm>
            <a:off x="5308600" y="4460875"/>
            <a:ext cx="338138" cy="338138"/>
          </a:xfrm>
          <a:prstGeom prst="rect">
            <a:avLst/>
          </a:prstGeom>
          <a:noFill/>
          <a:ln>
            <a:noFill/>
          </a:ln>
        </p:spPr>
      </p:pic>
      <p:sp>
        <p:nvSpPr>
          <p:cNvPr id="425" name="Google Shape;425;p43"/>
          <p:cNvSpPr/>
          <p:nvPr/>
        </p:nvSpPr>
        <p:spPr>
          <a:xfrm>
            <a:off x="657225" y="4959350"/>
            <a:ext cx="8486775" cy="1103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Выберите команду </a:t>
            </a:r>
            <a:r>
              <a:rPr b="1" lang="ru-RU" sz="1800">
                <a:solidFill>
                  <a:srgbClr val="FFCC00"/>
                </a:solidFill>
                <a:latin typeface="Arial"/>
                <a:ea typeface="Arial"/>
                <a:cs typeface="Arial"/>
                <a:sym typeface="Arial"/>
              </a:rPr>
              <a:t>«Открыть»</a:t>
            </a:r>
            <a:r>
              <a:rPr lang="ru-RU" sz="1800">
                <a:solidFill>
                  <a:srgbClr val="FFCC00"/>
                </a:solidFill>
                <a:latin typeface="Arial"/>
                <a:ea typeface="Arial"/>
                <a:cs typeface="Arial"/>
                <a:sym typeface="Arial"/>
              </a:rPr>
              <a:t>, а затем выберите нужную книгу.</a:t>
            </a:r>
            <a:endParaRPr/>
          </a:p>
          <a:p>
            <a:pPr indent="0" lvl="0" marL="0" marR="0" rtl="0" algn="l">
              <a:spcBef>
                <a:spcPts val="1170"/>
              </a:spcBef>
              <a:spcAft>
                <a:spcPts val="0"/>
              </a:spcAft>
              <a:buNone/>
            </a:pPr>
            <a:r>
              <a:rPr lang="ru-RU" sz="1800">
                <a:solidFill>
                  <a:srgbClr val="FFCC00"/>
                </a:solidFill>
                <a:latin typeface="Arial"/>
                <a:ea typeface="Arial"/>
                <a:cs typeface="Arial"/>
                <a:sym typeface="Arial"/>
              </a:rPr>
              <a:t>Кроме того, обратите внимание, что можно выбрать команду </a:t>
            </a:r>
            <a:r>
              <a:rPr b="1" lang="ru-RU" sz="1800">
                <a:solidFill>
                  <a:srgbClr val="FFCC00"/>
                </a:solidFill>
                <a:latin typeface="Arial"/>
                <a:ea typeface="Arial"/>
                <a:cs typeface="Arial"/>
                <a:sym typeface="Arial"/>
              </a:rPr>
              <a:t>«Параметры Excel»</a:t>
            </a:r>
            <a:r>
              <a:rPr lang="ru-RU" sz="1800">
                <a:solidFill>
                  <a:srgbClr val="FFCC00"/>
                </a:solidFill>
                <a:latin typeface="Arial"/>
                <a:ea typeface="Arial"/>
                <a:cs typeface="Arial"/>
                <a:sym typeface="Arial"/>
              </a:rPr>
              <a:t>в нижней части меню, чтобы настроить параметры программы.</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500"/>
                                        <p:tgtEl>
                                          <p:spTgt spid="4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500"/>
                                        <p:tgtEl>
                                          <p:spTgt spid="421">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500"/>
                                        <p:tgtEl>
                                          <p:spTgt spid="4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1" st="1"/>
                                            </p:txEl>
                                          </p:spTgt>
                                        </p:tgtEl>
                                        <p:attrNameLst>
                                          <p:attrName>style.visibility</p:attrName>
                                        </p:attrNameLst>
                                      </p:cBhvr>
                                      <p:to>
                                        <p:strVal val="visible"/>
                                      </p:to>
                                    </p:set>
                                    <p:animEffect filter="fade" transition="in">
                                      <p:cBhvr>
                                        <p:cTn dur="500"/>
                                        <p:tgtEl>
                                          <p:spTgt spid="42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23" name="Google Shape;123;p17"/>
          <p:cNvSpPr/>
          <p:nvPr/>
        </p:nvSpPr>
        <p:spPr>
          <a:xfrm rot="10800000">
            <a:off x="304800" y="650875"/>
            <a:ext cx="1000125" cy="5418138"/>
          </a:xfrm>
          <a:prstGeom prst="rect">
            <a:avLst/>
          </a:prstGeom>
          <a:gradFill>
            <a:gsLst>
              <a:gs pos="0">
                <a:srgbClr val="FFFFFF">
                  <a:alpha val="0"/>
                </a:srgbClr>
              </a:gs>
              <a:gs pos="100000">
                <a:srgbClr val="FFFFFF">
                  <a:alpha val="8274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4" name="Google Shape;124;p17"/>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Обзор. Непосредственное представление</a:t>
            </a:r>
            <a:endParaRPr/>
          </a:p>
        </p:txBody>
      </p:sp>
      <p:sp>
        <p:nvSpPr>
          <p:cNvPr id="125" name="Google Shape;125;p17"/>
          <p:cNvSpPr/>
          <p:nvPr/>
        </p:nvSpPr>
        <p:spPr>
          <a:xfrm>
            <a:off x="1852613" y="996950"/>
            <a:ext cx="7086600" cy="4562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400" u="none" cap="none" strike="noStrike">
                <a:solidFill>
                  <a:schemeClr val="lt1"/>
                </a:solidFill>
                <a:latin typeface="Arial"/>
                <a:ea typeface="Arial"/>
                <a:cs typeface="Arial"/>
                <a:sym typeface="Arial"/>
              </a:rPr>
              <a:t>Excel 2007 имеет новый вид! В нем сохранились привычные для вас таблицы, но кое-что изменилось. </a:t>
            </a:r>
            <a:endParaRPr/>
          </a:p>
          <a:p>
            <a:pPr indent="0" lvl="0" marL="0" marR="0" rtl="0" algn="l">
              <a:spcBef>
                <a:spcPts val="2280"/>
              </a:spcBef>
              <a:spcAft>
                <a:spcPts val="0"/>
              </a:spcAft>
              <a:buNone/>
            </a:pPr>
            <a:r>
              <a:rPr b="0" i="0" lang="ru-RU" sz="2400" u="none" cap="none" strike="noStrike">
                <a:solidFill>
                  <a:schemeClr val="lt1"/>
                </a:solidFill>
                <a:latin typeface="Arial"/>
                <a:ea typeface="Arial"/>
                <a:cs typeface="Arial"/>
                <a:sym typeface="Arial"/>
              </a:rPr>
              <a:t>Сразу видно, что прежние ряды меню и кнопок в верхней части окна заменены </a:t>
            </a:r>
            <a:r>
              <a:rPr b="1" i="0" lang="ru-RU" sz="2400" u="none" cap="none" strike="noStrike">
                <a:solidFill>
                  <a:schemeClr val="lt1"/>
                </a:solidFill>
                <a:latin typeface="Arial"/>
                <a:ea typeface="Arial"/>
                <a:cs typeface="Arial"/>
                <a:sym typeface="Arial"/>
              </a:rPr>
              <a:t>лентой</a:t>
            </a:r>
            <a:r>
              <a:rPr b="0" i="0" lang="ru-RU" sz="2400" u="none" cap="none" strike="noStrike">
                <a:solidFill>
                  <a:schemeClr val="lt1"/>
                </a:solidFill>
                <a:latin typeface="Arial"/>
                <a:ea typeface="Arial"/>
                <a:cs typeface="Arial"/>
                <a:sym typeface="Arial"/>
              </a:rPr>
              <a:t>. </a:t>
            </a:r>
            <a:endParaRPr/>
          </a:p>
          <a:p>
            <a:pPr indent="0" lvl="0" marL="0" marR="0" rtl="0" algn="l">
              <a:spcBef>
                <a:spcPts val="2280"/>
              </a:spcBef>
              <a:spcAft>
                <a:spcPts val="0"/>
              </a:spcAft>
              <a:buNone/>
            </a:pPr>
            <a:r>
              <a:rPr b="0" i="0" lang="ru-RU" sz="2400" u="none" cap="none" strike="noStrike">
                <a:solidFill>
                  <a:schemeClr val="lt1"/>
                </a:solidFill>
                <a:latin typeface="Arial"/>
                <a:ea typeface="Arial"/>
                <a:cs typeface="Arial"/>
                <a:sym typeface="Arial"/>
              </a:rPr>
              <a:t>В этом курсе объясняется, как пользоваться лентой, а также освещаются другие изменения в Excel, которые помогут вам быстрее создавать таблицы более высокого уровня. </a:t>
            </a:r>
            <a:endParaRPr/>
          </a:p>
        </p:txBody>
      </p:sp>
      <p:pic>
        <p:nvPicPr>
          <p:cNvPr descr="Рисунок обзора курса" id="126" name="Google Shape;126;p17"/>
          <p:cNvPicPr preferRelativeResize="0"/>
          <p:nvPr/>
        </p:nvPicPr>
        <p:blipFill rotWithShape="1">
          <a:blip r:embed="rId3">
            <a:alphaModFix/>
          </a:blip>
          <a:srcRect b="0" l="0" r="0" t="0"/>
          <a:stretch/>
        </p:blipFill>
        <p:spPr>
          <a:xfrm>
            <a:off x="342900" y="1266825"/>
            <a:ext cx="914400" cy="91440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32" name="Google Shape;432;p44"/>
          <p:cNvSpPr txBox="1"/>
          <p:nvPr>
            <p:ph type="title"/>
          </p:nvPr>
        </p:nvSpPr>
        <p:spPr>
          <a:xfrm>
            <a:off x="231775"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Вставка столбца</a:t>
            </a:r>
            <a:endParaRPr/>
          </a:p>
        </p:txBody>
      </p:sp>
      <p:sp>
        <p:nvSpPr>
          <p:cNvPr id="433" name="Google Shape;433;p44"/>
          <p:cNvSpPr/>
          <p:nvPr/>
        </p:nvSpPr>
        <p:spPr>
          <a:xfrm>
            <a:off x="6119813" y="801688"/>
            <a:ext cx="3024187" cy="29606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Теперь нужно добавить в книгу столбец, где будут указаны категории продуктов. </a:t>
            </a:r>
            <a:endParaRPr/>
          </a:p>
          <a:p>
            <a:pPr indent="0" lvl="0" marL="0" marR="0" rtl="0" algn="l">
              <a:spcBef>
                <a:spcPts val="1900"/>
              </a:spcBef>
              <a:spcAft>
                <a:spcPts val="0"/>
              </a:spcAft>
              <a:buNone/>
            </a:pPr>
            <a:r>
              <a:rPr lang="ru-RU" sz="2000">
                <a:solidFill>
                  <a:schemeClr val="lt1"/>
                </a:solidFill>
                <a:latin typeface="Arial"/>
                <a:ea typeface="Arial"/>
                <a:cs typeface="Arial"/>
                <a:sym typeface="Arial"/>
              </a:rPr>
              <a:t>Этот столбец должен находиться между двумя существующими столбцами данных. </a:t>
            </a:r>
            <a:endParaRPr/>
          </a:p>
        </p:txBody>
      </p:sp>
      <p:sp>
        <p:nvSpPr>
          <p:cNvPr id="434" name="Google Shape;434;p44"/>
          <p:cNvSpPr/>
          <p:nvPr/>
        </p:nvSpPr>
        <p:spPr>
          <a:xfrm>
            <a:off x="287338" y="4652963"/>
            <a:ext cx="5864225" cy="12017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Просмотрите анимацию, чтобы увидеть процедуру вставки столбца в рабочую книгу. </a:t>
            </a:r>
            <a:endParaRPr/>
          </a:p>
        </p:txBody>
      </p:sp>
      <p:cxnSp>
        <p:nvCxnSpPr>
          <p:cNvPr id="435" name="Google Shape;435;p44"/>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436" name="Google Shape;436;p44"/>
          <p:cNvSpPr/>
          <p:nvPr/>
        </p:nvSpPr>
        <p:spPr>
          <a:xfrm>
            <a:off x="287338" y="4035425"/>
            <a:ext cx="7967662"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400">
                <a:solidFill>
                  <a:srgbClr val="FFCC00"/>
                </a:solidFill>
                <a:latin typeface="Arial"/>
                <a:ea typeface="Arial"/>
                <a:cs typeface="Arial"/>
                <a:sym typeface="Arial"/>
              </a:rPr>
              <a:t>Анимация: щелкните правой кнопкой мыши и выберите команду </a:t>
            </a:r>
            <a:r>
              <a:rPr b="1" lang="ru-RU" sz="1400">
                <a:solidFill>
                  <a:srgbClr val="FFCC00"/>
                </a:solidFill>
                <a:latin typeface="Arial"/>
                <a:ea typeface="Arial"/>
                <a:cs typeface="Arial"/>
                <a:sym typeface="Arial"/>
              </a:rPr>
              <a:t>Воспроизведение</a:t>
            </a:r>
            <a:r>
              <a:rPr lang="ru-RU" sz="1400">
                <a:solidFill>
                  <a:srgbClr val="FFCC00"/>
                </a:solidFill>
                <a:latin typeface="Arial"/>
                <a:ea typeface="Arial"/>
                <a:cs typeface="Arial"/>
                <a:sym typeface="Arial"/>
              </a:rPr>
              <a:t>.</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xEl>
                                              <p:pRg end="0" st="0"/>
                                            </p:txEl>
                                          </p:spTgt>
                                        </p:tgtEl>
                                        <p:attrNameLst>
                                          <p:attrName>style.visibility</p:attrName>
                                        </p:attrNameLst>
                                      </p:cBhvr>
                                      <p:to>
                                        <p:strVal val="visible"/>
                                      </p:to>
                                    </p:set>
                                    <p:animEffect filter="fade" transition="in">
                                      <p:cBhvr>
                                        <p:cTn dur="500"/>
                                        <p:tgtEl>
                                          <p:spTgt spid="4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xEl>
                                              <p:pRg end="1" st="1"/>
                                            </p:txEl>
                                          </p:spTgt>
                                        </p:tgtEl>
                                        <p:attrNameLst>
                                          <p:attrName>style.visibility</p:attrName>
                                        </p:attrNameLst>
                                      </p:cBhvr>
                                      <p:to>
                                        <p:strVal val="visible"/>
                                      </p:to>
                                    </p:set>
                                    <p:animEffect filter="fade" transition="in">
                                      <p:cBhvr>
                                        <p:cTn dur="500"/>
                                        <p:tgtEl>
                                          <p:spTgt spid="4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500"/>
                                        <p:tgtEl>
                                          <p:spTgt spid="4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43" name="Google Shape;443;p45"/>
          <p:cNvSpPr txBox="1"/>
          <p:nvPr>
            <p:ph type="title"/>
          </p:nvPr>
        </p:nvSpPr>
        <p:spPr>
          <a:xfrm>
            <a:off x="231775"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Вставка столбца</a:t>
            </a:r>
            <a:endParaRPr/>
          </a:p>
        </p:txBody>
      </p:sp>
      <p:sp>
        <p:nvSpPr>
          <p:cNvPr id="444" name="Google Shape;444;p45"/>
          <p:cNvSpPr/>
          <p:nvPr/>
        </p:nvSpPr>
        <p:spPr>
          <a:xfrm>
            <a:off x="6119813" y="819150"/>
            <a:ext cx="30241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lt1"/>
                </a:solidFill>
                <a:latin typeface="Arial"/>
                <a:ea typeface="Arial"/>
                <a:cs typeface="Arial"/>
                <a:sym typeface="Arial"/>
              </a:rPr>
              <a:t>Теперь нужно добавить в книгу столбец, где будут указаны категории продуктов. </a:t>
            </a:r>
            <a:endParaRPr/>
          </a:p>
          <a:p>
            <a:pPr indent="0" lvl="0" marL="0" marR="0" rtl="0" algn="l">
              <a:spcBef>
                <a:spcPts val="1710"/>
              </a:spcBef>
              <a:spcAft>
                <a:spcPts val="0"/>
              </a:spcAft>
              <a:buNone/>
            </a:pPr>
            <a:r>
              <a:rPr lang="ru-RU" sz="1800">
                <a:solidFill>
                  <a:schemeClr val="lt1"/>
                </a:solidFill>
                <a:latin typeface="Arial"/>
                <a:ea typeface="Arial"/>
                <a:cs typeface="Arial"/>
                <a:sym typeface="Arial"/>
              </a:rPr>
              <a:t>Он должен располагаться между двумя существующими столбцами данных, </a:t>
            </a:r>
            <a:r>
              <a:rPr b="1" lang="ru-RU" sz="1800">
                <a:solidFill>
                  <a:schemeClr val="lt1"/>
                </a:solidFill>
                <a:latin typeface="Arial"/>
                <a:ea typeface="Arial"/>
                <a:cs typeface="Arial"/>
                <a:sym typeface="Arial"/>
              </a:rPr>
              <a:t>Количество</a:t>
            </a:r>
            <a:r>
              <a:rPr lang="ru-RU" sz="1800">
                <a:solidFill>
                  <a:schemeClr val="lt1"/>
                </a:solidFill>
                <a:latin typeface="Arial"/>
                <a:ea typeface="Arial"/>
                <a:cs typeface="Arial"/>
                <a:sym typeface="Arial"/>
              </a:rPr>
              <a:t> и </a:t>
            </a:r>
            <a:r>
              <a:rPr b="1" lang="ru-RU" sz="1800">
                <a:solidFill>
                  <a:schemeClr val="lt1"/>
                </a:solidFill>
                <a:latin typeface="Arial"/>
                <a:ea typeface="Arial"/>
                <a:cs typeface="Arial"/>
                <a:sym typeface="Arial"/>
              </a:rPr>
              <a:t>Поставщик</a:t>
            </a:r>
            <a:r>
              <a:rPr lang="ru-RU" sz="1800">
                <a:solidFill>
                  <a:schemeClr val="lt1"/>
                </a:solidFill>
                <a:latin typeface="Arial"/>
                <a:ea typeface="Arial"/>
                <a:cs typeface="Arial"/>
                <a:sym typeface="Arial"/>
              </a:rPr>
              <a:t>. </a:t>
            </a:r>
            <a:endParaRPr/>
          </a:p>
        </p:txBody>
      </p:sp>
      <p:cxnSp>
        <p:nvCxnSpPr>
          <p:cNvPr id="445" name="Google Shape;445;p45"/>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446" name="Google Shape;446;p45"/>
          <p:cNvSpPr/>
          <p:nvPr/>
        </p:nvSpPr>
        <p:spPr>
          <a:xfrm>
            <a:off x="277813" y="3994150"/>
            <a:ext cx="7502525" cy="1263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Ваша книга содержит строки с названиями товаров, заказанных у различных поставщиков, в нее нужно добавить новый столбец, где различные продукты будут распределяться по таким категориям, как молочная продукция, зерновые, полуфабрикаты и так далее. </a:t>
            </a:r>
            <a:endParaRPr/>
          </a:p>
        </p:txBody>
      </p:sp>
      <p:pic>
        <p:nvPicPr>
          <p:cNvPr descr="http://officeloc.iponet.net/global/images/?AssetID=ZA101079131049" id="447" name="Google Shape;447;p45"/>
          <p:cNvPicPr preferRelativeResize="0"/>
          <p:nvPr>
            <p:ph idx="1" type="body"/>
          </p:nvPr>
        </p:nvPicPr>
        <p:blipFill rotWithShape="1">
          <a:blip r:embed="rId3">
            <a:alphaModFix/>
          </a:blip>
          <a:srcRect b="0" l="0" r="0" t="0"/>
          <a:stretch/>
        </p:blipFill>
        <p:spPr>
          <a:xfrm>
            <a:off x="334963" y="923925"/>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xEl>
                                              <p:pRg end="0" st="0"/>
                                            </p:txEl>
                                          </p:spTgt>
                                        </p:tgtEl>
                                        <p:attrNameLst>
                                          <p:attrName>style.visibility</p:attrName>
                                        </p:attrNameLst>
                                      </p:cBhvr>
                                      <p:to>
                                        <p:strVal val="visible"/>
                                      </p:to>
                                    </p:set>
                                    <p:animEffect filter="fade" transition="in">
                                      <p:cBhvr>
                                        <p:cTn dur="500"/>
                                        <p:tgtEl>
                                          <p:spTgt spid="4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xEl>
                                              <p:pRg end="1" st="1"/>
                                            </p:txEl>
                                          </p:spTgt>
                                        </p:tgtEl>
                                        <p:attrNameLst>
                                          <p:attrName>style.visibility</p:attrName>
                                        </p:attrNameLst>
                                      </p:cBhvr>
                                      <p:to>
                                        <p:strVal val="visible"/>
                                      </p:to>
                                    </p:set>
                                    <p:animEffect filter="fade" transition="in">
                                      <p:cBhvr>
                                        <p:cTn dur="500"/>
                                        <p:tgtEl>
                                          <p:spTgt spid="4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animEffect filter="fade" transition="in">
                                      <p:cBhvr>
                                        <p:cTn dur="500"/>
                                        <p:tgtEl>
                                          <p:spTgt spid="44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4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54" name="Google Shape;454;p46"/>
          <p:cNvSpPr txBox="1"/>
          <p:nvPr>
            <p:ph idx="2" type="body"/>
          </p:nvPr>
        </p:nvSpPr>
        <p:spPr>
          <a:xfrm>
            <a:off x="277813" y="1657350"/>
            <a:ext cx="8596312" cy="39671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Font typeface="Arial"/>
              <a:buAutoNum type="arabicPeriod"/>
            </a:pPr>
            <a:r>
              <a:rPr lang="ru-RU"/>
              <a:t>Щелкните в столбце </a:t>
            </a:r>
            <a:r>
              <a:rPr b="1" lang="ru-RU"/>
              <a:t>Поставщик</a:t>
            </a:r>
            <a:r>
              <a:rPr lang="ru-RU"/>
              <a:t>. Затем на вкладке </a:t>
            </a:r>
            <a:r>
              <a:rPr b="1" lang="ru-RU"/>
              <a:t>Главная</a:t>
            </a:r>
            <a:r>
              <a:rPr lang="ru-RU"/>
              <a:t> в группе </a:t>
            </a:r>
            <a:r>
              <a:rPr b="1" lang="ru-RU"/>
              <a:t>Ячейки</a:t>
            </a:r>
            <a:r>
              <a:rPr lang="ru-RU"/>
              <a:t> щелкните стрелку кнопки </a:t>
            </a:r>
            <a:r>
              <a:rPr b="1" lang="ru-RU"/>
              <a:t>Вставить</a:t>
            </a:r>
            <a:r>
              <a:rPr lang="ru-RU"/>
              <a:t>. </a:t>
            </a:r>
            <a:endParaRPr/>
          </a:p>
          <a:p>
            <a:pPr indent="-342900" lvl="0" marL="342900" rtl="0" algn="l">
              <a:spcBef>
                <a:spcPts val="1300"/>
              </a:spcBef>
              <a:spcAft>
                <a:spcPts val="0"/>
              </a:spcAft>
              <a:buClr>
                <a:schemeClr val="lt1"/>
              </a:buClr>
              <a:buSzPts val="2000"/>
              <a:buFont typeface="Arial"/>
              <a:buAutoNum type="arabicPeriod"/>
            </a:pPr>
            <a:r>
              <a:rPr lang="ru-RU"/>
              <a:t>В появившемся меню выберите команду </a:t>
            </a:r>
            <a:r>
              <a:rPr b="1" lang="ru-RU"/>
              <a:t>Вставить столбцы на лист</a:t>
            </a:r>
            <a:r>
              <a:rPr lang="ru-RU"/>
              <a:t>.Будет вставлен пустой столбец, в который можно вводить новые данные.</a:t>
            </a:r>
            <a:endParaRPr/>
          </a:p>
          <a:p>
            <a:pPr indent="-342900" lvl="0" marL="342900" rtl="0" algn="l">
              <a:spcBef>
                <a:spcPts val="1300"/>
              </a:spcBef>
              <a:spcAft>
                <a:spcPts val="0"/>
              </a:spcAft>
              <a:buClr>
                <a:schemeClr val="lt1"/>
              </a:buClr>
              <a:buSzPts val="2000"/>
              <a:buFont typeface="Arial"/>
              <a:buAutoNum type="arabicPeriod"/>
            </a:pPr>
            <a:r>
              <a:rPr lang="ru-RU"/>
              <a:t>Если нужно изменить ширину столбца в соответствии с данными, в группе </a:t>
            </a:r>
            <a:r>
              <a:rPr b="1" lang="ru-RU"/>
              <a:t>Ячейки</a:t>
            </a:r>
            <a:r>
              <a:rPr lang="ru-RU"/>
              <a:t> щелкните стрелку кнопки </a:t>
            </a:r>
            <a:r>
              <a:rPr b="1" lang="ru-RU"/>
              <a:t>Формат</a:t>
            </a:r>
            <a:r>
              <a:rPr lang="ru-RU"/>
              <a:t>. В появившемся списке выберите значение </a:t>
            </a:r>
            <a:r>
              <a:rPr b="1" lang="ru-RU"/>
              <a:t>Автоподбор ширины столбца</a:t>
            </a:r>
            <a:r>
              <a:rPr lang="ru-RU"/>
              <a:t>.</a:t>
            </a:r>
            <a:endParaRPr/>
          </a:p>
        </p:txBody>
      </p:sp>
      <p:sp>
        <p:nvSpPr>
          <p:cNvPr id="455" name="Google Shape;455;p46"/>
          <p:cNvSpPr txBox="1"/>
          <p:nvPr>
            <p:ph type="title"/>
          </p:nvPr>
        </p:nvSpPr>
        <p:spPr>
          <a:xfrm>
            <a:off x="225425" y="73025"/>
            <a:ext cx="8901113"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Вставка столбца </a:t>
            </a:r>
            <a:endParaRPr/>
          </a:p>
        </p:txBody>
      </p:sp>
      <p:sp>
        <p:nvSpPr>
          <p:cNvPr id="456" name="Google Shape;456;p46"/>
          <p:cNvSpPr/>
          <p:nvPr/>
        </p:nvSpPr>
        <p:spPr>
          <a:xfrm>
            <a:off x="1757363" y="3757613"/>
            <a:ext cx="5462587" cy="25225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
        <p:nvSpPr>
          <p:cNvPr id="457" name="Google Shape;457;p46"/>
          <p:cNvSpPr/>
          <p:nvPr/>
        </p:nvSpPr>
        <p:spPr>
          <a:xfrm>
            <a:off x="277813" y="836613"/>
            <a:ext cx="8524875"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Чтобы вставить столбец между столбцами </a:t>
            </a:r>
            <a:r>
              <a:rPr b="1" lang="ru-RU" sz="2000">
                <a:solidFill>
                  <a:schemeClr val="lt1"/>
                </a:solidFill>
                <a:latin typeface="Arial"/>
                <a:ea typeface="Arial"/>
                <a:cs typeface="Arial"/>
                <a:sym typeface="Arial"/>
              </a:rPr>
              <a:t>Количество</a:t>
            </a:r>
            <a:r>
              <a:rPr lang="ru-RU" sz="2000">
                <a:solidFill>
                  <a:schemeClr val="lt1"/>
                </a:solidFill>
                <a:latin typeface="Arial"/>
                <a:ea typeface="Arial"/>
                <a:cs typeface="Arial"/>
                <a:sym typeface="Arial"/>
              </a:rPr>
              <a:t> и </a:t>
            </a:r>
            <a:r>
              <a:rPr b="1" lang="ru-RU" sz="2000">
                <a:solidFill>
                  <a:schemeClr val="lt1"/>
                </a:solidFill>
                <a:latin typeface="Arial"/>
                <a:ea typeface="Arial"/>
                <a:cs typeface="Arial"/>
                <a:sym typeface="Arial"/>
              </a:rPr>
              <a:t>Поставщик</a:t>
            </a:r>
            <a:r>
              <a:rPr lang="ru-RU" sz="2000">
                <a:solidFill>
                  <a:schemeClr val="lt1"/>
                </a:solidFill>
                <a:latin typeface="Arial"/>
                <a:ea typeface="Arial"/>
                <a:cs typeface="Arial"/>
                <a:sym typeface="Arial"/>
              </a:rPr>
              <a:t>, выполните следующую процедуру:</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500"/>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0" st="0"/>
                                            </p:txEl>
                                          </p:spTgt>
                                        </p:tgtEl>
                                        <p:attrNameLst>
                                          <p:attrName>style.visibility</p:attrName>
                                        </p:attrNameLst>
                                      </p:cBhvr>
                                      <p:to>
                                        <p:strVal val="visible"/>
                                      </p:to>
                                    </p:set>
                                    <p:animEffect filter="fade" transition="in">
                                      <p:cBhvr>
                                        <p:cTn dur="500"/>
                                        <p:tgtEl>
                                          <p:spTgt spid="4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1" st="1"/>
                                            </p:txEl>
                                          </p:spTgt>
                                        </p:tgtEl>
                                        <p:attrNameLst>
                                          <p:attrName>style.visibility</p:attrName>
                                        </p:attrNameLst>
                                      </p:cBhvr>
                                      <p:to>
                                        <p:strVal val="visible"/>
                                      </p:to>
                                    </p:set>
                                    <p:animEffect filter="fade" transition="in">
                                      <p:cBhvr>
                                        <p:cTn dur="500"/>
                                        <p:tgtEl>
                                          <p:spTgt spid="4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2" st="2"/>
                                            </p:txEl>
                                          </p:spTgt>
                                        </p:tgtEl>
                                        <p:attrNameLst>
                                          <p:attrName>style.visibility</p:attrName>
                                        </p:attrNameLst>
                                      </p:cBhvr>
                                      <p:to>
                                        <p:strVal val="visible"/>
                                      </p:to>
                                    </p:set>
                                    <p:animEffect filter="fade" transition="in">
                                      <p:cBhvr>
                                        <p:cTn dur="500"/>
                                        <p:tgtEl>
                                          <p:spTgt spid="4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4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64" name="Google Shape;464;p47"/>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Форматирование и редактирование данных</a:t>
            </a:r>
            <a:endParaRPr/>
          </a:p>
        </p:txBody>
      </p:sp>
      <p:sp>
        <p:nvSpPr>
          <p:cNvPr id="465" name="Google Shape;465;p47"/>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Форматирование и редактирование данных выполняется с использованием команд из групп вкладки </a:t>
            </a:r>
            <a:r>
              <a:rPr b="1" lang="ru-RU" sz="2000">
                <a:solidFill>
                  <a:schemeClr val="lt1"/>
                </a:solidFill>
                <a:latin typeface="Arial"/>
                <a:ea typeface="Arial"/>
                <a:cs typeface="Arial"/>
                <a:sym typeface="Arial"/>
              </a:rPr>
              <a:t>Главная</a:t>
            </a:r>
            <a:r>
              <a:rPr lang="ru-RU" sz="2000">
                <a:solidFill>
                  <a:schemeClr val="lt1"/>
                </a:solidFill>
                <a:latin typeface="Arial"/>
                <a:ea typeface="Arial"/>
                <a:cs typeface="Arial"/>
                <a:sym typeface="Arial"/>
              </a:rPr>
              <a:t>. </a:t>
            </a:r>
            <a:endParaRPr/>
          </a:p>
          <a:p>
            <a:pPr indent="0" lvl="0" marL="0" marR="0" rtl="0" algn="l">
              <a:spcBef>
                <a:spcPts val="1900"/>
              </a:spcBef>
              <a:spcAft>
                <a:spcPts val="0"/>
              </a:spcAft>
              <a:buNone/>
            </a:pPr>
            <a:r>
              <a:t/>
            </a:r>
            <a:endParaRPr sz="2000">
              <a:solidFill>
                <a:schemeClr val="lt1"/>
              </a:solidFill>
              <a:latin typeface="Arial"/>
              <a:ea typeface="Arial"/>
              <a:cs typeface="Arial"/>
              <a:sym typeface="Arial"/>
            </a:endParaRPr>
          </a:p>
        </p:txBody>
      </p:sp>
      <p:cxnSp>
        <p:nvCxnSpPr>
          <p:cNvPr id="466" name="Google Shape;466;p47"/>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467" name="Google Shape;467;p47"/>
          <p:cNvSpPr/>
          <p:nvPr/>
        </p:nvSpPr>
        <p:spPr>
          <a:xfrm>
            <a:off x="260350" y="4019550"/>
            <a:ext cx="8548688" cy="160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Например, заголовки столбцов лучше смотрятся, если они напечатаны полужирным шрифтом. </a:t>
            </a:r>
            <a:endParaRPr/>
          </a:p>
          <a:p>
            <a:pPr indent="0" lvl="0" marL="0" marR="0" rtl="0" algn="l">
              <a:spcBef>
                <a:spcPts val="1710"/>
              </a:spcBef>
              <a:spcAft>
                <a:spcPts val="0"/>
              </a:spcAft>
              <a:buNone/>
            </a:pPr>
            <a:r>
              <a:rPr lang="ru-RU" sz="1800">
                <a:solidFill>
                  <a:srgbClr val="FFCC00"/>
                </a:solidFill>
                <a:latin typeface="Arial"/>
                <a:ea typeface="Arial"/>
                <a:cs typeface="Arial"/>
                <a:sym typeface="Arial"/>
              </a:rPr>
              <a:t>Чтобы добиться этого, выделите строку с заголовками, а затем на вкладке </a:t>
            </a:r>
            <a:r>
              <a:rPr b="1" lang="ru-RU" sz="1800">
                <a:solidFill>
                  <a:srgbClr val="FFCC00"/>
                </a:solidFill>
                <a:latin typeface="Arial"/>
                <a:ea typeface="Arial"/>
                <a:cs typeface="Arial"/>
                <a:sym typeface="Arial"/>
              </a:rPr>
              <a:t>«Главная»</a:t>
            </a:r>
            <a:r>
              <a:rPr lang="ru-RU" sz="1800">
                <a:solidFill>
                  <a:srgbClr val="FFCC00"/>
                </a:solidFill>
                <a:latin typeface="Arial"/>
                <a:ea typeface="Arial"/>
                <a:cs typeface="Arial"/>
                <a:sym typeface="Arial"/>
              </a:rPr>
              <a:t> в группе </a:t>
            </a:r>
            <a:r>
              <a:rPr b="1" lang="ru-RU" sz="1800">
                <a:solidFill>
                  <a:srgbClr val="FFCC00"/>
                </a:solidFill>
                <a:latin typeface="Arial"/>
                <a:ea typeface="Arial"/>
                <a:cs typeface="Arial"/>
                <a:sym typeface="Arial"/>
              </a:rPr>
              <a:t>«Шрифт»</a:t>
            </a:r>
            <a:r>
              <a:rPr lang="ru-RU" sz="1800">
                <a:solidFill>
                  <a:srgbClr val="FFCC00"/>
                </a:solidFill>
                <a:latin typeface="Arial"/>
                <a:ea typeface="Arial"/>
                <a:cs typeface="Arial"/>
                <a:sym typeface="Arial"/>
              </a:rPr>
              <a:t> нажмите кнопку </a:t>
            </a:r>
            <a:r>
              <a:rPr b="1" lang="ru-RU" sz="1800">
                <a:solidFill>
                  <a:srgbClr val="FFCC00"/>
                </a:solidFill>
                <a:latin typeface="Arial"/>
                <a:ea typeface="Arial"/>
                <a:cs typeface="Arial"/>
                <a:sym typeface="Arial"/>
              </a:rPr>
              <a:t>«Полужирный»</a:t>
            </a:r>
            <a:r>
              <a:rPr lang="ru-RU" sz="1800">
                <a:solidFill>
                  <a:srgbClr val="FFCC00"/>
                </a:solidFill>
                <a:latin typeface="Arial"/>
                <a:ea typeface="Arial"/>
                <a:cs typeface="Arial"/>
                <a:sym typeface="Arial"/>
              </a:rPr>
              <a:t>. </a:t>
            </a:r>
            <a:endParaRPr/>
          </a:p>
        </p:txBody>
      </p:sp>
      <p:pic>
        <p:nvPicPr>
          <p:cNvPr descr="Нажатие кнопки «Цвет текста» в группе «Шрифт» для изменения цвета шрифта" id="468" name="Google Shape;468;p47"/>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animEffect filter="fade" transition="in">
                                      <p:cBhvr>
                                        <p:cTn dur="500"/>
                                        <p:tgtEl>
                                          <p:spTgt spid="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animEffect filter="fade" transition="in">
                                      <p:cBhvr>
                                        <p:cTn dur="500"/>
                                        <p:tgtEl>
                                          <p:spTgt spid="46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75" name="Google Shape;475;p48"/>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Форматирование и редактирование данных</a:t>
            </a:r>
            <a:endParaRPr/>
          </a:p>
        </p:txBody>
      </p:sp>
      <p:sp>
        <p:nvSpPr>
          <p:cNvPr id="476" name="Google Shape;476;p48"/>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Пока заголовки еще выделены, можно изменить их цвет и размер, чтобы сделать их еще более заметными.</a:t>
            </a:r>
            <a:endParaRPr/>
          </a:p>
        </p:txBody>
      </p:sp>
      <p:cxnSp>
        <p:nvCxnSpPr>
          <p:cNvPr id="477" name="Google Shape;477;p48"/>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478" name="Google Shape;478;p48"/>
          <p:cNvSpPr/>
          <p:nvPr/>
        </p:nvSpPr>
        <p:spPr>
          <a:xfrm>
            <a:off x="260350" y="4019550"/>
            <a:ext cx="7961313" cy="160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 группе </a:t>
            </a:r>
            <a:r>
              <a:rPr b="1" lang="ru-RU" sz="1800">
                <a:solidFill>
                  <a:srgbClr val="FFCC00"/>
                </a:solidFill>
                <a:latin typeface="Arial"/>
                <a:ea typeface="Arial"/>
                <a:cs typeface="Arial"/>
                <a:sym typeface="Arial"/>
              </a:rPr>
              <a:t>«Шрифт»</a:t>
            </a:r>
            <a:r>
              <a:rPr lang="ru-RU" sz="1800">
                <a:solidFill>
                  <a:srgbClr val="FFCC00"/>
                </a:solidFill>
                <a:latin typeface="Arial"/>
                <a:ea typeface="Arial"/>
                <a:cs typeface="Arial"/>
                <a:sym typeface="Arial"/>
              </a:rPr>
              <a:t> щелкните стрелку кнопки </a:t>
            </a:r>
            <a:r>
              <a:rPr b="1" lang="ru-RU" sz="1800">
                <a:solidFill>
                  <a:srgbClr val="FFCC00"/>
                </a:solidFill>
                <a:latin typeface="Arial"/>
                <a:ea typeface="Arial"/>
                <a:cs typeface="Arial"/>
                <a:sym typeface="Arial"/>
              </a:rPr>
              <a:t>«Цвет шрифта».</a:t>
            </a:r>
            <a:r>
              <a:rPr lang="ru-RU" sz="1800">
                <a:solidFill>
                  <a:srgbClr val="FFCC00"/>
                </a:solidFill>
                <a:latin typeface="Arial"/>
                <a:ea typeface="Arial"/>
                <a:cs typeface="Arial"/>
                <a:sym typeface="Arial"/>
              </a:rPr>
              <a:t> Вы увидите, что теперь для выбора доступно намного больше цветов, чем прежде.</a:t>
            </a:r>
            <a:endParaRPr/>
          </a:p>
          <a:p>
            <a:pPr indent="0" lvl="0" marL="0" marR="0" rtl="0" algn="l">
              <a:spcBef>
                <a:spcPts val="1710"/>
              </a:spcBef>
              <a:spcAft>
                <a:spcPts val="0"/>
              </a:spcAft>
              <a:buNone/>
            </a:pPr>
            <a:r>
              <a:rPr lang="ru-RU" sz="1800">
                <a:solidFill>
                  <a:srgbClr val="FFCC00"/>
                </a:solidFill>
                <a:latin typeface="Arial"/>
                <a:ea typeface="Arial"/>
                <a:cs typeface="Arial"/>
                <a:sym typeface="Arial"/>
              </a:rPr>
              <a:t>Можно также просмотреть, как будет выглядеть заголовок в различных цветах, наведя курсор на любой цвет и немного подождав.  </a:t>
            </a:r>
            <a:endParaRPr/>
          </a:p>
        </p:txBody>
      </p:sp>
      <p:pic>
        <p:nvPicPr>
          <p:cNvPr descr="Нажатие кнопки «Цвет текста» в группе «Шрифт» для изменения цвета шрифта" id="479" name="Google Shape;479;p48"/>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animEffect filter="fade" transition="in">
                                      <p:cBhvr>
                                        <p:cTn dur="500"/>
                                        <p:tgtEl>
                                          <p:spTgt spid="4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animEffect filter="fade" transition="in">
                                      <p:cBhvr>
                                        <p:cTn dur="500"/>
                                        <p:tgtEl>
                                          <p:spTgt spid="4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49"/>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486" name="Google Shape;486;p49"/>
          <p:cNvSpPr txBox="1"/>
          <p:nvPr>
            <p:ph idx="2" type="body"/>
          </p:nvPr>
        </p:nvSpPr>
        <p:spPr>
          <a:xfrm>
            <a:off x="277813" y="1887538"/>
            <a:ext cx="8866187" cy="757237"/>
          </a:xfrm>
          <a:prstGeom prst="rect">
            <a:avLst/>
          </a:prstGeom>
          <a:noFill/>
          <a:ln>
            <a:noFill/>
          </a:ln>
        </p:spPr>
        <p:txBody>
          <a:bodyPr anchorCtr="0" anchor="t" bIns="45700" lIns="91425" spcFirstLastPara="1" rIns="91425" wrap="square" tIns="45700">
            <a:noAutofit/>
          </a:bodyPr>
          <a:lstStyle/>
          <a:p>
            <a:pPr indent="-350838" lvl="0" marL="350838" rtl="0" algn="l">
              <a:spcBef>
                <a:spcPts val="0"/>
              </a:spcBef>
              <a:spcAft>
                <a:spcPts val="0"/>
              </a:spcAft>
              <a:buClr>
                <a:schemeClr val="lt1"/>
              </a:buClr>
              <a:buSzPts val="2000"/>
              <a:buFont typeface="Arial"/>
              <a:buChar char="•"/>
            </a:pPr>
            <a:r>
              <a:rPr lang="ru-RU"/>
              <a:t>Чтобы увеличить размер шрифта, нажмите кнопку </a:t>
            </a:r>
            <a:r>
              <a:rPr b="1" lang="ru-RU"/>
              <a:t>Увеличить размер шрифта     </a:t>
            </a:r>
            <a:r>
              <a:rPr lang="ru-RU"/>
              <a:t>.</a:t>
            </a:r>
            <a:endParaRPr/>
          </a:p>
        </p:txBody>
      </p:sp>
      <p:sp>
        <p:nvSpPr>
          <p:cNvPr id="487" name="Google Shape;487;p49"/>
          <p:cNvSpPr txBox="1"/>
          <p:nvPr>
            <p:ph type="title"/>
          </p:nvPr>
        </p:nvSpPr>
        <p:spPr>
          <a:xfrm>
            <a:off x="225425" y="55563"/>
            <a:ext cx="8901113"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Форматирование и редактирование данных </a:t>
            </a:r>
            <a:endParaRPr/>
          </a:p>
        </p:txBody>
      </p:sp>
      <p:sp>
        <p:nvSpPr>
          <p:cNvPr id="488" name="Google Shape;488;p49"/>
          <p:cNvSpPr/>
          <p:nvPr/>
        </p:nvSpPr>
        <p:spPr>
          <a:xfrm>
            <a:off x="277813" y="854075"/>
            <a:ext cx="8866187"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В группе </a:t>
            </a:r>
            <a:r>
              <a:rPr b="1" lang="ru-RU" sz="2000">
                <a:solidFill>
                  <a:schemeClr val="lt1"/>
                </a:solidFill>
                <a:latin typeface="Arial"/>
                <a:ea typeface="Arial"/>
                <a:cs typeface="Arial"/>
                <a:sym typeface="Arial"/>
              </a:rPr>
              <a:t>Шрифт</a:t>
            </a:r>
            <a:r>
              <a:rPr lang="ru-RU" sz="2000">
                <a:solidFill>
                  <a:schemeClr val="lt1"/>
                </a:solidFill>
                <a:latin typeface="Arial"/>
                <a:ea typeface="Arial"/>
                <a:cs typeface="Arial"/>
                <a:sym typeface="Arial"/>
              </a:rPr>
              <a:t> также можно изменить другие параметры форматирования и редактирования.</a:t>
            </a:r>
            <a:endParaRPr/>
          </a:p>
        </p:txBody>
      </p:sp>
      <p:pic>
        <p:nvPicPr>
          <p:cNvPr descr="Значок кнопки" id="489" name="Google Shape;489;p49"/>
          <p:cNvPicPr preferRelativeResize="0"/>
          <p:nvPr/>
        </p:nvPicPr>
        <p:blipFill rotWithShape="1">
          <a:blip r:embed="rId3">
            <a:alphaModFix/>
          </a:blip>
          <a:srcRect b="0" l="0" r="0" t="0"/>
          <a:stretch/>
        </p:blipFill>
        <p:spPr>
          <a:xfrm>
            <a:off x="2752725" y="2227263"/>
            <a:ext cx="301625" cy="287337"/>
          </a:xfrm>
          <a:prstGeom prst="rect">
            <a:avLst/>
          </a:prstGeom>
          <a:noFill/>
          <a:ln>
            <a:noFill/>
          </a:ln>
        </p:spPr>
      </p:pic>
      <p:sp>
        <p:nvSpPr>
          <p:cNvPr id="490" name="Google Shape;490;p49"/>
          <p:cNvSpPr/>
          <p:nvPr/>
        </p:nvSpPr>
        <p:spPr>
          <a:xfrm>
            <a:off x="277813" y="2882900"/>
            <a:ext cx="8375650" cy="1019175"/>
          </a:xfrm>
          <a:prstGeom prst="rect">
            <a:avLst/>
          </a:prstGeom>
          <a:noFill/>
          <a:ln>
            <a:noFill/>
          </a:ln>
        </p:spPr>
        <p:txBody>
          <a:bodyPr anchorCtr="0" anchor="t" bIns="45700" lIns="91425" spcFirstLastPara="1" rIns="91425" wrap="square" tIns="45700">
            <a:noAutofit/>
          </a:bodyPr>
          <a:lstStyle/>
          <a:p>
            <a:pPr indent="-350838" lvl="0" marL="350838" marR="0" rtl="0" algn="l">
              <a:spcBef>
                <a:spcPts val="0"/>
              </a:spcBef>
              <a:spcAft>
                <a:spcPts val="0"/>
              </a:spcAft>
              <a:buClr>
                <a:schemeClr val="lt1"/>
              </a:buClr>
              <a:buSzPts val="2000"/>
              <a:buFont typeface="Arial"/>
              <a:buChar char="•"/>
            </a:pPr>
            <a:r>
              <a:rPr lang="ru-RU" sz="2000">
                <a:solidFill>
                  <a:schemeClr val="lt1"/>
                </a:solidFill>
                <a:latin typeface="Arial"/>
                <a:ea typeface="Arial"/>
                <a:cs typeface="Arial"/>
                <a:sym typeface="Arial"/>
              </a:rPr>
              <a:t>Пока заголовки выделены, их можно центрировать в ячейках. В группе </a:t>
            </a:r>
            <a:r>
              <a:rPr b="1" lang="ru-RU" sz="2000">
                <a:solidFill>
                  <a:schemeClr val="lt1"/>
                </a:solidFill>
                <a:latin typeface="Arial"/>
                <a:ea typeface="Arial"/>
                <a:cs typeface="Arial"/>
                <a:sym typeface="Arial"/>
              </a:rPr>
              <a:t>Выравнивание</a:t>
            </a:r>
            <a:r>
              <a:rPr lang="ru-RU" sz="2000">
                <a:solidFill>
                  <a:schemeClr val="lt1"/>
                </a:solidFill>
                <a:latin typeface="Arial"/>
                <a:ea typeface="Arial"/>
                <a:cs typeface="Arial"/>
                <a:sym typeface="Arial"/>
              </a:rPr>
              <a:t> нажмите кнопку </a:t>
            </a:r>
            <a:r>
              <a:rPr b="1" lang="ru-RU" sz="2000">
                <a:solidFill>
                  <a:schemeClr val="lt1"/>
                </a:solidFill>
                <a:latin typeface="Arial"/>
                <a:ea typeface="Arial"/>
                <a:cs typeface="Arial"/>
                <a:sym typeface="Arial"/>
              </a:rPr>
              <a:t>Выравнивание по центру     </a:t>
            </a:r>
            <a:r>
              <a:rPr lang="ru-RU" sz="2000">
                <a:solidFill>
                  <a:schemeClr val="lt1"/>
                </a:solidFill>
                <a:latin typeface="Arial"/>
                <a:ea typeface="Arial"/>
                <a:cs typeface="Arial"/>
                <a:sym typeface="Arial"/>
              </a:rPr>
              <a:t>.</a:t>
            </a:r>
            <a:endParaRPr/>
          </a:p>
        </p:txBody>
      </p:sp>
      <p:sp>
        <p:nvSpPr>
          <p:cNvPr id="491" name="Google Shape;491;p49"/>
          <p:cNvSpPr/>
          <p:nvPr/>
        </p:nvSpPr>
        <p:spPr>
          <a:xfrm>
            <a:off x="277813" y="4189413"/>
            <a:ext cx="8866187" cy="1427162"/>
          </a:xfrm>
          <a:prstGeom prst="rect">
            <a:avLst/>
          </a:prstGeom>
          <a:noFill/>
          <a:ln>
            <a:noFill/>
          </a:ln>
        </p:spPr>
        <p:txBody>
          <a:bodyPr anchorCtr="0" anchor="t" bIns="45700" lIns="91425" spcFirstLastPara="1" rIns="91425" wrap="square" tIns="45700">
            <a:noAutofit/>
          </a:bodyPr>
          <a:lstStyle/>
          <a:p>
            <a:pPr indent="-350838" lvl="0" marL="350838" marR="0" rtl="0" algn="l">
              <a:spcBef>
                <a:spcPts val="0"/>
              </a:spcBef>
              <a:spcAft>
                <a:spcPts val="0"/>
              </a:spcAft>
              <a:buClr>
                <a:schemeClr val="lt1"/>
              </a:buClr>
              <a:buSzPts val="2000"/>
              <a:buFont typeface="Arial"/>
              <a:buChar char="•"/>
            </a:pPr>
            <a:r>
              <a:rPr lang="ru-RU" sz="2000">
                <a:solidFill>
                  <a:schemeClr val="lt1"/>
                </a:solidFill>
                <a:latin typeface="Arial"/>
                <a:ea typeface="Arial"/>
                <a:cs typeface="Arial"/>
                <a:sym typeface="Arial"/>
              </a:rPr>
              <a:t>Наконец, можно ввести еще один заказ — на острый соус. Выберите имя этого продукта и в группе </a:t>
            </a:r>
            <a:r>
              <a:rPr b="1" lang="ru-RU" sz="2000">
                <a:solidFill>
                  <a:schemeClr val="lt1"/>
                </a:solidFill>
                <a:latin typeface="Arial"/>
                <a:ea typeface="Arial"/>
                <a:cs typeface="Arial"/>
                <a:sym typeface="Arial"/>
              </a:rPr>
              <a:t>Буфер обмена</a:t>
            </a:r>
            <a:r>
              <a:rPr lang="ru-RU" sz="2000">
                <a:solidFill>
                  <a:schemeClr val="lt1"/>
                </a:solidFill>
                <a:latin typeface="Arial"/>
                <a:ea typeface="Arial"/>
                <a:cs typeface="Arial"/>
                <a:sym typeface="Arial"/>
              </a:rPr>
              <a:t> нажмите кнопку </a:t>
            </a:r>
            <a:r>
              <a:rPr b="1" lang="ru-RU" sz="2000">
                <a:solidFill>
                  <a:schemeClr val="lt1"/>
                </a:solidFill>
                <a:latin typeface="Arial"/>
                <a:ea typeface="Arial"/>
                <a:cs typeface="Arial"/>
                <a:sym typeface="Arial"/>
              </a:rPr>
              <a:t>Копировать     </a:t>
            </a:r>
            <a:r>
              <a:rPr lang="ru-RU" sz="2000">
                <a:solidFill>
                  <a:schemeClr val="lt1"/>
                </a:solidFill>
                <a:latin typeface="Arial"/>
                <a:ea typeface="Arial"/>
                <a:cs typeface="Arial"/>
                <a:sym typeface="Arial"/>
              </a:rPr>
              <a:t>. Затем щелкните нижнюю строку и снова в группе </a:t>
            </a:r>
            <a:r>
              <a:rPr b="1" lang="ru-RU" sz="2000">
                <a:solidFill>
                  <a:schemeClr val="lt1"/>
                </a:solidFill>
                <a:latin typeface="Arial"/>
                <a:ea typeface="Arial"/>
                <a:cs typeface="Arial"/>
                <a:sym typeface="Arial"/>
              </a:rPr>
              <a:t>Буфер обмена</a:t>
            </a:r>
            <a:r>
              <a:rPr lang="ru-RU" sz="2000">
                <a:solidFill>
                  <a:schemeClr val="lt1"/>
                </a:solidFill>
                <a:latin typeface="Arial"/>
                <a:ea typeface="Arial"/>
                <a:cs typeface="Arial"/>
                <a:sym typeface="Arial"/>
              </a:rPr>
              <a:t> нажмите кнопку </a:t>
            </a:r>
            <a:r>
              <a:rPr b="1" lang="ru-RU" sz="2000">
                <a:solidFill>
                  <a:schemeClr val="lt1"/>
                </a:solidFill>
                <a:latin typeface="Arial"/>
                <a:ea typeface="Arial"/>
                <a:cs typeface="Arial"/>
                <a:sym typeface="Arial"/>
              </a:rPr>
              <a:t>Вставить     </a:t>
            </a:r>
            <a:r>
              <a:rPr lang="ru-RU" sz="2000">
                <a:solidFill>
                  <a:schemeClr val="lt1"/>
                </a:solidFill>
                <a:latin typeface="Arial"/>
                <a:ea typeface="Arial"/>
                <a:cs typeface="Arial"/>
                <a:sym typeface="Arial"/>
              </a:rPr>
              <a:t>. </a:t>
            </a:r>
            <a:endParaRPr/>
          </a:p>
        </p:txBody>
      </p:sp>
      <p:pic>
        <p:nvPicPr>
          <p:cNvPr descr="Значок кнопки" id="492" name="Google Shape;492;p49"/>
          <p:cNvPicPr preferRelativeResize="0"/>
          <p:nvPr/>
        </p:nvPicPr>
        <p:blipFill rotWithShape="1">
          <a:blip r:embed="rId4">
            <a:alphaModFix/>
          </a:blip>
          <a:srcRect b="0" l="0" r="0" t="0"/>
          <a:stretch/>
        </p:blipFill>
        <p:spPr>
          <a:xfrm>
            <a:off x="1647825" y="3527425"/>
            <a:ext cx="301625" cy="287338"/>
          </a:xfrm>
          <a:prstGeom prst="rect">
            <a:avLst/>
          </a:prstGeom>
          <a:noFill/>
          <a:ln>
            <a:noFill/>
          </a:ln>
        </p:spPr>
      </p:pic>
      <p:pic>
        <p:nvPicPr>
          <p:cNvPr descr="Значок кнопки" id="493" name="Google Shape;493;p49"/>
          <p:cNvPicPr preferRelativeResize="0"/>
          <p:nvPr/>
        </p:nvPicPr>
        <p:blipFill rotWithShape="1">
          <a:blip r:embed="rId5">
            <a:alphaModFix/>
          </a:blip>
          <a:srcRect b="0" l="0" r="0" t="0"/>
          <a:stretch/>
        </p:blipFill>
        <p:spPr>
          <a:xfrm>
            <a:off x="2266950" y="4835525"/>
            <a:ext cx="301625" cy="287338"/>
          </a:xfrm>
          <a:prstGeom prst="rect">
            <a:avLst/>
          </a:prstGeom>
          <a:noFill/>
          <a:ln>
            <a:noFill/>
          </a:ln>
        </p:spPr>
      </p:pic>
      <p:pic>
        <p:nvPicPr>
          <p:cNvPr descr="Значок кнопки" id="494" name="Google Shape;494;p49"/>
          <p:cNvPicPr preferRelativeResize="0"/>
          <p:nvPr/>
        </p:nvPicPr>
        <p:blipFill rotWithShape="1">
          <a:blip r:embed="rId6">
            <a:alphaModFix/>
          </a:blip>
          <a:srcRect b="0" l="0" r="0" t="0"/>
          <a:stretch/>
        </p:blipFill>
        <p:spPr>
          <a:xfrm>
            <a:off x="5794375" y="5126038"/>
            <a:ext cx="301625" cy="28733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animEffect filter="fade" transition="in">
                                      <p:cBhvr>
                                        <p:cTn dur="500"/>
                                        <p:tgtEl>
                                          <p:spTgt spid="4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500"/>
                                        <p:tgtEl>
                                          <p:spTgt spid="48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Effect filter="fade" transition="in">
                                      <p:cBhvr>
                                        <p:cTn dur="500"/>
                                        <p:tgtEl>
                                          <p:spTgt spid="490">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animEffect filter="fade" transition="in">
                                      <p:cBhvr>
                                        <p:cTn dur="500"/>
                                        <p:tgtEl>
                                          <p:spTgt spid="491">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pic>
        <p:nvPicPr>
          <p:cNvPr descr="Использование кнопки «Сумма» на вкладке «Главная» для ввода формулы" id="500" name="Google Shape;500;p50"/>
          <p:cNvPicPr preferRelativeResize="0"/>
          <p:nvPr/>
        </p:nvPicPr>
        <p:blipFill rotWithShape="1">
          <a:blip r:embed="rId3">
            <a:alphaModFix/>
          </a:blip>
          <a:srcRect b="0" l="0" r="0" t="0"/>
          <a:stretch/>
        </p:blipFill>
        <p:spPr>
          <a:xfrm>
            <a:off x="376238" y="890588"/>
            <a:ext cx="5667375" cy="2857500"/>
          </a:xfrm>
          <a:prstGeom prst="rect">
            <a:avLst/>
          </a:prstGeom>
          <a:noFill/>
          <a:ln>
            <a:noFill/>
          </a:ln>
        </p:spPr>
      </p:pic>
      <p:sp>
        <p:nvSpPr>
          <p:cNvPr id="501" name="Google Shape;501;p5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02" name="Google Shape;502;p50"/>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Ввод формулы</a:t>
            </a:r>
            <a:endParaRPr/>
          </a:p>
        </p:txBody>
      </p:sp>
      <p:sp>
        <p:nvSpPr>
          <p:cNvPr id="503" name="Google Shape;503;p50"/>
          <p:cNvSpPr/>
          <p:nvPr/>
        </p:nvSpPr>
        <p:spPr>
          <a:xfrm>
            <a:off x="6119813" y="819150"/>
            <a:ext cx="3024187" cy="16462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Допустим, перед сдачей отчета необходимо суммировать числа в столбце «Количество». </a:t>
            </a:r>
            <a:endParaRPr/>
          </a:p>
        </p:txBody>
      </p:sp>
      <p:cxnSp>
        <p:nvCxnSpPr>
          <p:cNvPr id="504" name="Google Shape;504;p50"/>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505" name="Google Shape;505;p50"/>
          <p:cNvSpPr/>
          <p:nvPr/>
        </p:nvSpPr>
        <p:spPr>
          <a:xfrm>
            <a:off x="676275" y="4025900"/>
            <a:ext cx="6711950" cy="2516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Поместите курсор в последнюю ячейку столбца «Количество» и нажмите кнопку </a:t>
            </a:r>
            <a:r>
              <a:rPr b="1" lang="ru-RU" sz="1800">
                <a:solidFill>
                  <a:srgbClr val="FFCC00"/>
                </a:solidFill>
                <a:latin typeface="Arial"/>
                <a:ea typeface="Arial"/>
                <a:cs typeface="Arial"/>
                <a:sym typeface="Arial"/>
              </a:rPr>
              <a:t>«Сумма» </a:t>
            </a:r>
            <a:r>
              <a:rPr lang="ru-RU" sz="1800">
                <a:solidFill>
                  <a:srgbClr val="FFCC00"/>
                </a:solidFill>
                <a:latin typeface="Arial"/>
                <a:ea typeface="Arial"/>
                <a:cs typeface="Arial"/>
                <a:sym typeface="Arial"/>
              </a:rPr>
              <a:t>на вкладке </a:t>
            </a:r>
            <a:r>
              <a:rPr b="1" lang="ru-RU" sz="1800">
                <a:solidFill>
                  <a:srgbClr val="FFCC00"/>
                </a:solidFill>
                <a:latin typeface="Arial"/>
                <a:ea typeface="Arial"/>
                <a:cs typeface="Arial"/>
                <a:sym typeface="Arial"/>
              </a:rPr>
              <a:t>«Главная».</a:t>
            </a:r>
            <a:r>
              <a:rPr lang="ru-RU" sz="1800">
                <a:solidFill>
                  <a:srgbClr val="FFCC00"/>
                </a:solidFill>
                <a:latin typeface="Arial"/>
                <a:ea typeface="Arial"/>
                <a:cs typeface="Arial"/>
                <a:sym typeface="Arial"/>
              </a:rPr>
              <a:t> (В группе </a:t>
            </a:r>
            <a:r>
              <a:rPr b="1" lang="ru-RU" sz="1800">
                <a:solidFill>
                  <a:srgbClr val="FFCC00"/>
                </a:solidFill>
                <a:latin typeface="Arial"/>
                <a:ea typeface="Arial"/>
                <a:cs typeface="Arial"/>
                <a:sym typeface="Arial"/>
              </a:rPr>
              <a:t>«Правка» </a:t>
            </a:r>
            <a:r>
              <a:rPr lang="ru-RU" sz="1800">
                <a:solidFill>
                  <a:srgbClr val="FFCC00"/>
                </a:solidFill>
                <a:latin typeface="Arial"/>
                <a:ea typeface="Arial"/>
                <a:cs typeface="Arial"/>
                <a:sym typeface="Arial"/>
              </a:rPr>
              <a:t>.)  </a:t>
            </a:r>
            <a:endParaRPr/>
          </a:p>
          <a:p>
            <a:pPr indent="0" lvl="0" marL="0" marR="0" rtl="0" algn="l">
              <a:spcBef>
                <a:spcPts val="1170"/>
              </a:spcBef>
              <a:spcAft>
                <a:spcPts val="0"/>
              </a:spcAft>
              <a:buNone/>
            </a:pPr>
            <a:r>
              <a:rPr lang="ru-RU" sz="1800">
                <a:solidFill>
                  <a:srgbClr val="FFCC00"/>
                </a:solidFill>
                <a:latin typeface="Arial"/>
                <a:ea typeface="Arial"/>
                <a:cs typeface="Arial"/>
                <a:sym typeface="Arial"/>
              </a:rPr>
              <a:t>Нажмите клавишу ВВОД, чтобы отобразить результат вычислений по формуле. </a:t>
            </a:r>
            <a:endParaRPr/>
          </a:p>
          <a:p>
            <a:pPr indent="0" lvl="0" marL="0" marR="0" rtl="0" algn="l">
              <a:spcBef>
                <a:spcPts val="1170"/>
              </a:spcBef>
              <a:spcAft>
                <a:spcPts val="0"/>
              </a:spcAft>
              <a:buNone/>
            </a:pPr>
            <a:r>
              <a:t/>
            </a:r>
            <a:endParaRPr sz="1800">
              <a:solidFill>
                <a:schemeClr val="lt1"/>
              </a:solidFill>
              <a:latin typeface="Arial"/>
              <a:ea typeface="Arial"/>
              <a:cs typeface="Arial"/>
              <a:sym typeface="Arial"/>
            </a:endParaRPr>
          </a:p>
          <a:p>
            <a:pPr indent="0" lvl="0" marL="0" marR="0" rtl="0" algn="l">
              <a:spcBef>
                <a:spcPts val="810"/>
              </a:spcBef>
              <a:spcAft>
                <a:spcPts val="0"/>
              </a:spcAft>
              <a:buNone/>
            </a:pPr>
            <a:r>
              <a:t/>
            </a:r>
            <a:endParaRPr sz="1800">
              <a:solidFill>
                <a:schemeClr val="lt1"/>
              </a:solidFill>
              <a:latin typeface="Arial"/>
              <a:ea typeface="Arial"/>
              <a:cs typeface="Arial"/>
              <a:sym typeface="Arial"/>
            </a:endParaRPr>
          </a:p>
        </p:txBody>
      </p:sp>
      <p:sp>
        <p:nvSpPr>
          <p:cNvPr id="506" name="Google Shape;506;p50"/>
          <p:cNvSpPr/>
          <p:nvPr/>
        </p:nvSpPr>
        <p:spPr>
          <a:xfrm>
            <a:off x="6119813" y="2681288"/>
            <a:ext cx="3024187" cy="9604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Все просто: нажмите кнопку </a:t>
            </a:r>
            <a:r>
              <a:rPr b="1" lang="ru-RU" sz="2000">
                <a:solidFill>
                  <a:schemeClr val="lt1"/>
                </a:solidFill>
                <a:latin typeface="Arial"/>
                <a:ea typeface="Arial"/>
                <a:cs typeface="Arial"/>
                <a:sym typeface="Arial"/>
              </a:rPr>
              <a:t>Сумма     </a:t>
            </a:r>
            <a:r>
              <a:rPr lang="ru-RU" sz="2000">
                <a:solidFill>
                  <a:schemeClr val="lt1"/>
                </a:solidFill>
                <a:latin typeface="Arial"/>
                <a:ea typeface="Arial"/>
                <a:cs typeface="Arial"/>
                <a:sym typeface="Arial"/>
              </a:rPr>
              <a:t>. </a:t>
            </a:r>
            <a:endParaRPr/>
          </a:p>
        </p:txBody>
      </p:sp>
      <p:pic>
        <p:nvPicPr>
          <p:cNvPr descr="Значок кнопки" id="507" name="Google Shape;507;p50"/>
          <p:cNvPicPr preferRelativeResize="0"/>
          <p:nvPr/>
        </p:nvPicPr>
        <p:blipFill rotWithShape="1">
          <a:blip r:embed="rId4">
            <a:alphaModFix/>
          </a:blip>
          <a:srcRect b="0" l="0" r="0" t="0"/>
          <a:stretch/>
        </p:blipFill>
        <p:spPr>
          <a:xfrm>
            <a:off x="7942263" y="3028950"/>
            <a:ext cx="301625" cy="287338"/>
          </a:xfrm>
          <a:prstGeom prst="rect">
            <a:avLst/>
          </a:prstGeom>
          <a:noFill/>
          <a:ln>
            <a:noFill/>
          </a:ln>
        </p:spPr>
      </p:pic>
      <p:pic>
        <p:nvPicPr>
          <p:cNvPr id="508" name="Google Shape;508;p50"/>
          <p:cNvPicPr preferRelativeResize="0"/>
          <p:nvPr/>
        </p:nvPicPr>
        <p:blipFill rotWithShape="1">
          <a:blip r:embed="rId5">
            <a:alphaModFix/>
          </a:blip>
          <a:srcRect b="0" l="0" r="0" t="0"/>
          <a:stretch/>
        </p:blipFill>
        <p:spPr>
          <a:xfrm>
            <a:off x="339725" y="4059238"/>
            <a:ext cx="269875" cy="303212"/>
          </a:xfrm>
          <a:prstGeom prst="rect">
            <a:avLst/>
          </a:prstGeom>
          <a:noFill/>
          <a:ln>
            <a:noFill/>
          </a:ln>
        </p:spPr>
      </p:pic>
      <p:pic>
        <p:nvPicPr>
          <p:cNvPr id="509" name="Google Shape;509;p50"/>
          <p:cNvPicPr preferRelativeResize="0"/>
          <p:nvPr/>
        </p:nvPicPr>
        <p:blipFill rotWithShape="1">
          <a:blip r:embed="rId6">
            <a:alphaModFix/>
          </a:blip>
          <a:srcRect b="0" l="0" r="0" t="0"/>
          <a:stretch/>
        </p:blipFill>
        <p:spPr>
          <a:xfrm>
            <a:off x="339725" y="5059363"/>
            <a:ext cx="269875" cy="303212"/>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animEffect filter="fade" transition="in">
                                      <p:cBhvr>
                                        <p:cTn dur="500"/>
                                        <p:tgtEl>
                                          <p:spTgt spid="5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animEffect filter="fade" transition="in">
                                      <p:cBhvr>
                                        <p:cTn dur="500"/>
                                        <p:tgtEl>
                                          <p:spTgt spid="5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animEffect filter="fade" transition="in">
                                      <p:cBhvr>
                                        <p:cTn dur="500"/>
                                        <p:tgtEl>
                                          <p:spTgt spid="5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animEffect filter="fade" transition="in">
                                      <p:cBhvr>
                                        <p:cTn dur="500"/>
                                        <p:tgtEl>
                                          <p:spTgt spid="50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5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16" name="Google Shape;516;p51"/>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Добавление колонтитулов</a:t>
            </a:r>
            <a:endParaRPr/>
          </a:p>
        </p:txBody>
      </p:sp>
      <p:sp>
        <p:nvSpPr>
          <p:cNvPr id="517" name="Google Shape;517;p51"/>
          <p:cNvSpPr/>
          <p:nvPr/>
        </p:nvSpPr>
        <p:spPr>
          <a:xfrm>
            <a:off x="6119813" y="819150"/>
            <a:ext cx="30241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Завершая оформление листа, вы решили добавить в него колонтитулы.</a:t>
            </a:r>
            <a:endParaRPr/>
          </a:p>
          <a:p>
            <a:pPr indent="0" lvl="0" marL="0" marR="0" rtl="0" algn="l">
              <a:spcBef>
                <a:spcPts val="1900"/>
              </a:spcBef>
              <a:spcAft>
                <a:spcPts val="0"/>
              </a:spcAft>
              <a:buNone/>
            </a:pPr>
            <a:r>
              <a:rPr lang="ru-RU" sz="2000">
                <a:solidFill>
                  <a:schemeClr val="lt1"/>
                </a:solidFill>
                <a:latin typeface="Arial"/>
                <a:ea typeface="Arial"/>
                <a:cs typeface="Arial"/>
                <a:sym typeface="Arial"/>
              </a:rPr>
              <a:t>Они помогут всем понять смысл данных.</a:t>
            </a:r>
            <a:endParaRPr/>
          </a:p>
        </p:txBody>
      </p:sp>
      <p:cxnSp>
        <p:nvCxnSpPr>
          <p:cNvPr id="518" name="Google Shape;518;p51"/>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519" name="Google Shape;519;p51"/>
          <p:cNvSpPr/>
          <p:nvPr/>
        </p:nvSpPr>
        <p:spPr>
          <a:xfrm>
            <a:off x="260350" y="4502150"/>
            <a:ext cx="8075613" cy="1200150"/>
          </a:xfrm>
          <a:prstGeom prst="rect">
            <a:avLst/>
          </a:prstGeom>
          <a:noFill/>
          <a:ln>
            <a:noFill/>
          </a:ln>
        </p:spPr>
        <p:txBody>
          <a:bodyPr anchorCtr="0" anchor="t" bIns="45700" lIns="91425" spcFirstLastPara="1" rIns="91425" wrap="square" tIns="45700">
            <a:noAutofit/>
          </a:bodyPr>
          <a:lstStyle/>
          <a:p>
            <a:pPr indent="-288925" lvl="0" marL="288925" marR="0" rtl="0" algn="l">
              <a:spcBef>
                <a:spcPts val="0"/>
              </a:spcBef>
              <a:spcAft>
                <a:spcPts val="0"/>
              </a:spcAft>
              <a:buClr>
                <a:srgbClr val="FFCC00"/>
              </a:buClr>
              <a:buSzPts val="1800"/>
              <a:buFont typeface="Arial"/>
              <a:buAutoNum type="arabicPeriod"/>
            </a:pPr>
            <a:r>
              <a:rPr lang="ru-RU" sz="1800">
                <a:solidFill>
                  <a:srgbClr val="FFCC00"/>
                </a:solidFill>
                <a:latin typeface="Arial"/>
                <a:ea typeface="Arial"/>
                <a:cs typeface="Arial"/>
                <a:sym typeface="Arial"/>
              </a:rPr>
              <a:t>Переключитесь в режим разметки страницы. Можно щелкнуть вкладку </a:t>
            </a:r>
            <a:r>
              <a:rPr b="1" lang="ru-RU" sz="1800">
                <a:solidFill>
                  <a:srgbClr val="FFCC00"/>
                </a:solidFill>
                <a:latin typeface="Arial"/>
                <a:ea typeface="Arial"/>
                <a:cs typeface="Arial"/>
                <a:sym typeface="Arial"/>
              </a:rPr>
              <a:t>«Вид», </a:t>
            </a:r>
            <a:r>
              <a:rPr lang="ru-RU" sz="1800">
                <a:solidFill>
                  <a:srgbClr val="FFCC00"/>
                </a:solidFill>
                <a:latin typeface="Arial"/>
                <a:ea typeface="Arial"/>
                <a:cs typeface="Arial"/>
                <a:sym typeface="Arial"/>
              </a:rPr>
              <a:t>а затем нажать кнопку </a:t>
            </a:r>
            <a:r>
              <a:rPr b="1" lang="ru-RU" sz="1800">
                <a:solidFill>
                  <a:srgbClr val="FFCC00"/>
                </a:solidFill>
                <a:latin typeface="Arial"/>
                <a:ea typeface="Arial"/>
                <a:cs typeface="Arial"/>
                <a:sym typeface="Arial"/>
              </a:rPr>
              <a:t>«Режим разметки страницы» </a:t>
            </a:r>
            <a:r>
              <a:rPr lang="ru-RU" sz="1800">
                <a:solidFill>
                  <a:srgbClr val="FFCC00"/>
                </a:solidFill>
                <a:latin typeface="Arial"/>
                <a:ea typeface="Arial"/>
                <a:cs typeface="Arial"/>
                <a:sym typeface="Arial"/>
              </a:rPr>
              <a:t>в группе </a:t>
            </a:r>
            <a:r>
              <a:rPr b="1" lang="ru-RU" sz="1800">
                <a:solidFill>
                  <a:srgbClr val="FFCC00"/>
                </a:solidFill>
                <a:latin typeface="Arial"/>
                <a:ea typeface="Arial"/>
                <a:cs typeface="Arial"/>
                <a:sym typeface="Arial"/>
              </a:rPr>
              <a:t>«Режимы просмотра книги».</a:t>
            </a:r>
            <a:r>
              <a:rPr lang="ru-RU" sz="1800">
                <a:solidFill>
                  <a:srgbClr val="FFCC00"/>
                </a:solidFill>
                <a:latin typeface="Arial"/>
                <a:ea typeface="Arial"/>
                <a:cs typeface="Arial"/>
                <a:sym typeface="Arial"/>
              </a:rPr>
              <a:t> Кроме того, можно нажать среднюю кнопку на панели инструментов </a:t>
            </a:r>
            <a:r>
              <a:rPr b="1" lang="ru-RU" sz="1800">
                <a:solidFill>
                  <a:srgbClr val="FFCC00"/>
                </a:solidFill>
                <a:latin typeface="Arial"/>
                <a:ea typeface="Arial"/>
                <a:cs typeface="Arial"/>
                <a:sym typeface="Arial"/>
              </a:rPr>
              <a:t>«Вид»</a:t>
            </a:r>
            <a:r>
              <a:rPr lang="ru-RU" sz="1800">
                <a:solidFill>
                  <a:srgbClr val="FFCC00"/>
                </a:solidFill>
                <a:latin typeface="Arial"/>
                <a:ea typeface="Arial"/>
                <a:cs typeface="Arial"/>
                <a:sym typeface="Arial"/>
              </a:rPr>
              <a:t>               в нижней части окна.</a:t>
            </a:r>
            <a:endParaRPr/>
          </a:p>
        </p:txBody>
      </p:sp>
      <p:sp>
        <p:nvSpPr>
          <p:cNvPr id="520" name="Google Shape;520;p51"/>
          <p:cNvSpPr/>
          <p:nvPr/>
        </p:nvSpPr>
        <p:spPr>
          <a:xfrm>
            <a:off x="260350" y="4019550"/>
            <a:ext cx="59340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Вот, что нужно сделать:</a:t>
            </a:r>
            <a:endParaRPr/>
          </a:p>
        </p:txBody>
      </p:sp>
      <p:pic>
        <p:nvPicPr>
          <p:cNvPr descr="Панель инструментов «Вид»" id="521" name="Google Shape;521;p51"/>
          <p:cNvPicPr preferRelativeResize="0"/>
          <p:nvPr/>
        </p:nvPicPr>
        <p:blipFill rotWithShape="1">
          <a:blip r:embed="rId3">
            <a:alphaModFix/>
          </a:blip>
          <a:srcRect b="0" l="0" r="0" t="0"/>
          <a:stretch/>
        </p:blipFill>
        <p:spPr>
          <a:xfrm>
            <a:off x="4821238" y="5389563"/>
            <a:ext cx="850900" cy="274637"/>
          </a:xfrm>
          <a:prstGeom prst="rect">
            <a:avLst/>
          </a:prstGeom>
          <a:noFill/>
          <a:ln>
            <a:noFill/>
          </a:ln>
        </p:spPr>
      </p:pic>
      <p:pic>
        <p:nvPicPr>
          <p:cNvPr descr="Добавление верхнего колонтитула с помощью ввода текста в область «Заголовок» в верхней части листа" id="522" name="Google Shape;522;p51"/>
          <p:cNvPicPr preferRelativeResize="0"/>
          <p:nvPr>
            <p:ph idx="1" type="body"/>
          </p:nvPr>
        </p:nvPicPr>
        <p:blipFill rotWithShape="1">
          <a:blip r:embed="rId4">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xEl>
                                              <p:pRg end="0" st="0"/>
                                            </p:txEl>
                                          </p:spTgt>
                                        </p:tgtEl>
                                        <p:attrNameLst>
                                          <p:attrName>style.visibility</p:attrName>
                                        </p:attrNameLst>
                                      </p:cBhvr>
                                      <p:to>
                                        <p:strVal val="visible"/>
                                      </p:to>
                                    </p:set>
                                    <p:animEffect filter="fade" transition="in">
                                      <p:cBhvr>
                                        <p:cTn dur="500"/>
                                        <p:tgtEl>
                                          <p:spTgt spid="5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xEl>
                                              <p:pRg end="1" st="1"/>
                                            </p:txEl>
                                          </p:spTgt>
                                        </p:tgtEl>
                                        <p:attrNameLst>
                                          <p:attrName>style.visibility</p:attrName>
                                        </p:attrNameLst>
                                      </p:cBhvr>
                                      <p:to>
                                        <p:strVal val="visible"/>
                                      </p:to>
                                    </p:set>
                                    <p:animEffect filter="fade" transition="in">
                                      <p:cBhvr>
                                        <p:cTn dur="500"/>
                                        <p:tgtEl>
                                          <p:spTgt spid="5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animEffect filter="fade" transition="in">
                                      <p:cBhvr>
                                        <p:cTn dur="500"/>
                                        <p:tgtEl>
                                          <p:spTgt spid="5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Effect filter="fade" transition="in">
                                      <p:cBhvr>
                                        <p:cTn dur="500"/>
                                        <p:tgtEl>
                                          <p:spTgt spid="51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5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29" name="Google Shape;529;p52"/>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Добавление колонтитулов</a:t>
            </a:r>
            <a:endParaRPr/>
          </a:p>
        </p:txBody>
      </p:sp>
      <p:sp>
        <p:nvSpPr>
          <p:cNvPr id="530" name="Google Shape;530;p52"/>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Завершая оформление листа, вы решили добавить в него колонтитулы.</a:t>
            </a:r>
            <a:endParaRPr/>
          </a:p>
          <a:p>
            <a:pPr indent="0" lvl="0" marL="0" marR="0" rtl="0" algn="l">
              <a:spcBef>
                <a:spcPts val="1900"/>
              </a:spcBef>
              <a:spcAft>
                <a:spcPts val="0"/>
              </a:spcAft>
              <a:buNone/>
            </a:pPr>
            <a:r>
              <a:rPr lang="ru-RU" sz="2000">
                <a:solidFill>
                  <a:schemeClr val="lt1"/>
                </a:solidFill>
                <a:latin typeface="Arial"/>
                <a:ea typeface="Arial"/>
                <a:cs typeface="Arial"/>
                <a:sym typeface="Arial"/>
              </a:rPr>
              <a:t>Они помогут всем понять смысл данных.</a:t>
            </a:r>
            <a:endParaRPr/>
          </a:p>
        </p:txBody>
      </p:sp>
      <p:cxnSp>
        <p:nvCxnSpPr>
          <p:cNvPr id="531" name="Google Shape;531;p52"/>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532" name="Google Shape;532;p52"/>
          <p:cNvSpPr/>
          <p:nvPr/>
        </p:nvSpPr>
        <p:spPr>
          <a:xfrm>
            <a:off x="279400" y="4502150"/>
            <a:ext cx="8464550" cy="6413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CC00"/>
              </a:buClr>
              <a:buSzPts val="1800"/>
              <a:buFont typeface="Arial"/>
              <a:buAutoNum type="arabicPeriod" startAt="2"/>
            </a:pPr>
            <a:r>
              <a:rPr lang="ru-RU" sz="1800">
                <a:solidFill>
                  <a:srgbClr val="FFCC00"/>
                </a:solidFill>
                <a:latin typeface="Arial"/>
                <a:ea typeface="Arial"/>
                <a:cs typeface="Arial"/>
                <a:sym typeface="Arial"/>
              </a:rPr>
              <a:t>Щелкните в верхней части страницы, которая содержит надпись </a:t>
            </a:r>
            <a:r>
              <a:rPr b="1" lang="ru-RU" sz="1800">
                <a:solidFill>
                  <a:srgbClr val="FFCC00"/>
                </a:solidFill>
                <a:latin typeface="Arial"/>
                <a:ea typeface="Arial"/>
                <a:cs typeface="Arial"/>
                <a:sym typeface="Arial"/>
              </a:rPr>
              <a:t>«Щелкните, чтобы добавить колонтитул»</a:t>
            </a:r>
            <a:r>
              <a:rPr lang="ru-RU" sz="1800">
                <a:solidFill>
                  <a:srgbClr val="FFCC00"/>
                </a:solidFill>
                <a:latin typeface="Arial"/>
                <a:ea typeface="Arial"/>
                <a:cs typeface="Arial"/>
                <a:sym typeface="Arial"/>
              </a:rPr>
              <a:t>. </a:t>
            </a:r>
            <a:endParaRPr/>
          </a:p>
        </p:txBody>
      </p:sp>
      <p:sp>
        <p:nvSpPr>
          <p:cNvPr id="533" name="Google Shape;533;p52"/>
          <p:cNvSpPr/>
          <p:nvPr/>
        </p:nvSpPr>
        <p:spPr>
          <a:xfrm>
            <a:off x="260350" y="4019550"/>
            <a:ext cx="59340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Вот, что нужно сделать:</a:t>
            </a:r>
            <a:endParaRPr/>
          </a:p>
        </p:txBody>
      </p:sp>
      <p:sp>
        <p:nvSpPr>
          <p:cNvPr id="534" name="Google Shape;534;p52"/>
          <p:cNvSpPr/>
          <p:nvPr/>
        </p:nvSpPr>
        <p:spPr>
          <a:xfrm>
            <a:off x="279400" y="5226050"/>
            <a:ext cx="7908925" cy="6413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CC00"/>
              </a:buClr>
              <a:buSzPts val="1800"/>
              <a:buFont typeface="Arial"/>
              <a:buAutoNum type="arabicPeriod" startAt="3"/>
            </a:pPr>
            <a:r>
              <a:rPr lang="ru-RU" sz="1800">
                <a:solidFill>
                  <a:srgbClr val="FFCC00"/>
                </a:solidFill>
                <a:latin typeface="Arial"/>
                <a:ea typeface="Arial"/>
                <a:cs typeface="Arial"/>
                <a:sym typeface="Arial"/>
              </a:rPr>
              <a:t>При этом в верхней части </a:t>
            </a:r>
            <a:r>
              <a:rPr b="1" lang="ru-RU" sz="1800">
                <a:solidFill>
                  <a:srgbClr val="FFCC00"/>
                </a:solidFill>
                <a:latin typeface="Arial"/>
                <a:ea typeface="Arial"/>
                <a:cs typeface="Arial"/>
                <a:sym typeface="Arial"/>
              </a:rPr>
              <a:t>ленты </a:t>
            </a:r>
            <a:r>
              <a:rPr lang="ru-RU" sz="1800">
                <a:solidFill>
                  <a:srgbClr val="FFCC00"/>
                </a:solidFill>
                <a:latin typeface="Arial"/>
                <a:ea typeface="Arial"/>
                <a:cs typeface="Arial"/>
                <a:sym typeface="Arial"/>
              </a:rPr>
              <a:t>появятся вкладки </a:t>
            </a:r>
            <a:r>
              <a:rPr b="1" lang="ru-RU" sz="1800">
                <a:solidFill>
                  <a:srgbClr val="FFCC00"/>
                </a:solidFill>
                <a:latin typeface="Arial"/>
                <a:ea typeface="Arial"/>
                <a:cs typeface="Arial"/>
                <a:sym typeface="Arial"/>
              </a:rPr>
              <a:t>«Конструктор»</a:t>
            </a:r>
            <a:r>
              <a:rPr lang="ru-RU" sz="1800">
                <a:solidFill>
                  <a:srgbClr val="FFCC00"/>
                </a:solidFill>
                <a:latin typeface="Arial"/>
                <a:ea typeface="Arial"/>
                <a:cs typeface="Arial"/>
                <a:sym typeface="Arial"/>
              </a:rPr>
              <a:t> и «Колонтитулы». </a:t>
            </a:r>
            <a:endParaRPr/>
          </a:p>
        </p:txBody>
      </p:sp>
      <p:pic>
        <p:nvPicPr>
          <p:cNvPr descr="Добавление верхнего колонтитула с помощью ввода текста в область «Заголовок» в верхней части листа" id="535" name="Google Shape;535;p52"/>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2">
                                            <p:txEl>
                                              <p:pRg end="0" st="0"/>
                                            </p:txEl>
                                          </p:spTgt>
                                        </p:tgtEl>
                                        <p:attrNameLst>
                                          <p:attrName>style.visibility</p:attrName>
                                        </p:attrNameLst>
                                      </p:cBhvr>
                                      <p:to>
                                        <p:strVal val="visible"/>
                                      </p:to>
                                    </p:set>
                                    <p:animEffect filter="fade" transition="in">
                                      <p:cBhvr>
                                        <p:cTn dur="500"/>
                                        <p:tgtEl>
                                          <p:spTgt spid="5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Effect filter="fade" transition="in">
                                      <p:cBhvr>
                                        <p:cTn dur="500"/>
                                        <p:tgtEl>
                                          <p:spTgt spid="5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5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42" name="Google Shape;542;p53"/>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Печать</a:t>
            </a:r>
            <a:endParaRPr/>
          </a:p>
        </p:txBody>
      </p:sp>
      <p:sp>
        <p:nvSpPr>
          <p:cNvPr id="543" name="Google Shape;543;p53"/>
          <p:cNvSpPr/>
          <p:nvPr/>
        </p:nvSpPr>
        <p:spPr>
          <a:xfrm>
            <a:off x="6119813" y="819150"/>
            <a:ext cx="30241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Пришло время вывести отчет на печать.</a:t>
            </a:r>
            <a:endParaRPr/>
          </a:p>
          <a:p>
            <a:pPr indent="0" lvl="0" marL="0" marR="0" rtl="0" algn="l">
              <a:spcBef>
                <a:spcPts val="1900"/>
              </a:spcBef>
              <a:spcAft>
                <a:spcPts val="0"/>
              </a:spcAft>
              <a:buNone/>
            </a:pPr>
            <a:r>
              <a:rPr lang="ru-RU" sz="2000">
                <a:solidFill>
                  <a:schemeClr val="lt1"/>
                </a:solidFill>
                <a:latin typeface="Arial"/>
                <a:ea typeface="Arial"/>
                <a:cs typeface="Arial"/>
                <a:sym typeface="Arial"/>
              </a:rPr>
              <a:t>В режиме разметки страницы можно вносить изменения и просматривать их на экране до отправки документа на печать.</a:t>
            </a:r>
            <a:endParaRPr/>
          </a:p>
        </p:txBody>
      </p:sp>
      <p:cxnSp>
        <p:nvCxnSpPr>
          <p:cNvPr id="544" name="Google Shape;544;p53"/>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545" name="Google Shape;545;p53"/>
          <p:cNvSpPr/>
          <p:nvPr/>
        </p:nvSpPr>
        <p:spPr>
          <a:xfrm>
            <a:off x="260350" y="4486275"/>
            <a:ext cx="8377238" cy="1589088"/>
          </a:xfrm>
          <a:prstGeom prst="rect">
            <a:avLst/>
          </a:prstGeom>
          <a:noFill/>
          <a:ln>
            <a:noFill/>
          </a:ln>
        </p:spPr>
        <p:txBody>
          <a:bodyPr anchorCtr="0" anchor="t" bIns="45700" lIns="91425" spcFirstLastPara="1" rIns="91425" wrap="square" tIns="45700">
            <a:noAutofit/>
          </a:bodyPr>
          <a:lstStyle/>
          <a:p>
            <a:pPr indent="-288925" lvl="0" marL="288925" marR="0" rtl="0" algn="l">
              <a:spcBef>
                <a:spcPts val="0"/>
              </a:spcBef>
              <a:spcAft>
                <a:spcPts val="0"/>
              </a:spcAft>
              <a:buClr>
                <a:srgbClr val="FFCC00"/>
              </a:buClr>
              <a:buSzPts val="1800"/>
              <a:buFont typeface="Arial"/>
              <a:buAutoNum type="arabicPeriod"/>
            </a:pPr>
            <a:r>
              <a:rPr lang="ru-RU" sz="1800">
                <a:solidFill>
                  <a:srgbClr val="FFCC00"/>
                </a:solidFill>
                <a:latin typeface="Arial"/>
                <a:ea typeface="Arial"/>
                <a:cs typeface="Arial"/>
                <a:sym typeface="Arial"/>
              </a:rPr>
              <a:t>Щелкните ссылку </a:t>
            </a:r>
            <a:r>
              <a:rPr b="1" lang="ru-RU" sz="1800">
                <a:solidFill>
                  <a:srgbClr val="FFCC00"/>
                </a:solidFill>
                <a:latin typeface="Arial"/>
                <a:ea typeface="Arial"/>
                <a:cs typeface="Arial"/>
                <a:sym typeface="Arial"/>
              </a:rPr>
              <a:t>Макет страницы</a:t>
            </a:r>
            <a:r>
              <a:rPr lang="ru-RU" sz="1800">
                <a:solidFill>
                  <a:srgbClr val="FFCC00"/>
                </a:solidFill>
                <a:latin typeface="Arial"/>
                <a:ea typeface="Arial"/>
                <a:cs typeface="Arial"/>
                <a:sym typeface="Arial"/>
              </a:rPr>
              <a:t>.</a:t>
            </a:r>
            <a:endParaRPr/>
          </a:p>
          <a:p>
            <a:pPr indent="-288925" lvl="0" marL="288925" marR="0" rtl="0" algn="l">
              <a:spcBef>
                <a:spcPts val="810"/>
              </a:spcBef>
              <a:spcAft>
                <a:spcPts val="0"/>
              </a:spcAft>
              <a:buClr>
                <a:srgbClr val="FFCC00"/>
              </a:buClr>
              <a:buSzPts val="1800"/>
              <a:buFont typeface="Arial"/>
              <a:buAutoNum type="arabicPeriod"/>
            </a:pPr>
            <a:r>
              <a:rPr lang="ru-RU" sz="1800">
                <a:solidFill>
                  <a:srgbClr val="FFCC00"/>
                </a:solidFill>
                <a:latin typeface="Arial"/>
                <a:ea typeface="Arial"/>
                <a:cs typeface="Arial"/>
                <a:sym typeface="Arial"/>
              </a:rPr>
              <a:t>В группе </a:t>
            </a:r>
            <a:r>
              <a:rPr b="1" lang="ru-RU" sz="1800">
                <a:solidFill>
                  <a:srgbClr val="FFCC00"/>
                </a:solidFill>
                <a:latin typeface="Arial"/>
                <a:ea typeface="Arial"/>
                <a:cs typeface="Arial"/>
                <a:sym typeface="Arial"/>
              </a:rPr>
              <a:t>«Параметры страницы» </a:t>
            </a:r>
            <a:r>
              <a:rPr lang="ru-RU" sz="1800">
                <a:solidFill>
                  <a:srgbClr val="FFCC00"/>
                </a:solidFill>
                <a:latin typeface="Arial"/>
                <a:ea typeface="Arial"/>
                <a:cs typeface="Arial"/>
                <a:sym typeface="Arial"/>
              </a:rPr>
              <a:t>нажмите кнопку </a:t>
            </a:r>
            <a:r>
              <a:rPr b="1" lang="ru-RU" sz="1800">
                <a:solidFill>
                  <a:srgbClr val="FFCC00"/>
                </a:solidFill>
                <a:latin typeface="Arial"/>
                <a:ea typeface="Arial"/>
                <a:cs typeface="Arial"/>
                <a:sym typeface="Arial"/>
              </a:rPr>
              <a:t>«Ориентация» </a:t>
            </a:r>
            <a:r>
              <a:rPr lang="ru-RU" sz="1800">
                <a:solidFill>
                  <a:srgbClr val="FFCC00"/>
                </a:solidFill>
                <a:latin typeface="Arial"/>
                <a:ea typeface="Arial"/>
                <a:cs typeface="Arial"/>
                <a:sym typeface="Arial"/>
              </a:rPr>
              <a:t>и выберите значение </a:t>
            </a:r>
            <a:r>
              <a:rPr b="1" lang="ru-RU" sz="1800">
                <a:solidFill>
                  <a:srgbClr val="FFCC00"/>
                </a:solidFill>
                <a:latin typeface="Arial"/>
                <a:ea typeface="Arial"/>
                <a:cs typeface="Arial"/>
                <a:sym typeface="Arial"/>
              </a:rPr>
              <a:t>«Книжная» </a:t>
            </a:r>
            <a:r>
              <a:rPr lang="ru-RU" sz="1800">
                <a:solidFill>
                  <a:srgbClr val="FFCC00"/>
                </a:solidFill>
                <a:latin typeface="Arial"/>
                <a:ea typeface="Arial"/>
                <a:cs typeface="Arial"/>
                <a:sym typeface="Arial"/>
              </a:rPr>
              <a:t>или </a:t>
            </a:r>
            <a:r>
              <a:rPr b="1" lang="ru-RU" sz="1800">
                <a:solidFill>
                  <a:srgbClr val="FFCC00"/>
                </a:solidFill>
                <a:latin typeface="Arial"/>
                <a:ea typeface="Arial"/>
                <a:cs typeface="Arial"/>
                <a:sym typeface="Arial"/>
              </a:rPr>
              <a:t>«Альбомная».</a:t>
            </a:r>
            <a:r>
              <a:rPr lang="ru-RU" sz="1800">
                <a:solidFill>
                  <a:srgbClr val="FFCC00"/>
                </a:solidFill>
                <a:latin typeface="Arial"/>
                <a:ea typeface="Arial"/>
                <a:cs typeface="Arial"/>
                <a:sym typeface="Arial"/>
              </a:rPr>
              <a:t> В режиме разметки страницы вы увидите, как изменится расположение страницы, и как это отразится на представлении данных. </a:t>
            </a:r>
            <a:endParaRPr/>
          </a:p>
        </p:txBody>
      </p:sp>
      <p:sp>
        <p:nvSpPr>
          <p:cNvPr id="546" name="Google Shape;546;p53"/>
          <p:cNvSpPr/>
          <p:nvPr/>
        </p:nvSpPr>
        <p:spPr>
          <a:xfrm>
            <a:off x="260350" y="4019550"/>
            <a:ext cx="7275513"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Режим разметки страницы используется следующим образом:</a:t>
            </a:r>
            <a:endParaRPr/>
          </a:p>
        </p:txBody>
      </p:sp>
      <p:pic>
        <p:nvPicPr>
          <p:cNvPr descr="Вкладка «Разметка страницы»" id="547" name="Google Shape;547;p53"/>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Effect filter="fade" transition="in">
                                      <p:cBhvr>
                                        <p:cTn dur="500"/>
                                        <p:tgtEl>
                                          <p:spTgt spid="5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animEffect filter="fade" transition="in">
                                      <p:cBhvr>
                                        <p:cTn dur="500"/>
                                        <p:tgtEl>
                                          <p:spTgt spid="5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xEl>
                                              <p:pRg end="0" st="0"/>
                                            </p:txEl>
                                          </p:spTgt>
                                        </p:tgtEl>
                                        <p:attrNameLst>
                                          <p:attrName>style.visibility</p:attrName>
                                        </p:attrNameLst>
                                      </p:cBhvr>
                                      <p:to>
                                        <p:strVal val="visible"/>
                                      </p:to>
                                    </p:set>
                                    <p:animEffect filter="fade" transition="in">
                                      <p:cBhvr>
                                        <p:cTn dur="500"/>
                                        <p:tgtEl>
                                          <p:spTgt spid="5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0" st="0"/>
                                            </p:txEl>
                                          </p:spTgt>
                                        </p:tgtEl>
                                        <p:attrNameLst>
                                          <p:attrName>style.visibility</p:attrName>
                                        </p:attrNameLst>
                                      </p:cBhvr>
                                      <p:to>
                                        <p:strVal val="visible"/>
                                      </p:to>
                                    </p:set>
                                    <p:animEffect filter="fade" transition="in">
                                      <p:cBhvr>
                                        <p:cTn dur="500"/>
                                        <p:tgtEl>
                                          <p:spTgt spid="5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1" st="1"/>
                                            </p:txEl>
                                          </p:spTgt>
                                        </p:tgtEl>
                                        <p:attrNameLst>
                                          <p:attrName>style.visibility</p:attrName>
                                        </p:attrNameLst>
                                      </p:cBhvr>
                                      <p:to>
                                        <p:strVal val="visible"/>
                                      </p:to>
                                    </p:set>
                                    <p:animEffect filter="fade" transition="in">
                                      <p:cBhvr>
                                        <p:cTn dur="500"/>
                                        <p:tgtEl>
                                          <p:spTgt spid="54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33" name="Google Shape;133;p18"/>
          <p:cNvSpPr txBox="1"/>
          <p:nvPr>
            <p:ph type="title"/>
          </p:nvPr>
        </p:nvSpPr>
        <p:spPr>
          <a:xfrm>
            <a:off x="249238" y="73025"/>
            <a:ext cx="8894762"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Цель этого курса — научить пользователя:	</a:t>
            </a:r>
            <a:endParaRPr/>
          </a:p>
        </p:txBody>
      </p:sp>
      <p:sp>
        <p:nvSpPr>
          <p:cNvPr id="134" name="Google Shape;134;p18"/>
          <p:cNvSpPr txBox="1"/>
          <p:nvPr>
            <p:ph idx="1" type="body"/>
          </p:nvPr>
        </p:nvSpPr>
        <p:spPr>
          <a:xfrm>
            <a:off x="263525" y="795338"/>
            <a:ext cx="8431213" cy="4659312"/>
          </a:xfrm>
          <a:prstGeom prst="rect">
            <a:avLst/>
          </a:prstGeom>
          <a:noFill/>
          <a:ln>
            <a:noFill/>
          </a:ln>
        </p:spPr>
        <p:txBody>
          <a:bodyPr anchorCtr="0" anchor="t" bIns="45700" lIns="91425" spcFirstLastPara="1" rIns="91425" wrap="square" tIns="45700">
            <a:noAutofit/>
          </a:bodyPr>
          <a:lstStyle/>
          <a:p>
            <a:pPr indent="-233363" lvl="0" marL="233363" rtl="0" algn="l">
              <a:spcBef>
                <a:spcPts val="0"/>
              </a:spcBef>
              <a:spcAft>
                <a:spcPts val="0"/>
              </a:spcAft>
              <a:buClr>
                <a:srgbClr val="FF9900"/>
              </a:buClr>
              <a:buSzPts val="2400"/>
              <a:buFont typeface="Arial"/>
              <a:buChar char="•"/>
            </a:pPr>
            <a:r>
              <a:rPr lang="ru-RU" sz="2400"/>
              <a:t>Освоиться в новом виде приложения Excel. </a:t>
            </a:r>
            <a:endParaRPr/>
          </a:p>
          <a:p>
            <a:pPr indent="-233363" lvl="0" marL="233363" rtl="0" algn="l">
              <a:spcBef>
                <a:spcPts val="2280"/>
              </a:spcBef>
              <a:spcAft>
                <a:spcPts val="0"/>
              </a:spcAft>
              <a:buClr>
                <a:srgbClr val="FF9900"/>
              </a:buClr>
              <a:buSzPts val="2400"/>
              <a:buFont typeface="Arial"/>
              <a:buChar char="•"/>
            </a:pPr>
            <a:r>
              <a:rPr lang="ru-RU" sz="2400"/>
              <a:t>Искать нужные команды на ленте: </a:t>
            </a:r>
            <a:r>
              <a:rPr b="1" lang="ru-RU" sz="2400"/>
              <a:t>Вырезать</a:t>
            </a:r>
            <a:r>
              <a:rPr lang="ru-RU" sz="2400"/>
              <a:t>, </a:t>
            </a:r>
            <a:r>
              <a:rPr b="1" lang="ru-RU" sz="2400"/>
              <a:t>Копировать</a:t>
            </a:r>
            <a:r>
              <a:rPr lang="ru-RU" sz="2400"/>
              <a:t>, </a:t>
            </a:r>
            <a:r>
              <a:rPr b="1" lang="ru-RU" sz="2400"/>
              <a:t>Вставить</a:t>
            </a:r>
            <a:r>
              <a:rPr lang="ru-RU" sz="2400"/>
              <a:t>, </a:t>
            </a:r>
            <a:r>
              <a:rPr b="1" lang="ru-RU" sz="2400"/>
              <a:t>Вставить строки в лист</a:t>
            </a:r>
            <a:r>
              <a:rPr lang="ru-RU" sz="2400"/>
              <a:t>, </a:t>
            </a:r>
            <a:r>
              <a:rPr b="1" lang="ru-RU" sz="2400"/>
              <a:t>Вставить столбцы листа</a:t>
            </a:r>
            <a:r>
              <a:rPr lang="ru-RU" sz="2400"/>
              <a:t> и </a:t>
            </a:r>
            <a:r>
              <a:rPr b="1" lang="ru-RU" sz="2400"/>
              <a:t>Сумма</a:t>
            </a:r>
            <a:r>
              <a:rPr lang="ru-RU" sz="2400"/>
              <a:t>. </a:t>
            </a:r>
            <a:endParaRPr/>
          </a:p>
          <a:p>
            <a:pPr indent="-233363" lvl="0" marL="233363" rtl="0" algn="l">
              <a:spcBef>
                <a:spcPts val="2280"/>
              </a:spcBef>
              <a:spcAft>
                <a:spcPts val="0"/>
              </a:spcAft>
              <a:buClr>
                <a:srgbClr val="FF9900"/>
              </a:buClr>
              <a:buSzPts val="2400"/>
              <a:buFont typeface="Arial"/>
              <a:buChar char="•"/>
            </a:pPr>
            <a:r>
              <a:rPr lang="ru-RU" sz="2400"/>
              <a:t>Сохранять книги в новых форматах Excel.</a:t>
            </a:r>
            <a:endParaRPr/>
          </a:p>
          <a:p>
            <a:pPr indent="-285750" lvl="1" marL="742950" rtl="0" algn="l">
              <a:spcBef>
                <a:spcPts val="2280"/>
              </a:spcBef>
              <a:spcAft>
                <a:spcPts val="0"/>
              </a:spcAft>
              <a:buClr>
                <a:schemeClr val="lt1"/>
              </a:buClr>
              <a:buSzPts val="2400"/>
              <a:buFont typeface="Arial"/>
              <a:buNone/>
            </a:pPr>
            <a:r>
              <a:t/>
            </a:r>
            <a:endParaRPr sz="2400"/>
          </a:p>
          <a:p>
            <a:pPr indent="-80963" lvl="0" marL="233363" rtl="0" algn="l">
              <a:spcBef>
                <a:spcPts val="2280"/>
              </a:spcBef>
              <a:spcAft>
                <a:spcPts val="0"/>
              </a:spcAft>
              <a:buClr>
                <a:srgbClr val="FF9900"/>
              </a:buClr>
              <a:buSzPts val="2400"/>
              <a:buFont typeface="Arial"/>
              <a:buNone/>
            </a:pPr>
            <a:r>
              <a:t/>
            </a:r>
            <a:endParaRPr sz="2400"/>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5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5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5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5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500"/>
                                        <p:tgtEl>
                                          <p:spTgt spid="13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5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54" name="Google Shape;554;p54"/>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Печать</a:t>
            </a:r>
            <a:endParaRPr/>
          </a:p>
        </p:txBody>
      </p:sp>
      <p:sp>
        <p:nvSpPr>
          <p:cNvPr id="555" name="Google Shape;555;p54"/>
          <p:cNvSpPr/>
          <p:nvPr/>
        </p:nvSpPr>
        <p:spPr>
          <a:xfrm>
            <a:off x="6119813" y="819150"/>
            <a:ext cx="30241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Пришло время вывести отчет на печать.</a:t>
            </a:r>
            <a:endParaRPr/>
          </a:p>
          <a:p>
            <a:pPr indent="0" lvl="0" marL="0" marR="0" rtl="0" algn="l">
              <a:spcBef>
                <a:spcPts val="1900"/>
              </a:spcBef>
              <a:spcAft>
                <a:spcPts val="0"/>
              </a:spcAft>
              <a:buNone/>
            </a:pPr>
            <a:r>
              <a:rPr lang="ru-RU" sz="2000">
                <a:solidFill>
                  <a:schemeClr val="lt1"/>
                </a:solidFill>
                <a:latin typeface="Arial"/>
                <a:ea typeface="Arial"/>
                <a:cs typeface="Arial"/>
                <a:sym typeface="Arial"/>
              </a:rPr>
              <a:t>В режиме разметки страницы можно вносить изменения и просматривать их на экране до отправки документа на печать.</a:t>
            </a:r>
            <a:endParaRPr/>
          </a:p>
        </p:txBody>
      </p:sp>
      <p:cxnSp>
        <p:nvCxnSpPr>
          <p:cNvPr id="556" name="Google Shape;556;p54"/>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557" name="Google Shape;557;p54"/>
          <p:cNvSpPr/>
          <p:nvPr/>
        </p:nvSpPr>
        <p:spPr>
          <a:xfrm>
            <a:off x="260350" y="4502150"/>
            <a:ext cx="8328025" cy="9159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CC00"/>
              </a:buClr>
              <a:buSzPts val="1800"/>
              <a:buFont typeface="Arial"/>
              <a:buAutoNum type="arabicPeriod" startAt="3"/>
            </a:pPr>
            <a:r>
              <a:rPr lang="ru-RU" sz="1800">
                <a:solidFill>
                  <a:srgbClr val="FFCC00"/>
                </a:solidFill>
                <a:latin typeface="Arial"/>
                <a:ea typeface="Arial"/>
                <a:cs typeface="Arial"/>
                <a:sym typeface="Arial"/>
              </a:rPr>
              <a:t>Оставаясь в группе </a:t>
            </a:r>
            <a:r>
              <a:rPr b="1" lang="ru-RU" sz="1800">
                <a:solidFill>
                  <a:srgbClr val="FFCC00"/>
                </a:solidFill>
                <a:latin typeface="Arial"/>
                <a:ea typeface="Arial"/>
                <a:cs typeface="Arial"/>
                <a:sym typeface="Arial"/>
              </a:rPr>
              <a:t>«Параметры страницы», </a:t>
            </a:r>
            <a:r>
              <a:rPr lang="ru-RU" sz="1800">
                <a:solidFill>
                  <a:srgbClr val="FFCC00"/>
                </a:solidFill>
                <a:latin typeface="Arial"/>
                <a:ea typeface="Arial"/>
                <a:cs typeface="Arial"/>
                <a:sym typeface="Arial"/>
              </a:rPr>
              <a:t>нажмите кнопку </a:t>
            </a:r>
            <a:r>
              <a:rPr b="1" lang="ru-RU" sz="1800">
                <a:solidFill>
                  <a:srgbClr val="FFCC00"/>
                </a:solidFill>
                <a:latin typeface="Arial"/>
                <a:ea typeface="Arial"/>
                <a:cs typeface="Arial"/>
                <a:sym typeface="Arial"/>
              </a:rPr>
              <a:t>«Размер», </a:t>
            </a:r>
            <a:r>
              <a:rPr lang="ru-RU" sz="1800">
                <a:solidFill>
                  <a:srgbClr val="FFCC00"/>
                </a:solidFill>
                <a:latin typeface="Arial"/>
                <a:ea typeface="Arial"/>
                <a:cs typeface="Arial"/>
                <a:sym typeface="Arial"/>
              </a:rPr>
              <a:t>чтобы выбрать размер бумаги. Вы незамедлительно увидите результат сделанного выбора. (Что видим, то и печатаем). </a:t>
            </a:r>
            <a:endParaRPr/>
          </a:p>
        </p:txBody>
      </p:sp>
      <p:sp>
        <p:nvSpPr>
          <p:cNvPr id="558" name="Google Shape;558;p54"/>
          <p:cNvSpPr/>
          <p:nvPr/>
        </p:nvSpPr>
        <p:spPr>
          <a:xfrm>
            <a:off x="260350" y="4019550"/>
            <a:ext cx="70389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Режим разметки страницы используется следующим образом:</a:t>
            </a:r>
            <a:endParaRPr/>
          </a:p>
        </p:txBody>
      </p:sp>
      <p:pic>
        <p:nvPicPr>
          <p:cNvPr descr="Вкладка «Разметка страницы»" id="559" name="Google Shape;559;p54"/>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5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66" name="Google Shape;566;p55"/>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Окно </a:t>
            </a:r>
            <a:r>
              <a:rPr b="1" lang="ru-RU"/>
              <a:t>Новая книга</a:t>
            </a:r>
            <a:endParaRPr/>
          </a:p>
        </p:txBody>
      </p:sp>
      <p:sp>
        <p:nvSpPr>
          <p:cNvPr id="567" name="Google Shape;567;p55"/>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Окно </a:t>
            </a:r>
            <a:r>
              <a:rPr b="1" lang="ru-RU" sz="2000">
                <a:solidFill>
                  <a:schemeClr val="lt1"/>
                </a:solidFill>
                <a:latin typeface="Arial"/>
                <a:ea typeface="Arial"/>
                <a:cs typeface="Arial"/>
                <a:sym typeface="Arial"/>
              </a:rPr>
              <a:t>Новая книга</a:t>
            </a:r>
            <a:r>
              <a:rPr lang="ru-RU" sz="2000">
                <a:solidFill>
                  <a:schemeClr val="lt1"/>
                </a:solidFill>
                <a:latin typeface="Arial"/>
                <a:ea typeface="Arial"/>
                <a:cs typeface="Arial"/>
                <a:sym typeface="Arial"/>
              </a:rPr>
              <a:t> является великолепной отправной точкой в Excel. </a:t>
            </a:r>
            <a:endParaRPr/>
          </a:p>
          <a:p>
            <a:pPr indent="0" lvl="0" marL="0" marR="0" rtl="0" algn="l">
              <a:spcBef>
                <a:spcPts val="1900"/>
              </a:spcBef>
              <a:spcAft>
                <a:spcPts val="0"/>
              </a:spcAft>
              <a:buNone/>
            </a:pPr>
            <a:r>
              <a:t/>
            </a:r>
            <a:endParaRPr sz="2000">
              <a:solidFill>
                <a:schemeClr val="lt1"/>
              </a:solidFill>
              <a:latin typeface="Arial"/>
              <a:ea typeface="Arial"/>
              <a:cs typeface="Arial"/>
              <a:sym typeface="Arial"/>
            </a:endParaRPr>
          </a:p>
        </p:txBody>
      </p:sp>
      <p:cxnSp>
        <p:nvCxnSpPr>
          <p:cNvPr id="568" name="Google Shape;568;p55"/>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569" name="Google Shape;569;p55"/>
          <p:cNvSpPr/>
          <p:nvPr/>
        </p:nvSpPr>
        <p:spPr>
          <a:xfrm>
            <a:off x="279400" y="4019550"/>
            <a:ext cx="8383588" cy="6334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Если нажать </a:t>
            </a:r>
            <a:r>
              <a:rPr b="1" lang="ru-RU" sz="1800">
                <a:solidFill>
                  <a:srgbClr val="FFCC00"/>
                </a:solidFill>
                <a:latin typeface="Arial"/>
                <a:ea typeface="Arial"/>
                <a:cs typeface="Arial"/>
                <a:sym typeface="Arial"/>
              </a:rPr>
              <a:t>кнопку Microsoft Office       , </a:t>
            </a:r>
            <a:r>
              <a:rPr lang="ru-RU" sz="1800">
                <a:solidFill>
                  <a:srgbClr val="FFCC00"/>
                </a:solidFill>
                <a:latin typeface="Arial"/>
                <a:ea typeface="Arial"/>
                <a:cs typeface="Arial"/>
                <a:sym typeface="Arial"/>
              </a:rPr>
              <a:t>а затем — кнопку </a:t>
            </a:r>
            <a:r>
              <a:rPr b="1" lang="ru-RU" sz="1800">
                <a:solidFill>
                  <a:srgbClr val="FFCC00"/>
                </a:solidFill>
                <a:latin typeface="Arial"/>
                <a:ea typeface="Arial"/>
                <a:cs typeface="Arial"/>
                <a:sym typeface="Arial"/>
              </a:rPr>
              <a:t>«Создать», </a:t>
            </a:r>
            <a:r>
              <a:rPr lang="ru-RU" sz="1800">
                <a:solidFill>
                  <a:srgbClr val="FFCC00"/>
                </a:solidFill>
                <a:latin typeface="Arial"/>
                <a:ea typeface="Arial"/>
                <a:cs typeface="Arial"/>
                <a:sym typeface="Arial"/>
              </a:rPr>
              <a:t>будет </a:t>
            </a:r>
            <a:r>
              <a:rPr b="1" lang="ru-RU" sz="1800">
                <a:solidFill>
                  <a:srgbClr val="FFCC00"/>
                </a:solidFill>
                <a:latin typeface="Arial"/>
                <a:ea typeface="Arial"/>
                <a:cs typeface="Arial"/>
                <a:sym typeface="Arial"/>
              </a:rPr>
              <a:t>открыто </a:t>
            </a:r>
            <a:r>
              <a:rPr lang="ru-RU" sz="1800">
                <a:solidFill>
                  <a:srgbClr val="FFCC00"/>
                </a:solidFill>
                <a:latin typeface="Arial"/>
                <a:ea typeface="Arial"/>
                <a:cs typeface="Arial"/>
                <a:sym typeface="Arial"/>
              </a:rPr>
              <a:t>окно «Новая книга». </a:t>
            </a:r>
            <a:endParaRPr/>
          </a:p>
        </p:txBody>
      </p:sp>
      <p:pic>
        <p:nvPicPr>
          <p:cNvPr descr="Значок кнопки" id="570" name="Google Shape;570;p55"/>
          <p:cNvPicPr preferRelativeResize="0"/>
          <p:nvPr/>
        </p:nvPicPr>
        <p:blipFill rotWithShape="1">
          <a:blip r:embed="rId3">
            <a:alphaModFix/>
          </a:blip>
          <a:srcRect b="0" l="0" r="0" t="0"/>
          <a:stretch/>
        </p:blipFill>
        <p:spPr>
          <a:xfrm>
            <a:off x="4435475" y="3987800"/>
            <a:ext cx="338138" cy="338138"/>
          </a:xfrm>
          <a:prstGeom prst="rect">
            <a:avLst/>
          </a:prstGeom>
          <a:noFill/>
          <a:ln>
            <a:noFill/>
          </a:ln>
        </p:spPr>
      </p:pic>
      <p:sp>
        <p:nvSpPr>
          <p:cNvPr id="571" name="Google Shape;571;p55"/>
          <p:cNvSpPr/>
          <p:nvPr/>
        </p:nvSpPr>
        <p:spPr>
          <a:xfrm>
            <a:off x="279400" y="4781550"/>
            <a:ext cx="7958138" cy="809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В верхней части окна можно выбрать новую пустую книгу или шаблон. </a:t>
            </a:r>
            <a:endParaRPr/>
          </a:p>
        </p:txBody>
      </p:sp>
      <p:pic>
        <p:nvPicPr>
          <p:cNvPr descr="Окно «Создание книги» в Excel" id="572" name="Google Shape;572;p55"/>
          <p:cNvPicPr preferRelativeResize="0"/>
          <p:nvPr>
            <p:ph idx="1" type="body"/>
          </p:nvPr>
        </p:nvPicPr>
        <p:blipFill rotWithShape="1">
          <a:blip r:embed="rId4">
            <a:alphaModFix/>
          </a:blip>
          <a:srcRect b="0" l="0" r="0" t="0"/>
          <a:stretch/>
        </p:blipFill>
        <p:spPr>
          <a:xfrm>
            <a:off x="350838" y="917575"/>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0" st="0"/>
                                            </p:txEl>
                                          </p:spTgt>
                                        </p:tgtEl>
                                        <p:attrNameLst>
                                          <p:attrName>style.visibility</p:attrName>
                                        </p:attrNameLst>
                                      </p:cBhvr>
                                      <p:to>
                                        <p:strVal val="visible"/>
                                      </p:to>
                                    </p:set>
                                    <p:animEffect filter="fade" transition="in">
                                      <p:cBhvr>
                                        <p:cTn dur="500"/>
                                        <p:tgtEl>
                                          <p:spTgt spid="56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500"/>
                                        <p:tgtEl>
                                          <p:spTgt spid="5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5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79" name="Google Shape;579;p56"/>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Упражнения для практического занятия</a:t>
            </a:r>
            <a:endParaRPr/>
          </a:p>
        </p:txBody>
      </p:sp>
      <p:sp>
        <p:nvSpPr>
          <p:cNvPr id="580" name="Google Shape;580;p56"/>
          <p:cNvSpPr txBox="1"/>
          <p:nvPr>
            <p:ph idx="1" type="body"/>
          </p:nvPr>
        </p:nvSpPr>
        <p:spPr>
          <a:xfrm>
            <a:off x="276225" y="814388"/>
            <a:ext cx="8905875" cy="3282950"/>
          </a:xfrm>
          <a:prstGeom prst="rect">
            <a:avLst/>
          </a:prstGeom>
          <a:noFill/>
          <a:ln>
            <a:noFill/>
          </a:ln>
        </p:spPr>
        <p:txBody>
          <a:bodyPr anchorCtr="0" anchor="t" bIns="45700" lIns="91425" spcFirstLastPara="1" rIns="91425" wrap="square" tIns="45700">
            <a:noAutofit/>
          </a:bodyPr>
          <a:lstStyle/>
          <a:p>
            <a:pPr indent="-288925" lvl="0" marL="288925" rtl="0" algn="l">
              <a:spcBef>
                <a:spcPts val="0"/>
              </a:spcBef>
              <a:spcAft>
                <a:spcPts val="0"/>
              </a:spcAft>
              <a:buClr>
                <a:srgbClr val="FF9900"/>
              </a:buClr>
              <a:buSzPts val="2000"/>
              <a:buFont typeface="Arial"/>
              <a:buAutoNum type="arabicPeriod"/>
            </a:pPr>
            <a:r>
              <a:rPr lang="ru-RU"/>
              <a:t>Вставьте столбец.</a:t>
            </a:r>
            <a:endParaRPr/>
          </a:p>
          <a:p>
            <a:pPr indent="-288925" lvl="0" marL="288925" rtl="0" algn="l">
              <a:spcBef>
                <a:spcPts val="1900"/>
              </a:spcBef>
              <a:spcAft>
                <a:spcPts val="0"/>
              </a:spcAft>
              <a:buClr>
                <a:srgbClr val="FF9900"/>
              </a:buClr>
              <a:buSzPts val="2000"/>
              <a:buFont typeface="Arial"/>
              <a:buAutoNum type="arabicPeriod"/>
            </a:pPr>
            <a:r>
              <a:rPr lang="ru-RU"/>
              <a:t>Воспользуйтесь функцией автосуммирования.</a:t>
            </a:r>
            <a:endParaRPr/>
          </a:p>
          <a:p>
            <a:pPr indent="-288925" lvl="0" marL="288925" rtl="0" algn="l">
              <a:spcBef>
                <a:spcPts val="1900"/>
              </a:spcBef>
              <a:spcAft>
                <a:spcPts val="0"/>
              </a:spcAft>
              <a:buClr>
                <a:srgbClr val="FF9900"/>
              </a:buClr>
              <a:buSzPts val="2000"/>
              <a:buFont typeface="Arial"/>
              <a:buAutoNum type="arabicPeriod"/>
            </a:pPr>
            <a:r>
              <a:rPr lang="ru-RU"/>
              <a:t>Добавьте колонтитулы. </a:t>
            </a:r>
            <a:endParaRPr/>
          </a:p>
          <a:p>
            <a:pPr indent="-288925" lvl="0" marL="288925" rtl="0" algn="l">
              <a:spcBef>
                <a:spcPts val="1900"/>
              </a:spcBef>
              <a:spcAft>
                <a:spcPts val="0"/>
              </a:spcAft>
              <a:buClr>
                <a:srgbClr val="FF9900"/>
              </a:buClr>
              <a:buSzPts val="2000"/>
              <a:buFont typeface="Arial"/>
              <a:buAutoNum type="arabicPeriod"/>
            </a:pPr>
            <a:r>
              <a:rPr lang="ru-RU"/>
              <a:t>Завершите оформление таблицы. </a:t>
            </a:r>
            <a:endParaRPr/>
          </a:p>
          <a:p>
            <a:pPr indent="-288925" lvl="0" marL="288925" rtl="0" algn="l">
              <a:spcBef>
                <a:spcPts val="1900"/>
              </a:spcBef>
              <a:spcAft>
                <a:spcPts val="0"/>
              </a:spcAft>
              <a:buClr>
                <a:srgbClr val="FF9900"/>
              </a:buClr>
              <a:buSzPts val="2000"/>
              <a:buFont typeface="Arial"/>
              <a:buAutoNum type="arabicPeriod"/>
            </a:pPr>
            <a:r>
              <a:rPr lang="ru-RU"/>
              <a:t>Изучите параметры печати. </a:t>
            </a:r>
            <a:endParaRPr/>
          </a:p>
        </p:txBody>
      </p:sp>
      <p:sp>
        <p:nvSpPr>
          <p:cNvPr id="581" name="Google Shape;581;p56"/>
          <p:cNvSpPr/>
          <p:nvPr/>
        </p:nvSpPr>
        <p:spPr>
          <a:xfrm>
            <a:off x="293688" y="4622800"/>
            <a:ext cx="8431212" cy="755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u="sng">
                <a:solidFill>
                  <a:schemeClr val="hlink"/>
                </a:solidFill>
                <a:latin typeface="Arial"/>
                <a:ea typeface="Arial"/>
                <a:cs typeface="Arial"/>
                <a:sym typeface="Arial"/>
                <a:hlinkClick r:id="rId3"/>
              </a:rPr>
              <a:t>Интерактивное практическое задание</a:t>
            </a:r>
            <a:r>
              <a:rPr lang="ru-RU" sz="2000">
                <a:solidFill>
                  <a:schemeClr val="lt1"/>
                </a:solidFill>
                <a:latin typeface="Arial"/>
                <a:ea typeface="Arial"/>
                <a:cs typeface="Arial"/>
                <a:sym typeface="Arial"/>
              </a:rPr>
              <a:t> (требуется Excel 2007)</a:t>
            </a:r>
            <a:endParaRP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5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88" name="Google Shape;588;p57"/>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2, вопрос 1</a:t>
            </a:r>
            <a:endParaRPr/>
          </a:p>
        </p:txBody>
      </p:sp>
      <p:sp>
        <p:nvSpPr>
          <p:cNvPr id="589" name="Google Shape;589;p57"/>
          <p:cNvSpPr txBox="1"/>
          <p:nvPr>
            <p:ph idx="2" type="body"/>
          </p:nvPr>
        </p:nvSpPr>
        <p:spPr>
          <a:xfrm>
            <a:off x="257175" y="815975"/>
            <a:ext cx="7685088" cy="1189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Чтобы вставить новый столбец, надо воспользоваться командами группы «Ячейки» на вкладке «Главная». (Выберите один вариант ответа).</a:t>
            </a:r>
            <a:endParaRPr/>
          </a:p>
        </p:txBody>
      </p:sp>
      <p:sp>
        <p:nvSpPr>
          <p:cNvPr id="590" name="Google Shape;590;p57"/>
          <p:cNvSpPr/>
          <p:nvPr/>
        </p:nvSpPr>
        <p:spPr>
          <a:xfrm>
            <a:off x="242888" y="2344738"/>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Да</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Нет</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Effect filter="fade" transition="in">
                                      <p:cBhvr>
                                        <p:cTn dur="500"/>
                                        <p:tgtEl>
                                          <p:spTgt spid="5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xEl>
                                              <p:pRg end="0" st="0"/>
                                            </p:txEl>
                                          </p:spTgt>
                                        </p:tgtEl>
                                        <p:attrNameLst>
                                          <p:attrName>style.visibility</p:attrName>
                                        </p:attrNameLst>
                                      </p:cBhvr>
                                      <p:to>
                                        <p:strVal val="visible"/>
                                      </p:to>
                                    </p:set>
                                    <p:animEffect filter="fade" transition="in">
                                      <p:cBhvr>
                                        <p:cTn dur="500"/>
                                        <p:tgtEl>
                                          <p:spTgt spid="5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xEl>
                                              <p:pRg end="1" st="1"/>
                                            </p:txEl>
                                          </p:spTgt>
                                        </p:tgtEl>
                                        <p:attrNameLst>
                                          <p:attrName>style.visibility</p:attrName>
                                        </p:attrNameLst>
                                      </p:cBhvr>
                                      <p:to>
                                        <p:strVal val="visible"/>
                                      </p:to>
                                    </p:set>
                                    <p:animEffect filter="fade" transition="in">
                                      <p:cBhvr>
                                        <p:cTn dur="500"/>
                                        <p:tgtEl>
                                          <p:spTgt spid="59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5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597" name="Google Shape;597;p58"/>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2, вопрос 1, ответ:</a:t>
            </a:r>
            <a:endParaRPr/>
          </a:p>
        </p:txBody>
      </p:sp>
      <p:sp>
        <p:nvSpPr>
          <p:cNvPr id="598" name="Google Shape;598;p58"/>
          <p:cNvSpPr txBox="1"/>
          <p:nvPr>
            <p:ph idx="2" type="body"/>
          </p:nvPr>
        </p:nvSpPr>
        <p:spPr>
          <a:xfrm>
            <a:off x="271463" y="798513"/>
            <a:ext cx="8350250" cy="703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Да</a:t>
            </a:r>
            <a:endParaRPr/>
          </a:p>
        </p:txBody>
      </p:sp>
      <p:sp>
        <p:nvSpPr>
          <p:cNvPr id="599" name="Google Shape;599;p58"/>
          <p:cNvSpPr/>
          <p:nvPr/>
        </p:nvSpPr>
        <p:spPr>
          <a:xfrm>
            <a:off x="265113" y="2000250"/>
            <a:ext cx="835025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Затем щелкните стрелку рядом с полем </a:t>
            </a:r>
            <a:r>
              <a:rPr b="1" lang="ru-RU" sz="2000">
                <a:solidFill>
                  <a:schemeClr val="lt1"/>
                </a:solidFill>
                <a:latin typeface="Arial"/>
                <a:ea typeface="Arial"/>
                <a:cs typeface="Arial"/>
                <a:sym typeface="Arial"/>
              </a:rPr>
              <a:t>Вставка</a:t>
            </a:r>
            <a:r>
              <a:rPr lang="ru-RU" sz="2000">
                <a:solidFill>
                  <a:schemeClr val="lt1"/>
                </a:solidFill>
                <a:latin typeface="Arial"/>
                <a:ea typeface="Arial"/>
                <a:cs typeface="Arial"/>
                <a:sym typeface="Arial"/>
              </a:rPr>
              <a:t> и выберите команду </a:t>
            </a:r>
            <a:r>
              <a:rPr b="1" lang="ru-RU" sz="2000">
                <a:solidFill>
                  <a:schemeClr val="lt1"/>
                </a:solidFill>
                <a:latin typeface="Arial"/>
                <a:ea typeface="Arial"/>
                <a:cs typeface="Arial"/>
                <a:sym typeface="Arial"/>
              </a:rPr>
              <a:t>Вставить столбцы листа</a:t>
            </a:r>
            <a:r>
              <a:rPr lang="ru-RU" sz="2000">
                <a:solidFill>
                  <a:schemeClr val="lt1"/>
                </a:solidFill>
                <a:latin typeface="Arial"/>
                <a:ea typeface="Arial"/>
                <a:cs typeface="Arial"/>
                <a:sym typeface="Arial"/>
              </a:rPr>
              <a:t>.</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59"/>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06" name="Google Shape;606;p59"/>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2, вопрос 2</a:t>
            </a:r>
            <a:endParaRPr/>
          </a:p>
        </p:txBody>
      </p:sp>
      <p:sp>
        <p:nvSpPr>
          <p:cNvPr id="607" name="Google Shape;607;p59"/>
          <p:cNvSpPr txBox="1"/>
          <p:nvPr>
            <p:ph idx="2" type="body"/>
          </p:nvPr>
        </p:nvSpPr>
        <p:spPr>
          <a:xfrm>
            <a:off x="277813" y="815975"/>
            <a:ext cx="7685087" cy="1189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Какую кнопку нужно нажать, чтобы получить доступ к командам, позволяющим открывать и закрывать файлы? (Выберите один вариант ответа).</a:t>
            </a:r>
            <a:endParaRPr/>
          </a:p>
        </p:txBody>
      </p:sp>
      <p:sp>
        <p:nvSpPr>
          <p:cNvPr id="608" name="Google Shape;608;p59"/>
          <p:cNvSpPr/>
          <p:nvPr/>
        </p:nvSpPr>
        <p:spPr>
          <a:xfrm>
            <a:off x="242888" y="2241550"/>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На первой вкладке. </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В верхнем левом углу окна. </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Под лентой.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7">
                                            <p:txEl>
                                              <p:pRg end="0" st="0"/>
                                            </p:txEl>
                                          </p:spTgt>
                                        </p:tgtEl>
                                        <p:attrNameLst>
                                          <p:attrName>style.visibility</p:attrName>
                                        </p:attrNameLst>
                                      </p:cBhvr>
                                      <p:to>
                                        <p:strVal val="visible"/>
                                      </p:to>
                                    </p:set>
                                    <p:animEffect filter="fade" transition="in">
                                      <p:cBhvr>
                                        <p:cTn dur="500"/>
                                        <p:tgtEl>
                                          <p:spTgt spid="6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xEl>
                                              <p:pRg end="0" st="0"/>
                                            </p:txEl>
                                          </p:spTgt>
                                        </p:tgtEl>
                                        <p:attrNameLst>
                                          <p:attrName>style.visibility</p:attrName>
                                        </p:attrNameLst>
                                      </p:cBhvr>
                                      <p:to>
                                        <p:strVal val="visible"/>
                                      </p:to>
                                    </p:set>
                                    <p:animEffect filter="fade" transition="in">
                                      <p:cBhvr>
                                        <p:cTn dur="500"/>
                                        <p:tgtEl>
                                          <p:spTgt spid="6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xEl>
                                              <p:pRg end="1" st="1"/>
                                            </p:txEl>
                                          </p:spTgt>
                                        </p:tgtEl>
                                        <p:attrNameLst>
                                          <p:attrName>style.visibility</p:attrName>
                                        </p:attrNameLst>
                                      </p:cBhvr>
                                      <p:to>
                                        <p:strVal val="visible"/>
                                      </p:to>
                                    </p:set>
                                    <p:animEffect filter="fade" transition="in">
                                      <p:cBhvr>
                                        <p:cTn dur="500"/>
                                        <p:tgtEl>
                                          <p:spTgt spid="6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xEl>
                                              <p:pRg end="2" st="2"/>
                                            </p:txEl>
                                          </p:spTgt>
                                        </p:tgtEl>
                                        <p:attrNameLst>
                                          <p:attrName>style.visibility</p:attrName>
                                        </p:attrNameLst>
                                      </p:cBhvr>
                                      <p:to>
                                        <p:strVal val="visible"/>
                                      </p:to>
                                    </p:set>
                                    <p:animEffect filter="fade" transition="in">
                                      <p:cBhvr>
                                        <p:cTn dur="500"/>
                                        <p:tgtEl>
                                          <p:spTgt spid="60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6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15" name="Google Shape;615;p60"/>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2, вопрос 2, ответ:</a:t>
            </a:r>
            <a:endParaRPr/>
          </a:p>
        </p:txBody>
      </p:sp>
      <p:sp>
        <p:nvSpPr>
          <p:cNvPr id="616" name="Google Shape;616;p60"/>
          <p:cNvSpPr txBox="1"/>
          <p:nvPr>
            <p:ph idx="2" type="body"/>
          </p:nvPr>
        </p:nvSpPr>
        <p:spPr>
          <a:xfrm>
            <a:off x="261938" y="836613"/>
            <a:ext cx="8350250" cy="703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В верхнем левом углу окна.</a:t>
            </a:r>
            <a:endParaRPr/>
          </a:p>
        </p:txBody>
      </p:sp>
      <p:sp>
        <p:nvSpPr>
          <p:cNvPr id="617" name="Google Shape;617;p60"/>
          <p:cNvSpPr/>
          <p:nvPr/>
        </p:nvSpPr>
        <p:spPr>
          <a:xfrm>
            <a:off x="273050" y="2082800"/>
            <a:ext cx="835025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Щелкните большую круглую кнопку </a:t>
            </a:r>
            <a:r>
              <a:rPr b="1" lang="ru-RU" sz="2000">
                <a:solidFill>
                  <a:schemeClr val="lt1"/>
                </a:solidFill>
                <a:latin typeface="Arial"/>
                <a:ea typeface="Arial"/>
                <a:cs typeface="Arial"/>
                <a:sym typeface="Arial"/>
              </a:rPr>
              <a:t>Microsoft Office</a:t>
            </a:r>
            <a:r>
              <a:rPr lang="ru-RU" sz="2000">
                <a:solidFill>
                  <a:schemeClr val="lt1"/>
                </a:solidFill>
                <a:latin typeface="Arial"/>
                <a:ea typeface="Arial"/>
                <a:cs typeface="Arial"/>
                <a:sym typeface="Arial"/>
              </a:rPr>
              <a:t> в верхнем левом углу.</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6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24" name="Google Shape;624;p61"/>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2, вопрос 3</a:t>
            </a:r>
            <a:endParaRPr/>
          </a:p>
        </p:txBody>
      </p:sp>
      <p:sp>
        <p:nvSpPr>
          <p:cNvPr id="625" name="Google Shape;625;p61"/>
          <p:cNvSpPr txBox="1"/>
          <p:nvPr>
            <p:ph idx="2" type="body"/>
          </p:nvPr>
        </p:nvSpPr>
        <p:spPr>
          <a:xfrm>
            <a:off x="260350" y="815975"/>
            <a:ext cx="8883650" cy="1189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Требуется добавить верхний колонтитул в лист в режиме разметки страницы, но нужные команды не видны. Чтобы их увидеть, следует щелкнуть область с надписью «Верхний колонтитул» или «Нижний колонтитул».(Выберите один вариант ответа). </a:t>
            </a:r>
            <a:endParaRPr/>
          </a:p>
        </p:txBody>
      </p:sp>
      <p:sp>
        <p:nvSpPr>
          <p:cNvPr id="626" name="Google Shape;626;p61"/>
          <p:cNvSpPr/>
          <p:nvPr/>
        </p:nvSpPr>
        <p:spPr>
          <a:xfrm>
            <a:off x="242888" y="2393950"/>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Да</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Нет</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5">
                                            <p:txEl>
                                              <p:pRg end="0" st="0"/>
                                            </p:txEl>
                                          </p:spTgt>
                                        </p:tgtEl>
                                        <p:attrNameLst>
                                          <p:attrName>style.visibility</p:attrName>
                                        </p:attrNameLst>
                                      </p:cBhvr>
                                      <p:to>
                                        <p:strVal val="visible"/>
                                      </p:to>
                                    </p:set>
                                    <p:animEffect filter="fade" transition="in">
                                      <p:cBhvr>
                                        <p:cTn dur="500"/>
                                        <p:tgtEl>
                                          <p:spTgt spid="6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animEffect filter="fade" transition="in">
                                      <p:cBhvr>
                                        <p:cTn dur="500"/>
                                        <p:tgtEl>
                                          <p:spTgt spid="6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1" st="1"/>
                                            </p:txEl>
                                          </p:spTgt>
                                        </p:tgtEl>
                                        <p:attrNameLst>
                                          <p:attrName>style.visibility</p:attrName>
                                        </p:attrNameLst>
                                      </p:cBhvr>
                                      <p:to>
                                        <p:strVal val="visible"/>
                                      </p:to>
                                    </p:set>
                                    <p:animEffect filter="fade" transition="in">
                                      <p:cBhvr>
                                        <p:cTn dur="500"/>
                                        <p:tgtEl>
                                          <p:spTgt spid="62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6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33" name="Google Shape;633;p62"/>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2, вопрос 3, ответ:</a:t>
            </a:r>
            <a:endParaRPr/>
          </a:p>
        </p:txBody>
      </p:sp>
      <p:sp>
        <p:nvSpPr>
          <p:cNvPr id="634" name="Google Shape;634;p62"/>
          <p:cNvSpPr txBox="1"/>
          <p:nvPr>
            <p:ph idx="2" type="body"/>
          </p:nvPr>
        </p:nvSpPr>
        <p:spPr>
          <a:xfrm>
            <a:off x="244475" y="808038"/>
            <a:ext cx="8350250" cy="703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Да</a:t>
            </a:r>
            <a:endParaRPr/>
          </a:p>
        </p:txBody>
      </p:sp>
      <p:sp>
        <p:nvSpPr>
          <p:cNvPr id="635" name="Google Shape;635;p62"/>
          <p:cNvSpPr/>
          <p:nvPr/>
        </p:nvSpPr>
        <p:spPr>
          <a:xfrm>
            <a:off x="273050" y="2124075"/>
            <a:ext cx="835025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После этого на ленте появятся вкладки </a:t>
            </a:r>
            <a:r>
              <a:rPr b="1" lang="ru-RU" sz="2000">
                <a:solidFill>
                  <a:schemeClr val="lt1"/>
                </a:solidFill>
                <a:latin typeface="Arial"/>
                <a:ea typeface="Arial"/>
                <a:cs typeface="Arial"/>
                <a:sym typeface="Arial"/>
              </a:rPr>
              <a:t>Работа с колонтитулами</a:t>
            </a:r>
            <a:r>
              <a:rPr lang="ru-RU" sz="2000">
                <a:solidFill>
                  <a:schemeClr val="lt1"/>
                </a:solidFill>
                <a:latin typeface="Arial"/>
                <a:ea typeface="Arial"/>
                <a:cs typeface="Arial"/>
                <a:sym typeface="Arial"/>
              </a:rPr>
              <a:t> и </a:t>
            </a:r>
            <a:r>
              <a:rPr b="1" lang="ru-RU" sz="2000">
                <a:solidFill>
                  <a:schemeClr val="lt1"/>
                </a:solidFill>
                <a:latin typeface="Arial"/>
                <a:ea typeface="Arial"/>
                <a:cs typeface="Arial"/>
                <a:sym typeface="Arial"/>
              </a:rPr>
              <a:t>Конструктор</a:t>
            </a:r>
            <a:r>
              <a:rPr lang="ru-RU" sz="2000">
                <a:solidFill>
                  <a:schemeClr val="lt1"/>
                </a:solidFill>
                <a:latin typeface="Arial"/>
                <a:ea typeface="Arial"/>
                <a:cs typeface="Arial"/>
                <a:sym typeface="Arial"/>
              </a:rPr>
              <a:t>. В них содержатся все команды для работы с колонтитулами.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Google Shape;641;p6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ru-RU"/>
              <a:t>Урок 3</a:t>
            </a:r>
            <a:endParaRPr/>
          </a:p>
        </p:txBody>
      </p:sp>
      <p:sp>
        <p:nvSpPr>
          <p:cNvPr id="642" name="Google Shape;642;p6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9900"/>
              </a:buClr>
              <a:buSzPts val="3200"/>
              <a:buFont typeface="Arial"/>
              <a:buNone/>
            </a:pPr>
            <a:r>
              <a:rPr lang="ru-RU"/>
              <a:t>Новый формат файлов</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2">
                                            <p:txEl>
                                              <p:pRg end="0" st="0"/>
                                            </p:txEl>
                                          </p:spTgt>
                                        </p:tgtEl>
                                        <p:attrNameLst>
                                          <p:attrName>style.visibility</p:attrName>
                                        </p:attrNameLst>
                                      </p:cBhvr>
                                      <p:to>
                                        <p:strVal val="visible"/>
                                      </p:to>
                                    </p:set>
                                    <p:animEffect filter="fade" transition="in">
                                      <p:cBhvr>
                                        <p:cTn dur="500"/>
                                        <p:tgtEl>
                                          <p:spTgt spid="6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ru-RU"/>
              <a:t>Урок 1</a:t>
            </a:r>
            <a:endParaRPr/>
          </a:p>
        </p:txBody>
      </p:sp>
      <p:sp>
        <p:nvSpPr>
          <p:cNvPr id="141" name="Google Shape;141;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9900"/>
              </a:buClr>
              <a:buSzPts val="3200"/>
              <a:buFont typeface="Arial"/>
              <a:buNone/>
            </a:pPr>
            <a:r>
              <a:rPr lang="ru-RU"/>
              <a:t>Что изменилось и почему</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6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49" name="Google Shape;649;p64"/>
          <p:cNvSpPr txBox="1"/>
          <p:nvPr>
            <p:ph type="title"/>
          </p:nvPr>
        </p:nvSpPr>
        <p:spPr>
          <a:xfrm>
            <a:off x="263525" y="73025"/>
            <a:ext cx="80279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Новый формат файлов</a:t>
            </a:r>
            <a:endParaRPr/>
          </a:p>
        </p:txBody>
      </p:sp>
      <p:sp>
        <p:nvSpPr>
          <p:cNvPr id="650" name="Google Shape;650;p64"/>
          <p:cNvSpPr/>
          <p:nvPr/>
        </p:nvSpPr>
        <p:spPr>
          <a:xfrm>
            <a:off x="6119813" y="801688"/>
            <a:ext cx="2886075" cy="29606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lt1"/>
                </a:solidFill>
                <a:latin typeface="Arial"/>
                <a:ea typeface="Arial"/>
                <a:cs typeface="Arial"/>
                <a:sym typeface="Arial"/>
              </a:rPr>
              <a:t>В Excel появился новый формат файлов.</a:t>
            </a:r>
            <a:endParaRPr/>
          </a:p>
          <a:p>
            <a:pPr indent="0" lvl="0" marL="0" marR="0" rtl="0" algn="l">
              <a:spcBef>
                <a:spcPts val="1710"/>
              </a:spcBef>
              <a:spcAft>
                <a:spcPts val="0"/>
              </a:spcAft>
              <a:buNone/>
            </a:pPr>
            <a:r>
              <a:rPr lang="ru-RU" sz="1800">
                <a:solidFill>
                  <a:schemeClr val="lt1"/>
                </a:solidFill>
                <a:latin typeface="Arial"/>
                <a:ea typeface="Arial"/>
                <a:cs typeface="Arial"/>
                <a:sym typeface="Arial"/>
              </a:rPr>
              <a:t>Однако сохранилась возможность открывать и изменять книги предыдущих версий и обмениваться файлами с пользователями, у которых отсутствует Excel 2007. </a:t>
            </a:r>
            <a:endParaRPr/>
          </a:p>
        </p:txBody>
      </p:sp>
      <p:sp>
        <p:nvSpPr>
          <p:cNvPr id="651" name="Google Shape;651;p64"/>
          <p:cNvSpPr/>
          <p:nvPr/>
        </p:nvSpPr>
        <p:spPr>
          <a:xfrm>
            <a:off x="277813" y="3994150"/>
            <a:ext cx="7559675" cy="944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Новый формат файлов позволяет повысить безопасность файлов, уменьшить риск повреждения файлов, уменьшить размер файлов, а также добавляет новые возможности. </a:t>
            </a:r>
            <a:endParaRPr/>
          </a:p>
        </p:txBody>
      </p:sp>
      <p:cxnSp>
        <p:nvCxnSpPr>
          <p:cNvPr id="652" name="Google Shape;652;p64"/>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Концептуальная схема листа, открытого в Excel 2007 и в Excel 2003" id="653" name="Google Shape;653;p64"/>
          <p:cNvPicPr preferRelativeResize="0"/>
          <p:nvPr>
            <p:ph idx="1" type="body"/>
          </p:nvPr>
        </p:nvPicPr>
        <p:blipFill rotWithShape="1">
          <a:blip r:embed="rId3">
            <a:alphaModFix/>
          </a:blip>
          <a:srcRect b="0" l="0" r="0" t="0"/>
          <a:stretch/>
        </p:blipFill>
        <p:spPr>
          <a:xfrm>
            <a:off x="339725" y="912813"/>
            <a:ext cx="5662613" cy="28543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xEl>
                                              <p:pRg end="0" st="0"/>
                                            </p:txEl>
                                          </p:spTgt>
                                        </p:tgtEl>
                                        <p:attrNameLst>
                                          <p:attrName>style.visibility</p:attrName>
                                        </p:attrNameLst>
                                      </p:cBhvr>
                                      <p:to>
                                        <p:strVal val="visible"/>
                                      </p:to>
                                    </p:set>
                                    <p:animEffect filter="fade" transition="in">
                                      <p:cBhvr>
                                        <p:cTn dur="500"/>
                                        <p:tgtEl>
                                          <p:spTgt spid="6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xEl>
                                              <p:pRg end="1" st="1"/>
                                            </p:txEl>
                                          </p:spTgt>
                                        </p:tgtEl>
                                        <p:attrNameLst>
                                          <p:attrName>style.visibility</p:attrName>
                                        </p:attrNameLst>
                                      </p:cBhvr>
                                      <p:to>
                                        <p:strVal val="visible"/>
                                      </p:to>
                                    </p:set>
                                    <p:animEffect filter="fade" transition="in">
                                      <p:cBhvr>
                                        <p:cTn dur="500"/>
                                        <p:tgtEl>
                                          <p:spTgt spid="6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500"/>
                                        <p:tgtEl>
                                          <p:spTgt spid="65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6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60" name="Google Shape;660;p65"/>
          <p:cNvSpPr txBox="1"/>
          <p:nvPr>
            <p:ph type="title"/>
          </p:nvPr>
        </p:nvSpPr>
        <p:spPr>
          <a:xfrm>
            <a:off x="274638"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Работа с файлами предыдущих версий</a:t>
            </a:r>
            <a:endParaRPr/>
          </a:p>
        </p:txBody>
      </p:sp>
      <p:sp>
        <p:nvSpPr>
          <p:cNvPr id="661" name="Google Shape;661;p65"/>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В Excel 2007 можно открывать файлы, созданные в версиях от Excel 95 до Excel 2003. </a:t>
            </a:r>
            <a:endParaRPr/>
          </a:p>
        </p:txBody>
      </p:sp>
      <p:cxnSp>
        <p:nvCxnSpPr>
          <p:cNvPr id="662" name="Google Shape;662;p65"/>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663" name="Google Shape;663;p65"/>
          <p:cNvSpPr/>
          <p:nvPr/>
        </p:nvSpPr>
        <p:spPr>
          <a:xfrm>
            <a:off x="260350" y="4019550"/>
            <a:ext cx="7127875" cy="1576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Но что делать в том случае, если в организации вы первый, у кого появилось приложение Excel 2007? Если необходимо обмениваться файлами с отделами, где пока нет Excel 2007?</a:t>
            </a:r>
            <a:endParaRPr/>
          </a:p>
          <a:p>
            <a:pPr indent="0" lvl="0" marL="0" marR="0" rtl="0" algn="l">
              <a:spcBef>
                <a:spcPts val="1710"/>
              </a:spcBef>
              <a:spcAft>
                <a:spcPts val="0"/>
              </a:spcAft>
              <a:buNone/>
            </a:pPr>
            <a:r>
              <a:rPr lang="ru-RU" sz="1800">
                <a:solidFill>
                  <a:srgbClr val="FFCC00"/>
                </a:solidFill>
                <a:latin typeface="Arial"/>
                <a:ea typeface="Arial"/>
                <a:cs typeface="Arial"/>
                <a:sym typeface="Arial"/>
              </a:rPr>
              <a:t>Не волнуйтесь. Все пользователи могут обмениваться книгами друг с другом. </a:t>
            </a:r>
            <a:endParaRPr/>
          </a:p>
        </p:txBody>
      </p:sp>
      <p:pic>
        <p:nvPicPr>
          <p:cNvPr descr="Концептуальная схема формата файлов Excel" id="664" name="Google Shape;664;p65"/>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xEl>
                                              <p:pRg end="0" st="0"/>
                                            </p:txEl>
                                          </p:spTgt>
                                        </p:tgtEl>
                                        <p:attrNameLst>
                                          <p:attrName>style.visibility</p:attrName>
                                        </p:attrNameLst>
                                      </p:cBhvr>
                                      <p:to>
                                        <p:strVal val="visible"/>
                                      </p:to>
                                    </p:set>
                                    <p:animEffect filter="fade" transition="in">
                                      <p:cBhvr>
                                        <p:cTn dur="500"/>
                                        <p:tgtEl>
                                          <p:spTgt spid="6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xEl>
                                              <p:pRg end="0" st="0"/>
                                            </p:txEl>
                                          </p:spTgt>
                                        </p:tgtEl>
                                        <p:attrNameLst>
                                          <p:attrName>style.visibility</p:attrName>
                                        </p:attrNameLst>
                                      </p:cBhvr>
                                      <p:to>
                                        <p:strVal val="visible"/>
                                      </p:to>
                                    </p:set>
                                    <p:animEffect filter="fade" transition="in">
                                      <p:cBhvr>
                                        <p:cTn dur="500"/>
                                        <p:tgtEl>
                                          <p:spTgt spid="6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xEl>
                                              <p:pRg end="1" st="1"/>
                                            </p:txEl>
                                          </p:spTgt>
                                        </p:tgtEl>
                                        <p:attrNameLst>
                                          <p:attrName>style.visibility</p:attrName>
                                        </p:attrNameLst>
                                      </p:cBhvr>
                                      <p:to>
                                        <p:strVal val="visible"/>
                                      </p:to>
                                    </p:set>
                                    <p:animEffect filter="fade" transition="in">
                                      <p:cBhvr>
                                        <p:cTn dur="500"/>
                                        <p:tgtEl>
                                          <p:spTgt spid="66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6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71" name="Google Shape;671;p66"/>
          <p:cNvSpPr txBox="1"/>
          <p:nvPr>
            <p:ph idx="2" type="body"/>
          </p:nvPr>
        </p:nvSpPr>
        <p:spPr>
          <a:xfrm>
            <a:off x="279400" y="1609725"/>
            <a:ext cx="8529638" cy="3967163"/>
          </a:xfrm>
          <a:prstGeom prst="rect">
            <a:avLst/>
          </a:prstGeom>
          <a:noFill/>
          <a:ln>
            <a:noFill/>
          </a:ln>
        </p:spPr>
        <p:txBody>
          <a:bodyPr anchorCtr="0" anchor="t" bIns="45700" lIns="91425" spcFirstLastPara="1" rIns="91425" wrap="square" tIns="45700">
            <a:noAutofit/>
          </a:bodyPr>
          <a:lstStyle/>
          <a:p>
            <a:pPr indent="-169863" lvl="0" marL="169863" rtl="0" algn="l">
              <a:spcBef>
                <a:spcPts val="0"/>
              </a:spcBef>
              <a:spcAft>
                <a:spcPts val="0"/>
              </a:spcAft>
              <a:buClr>
                <a:schemeClr val="lt1"/>
              </a:buClr>
              <a:buSzPts val="1800"/>
              <a:buFont typeface="Arial"/>
              <a:buChar char="•"/>
            </a:pPr>
            <a:r>
              <a:rPr lang="ru-RU" sz="1800"/>
              <a:t>Старые файлы останутся старыми, пока не выбран другой вариант. </a:t>
            </a:r>
            <a:endParaRPr/>
          </a:p>
          <a:p>
            <a:pPr indent="-287338" lvl="1" marL="744538" rtl="0" algn="l">
              <a:spcBef>
                <a:spcPts val="1170"/>
              </a:spcBef>
              <a:spcAft>
                <a:spcPts val="0"/>
              </a:spcAft>
              <a:buClr>
                <a:schemeClr val="lt1"/>
              </a:buClr>
              <a:buSzPts val="1800"/>
              <a:buFont typeface="Arial"/>
              <a:buChar char="–"/>
            </a:pPr>
            <a:r>
              <a:rPr lang="ru-RU" sz="1800"/>
              <a:t>Excel будет сохранять старый файл в его исходном формате, если не выбран другой параметр. Например, если файл создан в Excel 2003, Excel 2007 по умолчанию сохраняет его в формате Excel 2003.</a:t>
            </a:r>
            <a:endParaRPr/>
          </a:p>
          <a:p>
            <a:pPr indent="-169863" lvl="0" marL="169863" rtl="0" algn="l">
              <a:spcBef>
                <a:spcPts val="1170"/>
              </a:spcBef>
              <a:spcAft>
                <a:spcPts val="0"/>
              </a:spcAft>
              <a:buClr>
                <a:schemeClr val="lt1"/>
              </a:buClr>
              <a:buSzPts val="1800"/>
              <a:buFont typeface="Arial"/>
              <a:buChar char="•"/>
            </a:pPr>
            <a:r>
              <a:rPr lang="ru-RU" sz="1800"/>
              <a:t>Использование новых возможностей приведет к выдаче предупреждения при сохранении файла в более ранней версии.</a:t>
            </a:r>
            <a:endParaRPr/>
          </a:p>
          <a:p>
            <a:pPr indent="-287338" lvl="1" marL="744538" rtl="0" algn="l">
              <a:spcBef>
                <a:spcPts val="1170"/>
              </a:spcBef>
              <a:spcAft>
                <a:spcPts val="0"/>
              </a:spcAft>
              <a:buClr>
                <a:schemeClr val="lt1"/>
              </a:buClr>
              <a:buSzPts val="1800"/>
              <a:buFont typeface="Arial"/>
              <a:buChar char="–"/>
            </a:pPr>
            <a:r>
              <a:rPr lang="ru-RU" sz="1800"/>
              <a:t>Если файл содержит какие-либо возможности Excel 2007, не совместимые со старой версией, при сохранении файла в формате предыдущей версии Excel средство проверки совместимости предупредит об этом. </a:t>
            </a:r>
            <a:endParaRPr/>
          </a:p>
        </p:txBody>
      </p:sp>
      <p:sp>
        <p:nvSpPr>
          <p:cNvPr id="672" name="Google Shape;672;p66"/>
          <p:cNvSpPr txBox="1"/>
          <p:nvPr>
            <p:ph type="title"/>
          </p:nvPr>
        </p:nvSpPr>
        <p:spPr>
          <a:xfrm>
            <a:off x="277813" y="55563"/>
            <a:ext cx="8901112"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Работа с файлами предыдущих версий </a:t>
            </a:r>
            <a:endParaRPr/>
          </a:p>
        </p:txBody>
      </p:sp>
      <p:sp>
        <p:nvSpPr>
          <p:cNvPr id="673" name="Google Shape;673;p66"/>
          <p:cNvSpPr/>
          <p:nvPr/>
        </p:nvSpPr>
        <p:spPr>
          <a:xfrm>
            <a:off x="260350" y="801688"/>
            <a:ext cx="8524875"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Вот как это делается:</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Effect filter="fade" transition="in">
                                      <p:cBhvr>
                                        <p:cTn dur="500"/>
                                        <p:tgtEl>
                                          <p:spTgt spid="6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0" st="0"/>
                                            </p:txEl>
                                          </p:spTgt>
                                        </p:tgtEl>
                                        <p:attrNameLst>
                                          <p:attrName>style.visibility</p:attrName>
                                        </p:attrNameLst>
                                      </p:cBhvr>
                                      <p:to>
                                        <p:strVal val="visible"/>
                                      </p:to>
                                    </p:set>
                                    <p:animEffect filter="fade" transition="in">
                                      <p:cBhvr>
                                        <p:cTn dur="500"/>
                                        <p:tgtEl>
                                          <p:spTgt spid="6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1" st="1"/>
                                            </p:txEl>
                                          </p:spTgt>
                                        </p:tgtEl>
                                        <p:attrNameLst>
                                          <p:attrName>style.visibility</p:attrName>
                                        </p:attrNameLst>
                                      </p:cBhvr>
                                      <p:to>
                                        <p:strVal val="visible"/>
                                      </p:to>
                                    </p:set>
                                    <p:animEffect filter="fade" transition="in">
                                      <p:cBhvr>
                                        <p:cTn dur="500"/>
                                        <p:tgtEl>
                                          <p:spTgt spid="6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2" st="2"/>
                                            </p:txEl>
                                          </p:spTgt>
                                        </p:tgtEl>
                                        <p:attrNameLst>
                                          <p:attrName>style.visibility</p:attrName>
                                        </p:attrNameLst>
                                      </p:cBhvr>
                                      <p:to>
                                        <p:strVal val="visible"/>
                                      </p:to>
                                    </p:set>
                                    <p:animEffect filter="fade" transition="in">
                                      <p:cBhvr>
                                        <p:cTn dur="500"/>
                                        <p:tgtEl>
                                          <p:spTgt spid="6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3" st="3"/>
                                            </p:txEl>
                                          </p:spTgt>
                                        </p:tgtEl>
                                        <p:attrNameLst>
                                          <p:attrName>style.visibility</p:attrName>
                                        </p:attrNameLst>
                                      </p:cBhvr>
                                      <p:to>
                                        <p:strVal val="visible"/>
                                      </p:to>
                                    </p:set>
                                    <p:animEffect filter="fade" transition="in">
                                      <p:cBhvr>
                                        <p:cTn dur="500"/>
                                        <p:tgtEl>
                                          <p:spTgt spid="6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6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80" name="Google Shape;680;p67"/>
          <p:cNvSpPr txBox="1"/>
          <p:nvPr>
            <p:ph idx="2" type="body"/>
          </p:nvPr>
        </p:nvSpPr>
        <p:spPr>
          <a:xfrm>
            <a:off x="279400" y="1609725"/>
            <a:ext cx="8037513" cy="412750"/>
          </a:xfrm>
          <a:prstGeom prst="rect">
            <a:avLst/>
          </a:prstGeom>
          <a:noFill/>
          <a:ln>
            <a:noFill/>
          </a:ln>
        </p:spPr>
        <p:txBody>
          <a:bodyPr anchorCtr="0" anchor="t" bIns="45700" lIns="91425" spcFirstLastPara="1" rIns="91425" wrap="square" tIns="45700">
            <a:noAutofit/>
          </a:bodyPr>
          <a:lstStyle/>
          <a:p>
            <a:pPr indent="-169863" lvl="0" marL="169863" rtl="0" algn="l">
              <a:spcBef>
                <a:spcPts val="0"/>
              </a:spcBef>
              <a:spcAft>
                <a:spcPts val="0"/>
              </a:spcAft>
              <a:buClr>
                <a:schemeClr val="lt1"/>
              </a:buClr>
              <a:buSzPts val="1800"/>
              <a:buFont typeface="Arial"/>
              <a:buChar char="•"/>
            </a:pPr>
            <a:r>
              <a:rPr lang="ru-RU" sz="1800"/>
              <a:t>Всегда можно сначала создать копию новых файлов в новом формате. </a:t>
            </a:r>
            <a:endParaRPr/>
          </a:p>
        </p:txBody>
      </p:sp>
      <p:sp>
        <p:nvSpPr>
          <p:cNvPr id="681" name="Google Shape;681;p67"/>
          <p:cNvSpPr txBox="1"/>
          <p:nvPr>
            <p:ph type="title"/>
          </p:nvPr>
        </p:nvSpPr>
        <p:spPr>
          <a:xfrm>
            <a:off x="277813" y="55563"/>
            <a:ext cx="8901112"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Работа с файлами предыдущих версий </a:t>
            </a:r>
            <a:endParaRPr/>
          </a:p>
        </p:txBody>
      </p:sp>
      <p:sp>
        <p:nvSpPr>
          <p:cNvPr id="682" name="Google Shape;682;p67"/>
          <p:cNvSpPr/>
          <p:nvPr/>
        </p:nvSpPr>
        <p:spPr>
          <a:xfrm>
            <a:off x="1757363" y="3757613"/>
            <a:ext cx="5462587" cy="25225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
        <p:nvSpPr>
          <p:cNvPr id="683" name="Google Shape;683;p67"/>
          <p:cNvSpPr/>
          <p:nvPr/>
        </p:nvSpPr>
        <p:spPr>
          <a:xfrm>
            <a:off x="279400" y="3290888"/>
            <a:ext cx="8732838" cy="1265237"/>
          </a:xfrm>
          <a:prstGeom prst="rect">
            <a:avLst/>
          </a:prstGeom>
          <a:noFill/>
          <a:ln>
            <a:noFill/>
          </a:ln>
        </p:spPr>
        <p:txBody>
          <a:bodyPr anchorCtr="0" anchor="t" bIns="45700" lIns="91425" spcFirstLastPara="1" rIns="91425" wrap="square" tIns="45700">
            <a:noAutofit/>
          </a:bodyPr>
          <a:lstStyle/>
          <a:p>
            <a:pPr indent="-169863" lvl="0" marL="169863" marR="0" rtl="0" algn="l">
              <a:spcBef>
                <a:spcPts val="0"/>
              </a:spcBef>
              <a:spcAft>
                <a:spcPts val="0"/>
              </a:spcAft>
              <a:buClr>
                <a:schemeClr val="lt1"/>
              </a:buClr>
              <a:buSzPts val="1800"/>
              <a:buFont typeface="Arial"/>
              <a:buChar char="•"/>
            </a:pPr>
            <a:r>
              <a:rPr lang="ru-RU" sz="1800">
                <a:solidFill>
                  <a:schemeClr val="lt1"/>
                </a:solidFill>
                <a:latin typeface="Arial"/>
                <a:ea typeface="Arial"/>
                <a:cs typeface="Arial"/>
                <a:sym typeface="Arial"/>
              </a:rPr>
              <a:t>Можно обмениваться документами различных версий при помощи конвертера.</a:t>
            </a:r>
            <a:endParaRPr/>
          </a:p>
          <a:p>
            <a:pPr indent="-287338" lvl="1" marL="744538" marR="0" rtl="0" algn="l">
              <a:spcBef>
                <a:spcPts val="1170"/>
              </a:spcBef>
              <a:spcAft>
                <a:spcPts val="0"/>
              </a:spcAft>
              <a:buClr>
                <a:schemeClr val="lt1"/>
              </a:buClr>
              <a:buSzPts val="1800"/>
              <a:buFont typeface="Arial"/>
              <a:buChar char="–"/>
            </a:pPr>
            <a:r>
              <a:rPr b="0" i="0" lang="ru-RU" sz="1800" u="none" cap="none" strike="noStrike">
                <a:solidFill>
                  <a:schemeClr val="lt1"/>
                </a:solidFill>
                <a:latin typeface="Arial"/>
                <a:ea typeface="Arial"/>
                <a:cs typeface="Arial"/>
                <a:sym typeface="Arial"/>
              </a:rPr>
              <a:t>Коллеги, у которых установлены версии от Excel 2000 до Excel 2003, могут открывать файлы Excel 2007, загрузив и включив конвертер. </a:t>
            </a:r>
            <a:endParaRPr/>
          </a:p>
        </p:txBody>
      </p:sp>
      <p:sp>
        <p:nvSpPr>
          <p:cNvPr id="684" name="Google Shape;684;p67"/>
          <p:cNvSpPr/>
          <p:nvPr/>
        </p:nvSpPr>
        <p:spPr>
          <a:xfrm>
            <a:off x="279400" y="2157413"/>
            <a:ext cx="8675688" cy="660400"/>
          </a:xfrm>
          <a:prstGeom prst="rect">
            <a:avLst/>
          </a:prstGeom>
          <a:noFill/>
          <a:ln>
            <a:noFill/>
          </a:ln>
        </p:spPr>
        <p:txBody>
          <a:bodyPr anchorCtr="0" anchor="t" bIns="45700" lIns="91425" spcFirstLastPara="1" rIns="91425" wrap="square" tIns="45700">
            <a:noAutofit/>
          </a:bodyPr>
          <a:lstStyle/>
          <a:p>
            <a:pPr indent="-287338" lvl="1" marL="744538" marR="0" rtl="0" algn="l">
              <a:spcBef>
                <a:spcPts val="0"/>
              </a:spcBef>
              <a:spcAft>
                <a:spcPts val="0"/>
              </a:spcAft>
              <a:buClr>
                <a:schemeClr val="lt1"/>
              </a:buClr>
              <a:buSzPts val="1800"/>
              <a:buFont typeface="Arial"/>
              <a:buChar char="–"/>
            </a:pPr>
            <a:r>
              <a:rPr b="0" i="0" lang="ru-RU" sz="1800" u="none" cap="none" strike="noStrike">
                <a:solidFill>
                  <a:schemeClr val="lt1"/>
                </a:solidFill>
                <a:latin typeface="Arial"/>
                <a:ea typeface="Arial"/>
                <a:cs typeface="Arial"/>
                <a:sym typeface="Arial"/>
              </a:rPr>
              <a:t>Для этого просто следует указать Excel, что требуется рабочая книга Excel (XLSX-файл). Эта копия файла будет содержать все возможности Excel 2007. </a:t>
            </a:r>
            <a:endParaRPr/>
          </a:p>
        </p:txBody>
      </p:sp>
      <p:sp>
        <p:nvSpPr>
          <p:cNvPr id="685" name="Google Shape;685;p67"/>
          <p:cNvSpPr/>
          <p:nvPr/>
        </p:nvSpPr>
        <p:spPr>
          <a:xfrm>
            <a:off x="260350" y="801688"/>
            <a:ext cx="8524875"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Вот как это делается:</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0">
                                            <p:txEl>
                                              <p:pRg end="0" st="0"/>
                                            </p:txEl>
                                          </p:spTgt>
                                        </p:tgtEl>
                                        <p:attrNameLst>
                                          <p:attrName>style.visibility</p:attrName>
                                        </p:attrNameLst>
                                      </p:cBhvr>
                                      <p:to>
                                        <p:strVal val="visible"/>
                                      </p:to>
                                    </p:set>
                                    <p:animEffect filter="fade" transition="in">
                                      <p:cBhvr>
                                        <p:cTn dur="500"/>
                                        <p:tgtEl>
                                          <p:spTgt spid="6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xEl>
                                              <p:pRg end="0" st="0"/>
                                            </p:txEl>
                                          </p:spTgt>
                                        </p:tgtEl>
                                        <p:attrNameLst>
                                          <p:attrName>style.visibility</p:attrName>
                                        </p:attrNameLst>
                                      </p:cBhvr>
                                      <p:to>
                                        <p:strVal val="visible"/>
                                      </p:to>
                                    </p:set>
                                    <p:animEffect filter="fade" transition="in">
                                      <p:cBhvr>
                                        <p:cTn dur="500"/>
                                        <p:tgtEl>
                                          <p:spTgt spid="6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xEl>
                                              <p:pRg end="0" st="0"/>
                                            </p:txEl>
                                          </p:spTgt>
                                        </p:tgtEl>
                                        <p:attrNameLst>
                                          <p:attrName>style.visibility</p:attrName>
                                        </p:attrNameLst>
                                      </p:cBhvr>
                                      <p:to>
                                        <p:strVal val="visible"/>
                                      </p:to>
                                    </p:set>
                                    <p:animEffect filter="fade" transition="in">
                                      <p:cBhvr>
                                        <p:cTn dur="500"/>
                                        <p:tgtEl>
                                          <p:spTgt spid="6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xEl>
                                              <p:pRg end="1" st="1"/>
                                            </p:txEl>
                                          </p:spTgt>
                                        </p:tgtEl>
                                        <p:attrNameLst>
                                          <p:attrName>style.visibility</p:attrName>
                                        </p:attrNameLst>
                                      </p:cBhvr>
                                      <p:to>
                                        <p:strVal val="visible"/>
                                      </p:to>
                                    </p:set>
                                    <p:animEffect filter="fade" transition="in">
                                      <p:cBhvr>
                                        <p:cTn dur="500"/>
                                        <p:tgtEl>
                                          <p:spTgt spid="68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6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692" name="Google Shape;692;p68"/>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Преимущества нового формата файлов </a:t>
            </a:r>
            <a:endParaRPr/>
          </a:p>
        </p:txBody>
      </p:sp>
      <p:sp>
        <p:nvSpPr>
          <p:cNvPr id="693" name="Google Shape;693;p68"/>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Использование нового формата файлов означает улучшение Excel. </a:t>
            </a:r>
            <a:endParaRPr/>
          </a:p>
          <a:p>
            <a:pPr indent="0" lvl="0" marL="0" marR="0" rtl="0" algn="l">
              <a:spcBef>
                <a:spcPts val="1900"/>
              </a:spcBef>
              <a:spcAft>
                <a:spcPts val="0"/>
              </a:spcAft>
              <a:buNone/>
            </a:pPr>
            <a:r>
              <a:t/>
            </a:r>
            <a:endParaRPr sz="2000">
              <a:solidFill>
                <a:schemeClr val="lt1"/>
              </a:solidFill>
              <a:latin typeface="Arial"/>
              <a:ea typeface="Arial"/>
              <a:cs typeface="Arial"/>
              <a:sym typeface="Arial"/>
            </a:endParaRPr>
          </a:p>
        </p:txBody>
      </p:sp>
      <p:cxnSp>
        <p:nvCxnSpPr>
          <p:cNvPr id="694" name="Google Shape;694;p68"/>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695" name="Google Shape;695;p68"/>
          <p:cNvSpPr/>
          <p:nvPr/>
        </p:nvSpPr>
        <p:spPr>
          <a:xfrm>
            <a:off x="260350" y="4506913"/>
            <a:ext cx="5940425" cy="1274762"/>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lang="ru-RU" sz="1800">
                <a:solidFill>
                  <a:srgbClr val="FFCC00"/>
                </a:solidFill>
                <a:latin typeface="Arial"/>
                <a:ea typeface="Arial"/>
                <a:cs typeface="Arial"/>
                <a:sym typeface="Arial"/>
              </a:rPr>
              <a:t>Новые возможности</a:t>
            </a:r>
            <a:endParaRPr/>
          </a:p>
          <a:p>
            <a:pPr indent="-223838" lvl="0" marL="223838" marR="0" rtl="0" algn="l">
              <a:spcBef>
                <a:spcPts val="1170"/>
              </a:spcBef>
              <a:spcAft>
                <a:spcPts val="0"/>
              </a:spcAft>
              <a:buClr>
                <a:srgbClr val="FFCC00"/>
              </a:buClr>
              <a:buSzPts val="1800"/>
              <a:buFont typeface="Arial"/>
              <a:buChar char="•"/>
            </a:pPr>
            <a:r>
              <a:rPr lang="ru-RU" sz="1800">
                <a:solidFill>
                  <a:srgbClr val="FFCC00"/>
                </a:solidFill>
                <a:latin typeface="Arial"/>
                <a:ea typeface="Arial"/>
                <a:cs typeface="Arial"/>
                <a:sym typeface="Arial"/>
              </a:rPr>
              <a:t>Более безопасные файлы</a:t>
            </a:r>
            <a:endParaRPr/>
          </a:p>
          <a:p>
            <a:pPr indent="-223838" lvl="0" marL="223838" marR="0" rtl="0" algn="l">
              <a:spcBef>
                <a:spcPts val="1170"/>
              </a:spcBef>
              <a:spcAft>
                <a:spcPts val="0"/>
              </a:spcAft>
              <a:buClr>
                <a:srgbClr val="FFCC00"/>
              </a:buClr>
              <a:buSzPts val="1800"/>
              <a:buFont typeface="Arial"/>
              <a:buChar char="•"/>
            </a:pPr>
            <a:r>
              <a:rPr lang="ru-RU" sz="1800">
                <a:solidFill>
                  <a:srgbClr val="FFCC00"/>
                </a:solidFill>
                <a:latin typeface="Arial"/>
                <a:ea typeface="Arial"/>
                <a:cs typeface="Arial"/>
                <a:sym typeface="Arial"/>
              </a:rPr>
              <a:t>Меньший риск повреждения файлов</a:t>
            </a:r>
            <a:endParaRPr/>
          </a:p>
        </p:txBody>
      </p:sp>
      <p:sp>
        <p:nvSpPr>
          <p:cNvPr id="696" name="Google Shape;696;p68"/>
          <p:cNvSpPr/>
          <p:nvPr/>
        </p:nvSpPr>
        <p:spPr>
          <a:xfrm>
            <a:off x="260350" y="4019550"/>
            <a:ext cx="59340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Его основные преимущества перечислены далее:</a:t>
            </a:r>
            <a:endParaRPr/>
          </a:p>
        </p:txBody>
      </p:sp>
      <p:pic>
        <p:nvPicPr>
          <p:cNvPr descr="Концептуальная схема улучшений в Excel: возросшая безопасность, уменьшенный размер файлов, большее количество столбцов и строк" id="697" name="Google Shape;697;p68"/>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xEl>
                                              <p:pRg end="0" st="0"/>
                                            </p:txEl>
                                          </p:spTgt>
                                        </p:tgtEl>
                                        <p:attrNameLst>
                                          <p:attrName>style.visibility</p:attrName>
                                        </p:attrNameLst>
                                      </p:cBhvr>
                                      <p:to>
                                        <p:strVal val="visible"/>
                                      </p:to>
                                    </p:set>
                                    <p:animEffect filter="fade" transition="in">
                                      <p:cBhvr>
                                        <p:cTn dur="500"/>
                                        <p:tgtEl>
                                          <p:spTgt spid="6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0" st="0"/>
                                            </p:txEl>
                                          </p:spTgt>
                                        </p:tgtEl>
                                        <p:attrNameLst>
                                          <p:attrName>style.visibility</p:attrName>
                                        </p:attrNameLst>
                                      </p:cBhvr>
                                      <p:to>
                                        <p:strVal val="visible"/>
                                      </p:to>
                                    </p:set>
                                    <p:animEffect filter="fade" transition="in">
                                      <p:cBhvr>
                                        <p:cTn dur="500"/>
                                        <p:tgtEl>
                                          <p:spTgt spid="6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1" st="1"/>
                                            </p:txEl>
                                          </p:spTgt>
                                        </p:tgtEl>
                                        <p:attrNameLst>
                                          <p:attrName>style.visibility</p:attrName>
                                        </p:attrNameLst>
                                      </p:cBhvr>
                                      <p:to>
                                        <p:strVal val="visible"/>
                                      </p:to>
                                    </p:set>
                                    <p:animEffect filter="fade" transition="in">
                                      <p:cBhvr>
                                        <p:cTn dur="500"/>
                                        <p:tgtEl>
                                          <p:spTgt spid="6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2" st="2"/>
                                            </p:txEl>
                                          </p:spTgt>
                                        </p:tgtEl>
                                        <p:attrNameLst>
                                          <p:attrName>style.visibility</p:attrName>
                                        </p:attrNameLst>
                                      </p:cBhvr>
                                      <p:to>
                                        <p:strVal val="visible"/>
                                      </p:to>
                                    </p:set>
                                    <p:animEffect filter="fade" transition="in">
                                      <p:cBhvr>
                                        <p:cTn dur="500"/>
                                        <p:tgtEl>
                                          <p:spTgt spid="6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69"/>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04" name="Google Shape;704;p69"/>
          <p:cNvSpPr txBox="1"/>
          <p:nvPr>
            <p:ph type="title"/>
          </p:nvPr>
        </p:nvSpPr>
        <p:spPr>
          <a:xfrm>
            <a:off x="239713" y="63500"/>
            <a:ext cx="8904287"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Преимущества нового формата файлов </a:t>
            </a:r>
            <a:endParaRPr/>
          </a:p>
        </p:txBody>
      </p:sp>
      <p:sp>
        <p:nvSpPr>
          <p:cNvPr id="705" name="Google Shape;705;p69"/>
          <p:cNvSpPr/>
          <p:nvPr/>
        </p:nvSpPr>
        <p:spPr>
          <a:xfrm>
            <a:off x="6119813" y="819150"/>
            <a:ext cx="2744787" cy="2763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Использование нового формата файлов означает улучшение Excel. </a:t>
            </a:r>
            <a:endParaRPr/>
          </a:p>
          <a:p>
            <a:pPr indent="0" lvl="0" marL="0" marR="0" rtl="0" algn="l">
              <a:spcBef>
                <a:spcPts val="1900"/>
              </a:spcBef>
              <a:spcAft>
                <a:spcPts val="0"/>
              </a:spcAft>
              <a:buNone/>
            </a:pPr>
            <a:r>
              <a:t/>
            </a:r>
            <a:endParaRPr sz="2000">
              <a:solidFill>
                <a:schemeClr val="lt1"/>
              </a:solidFill>
              <a:latin typeface="Arial"/>
              <a:ea typeface="Arial"/>
              <a:cs typeface="Arial"/>
              <a:sym typeface="Arial"/>
            </a:endParaRPr>
          </a:p>
        </p:txBody>
      </p:sp>
      <p:cxnSp>
        <p:nvCxnSpPr>
          <p:cNvPr id="706" name="Google Shape;706;p69"/>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707" name="Google Shape;707;p69"/>
          <p:cNvSpPr/>
          <p:nvPr/>
        </p:nvSpPr>
        <p:spPr>
          <a:xfrm>
            <a:off x="260350" y="4506913"/>
            <a:ext cx="5940425" cy="366712"/>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lang="ru-RU" sz="1800">
                <a:solidFill>
                  <a:srgbClr val="FFCC00"/>
                </a:solidFill>
                <a:latin typeface="Arial"/>
                <a:ea typeface="Arial"/>
                <a:cs typeface="Arial"/>
                <a:sym typeface="Arial"/>
              </a:rPr>
              <a:t>Уменьшение размера файла</a:t>
            </a:r>
            <a:endParaRPr/>
          </a:p>
        </p:txBody>
      </p:sp>
      <p:sp>
        <p:nvSpPr>
          <p:cNvPr id="708" name="Google Shape;708;p69"/>
          <p:cNvSpPr/>
          <p:nvPr/>
        </p:nvSpPr>
        <p:spPr>
          <a:xfrm>
            <a:off x="260350" y="4019550"/>
            <a:ext cx="5934075" cy="401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rgbClr val="FFCC00"/>
                </a:solidFill>
                <a:latin typeface="Arial"/>
                <a:ea typeface="Arial"/>
                <a:cs typeface="Arial"/>
                <a:sym typeface="Arial"/>
              </a:rPr>
              <a:t>Его основные преимущества перечислены далее:</a:t>
            </a:r>
            <a:endParaRPr/>
          </a:p>
        </p:txBody>
      </p:sp>
      <p:sp>
        <p:nvSpPr>
          <p:cNvPr id="709" name="Google Shape;709;p69"/>
          <p:cNvSpPr/>
          <p:nvPr/>
        </p:nvSpPr>
        <p:spPr>
          <a:xfrm>
            <a:off x="260350" y="4945063"/>
            <a:ext cx="5940425" cy="366712"/>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lang="ru-RU" sz="1800">
                <a:solidFill>
                  <a:srgbClr val="FFCC00"/>
                </a:solidFill>
                <a:latin typeface="Arial"/>
                <a:ea typeface="Arial"/>
                <a:cs typeface="Arial"/>
                <a:sym typeface="Arial"/>
              </a:rPr>
              <a:t>Больше полезных данных</a:t>
            </a:r>
            <a:endParaRPr/>
          </a:p>
        </p:txBody>
      </p:sp>
      <p:pic>
        <p:nvPicPr>
          <p:cNvPr descr="Концептуальная схема улучшений в Excel: возросшая безопасность, уменьшенный размер файлов, большее количество столбцов и строк" id="710" name="Google Shape;710;p69"/>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7">
                                            <p:txEl>
                                              <p:pRg end="0" st="0"/>
                                            </p:txEl>
                                          </p:spTgt>
                                        </p:tgtEl>
                                        <p:attrNameLst>
                                          <p:attrName>style.visibility</p:attrName>
                                        </p:attrNameLst>
                                      </p:cBhvr>
                                      <p:to>
                                        <p:strVal val="visible"/>
                                      </p:to>
                                    </p:set>
                                    <p:animEffect filter="fade" transition="in">
                                      <p:cBhvr>
                                        <p:cTn dur="500"/>
                                        <p:tgtEl>
                                          <p:spTgt spid="7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0" st="0"/>
                                            </p:txEl>
                                          </p:spTgt>
                                        </p:tgtEl>
                                        <p:attrNameLst>
                                          <p:attrName>style.visibility</p:attrName>
                                        </p:attrNameLst>
                                      </p:cBhvr>
                                      <p:to>
                                        <p:strVal val="visible"/>
                                      </p:to>
                                    </p:set>
                                    <p:animEffect filter="fade" transition="in">
                                      <p:cBhvr>
                                        <p:cTn dur="500"/>
                                        <p:tgtEl>
                                          <p:spTgt spid="70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7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17" name="Google Shape;717;p70"/>
          <p:cNvSpPr txBox="1"/>
          <p:nvPr>
            <p:ph type="title"/>
          </p:nvPr>
        </p:nvSpPr>
        <p:spPr>
          <a:xfrm>
            <a:off x="228600" y="73025"/>
            <a:ext cx="8915400"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400"/>
              <a:t>Новые форматы файлов и новые параметры сохранения</a:t>
            </a:r>
            <a:endParaRPr/>
          </a:p>
        </p:txBody>
      </p:sp>
      <p:sp>
        <p:nvSpPr>
          <p:cNvPr id="718" name="Google Shape;718;p70"/>
          <p:cNvSpPr/>
          <p:nvPr/>
        </p:nvSpPr>
        <p:spPr>
          <a:xfrm>
            <a:off x="6119813" y="819150"/>
            <a:ext cx="27447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При сохранении Excel 2007 можно выбрать один из нескольких типов файлов. </a:t>
            </a:r>
            <a:endParaRPr/>
          </a:p>
        </p:txBody>
      </p:sp>
      <p:cxnSp>
        <p:nvCxnSpPr>
          <p:cNvPr id="719" name="Google Shape;719;p70"/>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Новые типы файлов в Excel: XLSX-, XLTX-, XLSM- и XLSB-файлы" id="720" name="Google Shape;720;p70"/>
          <p:cNvPicPr preferRelativeResize="0"/>
          <p:nvPr>
            <p:ph idx="1" type="body"/>
          </p:nvPr>
        </p:nvPicPr>
        <p:blipFill rotWithShape="1">
          <a:blip r:embed="rId3">
            <a:alphaModFix/>
          </a:blip>
          <a:srcRect b="0" l="0" r="0" t="0"/>
          <a:stretch/>
        </p:blipFill>
        <p:spPr>
          <a:xfrm>
            <a:off x="339725" y="912813"/>
            <a:ext cx="5662613" cy="2854325"/>
          </a:xfrm>
          <a:prstGeom prst="rect">
            <a:avLst/>
          </a:prstGeom>
          <a:noFill/>
          <a:ln>
            <a:noFill/>
          </a:ln>
        </p:spPr>
      </p:pic>
      <p:sp>
        <p:nvSpPr>
          <p:cNvPr id="721" name="Google Shape;721;p70"/>
          <p:cNvSpPr/>
          <p:nvPr/>
        </p:nvSpPr>
        <p:spPr>
          <a:xfrm>
            <a:off x="260350" y="4067175"/>
            <a:ext cx="8678863" cy="1957388"/>
          </a:xfrm>
          <a:prstGeom prst="rect">
            <a:avLst/>
          </a:prstGeom>
          <a:noFill/>
          <a:ln>
            <a:noFill/>
          </a:ln>
        </p:spPr>
        <p:txBody>
          <a:bodyPr anchorCtr="0" anchor="t" bIns="45700" lIns="91425" spcFirstLastPara="1" rIns="91425" wrap="square" tIns="45700">
            <a:noAutofit/>
          </a:bodyPr>
          <a:lstStyle/>
          <a:p>
            <a:pPr indent="-223838" lvl="0" marL="223838"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Книга Excel (XLSX-файл)</a:t>
            </a:r>
            <a:r>
              <a:rPr lang="ru-RU" sz="1800">
                <a:solidFill>
                  <a:srgbClr val="FFCC00"/>
                </a:solidFill>
                <a:latin typeface="Arial"/>
                <a:ea typeface="Arial"/>
                <a:cs typeface="Arial"/>
                <a:sym typeface="Arial"/>
              </a:rPr>
              <a:t> Используется, если отсутствуют макросы или программы на языке VBA.</a:t>
            </a:r>
            <a:endParaRPr/>
          </a:p>
          <a:p>
            <a:pPr indent="-223838" lvl="0" marL="223838" marR="0" rtl="0" algn="l">
              <a:spcBef>
                <a:spcPts val="171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Книга Excel с поддержкой макросов (XLSM-файл)</a:t>
            </a:r>
            <a:r>
              <a:rPr lang="ru-RU" sz="1800">
                <a:solidFill>
                  <a:srgbClr val="FFCC00"/>
                </a:solidFill>
                <a:latin typeface="Arial"/>
                <a:ea typeface="Arial"/>
                <a:cs typeface="Arial"/>
                <a:sym typeface="Arial"/>
              </a:rPr>
              <a:t> Используется, если в книге есть макросы или программы на языке VBA. </a:t>
            </a:r>
            <a:endParaRPr/>
          </a:p>
          <a:p>
            <a:pPr indent="-223838" lvl="0" marL="223838" marR="0" rtl="0" algn="l">
              <a:spcBef>
                <a:spcPts val="171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Шаблон Excel (XLTX-файл)</a:t>
            </a:r>
            <a:r>
              <a:rPr lang="ru-RU" sz="1800">
                <a:solidFill>
                  <a:srgbClr val="FFCC00"/>
                </a:solidFill>
                <a:latin typeface="Arial"/>
                <a:ea typeface="Arial"/>
                <a:cs typeface="Arial"/>
                <a:sym typeface="Arial"/>
              </a:rPr>
              <a:t> Используется при создании шаблона.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xEl>
                                              <p:pRg end="0" st="0"/>
                                            </p:txEl>
                                          </p:spTgt>
                                        </p:tgtEl>
                                        <p:attrNameLst>
                                          <p:attrName>style.visibility</p:attrName>
                                        </p:attrNameLst>
                                      </p:cBhvr>
                                      <p:to>
                                        <p:strVal val="visible"/>
                                      </p:to>
                                    </p:set>
                                    <p:animEffect filter="fade" transition="in">
                                      <p:cBhvr>
                                        <p:cTn dur="500"/>
                                        <p:tgtEl>
                                          <p:spTgt spid="7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xEl>
                                              <p:pRg end="0" st="0"/>
                                            </p:txEl>
                                          </p:spTgt>
                                        </p:tgtEl>
                                        <p:attrNameLst>
                                          <p:attrName>style.visibility</p:attrName>
                                        </p:attrNameLst>
                                      </p:cBhvr>
                                      <p:to>
                                        <p:strVal val="visible"/>
                                      </p:to>
                                    </p:set>
                                    <p:animEffect filter="fade" transition="in">
                                      <p:cBhvr>
                                        <p:cTn dur="500"/>
                                        <p:tgtEl>
                                          <p:spTgt spid="7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xEl>
                                              <p:pRg end="1" st="1"/>
                                            </p:txEl>
                                          </p:spTgt>
                                        </p:tgtEl>
                                        <p:attrNameLst>
                                          <p:attrName>style.visibility</p:attrName>
                                        </p:attrNameLst>
                                      </p:cBhvr>
                                      <p:to>
                                        <p:strVal val="visible"/>
                                      </p:to>
                                    </p:set>
                                    <p:animEffect filter="fade" transition="in">
                                      <p:cBhvr>
                                        <p:cTn dur="500"/>
                                        <p:tgtEl>
                                          <p:spTgt spid="7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xEl>
                                              <p:pRg end="2" st="2"/>
                                            </p:txEl>
                                          </p:spTgt>
                                        </p:tgtEl>
                                        <p:attrNameLst>
                                          <p:attrName>style.visibility</p:attrName>
                                        </p:attrNameLst>
                                      </p:cBhvr>
                                      <p:to>
                                        <p:strVal val="visible"/>
                                      </p:to>
                                    </p:set>
                                    <p:animEffect filter="fade" transition="in">
                                      <p:cBhvr>
                                        <p:cTn dur="500"/>
                                        <p:tgtEl>
                                          <p:spTgt spid="72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7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28" name="Google Shape;728;p71"/>
          <p:cNvSpPr txBox="1"/>
          <p:nvPr>
            <p:ph type="title"/>
          </p:nvPr>
        </p:nvSpPr>
        <p:spPr>
          <a:xfrm>
            <a:off x="228600" y="73025"/>
            <a:ext cx="8915400"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400"/>
              <a:t>Новые форматы файлов и новые параметры сохранения</a:t>
            </a:r>
            <a:endParaRPr/>
          </a:p>
        </p:txBody>
      </p:sp>
      <p:sp>
        <p:nvSpPr>
          <p:cNvPr id="729" name="Google Shape;729;p71"/>
          <p:cNvSpPr/>
          <p:nvPr/>
        </p:nvSpPr>
        <p:spPr>
          <a:xfrm>
            <a:off x="6119813" y="819150"/>
            <a:ext cx="27447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При сохранении Excel 2007 можно выбрать один из нескольких типов файлов. </a:t>
            </a:r>
            <a:endParaRPr/>
          </a:p>
        </p:txBody>
      </p:sp>
      <p:cxnSp>
        <p:nvCxnSpPr>
          <p:cNvPr id="730" name="Google Shape;730;p71"/>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Новые типы файлов в Excel: XLSX-, XLTX-, XLSM- и XLSB-файлы" id="731" name="Google Shape;731;p71"/>
          <p:cNvPicPr preferRelativeResize="0"/>
          <p:nvPr>
            <p:ph idx="1" type="body"/>
          </p:nvPr>
        </p:nvPicPr>
        <p:blipFill rotWithShape="1">
          <a:blip r:embed="rId3">
            <a:alphaModFix/>
          </a:blip>
          <a:srcRect b="0" l="0" r="0" t="0"/>
          <a:stretch/>
        </p:blipFill>
        <p:spPr>
          <a:xfrm>
            <a:off x="339725" y="912813"/>
            <a:ext cx="5662613" cy="2854325"/>
          </a:xfrm>
          <a:prstGeom prst="rect">
            <a:avLst/>
          </a:prstGeom>
          <a:noFill/>
          <a:ln>
            <a:noFill/>
          </a:ln>
        </p:spPr>
      </p:pic>
      <p:sp>
        <p:nvSpPr>
          <p:cNvPr id="732" name="Google Shape;732;p71"/>
          <p:cNvSpPr/>
          <p:nvPr/>
        </p:nvSpPr>
        <p:spPr>
          <a:xfrm>
            <a:off x="260350" y="4067175"/>
            <a:ext cx="8678863" cy="654050"/>
          </a:xfrm>
          <a:prstGeom prst="rect">
            <a:avLst/>
          </a:prstGeom>
          <a:noFill/>
          <a:ln>
            <a:noFill/>
          </a:ln>
        </p:spPr>
        <p:txBody>
          <a:bodyPr anchorCtr="0" anchor="t" bIns="45700" lIns="91425" spcFirstLastPara="1" rIns="91425" wrap="square" tIns="45700">
            <a:noAutofit/>
          </a:bodyPr>
          <a:lstStyle/>
          <a:p>
            <a:pPr indent="-233363" lvl="0" marL="233363"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Шаблон Excel с поддержкой макросов (XLTM-файл).</a:t>
            </a:r>
            <a:r>
              <a:rPr lang="ru-RU" sz="1800">
                <a:solidFill>
                  <a:srgbClr val="FFCC00"/>
                </a:solidFill>
                <a:latin typeface="Arial"/>
                <a:ea typeface="Arial"/>
                <a:cs typeface="Arial"/>
                <a:sym typeface="Arial"/>
              </a:rPr>
              <a:t> Используется, если требуется шаблон и книга содержит макросы или программы на языке VBA.</a:t>
            </a:r>
            <a:endParaRPr/>
          </a:p>
        </p:txBody>
      </p:sp>
      <p:sp>
        <p:nvSpPr>
          <p:cNvPr id="733" name="Google Shape;733;p71"/>
          <p:cNvSpPr/>
          <p:nvPr/>
        </p:nvSpPr>
        <p:spPr>
          <a:xfrm>
            <a:off x="260350" y="4867275"/>
            <a:ext cx="8678863" cy="546100"/>
          </a:xfrm>
          <a:prstGeom prst="rect">
            <a:avLst/>
          </a:prstGeom>
          <a:noFill/>
          <a:ln>
            <a:noFill/>
          </a:ln>
        </p:spPr>
        <p:txBody>
          <a:bodyPr anchorCtr="0" anchor="t" bIns="45700" lIns="91425" spcFirstLastPara="1" rIns="91425" wrap="square" tIns="45700">
            <a:noAutofit/>
          </a:bodyPr>
          <a:lstStyle/>
          <a:p>
            <a:pPr indent="-233363" lvl="0" marL="233363"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Двоичная книга Excel (XLSB-файл).</a:t>
            </a:r>
            <a:r>
              <a:rPr lang="ru-RU" sz="1800">
                <a:solidFill>
                  <a:srgbClr val="FFCC00"/>
                </a:solidFill>
                <a:latin typeface="Arial"/>
                <a:ea typeface="Arial"/>
                <a:cs typeface="Arial"/>
                <a:sym typeface="Arial"/>
              </a:rPr>
              <a:t> Используется для особо больших книг.</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2">
                                            <p:txEl>
                                              <p:pRg end="0" st="0"/>
                                            </p:txEl>
                                          </p:spTgt>
                                        </p:tgtEl>
                                        <p:attrNameLst>
                                          <p:attrName>style.visibility</p:attrName>
                                        </p:attrNameLst>
                                      </p:cBhvr>
                                      <p:to>
                                        <p:strVal val="visible"/>
                                      </p:to>
                                    </p:set>
                                    <p:animEffect filter="fade" transition="in">
                                      <p:cBhvr>
                                        <p:cTn dur="500"/>
                                        <p:tgtEl>
                                          <p:spTgt spid="7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xEl>
                                              <p:pRg end="0" st="0"/>
                                            </p:txEl>
                                          </p:spTgt>
                                        </p:tgtEl>
                                        <p:attrNameLst>
                                          <p:attrName>style.visibility</p:attrName>
                                        </p:attrNameLst>
                                      </p:cBhvr>
                                      <p:to>
                                        <p:strVal val="visible"/>
                                      </p:to>
                                    </p:set>
                                    <p:animEffect filter="fade" transition="in">
                                      <p:cBhvr>
                                        <p:cTn dur="500"/>
                                        <p:tgtEl>
                                          <p:spTgt spid="73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Google Shape;739;p7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40" name="Google Shape;740;p72"/>
          <p:cNvSpPr txBox="1"/>
          <p:nvPr>
            <p:ph type="title"/>
          </p:nvPr>
        </p:nvSpPr>
        <p:spPr>
          <a:xfrm>
            <a:off x="228600" y="73025"/>
            <a:ext cx="8475663"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sz="2400"/>
              <a:t>Новые форматы файлов и новые параметры сохранения</a:t>
            </a:r>
            <a:endParaRPr/>
          </a:p>
        </p:txBody>
      </p:sp>
      <p:sp>
        <p:nvSpPr>
          <p:cNvPr id="741" name="Google Shape;741;p72"/>
          <p:cNvSpPr/>
          <p:nvPr/>
        </p:nvSpPr>
        <p:spPr>
          <a:xfrm>
            <a:off x="6119813" y="819150"/>
            <a:ext cx="27447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При сохранении Excel 2007 можно выбрать один из нескольких типов файлов. </a:t>
            </a:r>
            <a:endParaRPr/>
          </a:p>
        </p:txBody>
      </p:sp>
      <p:cxnSp>
        <p:nvCxnSpPr>
          <p:cNvPr id="742" name="Google Shape;742;p72"/>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Новые типы файлов в Excel: XLSX-, XLTX-, XLSM- и XLSB-файлы" id="743" name="Google Shape;743;p72"/>
          <p:cNvPicPr preferRelativeResize="0"/>
          <p:nvPr>
            <p:ph idx="1" type="body"/>
          </p:nvPr>
        </p:nvPicPr>
        <p:blipFill rotWithShape="1">
          <a:blip r:embed="rId3">
            <a:alphaModFix/>
          </a:blip>
          <a:srcRect b="0" l="0" r="0" t="0"/>
          <a:stretch/>
        </p:blipFill>
        <p:spPr>
          <a:xfrm>
            <a:off x="339725" y="912813"/>
            <a:ext cx="5662613" cy="2854325"/>
          </a:xfrm>
          <a:prstGeom prst="rect">
            <a:avLst/>
          </a:prstGeom>
          <a:noFill/>
          <a:ln>
            <a:noFill/>
          </a:ln>
        </p:spPr>
      </p:pic>
      <p:sp>
        <p:nvSpPr>
          <p:cNvPr id="744" name="Google Shape;744;p72"/>
          <p:cNvSpPr/>
          <p:nvPr/>
        </p:nvSpPr>
        <p:spPr>
          <a:xfrm>
            <a:off x="260350" y="4067175"/>
            <a:ext cx="8678863" cy="654050"/>
          </a:xfrm>
          <a:prstGeom prst="rect">
            <a:avLst/>
          </a:prstGeom>
          <a:noFill/>
          <a:ln>
            <a:noFill/>
          </a:ln>
        </p:spPr>
        <p:txBody>
          <a:bodyPr anchorCtr="0" anchor="t" bIns="45700" lIns="91425" spcFirstLastPara="1" rIns="91425" wrap="square" tIns="45700">
            <a:noAutofit/>
          </a:bodyPr>
          <a:lstStyle/>
          <a:p>
            <a:pPr indent="-233363" lvl="0" marL="233363"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Книга Excel 97 — Excel 2003 (XLS-файл).</a:t>
            </a:r>
            <a:r>
              <a:rPr lang="ru-RU" sz="1800">
                <a:solidFill>
                  <a:srgbClr val="FFCC00"/>
                </a:solidFill>
                <a:latin typeface="Arial"/>
                <a:ea typeface="Arial"/>
                <a:cs typeface="Arial"/>
                <a:sym typeface="Arial"/>
              </a:rPr>
              <a:t> Используется, если нужно обмениваться книгами с пользователем более ранней версии Excel. </a:t>
            </a:r>
            <a:endParaRPr/>
          </a:p>
        </p:txBody>
      </p:sp>
      <p:sp>
        <p:nvSpPr>
          <p:cNvPr id="745" name="Google Shape;745;p72"/>
          <p:cNvSpPr/>
          <p:nvPr/>
        </p:nvSpPr>
        <p:spPr>
          <a:xfrm>
            <a:off x="260350" y="4867275"/>
            <a:ext cx="8678863" cy="546100"/>
          </a:xfrm>
          <a:prstGeom prst="rect">
            <a:avLst/>
          </a:prstGeom>
          <a:noFill/>
          <a:ln>
            <a:noFill/>
          </a:ln>
        </p:spPr>
        <p:txBody>
          <a:bodyPr anchorCtr="0" anchor="t" bIns="45700" lIns="91425" spcFirstLastPara="1" rIns="91425" wrap="square" tIns="45700">
            <a:noAutofit/>
          </a:bodyPr>
          <a:lstStyle/>
          <a:p>
            <a:pPr indent="-233363" lvl="0" marL="233363" marR="0" rtl="0" algn="l">
              <a:spcBef>
                <a:spcPts val="0"/>
              </a:spcBef>
              <a:spcAft>
                <a:spcPts val="0"/>
              </a:spcAft>
              <a:buClr>
                <a:srgbClr val="FFCC00"/>
              </a:buClr>
              <a:buSzPts val="1800"/>
              <a:buFont typeface="Arial"/>
              <a:buChar char="•"/>
            </a:pPr>
            <a:r>
              <a:rPr b="1" lang="ru-RU" sz="1800">
                <a:solidFill>
                  <a:srgbClr val="FFCC00"/>
                </a:solidFill>
                <a:latin typeface="Arial"/>
                <a:ea typeface="Arial"/>
                <a:cs typeface="Arial"/>
                <a:sym typeface="Arial"/>
              </a:rPr>
              <a:t>Книга Microsoft Excel 5.0/95 (XLS-файл).</a:t>
            </a:r>
            <a:r>
              <a:rPr lang="ru-RU" sz="1800">
                <a:solidFill>
                  <a:srgbClr val="FFCC00"/>
                </a:solidFill>
                <a:latin typeface="Arial"/>
                <a:ea typeface="Arial"/>
                <a:cs typeface="Arial"/>
                <a:sym typeface="Arial"/>
              </a:rPr>
              <a:t> Используется, если нужно обмениваться книгами с пользователем Microsoft Excel 5.0.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4">
                                            <p:txEl>
                                              <p:pRg end="0" st="0"/>
                                            </p:txEl>
                                          </p:spTgt>
                                        </p:tgtEl>
                                        <p:attrNameLst>
                                          <p:attrName>style.visibility</p:attrName>
                                        </p:attrNameLst>
                                      </p:cBhvr>
                                      <p:to>
                                        <p:strVal val="visible"/>
                                      </p:to>
                                    </p:set>
                                    <p:animEffect filter="fade" transition="in">
                                      <p:cBhvr>
                                        <p:cTn dur="500"/>
                                        <p:tgtEl>
                                          <p:spTgt spid="7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xEl>
                                              <p:pRg end="0" st="0"/>
                                            </p:txEl>
                                          </p:spTgt>
                                        </p:tgtEl>
                                        <p:attrNameLst>
                                          <p:attrName>style.visibility</p:attrName>
                                        </p:attrNameLst>
                                      </p:cBhvr>
                                      <p:to>
                                        <p:strVal val="visible"/>
                                      </p:to>
                                    </p:set>
                                    <p:animEffect filter="fade" transition="in">
                                      <p:cBhvr>
                                        <p:cTn dur="500"/>
                                        <p:tgtEl>
                                          <p:spTgt spid="7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Google Shape;751;p7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52" name="Google Shape;752;p73"/>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3, вопрос 1</a:t>
            </a:r>
            <a:endParaRPr/>
          </a:p>
        </p:txBody>
      </p:sp>
      <p:sp>
        <p:nvSpPr>
          <p:cNvPr id="753" name="Google Shape;753;p73"/>
          <p:cNvSpPr txBox="1"/>
          <p:nvPr>
            <p:ph idx="2" type="body"/>
          </p:nvPr>
        </p:nvSpPr>
        <p:spPr>
          <a:xfrm>
            <a:off x="239713" y="815975"/>
            <a:ext cx="7685087" cy="1189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При сохранении файла, созданного в предыдущей версии Excel, как файла Excel 2007, этот файл будет иметь все новые свойства Excel. (Выберите один вариант ответа).</a:t>
            </a:r>
            <a:endParaRPr/>
          </a:p>
        </p:txBody>
      </p:sp>
      <p:sp>
        <p:nvSpPr>
          <p:cNvPr id="754" name="Google Shape;754;p73"/>
          <p:cNvSpPr/>
          <p:nvPr/>
        </p:nvSpPr>
        <p:spPr>
          <a:xfrm>
            <a:off x="242888" y="2344738"/>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Да</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Нет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3">
                                            <p:txEl>
                                              <p:pRg end="0" st="0"/>
                                            </p:txEl>
                                          </p:spTgt>
                                        </p:tgtEl>
                                        <p:attrNameLst>
                                          <p:attrName>style.visibility</p:attrName>
                                        </p:attrNameLst>
                                      </p:cBhvr>
                                      <p:to>
                                        <p:strVal val="visible"/>
                                      </p:to>
                                    </p:set>
                                    <p:animEffect filter="fade" transition="in">
                                      <p:cBhvr>
                                        <p:cTn dur="500"/>
                                        <p:tgtEl>
                                          <p:spTgt spid="7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xEl>
                                              <p:pRg end="0" st="0"/>
                                            </p:txEl>
                                          </p:spTgt>
                                        </p:tgtEl>
                                        <p:attrNameLst>
                                          <p:attrName>style.visibility</p:attrName>
                                        </p:attrNameLst>
                                      </p:cBhvr>
                                      <p:to>
                                        <p:strVal val="visible"/>
                                      </p:to>
                                    </p:set>
                                    <p:animEffect filter="fade" transition="in">
                                      <p:cBhvr>
                                        <p:cTn dur="500"/>
                                        <p:tgtEl>
                                          <p:spTgt spid="7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xEl>
                                              <p:pRg end="1" st="1"/>
                                            </p:txEl>
                                          </p:spTgt>
                                        </p:tgtEl>
                                        <p:attrNameLst>
                                          <p:attrName>style.visibility</p:attrName>
                                        </p:attrNameLst>
                                      </p:cBhvr>
                                      <p:to>
                                        <p:strVal val="visible"/>
                                      </p:to>
                                    </p:set>
                                    <p:animEffect filter="fade" transition="in">
                                      <p:cBhvr>
                                        <p:cTn dur="500"/>
                                        <p:tgtEl>
                                          <p:spTgt spid="75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48" name="Google Shape;148;p20"/>
          <p:cNvSpPr txBox="1"/>
          <p:nvPr>
            <p:ph type="title"/>
          </p:nvPr>
        </p:nvSpPr>
        <p:spPr>
          <a:xfrm>
            <a:off x="263525" y="73025"/>
            <a:ext cx="80279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Что изменилось и почему</a:t>
            </a:r>
            <a:endParaRPr/>
          </a:p>
        </p:txBody>
      </p:sp>
      <p:sp>
        <p:nvSpPr>
          <p:cNvPr id="149" name="Google Shape;149;p20"/>
          <p:cNvSpPr/>
          <p:nvPr/>
        </p:nvSpPr>
        <p:spPr>
          <a:xfrm>
            <a:off x="6119813" y="819150"/>
            <a:ext cx="2744787" cy="2960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Да, в Excel 2007 внесено много изменений. Самые существенные изменения коснулись верхней части окна.</a:t>
            </a:r>
            <a:endParaRPr/>
          </a:p>
          <a:p>
            <a:pPr indent="0" lvl="0" marL="0" marR="0" rtl="0" algn="l">
              <a:spcBef>
                <a:spcPts val="1900"/>
              </a:spcBef>
              <a:spcAft>
                <a:spcPts val="0"/>
              </a:spcAft>
              <a:buNone/>
            </a:pPr>
            <a:r>
              <a:rPr b="0" i="0" lang="ru-RU" sz="2000" u="none" cap="none" strike="noStrike">
                <a:solidFill>
                  <a:schemeClr val="lt1"/>
                </a:solidFill>
                <a:latin typeface="Arial"/>
                <a:ea typeface="Arial"/>
                <a:cs typeface="Arial"/>
                <a:sym typeface="Arial"/>
              </a:rPr>
              <a:t>Но это изменения к лучшему. </a:t>
            </a:r>
            <a:endParaRPr/>
          </a:p>
        </p:txBody>
      </p:sp>
      <p:sp>
        <p:nvSpPr>
          <p:cNvPr id="150" name="Google Shape;150;p20"/>
          <p:cNvSpPr/>
          <p:nvPr/>
        </p:nvSpPr>
        <p:spPr>
          <a:xfrm>
            <a:off x="277813" y="3994150"/>
            <a:ext cx="7143750" cy="7699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Теперь востребованные команды видны яснее и стали более доступными благодаря единому центральному элементу управления под простым названием </a:t>
            </a:r>
            <a:r>
              <a:rPr b="1" i="0" lang="ru-RU" sz="1800" u="none" cap="none" strike="noStrike">
                <a:solidFill>
                  <a:srgbClr val="FFCC00"/>
                </a:solidFill>
                <a:latin typeface="Arial"/>
                <a:ea typeface="Arial"/>
                <a:cs typeface="Arial"/>
                <a:sym typeface="Arial"/>
              </a:rPr>
              <a:t>— лента</a:t>
            </a:r>
            <a:r>
              <a:rPr b="0" i="0" lang="ru-RU" sz="1800" u="none" cap="none" strike="noStrike">
                <a:solidFill>
                  <a:srgbClr val="FFCC00"/>
                </a:solidFill>
                <a:latin typeface="Arial"/>
                <a:ea typeface="Arial"/>
                <a:cs typeface="Arial"/>
                <a:sym typeface="Arial"/>
              </a:rPr>
              <a:t>.  </a:t>
            </a:r>
            <a:endParaRPr/>
          </a:p>
        </p:txBody>
      </p:sp>
      <p:cxnSp>
        <p:nvCxnSpPr>
          <p:cNvPr id="151" name="Google Shape;151;p20"/>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pic>
        <p:nvPicPr>
          <p:cNvPr descr="Лента располагается в верхней части окна приложения Excel" id="152" name="Google Shape;152;p20"/>
          <p:cNvPicPr preferRelativeResize="0"/>
          <p:nvPr>
            <p:ph idx="1" type="body"/>
          </p:nvPr>
        </p:nvPicPr>
        <p:blipFill rotWithShape="1">
          <a:blip r:embed="rId3">
            <a:alphaModFix/>
          </a:blip>
          <a:srcRect b="0" l="0" r="0" t="0"/>
          <a:stretch/>
        </p:blipFill>
        <p:spPr>
          <a:xfrm>
            <a:off x="339725" y="904875"/>
            <a:ext cx="5662613" cy="28543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5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500"/>
                                        <p:tgtEl>
                                          <p:spTgt spid="1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74"/>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61" name="Google Shape;761;p74"/>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3, вопрос 1, ответ:</a:t>
            </a:r>
            <a:endParaRPr/>
          </a:p>
        </p:txBody>
      </p:sp>
      <p:sp>
        <p:nvSpPr>
          <p:cNvPr id="762" name="Google Shape;762;p74"/>
          <p:cNvSpPr txBox="1"/>
          <p:nvPr>
            <p:ph idx="2" type="body"/>
          </p:nvPr>
        </p:nvSpPr>
        <p:spPr>
          <a:xfrm>
            <a:off x="271463" y="815975"/>
            <a:ext cx="8350250" cy="7032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Да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75"/>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69" name="Google Shape;769;p75"/>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3, вопрос 2</a:t>
            </a:r>
            <a:endParaRPr/>
          </a:p>
        </p:txBody>
      </p:sp>
      <p:sp>
        <p:nvSpPr>
          <p:cNvPr id="770" name="Google Shape;770;p75"/>
          <p:cNvSpPr txBox="1"/>
          <p:nvPr>
            <p:ph idx="2" type="body"/>
          </p:nvPr>
        </p:nvSpPr>
        <p:spPr>
          <a:xfrm>
            <a:off x="260350" y="798513"/>
            <a:ext cx="7685088" cy="1189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Почему формат файлов Excel 2007 изменился и стал основываться на XML? (Выберите один ответ)</a:t>
            </a:r>
            <a:endParaRPr/>
          </a:p>
        </p:txBody>
      </p:sp>
      <p:sp>
        <p:nvSpPr>
          <p:cNvPr id="771" name="Google Shape;771;p75"/>
          <p:cNvSpPr/>
          <p:nvPr/>
        </p:nvSpPr>
        <p:spPr>
          <a:xfrm>
            <a:off x="242888" y="2241550"/>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Стало возможно добавить в Excel новые возможности. </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Файлы стали безопаснее. </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Снизился риск повреждения файла. </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Уменьшился размер файла. </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Все варианты, приведенные выше.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0">
                                            <p:txEl>
                                              <p:pRg end="0" st="0"/>
                                            </p:txEl>
                                          </p:spTgt>
                                        </p:tgtEl>
                                        <p:attrNameLst>
                                          <p:attrName>style.visibility</p:attrName>
                                        </p:attrNameLst>
                                      </p:cBhvr>
                                      <p:to>
                                        <p:strVal val="visible"/>
                                      </p:to>
                                    </p:set>
                                    <p:animEffect filter="fade" transition="in">
                                      <p:cBhvr>
                                        <p:cTn dur="500"/>
                                        <p:tgtEl>
                                          <p:spTgt spid="7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animEffect filter="fade" transition="in">
                                      <p:cBhvr>
                                        <p:cTn dur="500"/>
                                        <p:tgtEl>
                                          <p:spTgt spid="7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1" st="1"/>
                                            </p:txEl>
                                          </p:spTgt>
                                        </p:tgtEl>
                                        <p:attrNameLst>
                                          <p:attrName>style.visibility</p:attrName>
                                        </p:attrNameLst>
                                      </p:cBhvr>
                                      <p:to>
                                        <p:strVal val="visible"/>
                                      </p:to>
                                    </p:set>
                                    <p:animEffect filter="fade" transition="in">
                                      <p:cBhvr>
                                        <p:cTn dur="500"/>
                                        <p:tgtEl>
                                          <p:spTgt spid="7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2" st="2"/>
                                            </p:txEl>
                                          </p:spTgt>
                                        </p:tgtEl>
                                        <p:attrNameLst>
                                          <p:attrName>style.visibility</p:attrName>
                                        </p:attrNameLst>
                                      </p:cBhvr>
                                      <p:to>
                                        <p:strVal val="visible"/>
                                      </p:to>
                                    </p:set>
                                    <p:animEffect filter="fade" transition="in">
                                      <p:cBhvr>
                                        <p:cTn dur="500"/>
                                        <p:tgtEl>
                                          <p:spTgt spid="7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3" st="3"/>
                                            </p:txEl>
                                          </p:spTgt>
                                        </p:tgtEl>
                                        <p:attrNameLst>
                                          <p:attrName>style.visibility</p:attrName>
                                        </p:attrNameLst>
                                      </p:cBhvr>
                                      <p:to>
                                        <p:strVal val="visible"/>
                                      </p:to>
                                    </p:set>
                                    <p:animEffect filter="fade" transition="in">
                                      <p:cBhvr>
                                        <p:cTn dur="500"/>
                                        <p:tgtEl>
                                          <p:spTgt spid="7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4" st="4"/>
                                            </p:txEl>
                                          </p:spTgt>
                                        </p:tgtEl>
                                        <p:attrNameLst>
                                          <p:attrName>style.visibility</p:attrName>
                                        </p:attrNameLst>
                                      </p:cBhvr>
                                      <p:to>
                                        <p:strVal val="visible"/>
                                      </p:to>
                                    </p:set>
                                    <p:animEffect filter="fade" transition="in">
                                      <p:cBhvr>
                                        <p:cTn dur="500"/>
                                        <p:tgtEl>
                                          <p:spTgt spid="77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Google Shape;777;p76"/>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78" name="Google Shape;778;p76"/>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3, вопрос 2, ответ:</a:t>
            </a:r>
            <a:endParaRPr/>
          </a:p>
        </p:txBody>
      </p:sp>
      <p:sp>
        <p:nvSpPr>
          <p:cNvPr id="779" name="Google Shape;779;p76"/>
          <p:cNvSpPr txBox="1"/>
          <p:nvPr>
            <p:ph idx="2" type="body"/>
          </p:nvPr>
        </p:nvSpPr>
        <p:spPr>
          <a:xfrm>
            <a:off x="279400" y="819150"/>
            <a:ext cx="8350250" cy="7032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Все варианты, приведенные выше.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77"/>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86" name="Google Shape;786;p77"/>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3, вопрос 3</a:t>
            </a:r>
            <a:endParaRPr/>
          </a:p>
        </p:txBody>
      </p:sp>
      <p:sp>
        <p:nvSpPr>
          <p:cNvPr id="787" name="Google Shape;787;p77"/>
          <p:cNvSpPr txBox="1"/>
          <p:nvPr>
            <p:ph idx="2" type="body"/>
          </p:nvPr>
        </p:nvSpPr>
        <p:spPr>
          <a:xfrm>
            <a:off x="260350" y="815975"/>
            <a:ext cx="7685088" cy="11890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b="1" lang="ru-RU"/>
              <a:t>Присланный файл Excel 2003 был открыт в Excel 2007. По окончании работы в Excel 2007 файл автоматически будет сохранен как Excel 2007, если вариант сохранения не будет изменен.</a:t>
            </a:r>
            <a:endParaRPr/>
          </a:p>
        </p:txBody>
      </p:sp>
      <p:sp>
        <p:nvSpPr>
          <p:cNvPr id="788" name="Google Shape;788;p77"/>
          <p:cNvSpPr/>
          <p:nvPr/>
        </p:nvSpPr>
        <p:spPr>
          <a:xfrm>
            <a:off x="242888" y="2298700"/>
            <a:ext cx="7624762" cy="3105150"/>
          </a:xfrm>
          <a:prstGeom prst="rect">
            <a:avLst/>
          </a:prstGeom>
          <a:noFill/>
          <a:ln>
            <a:noFill/>
          </a:ln>
        </p:spPr>
        <p:txBody>
          <a:bodyPr anchorCtr="0" anchor="t" bIns="45700" lIns="91425" spcFirstLastPara="1" rIns="91425" wrap="square" tIns="45700">
            <a:noAutofit/>
          </a:bodyPr>
          <a:lstStyle/>
          <a:p>
            <a:pPr indent="-401638" lvl="0" marL="401638" marR="0" rtl="0" algn="l">
              <a:spcBef>
                <a:spcPts val="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Да</a:t>
            </a:r>
            <a:endParaRPr/>
          </a:p>
          <a:p>
            <a:pPr indent="-401638" lvl="0" marL="401638" marR="0" rtl="0" algn="l">
              <a:spcBef>
                <a:spcPts val="1900"/>
              </a:spcBef>
              <a:spcAft>
                <a:spcPts val="0"/>
              </a:spcAft>
              <a:buClr>
                <a:schemeClr val="lt1"/>
              </a:buClr>
              <a:buSzPts val="2000"/>
              <a:buFont typeface="Arial"/>
              <a:buAutoNum type="arabicPeriod"/>
            </a:pPr>
            <a:r>
              <a:rPr lang="ru-RU" sz="2000">
                <a:solidFill>
                  <a:schemeClr val="lt1"/>
                </a:solidFill>
                <a:latin typeface="Arial"/>
                <a:ea typeface="Arial"/>
                <a:cs typeface="Arial"/>
                <a:sym typeface="Arial"/>
              </a:rPr>
              <a:t>Нет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7">
                                            <p:txEl>
                                              <p:pRg end="0" st="0"/>
                                            </p:txEl>
                                          </p:spTgt>
                                        </p:tgtEl>
                                        <p:attrNameLst>
                                          <p:attrName>style.visibility</p:attrName>
                                        </p:attrNameLst>
                                      </p:cBhvr>
                                      <p:to>
                                        <p:strVal val="visible"/>
                                      </p:to>
                                    </p:set>
                                    <p:animEffect filter="fade" transition="in">
                                      <p:cBhvr>
                                        <p:cTn dur="500"/>
                                        <p:tgtEl>
                                          <p:spTgt spid="7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0" st="0"/>
                                            </p:txEl>
                                          </p:spTgt>
                                        </p:tgtEl>
                                        <p:attrNameLst>
                                          <p:attrName>style.visibility</p:attrName>
                                        </p:attrNameLst>
                                      </p:cBhvr>
                                      <p:to>
                                        <p:strVal val="visible"/>
                                      </p:to>
                                    </p:set>
                                    <p:animEffect filter="fade" transition="in">
                                      <p:cBhvr>
                                        <p:cTn dur="500"/>
                                        <p:tgtEl>
                                          <p:spTgt spid="7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1" st="1"/>
                                            </p:txEl>
                                          </p:spTgt>
                                        </p:tgtEl>
                                        <p:attrNameLst>
                                          <p:attrName>style.visibility</p:attrName>
                                        </p:attrNameLst>
                                      </p:cBhvr>
                                      <p:to>
                                        <p:strVal val="visible"/>
                                      </p:to>
                                    </p:set>
                                    <p:animEffect filter="fade" transition="in">
                                      <p:cBhvr>
                                        <p:cTn dur="500"/>
                                        <p:tgtEl>
                                          <p:spTgt spid="7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Google Shape;794;p78"/>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795" name="Google Shape;795;p78"/>
          <p:cNvSpPr txBox="1"/>
          <p:nvPr>
            <p:ph type="title"/>
          </p:nvPr>
        </p:nvSpPr>
        <p:spPr>
          <a:xfrm>
            <a:off x="249238" y="73025"/>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Тест 3, вопрос 3, ответ:</a:t>
            </a:r>
            <a:endParaRPr/>
          </a:p>
        </p:txBody>
      </p:sp>
      <p:sp>
        <p:nvSpPr>
          <p:cNvPr id="796" name="Google Shape;796;p78"/>
          <p:cNvSpPr txBox="1"/>
          <p:nvPr>
            <p:ph idx="2" type="body"/>
          </p:nvPr>
        </p:nvSpPr>
        <p:spPr>
          <a:xfrm>
            <a:off x="261938" y="808038"/>
            <a:ext cx="8350250" cy="703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ru-RU"/>
              <a:t>Нет </a:t>
            </a:r>
            <a:endParaRPr/>
          </a:p>
        </p:txBody>
      </p:sp>
      <p:sp>
        <p:nvSpPr>
          <p:cNvPr id="797" name="Google Shape;797;p78"/>
          <p:cNvSpPr/>
          <p:nvPr/>
        </p:nvSpPr>
        <p:spPr>
          <a:xfrm>
            <a:off x="273050" y="2124075"/>
            <a:ext cx="835025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2000">
                <a:solidFill>
                  <a:schemeClr val="lt1"/>
                </a:solidFill>
                <a:latin typeface="Arial"/>
                <a:ea typeface="Arial"/>
                <a:cs typeface="Arial"/>
                <a:sym typeface="Arial"/>
              </a:rPr>
              <a:t>Если файл был создан в Excel 2003, Excel 2007 сохранит его в формате 2003, если не задано иное.</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1"/>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59" name="Google Shape;159;p21"/>
          <p:cNvSpPr txBox="1"/>
          <p:nvPr>
            <p:ph type="title"/>
          </p:nvPr>
        </p:nvSpPr>
        <p:spPr>
          <a:xfrm>
            <a:off x="257175"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Что расположено на ленте </a:t>
            </a:r>
            <a:endParaRPr/>
          </a:p>
        </p:txBody>
      </p:sp>
      <p:sp>
        <p:nvSpPr>
          <p:cNvPr id="160" name="Google Shape;160;p21"/>
          <p:cNvSpPr/>
          <p:nvPr/>
        </p:nvSpPr>
        <p:spPr>
          <a:xfrm>
            <a:off x="6119813" y="801688"/>
            <a:ext cx="2744787" cy="27638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Лента состоит из трех элементов: вкладок, групп и команд. </a:t>
            </a:r>
            <a:endParaRPr/>
          </a:p>
        </p:txBody>
      </p:sp>
      <p:pic>
        <p:nvPicPr>
          <p:cNvPr id="161" name="Google Shape;161;p21"/>
          <p:cNvPicPr preferRelativeResize="0"/>
          <p:nvPr/>
        </p:nvPicPr>
        <p:blipFill rotWithShape="1">
          <a:blip r:embed="rId3">
            <a:alphaModFix/>
          </a:blip>
          <a:srcRect b="0" l="0" r="0" t="0"/>
          <a:stretch/>
        </p:blipFill>
        <p:spPr>
          <a:xfrm>
            <a:off x="339725" y="4021138"/>
            <a:ext cx="269875" cy="303212"/>
          </a:xfrm>
          <a:prstGeom prst="rect">
            <a:avLst/>
          </a:prstGeom>
          <a:noFill/>
          <a:ln>
            <a:noFill/>
          </a:ln>
        </p:spPr>
      </p:pic>
      <p:pic>
        <p:nvPicPr>
          <p:cNvPr id="162" name="Google Shape;162;p21"/>
          <p:cNvPicPr preferRelativeResize="0"/>
          <p:nvPr/>
        </p:nvPicPr>
        <p:blipFill rotWithShape="1">
          <a:blip r:embed="rId4">
            <a:alphaModFix/>
          </a:blip>
          <a:srcRect b="0" l="0" r="0" t="0"/>
          <a:stretch/>
        </p:blipFill>
        <p:spPr>
          <a:xfrm>
            <a:off x="339725" y="4754563"/>
            <a:ext cx="269875" cy="303212"/>
          </a:xfrm>
          <a:prstGeom prst="rect">
            <a:avLst/>
          </a:prstGeom>
          <a:noFill/>
          <a:ln>
            <a:noFill/>
          </a:ln>
        </p:spPr>
      </p:pic>
      <p:pic>
        <p:nvPicPr>
          <p:cNvPr id="163" name="Google Shape;163;p21"/>
          <p:cNvPicPr preferRelativeResize="0"/>
          <p:nvPr/>
        </p:nvPicPr>
        <p:blipFill rotWithShape="1">
          <a:blip r:embed="rId5">
            <a:alphaModFix/>
          </a:blip>
          <a:srcRect b="0" l="0" r="0" t="0"/>
          <a:stretch/>
        </p:blipFill>
        <p:spPr>
          <a:xfrm>
            <a:off x="339725" y="5465763"/>
            <a:ext cx="269875" cy="303212"/>
          </a:xfrm>
          <a:prstGeom prst="rect">
            <a:avLst/>
          </a:prstGeom>
          <a:noFill/>
          <a:ln>
            <a:noFill/>
          </a:ln>
        </p:spPr>
      </p:pic>
      <p:cxnSp>
        <p:nvCxnSpPr>
          <p:cNvPr id="164" name="Google Shape;164;p21"/>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165" name="Google Shape;165;p21"/>
          <p:cNvSpPr/>
          <p:nvPr/>
        </p:nvSpPr>
        <p:spPr>
          <a:xfrm>
            <a:off x="635000" y="3987800"/>
            <a:ext cx="8607425" cy="2114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ru-RU" sz="1800" u="none" cap="none" strike="noStrike">
                <a:solidFill>
                  <a:srgbClr val="FFCC00"/>
                </a:solidFill>
                <a:latin typeface="Arial"/>
                <a:ea typeface="Arial"/>
                <a:cs typeface="Arial"/>
                <a:sym typeface="Arial"/>
              </a:rPr>
              <a:t>Вкладки:</a:t>
            </a:r>
            <a:r>
              <a:rPr b="0" i="0" lang="ru-RU" sz="1800" u="none" cap="none" strike="noStrike">
                <a:solidFill>
                  <a:srgbClr val="FFCC00"/>
                </a:solidFill>
                <a:latin typeface="Arial"/>
                <a:ea typeface="Arial"/>
                <a:cs typeface="Arial"/>
                <a:sym typeface="Arial"/>
              </a:rPr>
              <a:t> Вкладки предоставляют возможность выполнять основные задачи, предусмотренные в Excel. В верхней части окна Excel доступно семь вкладок. </a:t>
            </a:r>
            <a:endParaRPr b="1" i="0" sz="1800" u="none" cap="none" strike="noStrike">
              <a:solidFill>
                <a:schemeClr val="lt1"/>
              </a:solidFill>
              <a:latin typeface="Arial"/>
              <a:ea typeface="Arial"/>
              <a:cs typeface="Arial"/>
              <a:sym typeface="Arial"/>
            </a:endParaRPr>
          </a:p>
          <a:p>
            <a:pPr indent="0" lvl="0" marL="0" marR="0" rtl="0" algn="l">
              <a:spcBef>
                <a:spcPts val="1170"/>
              </a:spcBef>
              <a:spcAft>
                <a:spcPts val="0"/>
              </a:spcAft>
              <a:buNone/>
            </a:pPr>
            <a:r>
              <a:rPr b="1" i="0" lang="ru-RU" sz="1800" u="none" cap="none" strike="noStrike">
                <a:solidFill>
                  <a:srgbClr val="FFCC00"/>
                </a:solidFill>
                <a:latin typeface="Arial"/>
                <a:ea typeface="Arial"/>
                <a:cs typeface="Arial"/>
                <a:sym typeface="Arial"/>
              </a:rPr>
              <a:t>Группы:</a:t>
            </a:r>
            <a:r>
              <a:rPr b="0" i="0" lang="ru-RU" sz="1800" u="none" cap="none" strike="noStrike">
                <a:solidFill>
                  <a:srgbClr val="FFCC00"/>
                </a:solidFill>
                <a:latin typeface="Arial"/>
                <a:ea typeface="Arial"/>
                <a:cs typeface="Arial"/>
                <a:sym typeface="Arial"/>
              </a:rPr>
              <a:t> Группы являются наборами связанных команд, которые отображаются на вкладках.</a:t>
            </a:r>
            <a:endParaRPr b="1" i="0" sz="1800" u="none" cap="none" strike="noStrike">
              <a:solidFill>
                <a:schemeClr val="lt1"/>
              </a:solidFill>
              <a:latin typeface="Arial"/>
              <a:ea typeface="Arial"/>
              <a:cs typeface="Arial"/>
              <a:sym typeface="Arial"/>
            </a:endParaRPr>
          </a:p>
          <a:p>
            <a:pPr indent="0" lvl="0" marL="0" marR="0" rtl="0" algn="l">
              <a:spcBef>
                <a:spcPts val="1170"/>
              </a:spcBef>
              <a:spcAft>
                <a:spcPts val="0"/>
              </a:spcAft>
              <a:buNone/>
            </a:pPr>
            <a:r>
              <a:rPr b="1" i="0" lang="ru-RU" sz="1800" u="none" cap="none" strike="noStrike">
                <a:solidFill>
                  <a:srgbClr val="FFCC00"/>
                </a:solidFill>
                <a:latin typeface="Arial"/>
                <a:ea typeface="Arial"/>
                <a:cs typeface="Arial"/>
                <a:sym typeface="Arial"/>
              </a:rPr>
              <a:t>Команды: </a:t>
            </a:r>
            <a:r>
              <a:rPr b="0" i="0" lang="ru-RU" sz="1800" u="none" cap="none" strike="noStrike">
                <a:solidFill>
                  <a:srgbClr val="FFCC00"/>
                </a:solidFill>
                <a:latin typeface="Arial"/>
                <a:ea typeface="Arial"/>
                <a:cs typeface="Arial"/>
                <a:sym typeface="Arial"/>
              </a:rPr>
              <a:t>Командой может быть кнопка, меню или поле, предназначенное для ввода сведений. </a:t>
            </a:r>
            <a:endParaRPr/>
          </a:p>
        </p:txBody>
      </p:sp>
      <p:pic>
        <p:nvPicPr>
          <p:cNvPr descr="Вкладка «Главная», группа «Выравнивание» и команда «Перенос текста»" id="166" name="Google Shape;166;p21"/>
          <p:cNvPicPr preferRelativeResize="0"/>
          <p:nvPr>
            <p:ph idx="1" type="body"/>
          </p:nvPr>
        </p:nvPicPr>
        <p:blipFill rotWithShape="1">
          <a:blip r:embed="rId6">
            <a:alphaModFix/>
          </a:blip>
          <a:srcRect b="0" l="0" r="0" t="0"/>
          <a:stretch/>
        </p:blipFill>
        <p:spPr>
          <a:xfrm>
            <a:off x="309563" y="930275"/>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500"/>
                                        <p:tgtEl>
                                          <p:spTgt spid="16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2"/>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73" name="Google Shape;173;p22"/>
          <p:cNvSpPr txBox="1"/>
          <p:nvPr>
            <p:ph type="title"/>
          </p:nvPr>
        </p:nvSpPr>
        <p:spPr>
          <a:xfrm>
            <a:off x="257175"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Что расположено на ленте </a:t>
            </a:r>
            <a:endParaRPr/>
          </a:p>
        </p:txBody>
      </p:sp>
      <p:sp>
        <p:nvSpPr>
          <p:cNvPr id="174" name="Google Shape;174;p22"/>
          <p:cNvSpPr/>
          <p:nvPr/>
        </p:nvSpPr>
        <p:spPr>
          <a:xfrm>
            <a:off x="6119813" y="801688"/>
            <a:ext cx="2744787" cy="782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Как начать работу с лентой </a:t>
            </a:r>
            <a:endParaRPr/>
          </a:p>
        </p:txBody>
      </p:sp>
      <p:cxnSp>
        <p:nvCxnSpPr>
          <p:cNvPr id="175" name="Google Shape;175;p22"/>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176" name="Google Shape;176;p22"/>
          <p:cNvSpPr/>
          <p:nvPr/>
        </p:nvSpPr>
        <p:spPr>
          <a:xfrm>
            <a:off x="260350" y="3994150"/>
            <a:ext cx="7740650" cy="450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Основные команды Excel собраны на первой вкладке </a:t>
            </a:r>
            <a:r>
              <a:rPr b="1" i="0" lang="ru-RU" sz="1800" u="none" cap="none" strike="noStrike">
                <a:solidFill>
                  <a:srgbClr val="FFCC00"/>
                </a:solidFill>
                <a:latin typeface="Arial"/>
                <a:ea typeface="Arial"/>
                <a:cs typeface="Arial"/>
                <a:sym typeface="Arial"/>
              </a:rPr>
              <a:t>«Главная»</a:t>
            </a:r>
            <a:r>
              <a:rPr b="0" i="0" lang="ru-RU" sz="1800" u="none" cap="none" strike="noStrike">
                <a:solidFill>
                  <a:srgbClr val="FFCC00"/>
                </a:solidFill>
                <a:latin typeface="Arial"/>
                <a:ea typeface="Arial"/>
                <a:cs typeface="Arial"/>
                <a:sym typeface="Arial"/>
              </a:rPr>
              <a:t> . </a:t>
            </a:r>
            <a:endParaRPr/>
          </a:p>
        </p:txBody>
      </p:sp>
      <p:sp>
        <p:nvSpPr>
          <p:cNvPr id="177" name="Google Shape;177;p22"/>
          <p:cNvSpPr/>
          <p:nvPr/>
        </p:nvSpPr>
        <p:spPr>
          <a:xfrm>
            <a:off x="6119813" y="1960563"/>
            <a:ext cx="2744787" cy="10810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000" u="none" cap="none" strike="noStrike">
                <a:solidFill>
                  <a:schemeClr val="lt1"/>
                </a:solidFill>
                <a:latin typeface="Arial"/>
                <a:ea typeface="Arial"/>
                <a:cs typeface="Arial"/>
                <a:sym typeface="Arial"/>
              </a:rPr>
              <a:t>Начните с начала.</a:t>
            </a:r>
            <a:endParaRPr/>
          </a:p>
        </p:txBody>
      </p:sp>
      <p:pic>
        <p:nvPicPr>
          <p:cNvPr descr="Вкладка «Главная», группа «Выравнивание» и команда «Перенос текста»" id="178" name="Google Shape;178;p22"/>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3"/>
          <p:cNvSpPr txBox="1"/>
          <p:nvPr>
            <p:ph idx="11" type="ftr"/>
          </p:nvPr>
        </p:nvSpPr>
        <p:spPr>
          <a:xfrm>
            <a:off x="2717800" y="6200775"/>
            <a:ext cx="3708400" cy="47625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ru-RU"/>
              <a:t>Быстрое освоение программы</a:t>
            </a:r>
            <a:endParaRPr/>
          </a:p>
        </p:txBody>
      </p:sp>
      <p:sp>
        <p:nvSpPr>
          <p:cNvPr id="185" name="Google Shape;185;p23"/>
          <p:cNvSpPr txBox="1"/>
          <p:nvPr>
            <p:ph type="title"/>
          </p:nvPr>
        </p:nvSpPr>
        <p:spPr>
          <a:xfrm>
            <a:off x="257175" y="63500"/>
            <a:ext cx="8904288" cy="6143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ru-RU"/>
              <a:t>Что расположено на ленте </a:t>
            </a:r>
            <a:endParaRPr/>
          </a:p>
        </p:txBody>
      </p:sp>
      <p:sp>
        <p:nvSpPr>
          <p:cNvPr id="186" name="Google Shape;186;p23"/>
          <p:cNvSpPr/>
          <p:nvPr/>
        </p:nvSpPr>
        <p:spPr>
          <a:xfrm>
            <a:off x="6119813" y="801688"/>
            <a:ext cx="2744787" cy="2306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ru-RU" sz="2000" u="none" cap="none" strike="noStrike">
                <a:solidFill>
                  <a:schemeClr val="lt1"/>
                </a:solidFill>
                <a:latin typeface="Arial"/>
                <a:ea typeface="Arial"/>
                <a:cs typeface="Arial"/>
                <a:sym typeface="Arial"/>
              </a:rPr>
              <a:t>Группы</a:t>
            </a:r>
            <a:r>
              <a:rPr b="0" i="0" lang="ru-RU" sz="2000" u="none" cap="none" strike="noStrike">
                <a:solidFill>
                  <a:schemeClr val="lt1"/>
                </a:solidFill>
                <a:latin typeface="Arial"/>
                <a:ea typeface="Arial"/>
                <a:cs typeface="Arial"/>
                <a:sym typeface="Arial"/>
              </a:rPr>
              <a:t> объединяют все команды, которые с большой вероятностью понадобятся для выполнения определенной задачи. </a:t>
            </a:r>
            <a:endParaRPr/>
          </a:p>
        </p:txBody>
      </p:sp>
      <p:cxnSp>
        <p:nvCxnSpPr>
          <p:cNvPr id="187" name="Google Shape;187;p23"/>
          <p:cNvCxnSpPr/>
          <p:nvPr/>
        </p:nvCxnSpPr>
        <p:spPr>
          <a:xfrm>
            <a:off x="339725" y="3951288"/>
            <a:ext cx="8413750" cy="0"/>
          </a:xfrm>
          <a:prstGeom prst="straightConnector1">
            <a:avLst/>
          </a:prstGeom>
          <a:noFill/>
          <a:ln cap="flat" cmpd="sng" w="12700">
            <a:solidFill>
              <a:schemeClr val="lt1"/>
            </a:solidFill>
            <a:prstDash val="solid"/>
            <a:round/>
            <a:headEnd len="med" w="med" type="none"/>
            <a:tailEnd len="med" w="med" type="none"/>
          </a:ln>
        </p:spPr>
      </p:cxnSp>
      <p:sp>
        <p:nvSpPr>
          <p:cNvPr id="188" name="Google Shape;188;p23"/>
          <p:cNvSpPr/>
          <p:nvPr/>
        </p:nvSpPr>
        <p:spPr>
          <a:xfrm>
            <a:off x="260350" y="3994150"/>
            <a:ext cx="7977188" cy="167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1800" u="none" cap="none" strike="noStrike">
                <a:solidFill>
                  <a:srgbClr val="FFCC00"/>
                </a:solidFill>
                <a:latin typeface="Arial"/>
                <a:ea typeface="Arial"/>
                <a:cs typeface="Arial"/>
                <a:sym typeface="Arial"/>
              </a:rPr>
              <a:t>Теперь при выполнении задачи группы остаются на экране, под рукой. Команды больше не скрыты в меню. </a:t>
            </a:r>
            <a:endParaRPr/>
          </a:p>
          <a:p>
            <a:pPr indent="0" lvl="0" marL="0" marR="0" rtl="0" algn="l">
              <a:spcBef>
                <a:spcPts val="1710"/>
              </a:spcBef>
              <a:spcAft>
                <a:spcPts val="0"/>
              </a:spcAft>
              <a:buNone/>
            </a:pPr>
            <a:r>
              <a:rPr b="0" i="0" lang="ru-RU" sz="1800" u="none" cap="none" strike="noStrike">
                <a:solidFill>
                  <a:srgbClr val="FFCC00"/>
                </a:solidFill>
                <a:latin typeface="Arial"/>
                <a:ea typeface="Arial"/>
                <a:cs typeface="Arial"/>
                <a:sym typeface="Arial"/>
              </a:rPr>
              <a:t>Теперь эти важные команды отображены над рабочей областью. </a:t>
            </a:r>
            <a:endParaRPr/>
          </a:p>
        </p:txBody>
      </p:sp>
      <p:pic>
        <p:nvPicPr>
          <p:cNvPr descr="Вкладка «Главная», группа «Выравнивание» и команда «Перенос текста»" id="189" name="Google Shape;189;p23"/>
          <p:cNvPicPr preferRelativeResize="0"/>
          <p:nvPr>
            <p:ph idx="1" type="body"/>
          </p:nvPr>
        </p:nvPicPr>
        <p:blipFill rotWithShape="1">
          <a:blip r:embed="rId3">
            <a:alphaModFix/>
          </a:blip>
          <a:srcRect b="0" l="0" r="0" t="0"/>
          <a:stretch/>
        </p:blipFill>
        <p:spPr>
          <a:xfrm>
            <a:off x="350838" y="914400"/>
            <a:ext cx="5651500" cy="2849563"/>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xlttspeed2007_TP10200286">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