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2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4C9B9B-764A-4051-A1B8-CE91307D4CA7}" type="datetimeFigureOut">
              <a:rPr lang="ru-RU" smtClean="0"/>
              <a:t>17.04.2022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C008B-D8FA-4815-B334-2D5FED513BFD}" type="slidenum">
              <a:rPr lang="ru-RU" smtClean="0"/>
              <a:t>‹#›</a:t>
            </a:fld>
            <a:endParaRPr lang="ru-RU"/>
          </a:p>
        </p:txBody>
      </p:sp>
    </p:spTree>
    <p:extLst>
      <p:ext uri="{BB962C8B-B14F-4D97-AF65-F5344CB8AC3E}">
        <p14:creationId xmlns:p14="http://schemas.microsoft.com/office/powerpoint/2010/main" val="56285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21530E9-5B3C-4D4B-9C91-23D24E292420}" type="datetime1">
              <a:rPr lang="ru-RU" smtClean="0"/>
              <a:t>17.04.2022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A753E05-9154-4C95-8029-151850861D46}" type="datetime1">
              <a:rPr lang="ru-RU" smtClean="0"/>
              <a:t>17.04.2022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3B5CCA-92F7-4081-A5EE-FF86A59E5DFF}" type="datetime1">
              <a:rPr lang="ru-RU" smtClean="0"/>
              <a:t>17.04.2022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FCBBF8F-53B0-48BD-9236-4093330C9070}" type="datetime1">
              <a:rPr lang="ru-RU" smtClean="0"/>
              <a:t>17.04.2022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849631-C49F-4BB1-9915-BA6E5CAE9785}" type="slidenum">
              <a:rPr lang="ru-RU" smtClean="0"/>
              <a:t>‹#›</a:t>
            </a:fld>
            <a:endParaRPr lang="ru-RU"/>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C2402B-CBA4-4BCC-9F39-74087AED9B2E}" type="datetime1">
              <a:rPr lang="ru-RU" smtClean="0"/>
              <a:t>17.04.2022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CC370265-9725-46FB-B4AA-A5678D726079}" type="datetime1">
              <a:rPr lang="ru-RU" smtClean="0"/>
              <a:t>17.04.2022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9D41729E-EBB6-455C-B741-706ADFE4A04D}" type="datetime1">
              <a:rPr lang="ru-RU" smtClean="0"/>
              <a:t>17.04.2022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C9FC0C8-D8CD-4DAB-8640-AEE4D5D105D2}" type="datetime1">
              <a:rPr lang="ru-RU" smtClean="0"/>
              <a:t>17.04.2022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21730D-F801-43C6-A2C0-793EB76508F2}" type="datetime1">
              <a:rPr lang="ru-RU" smtClean="0"/>
              <a:t>17.04.2022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5C007DA-D337-4E5E-9073-44B28CEB25A1}" type="datetime1">
              <a:rPr lang="ru-RU" smtClean="0"/>
              <a:t>17.04.2022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08C81AC-B87F-4FCE-AF69-601763856813}" type="datetime1">
              <a:rPr lang="ru-RU" smtClean="0"/>
              <a:t>17.04.2022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657C911-49E8-4A73-B124-2771A62D4687}" type="datetime1">
              <a:rPr lang="ru-RU" smtClean="0"/>
              <a:t>17.04.2022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736638F-7F15-4638-9A1B-621ECD8FC6CD}" type="datetime1">
              <a:rPr lang="ru-RU" smtClean="0"/>
              <a:t>17.04.2022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ECFE28B-9CFE-44B4-BA1B-6AF24C6F8CB7}" type="datetime1">
              <a:rPr lang="ru-RU" smtClean="0"/>
              <a:t>17.04.2022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3244CF12-1547-4272-A590-C0861A8491AF}" type="datetime1">
              <a:rPr lang="ru-RU" smtClean="0"/>
              <a:t>17.04.2022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E96D9C-5C39-433C-A9BE-2B37164BCC21}" type="datetime1">
              <a:rPr lang="ru-RU" smtClean="0"/>
              <a:t>17.04.2022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0EF432F-DFC0-4A08-AD19-726125BC0C02}" type="datetime1">
              <a:rPr lang="ru-RU" smtClean="0"/>
              <a:t>17.04.2022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849631-C49F-4BB1-9915-BA6E5CAE978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7DCC927F-C512-484D-98AF-C0F759D62111}" type="datetime1">
              <a:rPr lang="ru-RU" smtClean="0"/>
              <a:t>17.04.2022</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4B849631-C49F-4BB1-9915-BA6E5CAE978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1313259" y="836713"/>
            <a:ext cx="6517482" cy="720080"/>
          </a:xfrm>
        </p:spPr>
        <p:txBody>
          <a:bodyPr>
            <a:normAutofit/>
          </a:bodyPr>
          <a:lstStyle/>
          <a:p>
            <a:r>
              <a:rPr lang="ru-RU" sz="2800" b="1" cap="none" dirty="0" smtClean="0">
                <a:solidFill>
                  <a:srgbClr val="1D52A7"/>
                </a:solidFill>
                <a:latin typeface="Arial" panose="020B0604020202020204" pitchFamily="34" charset="0"/>
                <a:cs typeface="Arial" panose="020B0604020202020204" pitchFamily="34" charset="0"/>
              </a:rPr>
              <a:t>«</a:t>
            </a:r>
            <a:r>
              <a:rPr lang="en-US" sz="2800" b="1" cap="none" dirty="0">
                <a:solidFill>
                  <a:srgbClr val="1D52A7"/>
                </a:solidFill>
                <a:latin typeface="Arial" panose="020B0604020202020204" pitchFamily="34" charset="0"/>
                <a:cs typeface="Arial" panose="020B0604020202020204" pitchFamily="34" charset="0"/>
              </a:rPr>
              <a:t>General pharmaceutical chemistry </a:t>
            </a:r>
            <a:r>
              <a:rPr lang="ru-RU" sz="2800" b="1" cap="none" dirty="0" smtClean="0">
                <a:solidFill>
                  <a:srgbClr val="1D52A7"/>
                </a:solidFill>
                <a:latin typeface="Arial" panose="020B0604020202020204" pitchFamily="34" charset="0"/>
                <a:cs typeface="Arial" panose="020B0604020202020204" pitchFamily="34" charset="0"/>
              </a:rPr>
              <a:t>»</a:t>
            </a:r>
            <a:endParaRPr lang="ru-RU" sz="2800" dirty="0"/>
          </a:p>
        </p:txBody>
      </p:sp>
      <p:sp>
        <p:nvSpPr>
          <p:cNvPr id="6" name="Подзаголовок 2"/>
          <p:cNvSpPr>
            <a:spLocks noGrp="1"/>
          </p:cNvSpPr>
          <p:nvPr>
            <p:ph type="subTitle" idx="1"/>
          </p:nvPr>
        </p:nvSpPr>
        <p:spPr>
          <a:xfrm>
            <a:off x="1313259" y="2348880"/>
            <a:ext cx="6517482" cy="1944216"/>
          </a:xfrm>
        </p:spPr>
        <p:txBody>
          <a:bodyPr>
            <a:normAutofit/>
          </a:bodyPr>
          <a:lstStyle/>
          <a:p>
            <a:r>
              <a:rPr lang="en-US" sz="3200" b="1" dirty="0">
                <a:solidFill>
                  <a:srgbClr val="FF0000"/>
                </a:solidFill>
                <a:latin typeface="Arial" panose="020B0604020202020204" pitchFamily="34" charset="0"/>
                <a:cs typeface="Arial" panose="020B0604020202020204" pitchFamily="34" charset="0"/>
              </a:rPr>
              <a:t>QUALITY CONTROL OF MEDICINES IN PHARMACIES. INTRACHEMIST'S CONTROL.</a:t>
            </a:r>
            <a:endParaRPr lang="ru-RU" sz="3200" b="1"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1691680" y="5939988"/>
            <a:ext cx="5760640" cy="369332"/>
          </a:xfrm>
          <a:prstGeom prst="rect">
            <a:avLst/>
          </a:prstGeom>
          <a:noFill/>
        </p:spPr>
        <p:txBody>
          <a:bodyPr wrap="square" rtlCol="0">
            <a:spAutoFit/>
          </a:bodyPr>
          <a:lstStyle/>
          <a:p>
            <a:pPr algn="ctr"/>
            <a:r>
              <a:rPr lang="en-US" dirty="0" smtClean="0">
                <a:solidFill>
                  <a:srgbClr val="1D52A7"/>
                </a:solidFill>
              </a:rPr>
              <a:t>Associate Professor </a:t>
            </a:r>
            <a:r>
              <a:rPr lang="en-US" dirty="0" err="1" smtClean="0">
                <a:solidFill>
                  <a:srgbClr val="1D52A7"/>
                </a:solidFill>
              </a:rPr>
              <a:t>Gureeva</a:t>
            </a:r>
            <a:r>
              <a:rPr lang="en-US" dirty="0" smtClean="0">
                <a:solidFill>
                  <a:srgbClr val="1D52A7"/>
                </a:solidFill>
              </a:rPr>
              <a:t> E.S.</a:t>
            </a:r>
            <a:endParaRPr lang="ru-RU" dirty="0">
              <a:solidFill>
                <a:srgbClr val="1D52A7"/>
              </a:solidFill>
            </a:endParaRPr>
          </a:p>
        </p:txBody>
      </p:sp>
    </p:spTree>
    <p:extLst>
      <p:ext uri="{BB962C8B-B14F-4D97-AF65-F5344CB8AC3E}">
        <p14:creationId xmlns:p14="http://schemas.microsoft.com/office/powerpoint/2010/main" val="48885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10</a:t>
            </a:fld>
            <a:endParaRPr lang="ru-RU" dirty="0"/>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The acceptance control</a:t>
            </a:r>
            <a:endParaRPr lang="ru-RU" sz="3600" b="1" dirty="0">
              <a:solidFill>
                <a:srgbClr val="0070C0"/>
              </a:solidFill>
            </a:endParaRPr>
          </a:p>
        </p:txBody>
      </p:sp>
      <p:sp>
        <p:nvSpPr>
          <p:cNvPr id="7" name="Прямоугольник 6"/>
          <p:cNvSpPr/>
          <p:nvPr/>
        </p:nvSpPr>
        <p:spPr>
          <a:xfrm>
            <a:off x="251520" y="1196752"/>
            <a:ext cx="4176464" cy="5324535"/>
          </a:xfrm>
          <a:prstGeom prst="rect">
            <a:avLst/>
          </a:prstGeom>
        </p:spPr>
        <p:txBody>
          <a:bodyPr wrap="square">
            <a:spAutoFit/>
          </a:bodyPr>
          <a:lstStyle/>
          <a:p>
            <a:pPr algn="just">
              <a:spcAft>
                <a:spcPts val="600"/>
              </a:spcAft>
            </a:pPr>
            <a:r>
              <a:rPr lang="ru-RU" sz="2000" dirty="0" smtClean="0"/>
              <a:t>	</a:t>
            </a:r>
            <a:r>
              <a:rPr lang="en-US" sz="2000" b="1" dirty="0" smtClean="0">
                <a:solidFill>
                  <a:srgbClr val="FF0000"/>
                </a:solidFill>
              </a:rPr>
              <a:t>Acceptance control </a:t>
            </a:r>
            <a:r>
              <a:rPr lang="en-US" sz="2000" dirty="0" smtClean="0"/>
              <a:t>consists of checking incoming </a:t>
            </a:r>
            <a:r>
              <a:rPr lang="en-US" sz="2000" dirty="0"/>
              <a:t>medicinal substances </a:t>
            </a:r>
            <a:r>
              <a:rPr lang="en-US" sz="2000" dirty="0" smtClean="0"/>
              <a:t>and </a:t>
            </a:r>
            <a:r>
              <a:rPr lang="en-US" sz="2000" dirty="0"/>
              <a:t>medicinal products </a:t>
            </a:r>
            <a:r>
              <a:rPr lang="en-US" sz="2000" dirty="0" smtClean="0"/>
              <a:t>for compliance with the requirements on the indicators:</a:t>
            </a:r>
          </a:p>
          <a:p>
            <a:pPr marL="625475" indent="-285750">
              <a:spcAft>
                <a:spcPts val="600"/>
              </a:spcAft>
              <a:buFont typeface="Wingdings" panose="05000000000000000000" pitchFamily="2" charset="2"/>
              <a:buChar char="ü"/>
            </a:pPr>
            <a:r>
              <a:rPr lang="en-US" sz="2000" dirty="0" smtClean="0"/>
              <a:t>"Description", </a:t>
            </a:r>
          </a:p>
          <a:p>
            <a:pPr marL="625475" indent="-285750">
              <a:spcAft>
                <a:spcPts val="600"/>
              </a:spcAft>
              <a:buFont typeface="Wingdings" panose="05000000000000000000" pitchFamily="2" charset="2"/>
              <a:buChar char="ü"/>
            </a:pPr>
            <a:r>
              <a:rPr lang="en-US" sz="2000" dirty="0" smtClean="0"/>
              <a:t>"Packaging", </a:t>
            </a:r>
          </a:p>
          <a:p>
            <a:pPr marL="625475" indent="-285750">
              <a:spcAft>
                <a:spcPts val="600"/>
              </a:spcAft>
              <a:buFont typeface="Wingdings" panose="05000000000000000000" pitchFamily="2" charset="2"/>
              <a:buChar char="ü"/>
            </a:pPr>
            <a:r>
              <a:rPr lang="en-US" sz="2000" dirty="0" smtClean="0"/>
              <a:t>"Labelling", </a:t>
            </a:r>
          </a:p>
          <a:p>
            <a:pPr marL="625475" indent="-285750" algn="just">
              <a:spcAft>
                <a:spcPts val="600"/>
              </a:spcAft>
              <a:buFont typeface="Wingdings" panose="05000000000000000000" pitchFamily="2" charset="2"/>
              <a:buChar char="ü"/>
            </a:pPr>
            <a:r>
              <a:rPr lang="en-US" sz="2000" dirty="0" smtClean="0"/>
              <a:t>as well as checking the correctness of accompanying documents, including documents confirming the quality of medicinal </a:t>
            </a:r>
            <a:r>
              <a:rPr lang="en-US" sz="2000" dirty="0"/>
              <a:t>products (medicinal </a:t>
            </a:r>
            <a:r>
              <a:rPr lang="en-US" sz="2000" dirty="0" smtClean="0"/>
              <a:t>substances).</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331" y="1988840"/>
            <a:ext cx="4345149" cy="288642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01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11</a:t>
            </a:fld>
            <a:endParaRPr lang="ru-RU"/>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The acceptance control</a:t>
            </a:r>
            <a:endParaRPr lang="ru-RU" sz="3600" b="1" dirty="0">
              <a:solidFill>
                <a:srgbClr val="0070C0"/>
              </a:solidFill>
            </a:endParaRPr>
          </a:p>
        </p:txBody>
      </p:sp>
      <p:sp>
        <p:nvSpPr>
          <p:cNvPr id="7" name="Прямоугольник 6"/>
          <p:cNvSpPr/>
          <p:nvPr/>
        </p:nvSpPr>
        <p:spPr>
          <a:xfrm>
            <a:off x="179512" y="1052736"/>
            <a:ext cx="5184576" cy="5678478"/>
          </a:xfrm>
          <a:prstGeom prst="rect">
            <a:avLst/>
          </a:prstGeom>
        </p:spPr>
        <p:txBody>
          <a:bodyPr wrap="square">
            <a:spAutoFit/>
          </a:bodyPr>
          <a:lstStyle/>
          <a:p>
            <a:pPr algn="just">
              <a:spcAft>
                <a:spcPts val="600"/>
              </a:spcAft>
            </a:pPr>
            <a:r>
              <a:rPr lang="ru-RU" sz="2000" dirty="0" smtClean="0"/>
              <a:t>	</a:t>
            </a:r>
            <a:r>
              <a:rPr lang="en-US" sz="2000" dirty="0" smtClean="0"/>
              <a:t>The </a:t>
            </a:r>
            <a:r>
              <a:rPr lang="en-US" sz="2000" b="1" dirty="0" smtClean="0">
                <a:solidFill>
                  <a:srgbClr val="C00000"/>
                </a:solidFill>
              </a:rPr>
              <a:t>"Description" </a:t>
            </a:r>
            <a:r>
              <a:rPr lang="en-US" sz="2000" dirty="0" smtClean="0"/>
              <a:t>control includes an inspection of </a:t>
            </a:r>
          </a:p>
          <a:p>
            <a:pPr marL="722313" indent="-285750" algn="just">
              <a:spcAft>
                <a:spcPts val="600"/>
              </a:spcAft>
              <a:buFont typeface="Wingdings" panose="05000000000000000000" pitchFamily="2" charset="2"/>
              <a:buChar char="Ø"/>
            </a:pPr>
            <a:r>
              <a:rPr lang="en-US" sz="2000" dirty="0" smtClean="0"/>
              <a:t>external appearance,</a:t>
            </a:r>
          </a:p>
          <a:p>
            <a:pPr marL="722313" indent="-285750" algn="just">
              <a:spcAft>
                <a:spcPts val="600"/>
              </a:spcAft>
              <a:buFont typeface="Wingdings" panose="05000000000000000000" pitchFamily="2" charset="2"/>
              <a:buChar char="Ø"/>
            </a:pPr>
            <a:r>
              <a:rPr lang="en-US" sz="2000" dirty="0" smtClean="0"/>
              <a:t>aggregate state, </a:t>
            </a:r>
          </a:p>
          <a:p>
            <a:pPr marL="722313" indent="-285750" algn="just">
              <a:spcAft>
                <a:spcPts val="600"/>
              </a:spcAft>
              <a:buFont typeface="Wingdings" panose="05000000000000000000" pitchFamily="2" charset="2"/>
              <a:buChar char="Ø"/>
            </a:pPr>
            <a:r>
              <a:rPr lang="en-US" sz="2000" dirty="0" smtClean="0"/>
              <a:t> </a:t>
            </a:r>
            <a:r>
              <a:rPr lang="en-US" sz="2000" dirty="0" err="1" smtClean="0"/>
              <a:t>colour</a:t>
            </a:r>
            <a:r>
              <a:rPr lang="en-US" sz="2000" dirty="0" smtClean="0"/>
              <a:t>, </a:t>
            </a:r>
          </a:p>
          <a:p>
            <a:pPr marL="722313" indent="-285750" algn="just">
              <a:spcAft>
                <a:spcPts val="600"/>
              </a:spcAft>
              <a:buFont typeface="Wingdings" panose="05000000000000000000" pitchFamily="2" charset="2"/>
              <a:buChar char="Ø"/>
            </a:pPr>
            <a:r>
              <a:rPr lang="en-US" sz="2000" dirty="0" smtClean="0"/>
              <a:t>smell of the medicinal product.</a:t>
            </a:r>
          </a:p>
          <a:p>
            <a:pPr algn="just">
              <a:spcAft>
                <a:spcPts val="600"/>
              </a:spcAft>
            </a:pPr>
            <a:endParaRPr lang="en-US" sz="800" dirty="0" smtClean="0"/>
          </a:p>
          <a:p>
            <a:pPr algn="just">
              <a:spcAft>
                <a:spcPts val="600"/>
              </a:spcAft>
            </a:pPr>
            <a:r>
              <a:rPr lang="ru-RU" sz="2000" dirty="0" smtClean="0"/>
              <a:t>	</a:t>
            </a:r>
            <a:r>
              <a:rPr lang="en-US" sz="2000" dirty="0" smtClean="0"/>
              <a:t>If there are doubts about the quality of medicinal substances, samples are sent to an accredited testing laboratory (</a:t>
            </a:r>
            <a:r>
              <a:rPr lang="en-US" sz="2000" dirty="0" err="1" smtClean="0"/>
              <a:t>centre</a:t>
            </a:r>
            <a:r>
              <a:rPr lang="en-US" sz="2000" dirty="0" smtClean="0"/>
              <a:t>) for additional testing. </a:t>
            </a:r>
            <a:endParaRPr lang="ru-RU" sz="2000" dirty="0" smtClean="0"/>
          </a:p>
          <a:p>
            <a:pPr algn="just">
              <a:spcAft>
                <a:spcPts val="600"/>
              </a:spcAft>
            </a:pPr>
            <a:r>
              <a:rPr lang="ru-RU" sz="2000" dirty="0" smtClean="0"/>
              <a:t>	</a:t>
            </a:r>
            <a:r>
              <a:rPr lang="en-US" sz="2000" dirty="0" smtClean="0"/>
              <a:t>Such medicinal </a:t>
            </a:r>
            <a:r>
              <a:rPr lang="en-US" sz="2000" dirty="0"/>
              <a:t>substances </a:t>
            </a:r>
            <a:r>
              <a:rPr lang="en-US" sz="2000" dirty="0" smtClean="0"/>
              <a:t>marked "Denied for acceptance control" are stored in the quarantine area of the storage facility isolated from other medicinal products.</a:t>
            </a:r>
            <a:endParaRPr lang="en-US"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268760"/>
            <a:ext cx="3361556" cy="336155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580112" y="4870901"/>
            <a:ext cx="3168352" cy="830997"/>
          </a:xfrm>
          <a:prstGeom prst="rect">
            <a:avLst/>
          </a:prstGeom>
        </p:spPr>
        <p:txBody>
          <a:bodyPr wrap="square">
            <a:spAutoFit/>
          </a:bodyPr>
          <a:lstStyle/>
          <a:p>
            <a:pPr algn="just"/>
            <a:r>
              <a:rPr lang="en-US" sz="1600" dirty="0"/>
              <a:t>For example: salicylic acid, an </a:t>
            </a:r>
            <a:r>
              <a:rPr lang="en-US" sz="1600" dirty="0" err="1"/>
              <a:t>odourless</a:t>
            </a:r>
            <a:r>
              <a:rPr lang="en-US" sz="1600" dirty="0"/>
              <a:t> white crystalline powder</a:t>
            </a:r>
            <a:endParaRPr lang="ru-RU" sz="1600" dirty="0"/>
          </a:p>
        </p:txBody>
      </p:sp>
    </p:spTree>
    <p:extLst>
      <p:ext uri="{BB962C8B-B14F-4D97-AF65-F5344CB8AC3E}">
        <p14:creationId xmlns:p14="http://schemas.microsoft.com/office/powerpoint/2010/main" val="2246816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12</a:t>
            </a:fld>
            <a:endParaRPr lang="ru-RU" dirty="0"/>
          </a:p>
        </p:txBody>
      </p:sp>
      <p:sp>
        <p:nvSpPr>
          <p:cNvPr id="6" name="Прямоугольник 5"/>
          <p:cNvSpPr/>
          <p:nvPr/>
        </p:nvSpPr>
        <p:spPr>
          <a:xfrm>
            <a:off x="251520" y="980728"/>
            <a:ext cx="8644902" cy="2939266"/>
          </a:xfrm>
          <a:prstGeom prst="rect">
            <a:avLst/>
          </a:prstGeom>
        </p:spPr>
        <p:txBody>
          <a:bodyPr wrap="square">
            <a:spAutoFit/>
          </a:bodyPr>
          <a:lstStyle/>
          <a:p>
            <a:pPr algn="just">
              <a:spcAft>
                <a:spcPts val="600"/>
              </a:spcAft>
            </a:pPr>
            <a:r>
              <a:rPr lang="ru-RU" sz="2000" dirty="0" smtClean="0"/>
              <a:t>	</a:t>
            </a:r>
            <a:r>
              <a:rPr lang="en-US" sz="2000" dirty="0" smtClean="0"/>
              <a:t>When checking the indicator </a:t>
            </a:r>
            <a:r>
              <a:rPr lang="en-US" sz="2000" b="1" dirty="0" smtClean="0">
                <a:solidFill>
                  <a:srgbClr val="C00000"/>
                </a:solidFill>
              </a:rPr>
              <a:t>"Packaging" </a:t>
            </a:r>
            <a:r>
              <a:rPr lang="en-US" sz="2000" dirty="0" smtClean="0"/>
              <a:t>special attention is paid to its integrity and compliance with the physical and chemical properties of medicinal products.</a:t>
            </a:r>
          </a:p>
          <a:p>
            <a:pPr algn="just">
              <a:spcAft>
                <a:spcPts val="600"/>
              </a:spcAft>
            </a:pPr>
            <a:r>
              <a:rPr lang="ru-RU" sz="2000" dirty="0" smtClean="0"/>
              <a:t>	</a:t>
            </a:r>
            <a:r>
              <a:rPr lang="en-US" sz="2000" dirty="0" smtClean="0"/>
              <a:t>When controlling for </a:t>
            </a:r>
            <a:r>
              <a:rPr lang="en-US" sz="2000" b="1" dirty="0" smtClean="0">
                <a:solidFill>
                  <a:srgbClr val="C00000"/>
                </a:solidFill>
              </a:rPr>
              <a:t>"Labelling" </a:t>
            </a:r>
            <a:r>
              <a:rPr lang="en-US" sz="2000" dirty="0" smtClean="0"/>
              <a:t>indicator, compliance of the labelling of primary and secondary packaging of the medicinal </a:t>
            </a:r>
            <a:r>
              <a:rPr lang="en-US" sz="2000" dirty="0"/>
              <a:t>product (</a:t>
            </a:r>
            <a:r>
              <a:rPr lang="en-US" sz="2000" dirty="0" smtClean="0"/>
              <a:t>substance) with the requirements of the quality control document, availability of the leaflet-insert in the national language in the package (or separately in the package for all quantities of finished </a:t>
            </a:r>
            <a:r>
              <a:rPr lang="en-US" dirty="0" smtClean="0"/>
              <a:t>medicinal products) is checked.</a:t>
            </a:r>
            <a:endParaRPr lang="en-US" dirty="0"/>
          </a:p>
        </p:txBody>
      </p:sp>
      <p:sp>
        <p:nvSpPr>
          <p:cNvPr id="7" name="Прямоугольник 6"/>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The acceptance control</a:t>
            </a:r>
            <a:endParaRPr lang="ru-RU" sz="3600" b="1" dirty="0">
              <a:solidFill>
                <a:srgbClr val="0070C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995102"/>
            <a:ext cx="5122540" cy="260225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341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13</a:t>
            </a:fld>
            <a:endParaRPr lang="ru-RU" dirty="0"/>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Written control</a:t>
            </a:r>
            <a:endParaRPr lang="ru-RU" sz="3600" b="1" dirty="0">
              <a:solidFill>
                <a:srgbClr val="0070C0"/>
              </a:solidFill>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881" t="25563" r="22461" b="24749"/>
          <a:stretch/>
        </p:blipFill>
        <p:spPr bwMode="auto">
          <a:xfrm>
            <a:off x="6174548" y="1484784"/>
            <a:ext cx="2645924" cy="311285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251520" y="1124744"/>
            <a:ext cx="5616624" cy="5355312"/>
          </a:xfrm>
          <a:prstGeom prst="rect">
            <a:avLst/>
          </a:prstGeom>
        </p:spPr>
        <p:txBody>
          <a:bodyPr wrap="square">
            <a:spAutoFit/>
          </a:bodyPr>
          <a:lstStyle/>
          <a:p>
            <a:pPr algn="just"/>
            <a:r>
              <a:rPr lang="ru-RU" dirty="0" smtClean="0"/>
              <a:t>	</a:t>
            </a:r>
            <a:r>
              <a:rPr lang="en-US" dirty="0" smtClean="0"/>
              <a:t>When a medicinal product is manufactured as well as intra-pharmacy preparations, a written control passport must be completed, stating</a:t>
            </a:r>
          </a:p>
          <a:p>
            <a:pPr marL="534988" indent="-261938" algn="just">
              <a:buFont typeface="Wingdings" panose="05000000000000000000" pitchFamily="2" charset="2"/>
              <a:buChar char="ü"/>
            </a:pPr>
            <a:r>
              <a:rPr lang="en-US" dirty="0" smtClean="0"/>
              <a:t>date of manufacture of the medicinal product;</a:t>
            </a:r>
          </a:p>
          <a:p>
            <a:pPr marL="534988" indent="-261938" algn="just">
              <a:buFont typeface="Wingdings" panose="05000000000000000000" pitchFamily="2" charset="2"/>
              <a:buChar char="ü"/>
            </a:pPr>
            <a:r>
              <a:rPr lang="en-US" dirty="0" smtClean="0"/>
              <a:t>prescription number or requirement number;</a:t>
            </a:r>
          </a:p>
          <a:p>
            <a:pPr marL="534988" indent="-261938" algn="just">
              <a:buFont typeface="Wingdings" panose="05000000000000000000" pitchFamily="2" charset="2"/>
              <a:buChar char="ü"/>
            </a:pPr>
            <a:r>
              <a:rPr lang="en-US" dirty="0" smtClean="0"/>
              <a:t>name of a medical </a:t>
            </a:r>
            <a:r>
              <a:rPr lang="en-US" dirty="0" err="1"/>
              <a:t>organisation</a:t>
            </a:r>
            <a:r>
              <a:rPr lang="en-US" dirty="0"/>
              <a:t>, </a:t>
            </a:r>
            <a:r>
              <a:rPr lang="en-US" dirty="0" smtClean="0"/>
              <a:t>name of a department (if any); series number, quantity in a series - for medicinal products in the form of inter-pharmaceutical preparations;</a:t>
            </a:r>
          </a:p>
          <a:p>
            <a:pPr marL="534988" indent="-261938" algn="just">
              <a:buFont typeface="Wingdings" panose="05000000000000000000" pitchFamily="2" charset="2"/>
              <a:buChar char="ü"/>
            </a:pPr>
            <a:r>
              <a:rPr lang="en-US" dirty="0" smtClean="0"/>
              <a:t>names of the medicinal substances taken and their quantities, the degree of homeopathic dilutions or homeopathic substances taken, the number of doses, signatures of persons who have prepared, packed and checked the medicinal product.</a:t>
            </a:r>
            <a:endParaRPr lang="en-US" dirty="0"/>
          </a:p>
        </p:txBody>
      </p:sp>
    </p:spTree>
    <p:extLst>
      <p:ext uri="{BB962C8B-B14F-4D97-AF65-F5344CB8AC3E}">
        <p14:creationId xmlns:p14="http://schemas.microsoft.com/office/powerpoint/2010/main" val="3394111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14</a:t>
            </a:fld>
            <a:endParaRPr lang="ru-RU"/>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Written control</a:t>
            </a:r>
            <a:endParaRPr lang="ru-RU" sz="3600" b="1" dirty="0">
              <a:solidFill>
                <a:srgbClr val="0070C0"/>
              </a:solidFill>
            </a:endParaRPr>
          </a:p>
        </p:txBody>
      </p:sp>
      <p:sp>
        <p:nvSpPr>
          <p:cNvPr id="7" name="Прямоугольник 6"/>
          <p:cNvSpPr/>
          <p:nvPr/>
        </p:nvSpPr>
        <p:spPr>
          <a:xfrm>
            <a:off x="251520" y="1196752"/>
            <a:ext cx="4464496" cy="3139321"/>
          </a:xfrm>
          <a:prstGeom prst="rect">
            <a:avLst/>
          </a:prstGeom>
        </p:spPr>
        <p:txBody>
          <a:bodyPr wrap="square">
            <a:spAutoFit/>
          </a:bodyPr>
          <a:lstStyle/>
          <a:p>
            <a:pPr algn="just"/>
            <a:r>
              <a:rPr lang="ru-RU" b="1" dirty="0" smtClean="0">
                <a:solidFill>
                  <a:srgbClr val="0070C0"/>
                </a:solidFill>
              </a:rPr>
              <a:t>	</a:t>
            </a:r>
            <a:r>
              <a:rPr lang="en-US" b="1" dirty="0" smtClean="0">
                <a:solidFill>
                  <a:srgbClr val="0070C0"/>
                </a:solidFill>
              </a:rPr>
              <a:t>The written control passport </a:t>
            </a:r>
            <a:r>
              <a:rPr lang="en-US" dirty="0" smtClean="0"/>
              <a:t>must be completed immediately after the manufacture of the medicinal product, indicating the medicinal products in Latin, in accordance with the sequence of technological operations.</a:t>
            </a:r>
          </a:p>
          <a:p>
            <a:endParaRPr lang="en-US" dirty="0" smtClean="0"/>
          </a:p>
          <a:p>
            <a:r>
              <a:rPr lang="ru-RU" dirty="0" smtClean="0"/>
              <a:t>	</a:t>
            </a:r>
            <a:r>
              <a:rPr lang="en-US" b="1" dirty="0" smtClean="0"/>
              <a:t>Written control passports are stored for two months</a:t>
            </a:r>
            <a:r>
              <a:rPr lang="en-US" dirty="0" smtClean="0"/>
              <a:t> from the date of manufacture of medicinal products.</a:t>
            </a:r>
            <a:endParaRPr lang="ru-RU"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758" y="1236896"/>
            <a:ext cx="3978923" cy="298419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51519" y="4509120"/>
            <a:ext cx="8638161" cy="2308324"/>
          </a:xfrm>
          <a:prstGeom prst="rect">
            <a:avLst/>
          </a:prstGeom>
        </p:spPr>
        <p:txBody>
          <a:bodyPr wrap="square">
            <a:spAutoFit/>
          </a:bodyPr>
          <a:lstStyle/>
          <a:p>
            <a:pPr algn="just"/>
            <a:r>
              <a:rPr lang="ru-RU" dirty="0" smtClean="0"/>
              <a:t>	</a:t>
            </a:r>
            <a:r>
              <a:rPr lang="en-US" dirty="0" smtClean="0"/>
              <a:t>All calculations for manufacturing a medicinal product are made prior to the manufacture of the medicinal product and are recorded on the written control passport.</a:t>
            </a:r>
            <a:endParaRPr lang="ru-RU" dirty="0" smtClean="0"/>
          </a:p>
          <a:p>
            <a:pPr algn="just"/>
            <a:r>
              <a:rPr lang="ru-RU" dirty="0" smtClean="0"/>
              <a:t>	</a:t>
            </a:r>
            <a:r>
              <a:rPr lang="en-US" dirty="0" smtClean="0"/>
              <a:t>If </a:t>
            </a:r>
            <a:r>
              <a:rPr lang="en-US" dirty="0"/>
              <a:t>the medicinal product contains narcotic drugs, psychotropic, poisonous and potent substances and other medicinal </a:t>
            </a:r>
            <a:r>
              <a:rPr lang="en-US" dirty="0" smtClean="0"/>
              <a:t>substances </a:t>
            </a:r>
            <a:r>
              <a:rPr lang="en-US" dirty="0"/>
              <a:t>subject to quantity control, their quantity is indicated on the reverse side of the prescription.</a:t>
            </a:r>
            <a:endParaRPr lang="ru-RU" dirty="0"/>
          </a:p>
          <a:p>
            <a:endParaRPr lang="ru-RU" dirty="0"/>
          </a:p>
        </p:txBody>
      </p:sp>
    </p:spTree>
    <p:extLst>
      <p:ext uri="{BB962C8B-B14F-4D97-AF65-F5344CB8AC3E}">
        <p14:creationId xmlns:p14="http://schemas.microsoft.com/office/powerpoint/2010/main" val="2469186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15</a:t>
            </a:fld>
            <a:endParaRPr lang="ru-RU" dirty="0"/>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Written control</a:t>
            </a:r>
            <a:endParaRPr lang="ru-RU" sz="3600" b="1" dirty="0">
              <a:solidFill>
                <a:srgbClr val="0070C0"/>
              </a:solidFill>
            </a:endParaRPr>
          </a:p>
        </p:txBody>
      </p:sp>
      <p:sp>
        <p:nvSpPr>
          <p:cNvPr id="7" name="Прямоугольник 6"/>
          <p:cNvSpPr/>
          <p:nvPr/>
        </p:nvSpPr>
        <p:spPr>
          <a:xfrm>
            <a:off x="251520" y="1196752"/>
            <a:ext cx="8640960" cy="4708981"/>
          </a:xfrm>
          <a:prstGeom prst="rect">
            <a:avLst/>
          </a:prstGeom>
        </p:spPr>
        <p:txBody>
          <a:bodyPr wrap="square">
            <a:spAutoFit/>
          </a:bodyPr>
          <a:lstStyle/>
          <a:p>
            <a:pPr algn="just">
              <a:spcAft>
                <a:spcPts val="1200"/>
              </a:spcAft>
            </a:pPr>
            <a:r>
              <a:rPr lang="ru-RU" dirty="0" smtClean="0"/>
              <a:t>	</a:t>
            </a:r>
            <a:r>
              <a:rPr lang="en-US" sz="2000" dirty="0" smtClean="0"/>
              <a:t>The manufactured medicinal products, </a:t>
            </a:r>
            <a:r>
              <a:rPr lang="en-US" sz="2000" dirty="0"/>
              <a:t>prescription </a:t>
            </a:r>
            <a:r>
              <a:rPr lang="en-US" sz="2000" dirty="0" smtClean="0"/>
              <a:t>and requirement for which the medicinal products have been manufactured, the completed written control passport shall be submitted for inspection to the pharmacist performing control functions for the manufacture and dispensing of medicinal products.</a:t>
            </a:r>
          </a:p>
          <a:p>
            <a:pPr algn="just">
              <a:spcAft>
                <a:spcPts val="1200"/>
              </a:spcAft>
            </a:pPr>
            <a:r>
              <a:rPr lang="ru-RU" sz="2000" dirty="0" smtClean="0"/>
              <a:t>	</a:t>
            </a:r>
            <a:r>
              <a:rPr lang="en-US" sz="2000" dirty="0" smtClean="0"/>
              <a:t>Control consists in verifying that the records in the written control passport correspond to the prescription or requirement and that the calculations made are correct.</a:t>
            </a:r>
          </a:p>
          <a:p>
            <a:pPr algn="just">
              <a:spcAft>
                <a:spcPts val="1200"/>
              </a:spcAft>
            </a:pPr>
            <a:r>
              <a:rPr lang="ru-RU" sz="2000" dirty="0" smtClean="0"/>
              <a:t>	</a:t>
            </a:r>
            <a:r>
              <a:rPr lang="en-US" sz="2000" dirty="0" smtClean="0"/>
              <a:t>If the pharmacist-analyst has performed a full chemical control of the quality of the manufactured medicinal product, the number of the chemical analysis and the signature of the pharmacist-analyst shall be affixed on the certificate of written control.</a:t>
            </a:r>
            <a:endParaRPr lang="en-US" sz="2000" dirty="0"/>
          </a:p>
        </p:txBody>
      </p:sp>
    </p:spTree>
    <p:extLst>
      <p:ext uri="{BB962C8B-B14F-4D97-AF65-F5344CB8AC3E}">
        <p14:creationId xmlns:p14="http://schemas.microsoft.com/office/powerpoint/2010/main" val="1812674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5344"/>
            <a:ext cx="573161" cy="365125"/>
          </a:xfrm>
        </p:spPr>
        <p:txBody>
          <a:bodyPr/>
          <a:lstStyle/>
          <a:p>
            <a:fld id="{4B849631-C49F-4BB1-9915-BA6E5CAE9785}" type="slidenum">
              <a:rPr lang="ru-RU" smtClean="0"/>
              <a:t>16</a:t>
            </a:fld>
            <a:endParaRPr lang="ru-RU"/>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Polling control</a:t>
            </a:r>
            <a:endParaRPr lang="ru-RU" sz="3600" b="1" dirty="0">
              <a:solidFill>
                <a:srgbClr val="0070C0"/>
              </a:solidFill>
            </a:endParaRPr>
          </a:p>
        </p:txBody>
      </p:sp>
      <p:sp>
        <p:nvSpPr>
          <p:cNvPr id="7" name="Прямоугольник 6"/>
          <p:cNvSpPr/>
          <p:nvPr/>
        </p:nvSpPr>
        <p:spPr>
          <a:xfrm>
            <a:off x="323528" y="1166843"/>
            <a:ext cx="8568952" cy="2308324"/>
          </a:xfrm>
          <a:prstGeom prst="rect">
            <a:avLst/>
          </a:prstGeom>
        </p:spPr>
        <p:txBody>
          <a:bodyPr wrap="square">
            <a:spAutoFit/>
          </a:bodyPr>
          <a:lstStyle/>
          <a:p>
            <a:pPr algn="just"/>
            <a:r>
              <a:rPr lang="ru-RU" b="1" dirty="0" smtClean="0">
                <a:solidFill>
                  <a:srgbClr val="FF0000"/>
                </a:solidFill>
              </a:rPr>
              <a:t>	</a:t>
            </a:r>
            <a:r>
              <a:rPr lang="en-US" b="1" dirty="0" smtClean="0">
                <a:solidFill>
                  <a:srgbClr val="FF0000"/>
                </a:solidFill>
              </a:rPr>
              <a:t>Polling</a:t>
            </a:r>
            <a:r>
              <a:rPr lang="en-US" dirty="0" smtClean="0"/>
              <a:t> is carried out randomly and is carried out after a pharmacist has prepared no more than five dosage forms.</a:t>
            </a:r>
          </a:p>
          <a:p>
            <a:pPr algn="just"/>
            <a:r>
              <a:rPr lang="ru-RU" dirty="0" smtClean="0"/>
              <a:t>	</a:t>
            </a:r>
            <a:r>
              <a:rPr lang="en-US" dirty="0" smtClean="0"/>
              <a:t>During the </a:t>
            </a:r>
            <a:r>
              <a:rPr lang="en-US" b="1" dirty="0" smtClean="0">
                <a:solidFill>
                  <a:srgbClr val="FF0000"/>
                </a:solidFill>
              </a:rPr>
              <a:t>Polling control</a:t>
            </a:r>
            <a:r>
              <a:rPr lang="en-US" dirty="0" smtClean="0"/>
              <a:t>, the supervising pharmacist names the first ingredient of the medicinal product and, in the case of compounded medicinal products, also the quantity of the medicinal </a:t>
            </a:r>
            <a:r>
              <a:rPr lang="en-US" dirty="0"/>
              <a:t>substance. </a:t>
            </a:r>
            <a:r>
              <a:rPr lang="en-US" dirty="0" smtClean="0"/>
              <a:t>The pharmacist who prepared the medicinal product then lists all other medicinal substances used and their quantities. If concentrated solutions are used, the pharmacist also lists their composition and concentration.</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721847"/>
            <a:ext cx="4973946" cy="280349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8604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453336"/>
            <a:ext cx="573161" cy="365125"/>
          </a:xfrm>
        </p:spPr>
        <p:txBody>
          <a:bodyPr/>
          <a:lstStyle/>
          <a:p>
            <a:fld id="{4B849631-C49F-4BB1-9915-BA6E5CAE9785}" type="slidenum">
              <a:rPr lang="ru-RU" smtClean="0"/>
              <a:t>17</a:t>
            </a:fld>
            <a:endParaRPr lang="ru-RU"/>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Organoleptic control</a:t>
            </a:r>
            <a:endParaRPr lang="ru-RU" sz="3600" b="1" dirty="0">
              <a:solidFill>
                <a:srgbClr val="0070C0"/>
              </a:solidFill>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720" y="3356992"/>
            <a:ext cx="5278568" cy="2878579"/>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323528" y="1268760"/>
            <a:ext cx="8568952" cy="1754326"/>
          </a:xfrm>
          <a:prstGeom prst="rect">
            <a:avLst/>
          </a:prstGeom>
        </p:spPr>
        <p:txBody>
          <a:bodyPr wrap="square">
            <a:spAutoFit/>
          </a:bodyPr>
          <a:lstStyle/>
          <a:p>
            <a:r>
              <a:rPr lang="ru-RU" dirty="0" smtClean="0"/>
              <a:t>	</a:t>
            </a:r>
            <a:r>
              <a:rPr lang="en-US" b="1" dirty="0" smtClean="0">
                <a:solidFill>
                  <a:srgbClr val="FF0000"/>
                </a:solidFill>
              </a:rPr>
              <a:t>Organoleptic control </a:t>
            </a:r>
            <a:r>
              <a:rPr lang="en-US" dirty="0" smtClean="0"/>
              <a:t>is a mandatory type of control and consists in checking the medicinal product according to</a:t>
            </a:r>
          </a:p>
          <a:p>
            <a:pPr marL="625475" indent="-285750">
              <a:buFont typeface="Wingdings" panose="05000000000000000000" pitchFamily="2" charset="2"/>
              <a:buChar char="ü"/>
            </a:pPr>
            <a:r>
              <a:rPr lang="en-US" dirty="0" smtClean="0"/>
              <a:t>appearance,</a:t>
            </a:r>
          </a:p>
          <a:p>
            <a:pPr marL="625475" indent="-285750">
              <a:buFont typeface="Wingdings" panose="05000000000000000000" pitchFamily="2" charset="2"/>
              <a:buChar char="ü"/>
            </a:pPr>
            <a:r>
              <a:rPr lang="en-US" dirty="0" smtClean="0"/>
              <a:t>smell,</a:t>
            </a:r>
          </a:p>
          <a:p>
            <a:pPr marL="625475" indent="-285750">
              <a:buFont typeface="Wingdings" panose="05000000000000000000" pitchFamily="2" charset="2"/>
              <a:buChar char="ü"/>
            </a:pPr>
            <a:r>
              <a:rPr lang="en-US" dirty="0" smtClean="0"/>
              <a:t>homogeneity of mixing,</a:t>
            </a:r>
          </a:p>
          <a:p>
            <a:pPr marL="625475" indent="-285750">
              <a:buFont typeface="Wingdings" panose="05000000000000000000" pitchFamily="2" charset="2"/>
              <a:buChar char="ü"/>
            </a:pPr>
            <a:r>
              <a:rPr lang="en-US" dirty="0" smtClean="0"/>
              <a:t>the absence of mechanical inclusions in liquid dosage forms.</a:t>
            </a:r>
            <a:endParaRPr lang="en-US" dirty="0"/>
          </a:p>
        </p:txBody>
      </p:sp>
    </p:spTree>
    <p:extLst>
      <p:ext uri="{BB962C8B-B14F-4D97-AF65-F5344CB8AC3E}">
        <p14:creationId xmlns:p14="http://schemas.microsoft.com/office/powerpoint/2010/main" val="2431077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18</a:t>
            </a:fld>
            <a:endParaRPr lang="ru-RU" dirty="0"/>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Organoleptic control</a:t>
            </a:r>
            <a:endParaRPr lang="ru-RU" sz="3600" b="1" dirty="0">
              <a:solidFill>
                <a:srgbClr val="0070C0"/>
              </a:solidFill>
            </a:endParaRPr>
          </a:p>
        </p:txBody>
      </p:sp>
      <p:sp>
        <p:nvSpPr>
          <p:cNvPr id="7" name="Прямоугольник 6"/>
          <p:cNvSpPr/>
          <p:nvPr/>
        </p:nvSpPr>
        <p:spPr>
          <a:xfrm>
            <a:off x="323528" y="1268760"/>
            <a:ext cx="8568952" cy="2062103"/>
          </a:xfrm>
          <a:prstGeom prst="rect">
            <a:avLst/>
          </a:prstGeom>
        </p:spPr>
        <p:txBody>
          <a:bodyPr wrap="square">
            <a:spAutoFit/>
          </a:bodyPr>
          <a:lstStyle/>
          <a:p>
            <a:pPr algn="just"/>
            <a:r>
              <a:rPr lang="en-US" sz="2000" b="1" dirty="0" smtClean="0">
                <a:solidFill>
                  <a:srgbClr val="0070C0"/>
                </a:solidFill>
              </a:rPr>
              <a:t>The taste </a:t>
            </a:r>
            <a:r>
              <a:rPr lang="en-US" sz="2000" dirty="0" smtClean="0"/>
              <a:t>is checked selectively in dosage forms intended for children.</a:t>
            </a:r>
            <a:endParaRPr lang="ru-RU" sz="2000" dirty="0" smtClean="0"/>
          </a:p>
          <a:p>
            <a:pPr algn="just"/>
            <a:endParaRPr lang="en-US" sz="800" dirty="0" smtClean="0"/>
          </a:p>
          <a:p>
            <a:pPr algn="just"/>
            <a:r>
              <a:rPr lang="en-US" sz="2000" b="1" dirty="0" smtClean="0">
                <a:solidFill>
                  <a:srgbClr val="0070C0"/>
                </a:solidFill>
              </a:rPr>
              <a:t>The homogeneity </a:t>
            </a:r>
            <a:r>
              <a:rPr lang="en-US" sz="2000" dirty="0" smtClean="0"/>
              <a:t>of powders, homeopathic </a:t>
            </a:r>
            <a:r>
              <a:rPr lang="en-US" sz="2000" dirty="0" err="1" smtClean="0"/>
              <a:t>triturations</a:t>
            </a:r>
            <a:r>
              <a:rPr lang="en-US" sz="2000" dirty="0" smtClean="0"/>
              <a:t>, oils, syrups, ointments, suppositories is checked selectively by each pharmacist during the working day, taking into account all types of manufactured dosage forms.</a:t>
            </a:r>
            <a:endParaRPr lang="en-US" sz="2000" dirty="0"/>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82"/>
          <a:stretch/>
        </p:blipFill>
        <p:spPr bwMode="auto">
          <a:xfrm>
            <a:off x="250726" y="3768984"/>
            <a:ext cx="3889226" cy="246832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832" y="3768985"/>
            <a:ext cx="4394648" cy="2468327"/>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827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19</a:t>
            </a:fld>
            <a:endParaRPr lang="ru-RU" dirty="0"/>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Physical control</a:t>
            </a:r>
            <a:endParaRPr lang="ru-RU" sz="3600" b="1" dirty="0">
              <a:solidFill>
                <a:srgbClr val="0070C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573016"/>
            <a:ext cx="4286250" cy="28194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251520" y="1124744"/>
            <a:ext cx="8640960" cy="2108269"/>
          </a:xfrm>
          <a:prstGeom prst="rect">
            <a:avLst/>
          </a:prstGeom>
        </p:spPr>
        <p:txBody>
          <a:bodyPr wrap="square">
            <a:spAutoFit/>
          </a:bodyPr>
          <a:lstStyle/>
          <a:p>
            <a:pPr algn="just">
              <a:spcAft>
                <a:spcPts val="600"/>
              </a:spcAft>
            </a:pPr>
            <a:r>
              <a:rPr lang="ru-RU" b="1" dirty="0" smtClean="0">
                <a:solidFill>
                  <a:srgbClr val="FF0000"/>
                </a:solidFill>
              </a:rPr>
              <a:t>	</a:t>
            </a:r>
            <a:r>
              <a:rPr lang="en-US" b="1" dirty="0" smtClean="0">
                <a:solidFill>
                  <a:srgbClr val="FF0000"/>
                </a:solidFill>
              </a:rPr>
              <a:t>Physical control </a:t>
            </a:r>
            <a:r>
              <a:rPr lang="en-US" dirty="0" smtClean="0"/>
              <a:t>consists in checking the total mass or volume of the medicinal product, the number and mass of individual doses (at least three doses) included in the medicinal product, the number of granules in one gram of homeopathic granules, the disintegration of homeopathic granules.</a:t>
            </a:r>
          </a:p>
          <a:p>
            <a:pPr algn="just">
              <a:spcAft>
                <a:spcPts val="600"/>
              </a:spcAft>
            </a:pPr>
            <a:r>
              <a:rPr lang="ru-RU" dirty="0" smtClean="0"/>
              <a:t>	</a:t>
            </a:r>
            <a:r>
              <a:rPr lang="en-US" dirty="0" smtClean="0"/>
              <a:t>As part of the physical control, the quality of the closure of the manufactured medicinal product is also checked.</a:t>
            </a:r>
            <a:endParaRPr lang="en-US" dirty="0"/>
          </a:p>
        </p:txBody>
      </p:sp>
    </p:spTree>
    <p:extLst>
      <p:ext uri="{BB962C8B-B14F-4D97-AF65-F5344CB8AC3E}">
        <p14:creationId xmlns:p14="http://schemas.microsoft.com/office/powerpoint/2010/main" val="362054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75656" y="332656"/>
            <a:ext cx="6192687" cy="1077218"/>
          </a:xfrm>
          <a:prstGeom prst="rect">
            <a:avLst/>
          </a:prstGeom>
        </p:spPr>
        <p:txBody>
          <a:bodyPr wrap="square">
            <a:spAutoFit/>
          </a:bodyPr>
          <a:lstStyle/>
          <a:p>
            <a:pPr algn="ctr"/>
            <a:r>
              <a:rPr lang="en-US" sz="3200" b="1" dirty="0" smtClean="0">
                <a:solidFill>
                  <a:srgbClr val="0070C0"/>
                </a:solidFill>
              </a:rPr>
              <a:t>Quality control of medicines in pharmacies</a:t>
            </a:r>
            <a:endParaRPr lang="ru-RU" sz="3200" b="1" dirty="0">
              <a:solidFill>
                <a:srgbClr val="0070C0"/>
              </a:solidFill>
            </a:endParaRPr>
          </a:p>
        </p:txBody>
      </p:sp>
      <p:sp>
        <p:nvSpPr>
          <p:cNvPr id="6" name="Прямоугольник 5"/>
          <p:cNvSpPr/>
          <p:nvPr/>
        </p:nvSpPr>
        <p:spPr>
          <a:xfrm>
            <a:off x="251520" y="1484784"/>
            <a:ext cx="8640960" cy="5309146"/>
          </a:xfrm>
          <a:prstGeom prst="rect">
            <a:avLst/>
          </a:prstGeom>
        </p:spPr>
        <p:txBody>
          <a:bodyPr wrap="square">
            <a:spAutoFit/>
          </a:bodyPr>
          <a:lstStyle/>
          <a:p>
            <a:pPr algn="just"/>
            <a:r>
              <a:rPr lang="en-US" dirty="0" smtClean="0"/>
              <a:t>Quality control of medicines in a pharmacy setting involves a range of activities, which include:</a:t>
            </a:r>
          </a:p>
          <a:p>
            <a:pPr marL="450850" indent="-285750" algn="just">
              <a:spcAft>
                <a:spcPts val="600"/>
              </a:spcAft>
              <a:buFont typeface="Wingdings" panose="05000000000000000000" pitchFamily="2" charset="2"/>
              <a:buChar char="Ø"/>
            </a:pPr>
            <a:r>
              <a:rPr lang="en-US" dirty="0" smtClean="0"/>
              <a:t>compliance with sanitary norms and rules, sanitary-hygienic and anti-epidemic regimes, asepsis rules for preparing medicines, pharmaceutical order in accordance with the current regulatory and methodological documents and orders;</a:t>
            </a:r>
          </a:p>
          <a:p>
            <a:pPr marL="450850" indent="-285750" algn="just">
              <a:spcAft>
                <a:spcPts val="600"/>
              </a:spcAft>
              <a:buFont typeface="Wingdings" panose="05000000000000000000" pitchFamily="2" charset="2"/>
              <a:buChar char="Ø"/>
            </a:pPr>
            <a:r>
              <a:rPr lang="en-US" dirty="0" smtClean="0"/>
              <a:t>ensuring the terms and conditions of storage of medicines in the pharmacy in accordance with the physical and chemical properties and requirements of the State Pharmacopoeia, current orders and instructions;</a:t>
            </a:r>
          </a:p>
          <a:p>
            <a:pPr marL="450850" indent="-285750" algn="just">
              <a:spcAft>
                <a:spcPts val="600"/>
              </a:spcAft>
              <a:buFont typeface="Wingdings" panose="05000000000000000000" pitchFamily="2" charset="2"/>
              <a:buChar char="Ø"/>
            </a:pPr>
            <a:r>
              <a:rPr lang="en-US" dirty="0" smtClean="0"/>
              <a:t>a thorough review of prescriptions received by the pharmacy and the requirements of medical institutions in order to verify the correctness of their prescribing, the compatibility of the drugs that make up the medicines; compliance of the prescribed doses with the age of the patient;</a:t>
            </a:r>
          </a:p>
          <a:p>
            <a:pPr marL="450850" indent="-285750" algn="just">
              <a:spcAft>
                <a:spcPts val="600"/>
              </a:spcAft>
              <a:buFont typeface="Wingdings" panose="05000000000000000000" pitchFamily="2" charset="2"/>
              <a:buChar char="Ø"/>
            </a:pPr>
            <a:r>
              <a:rPr lang="en-US" dirty="0" smtClean="0"/>
              <a:t>compliance with the technology for preparing medicines in accordance with the requirements of the State Pharmacopoeia, current orders and instructions.</a:t>
            </a:r>
            <a:endParaRPr lang="en-US" dirty="0"/>
          </a:p>
        </p:txBody>
      </p:sp>
      <p:sp>
        <p:nvSpPr>
          <p:cNvPr id="7" name="Номер слайда 6"/>
          <p:cNvSpPr>
            <a:spLocks noGrp="1"/>
          </p:cNvSpPr>
          <p:nvPr>
            <p:ph type="sldNum" sz="quarter" idx="12"/>
          </p:nvPr>
        </p:nvSpPr>
        <p:spPr>
          <a:xfrm>
            <a:off x="8532440" y="6520259"/>
            <a:ext cx="573161" cy="365125"/>
          </a:xfrm>
        </p:spPr>
        <p:txBody>
          <a:bodyPr/>
          <a:lstStyle/>
          <a:p>
            <a:fld id="{4B849631-C49F-4BB1-9915-BA6E5CAE9785}" type="slidenum">
              <a:rPr lang="ru-RU" smtClean="0"/>
              <a:t>2</a:t>
            </a:fld>
            <a:endParaRPr lang="ru-RU" dirty="0"/>
          </a:p>
        </p:txBody>
      </p:sp>
    </p:spTree>
    <p:extLst>
      <p:ext uri="{BB962C8B-B14F-4D97-AF65-F5344CB8AC3E}">
        <p14:creationId xmlns:p14="http://schemas.microsoft.com/office/powerpoint/2010/main" val="3487304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20</a:t>
            </a:fld>
            <a:endParaRPr lang="ru-RU" dirty="0"/>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Physical control</a:t>
            </a:r>
            <a:endParaRPr lang="ru-RU" sz="3600" b="1" dirty="0">
              <a:solidFill>
                <a:srgbClr val="0070C0"/>
              </a:solidFill>
            </a:endParaRPr>
          </a:p>
        </p:txBody>
      </p:sp>
      <p:sp>
        <p:nvSpPr>
          <p:cNvPr id="7" name="Прямоугольник 6"/>
          <p:cNvSpPr/>
          <p:nvPr/>
        </p:nvSpPr>
        <p:spPr>
          <a:xfrm>
            <a:off x="251520" y="1412776"/>
            <a:ext cx="8640960" cy="4401205"/>
          </a:xfrm>
          <a:prstGeom prst="rect">
            <a:avLst/>
          </a:prstGeom>
        </p:spPr>
        <p:txBody>
          <a:bodyPr wrap="square">
            <a:spAutoFit/>
          </a:bodyPr>
          <a:lstStyle/>
          <a:p>
            <a:pPr algn="just">
              <a:spcAft>
                <a:spcPts val="1200"/>
              </a:spcAft>
            </a:pPr>
            <a:r>
              <a:rPr lang="ru-RU" sz="2000" dirty="0" smtClean="0"/>
              <a:t>	</a:t>
            </a:r>
            <a:r>
              <a:rPr lang="en-US" sz="2000" dirty="0" smtClean="0"/>
              <a:t>Medicinal products manufactured in accordance with prescriptions, requirements shall be subject to physical control selectively during the working day, taking into account all types of manufactured dosage forms, but not less than 3% of their quantity for the day.</a:t>
            </a:r>
          </a:p>
          <a:p>
            <a:pPr algn="just">
              <a:spcAft>
                <a:spcPts val="1200"/>
              </a:spcAft>
            </a:pPr>
            <a:r>
              <a:rPr lang="ru-RU" sz="2000" dirty="0" smtClean="0"/>
              <a:t>	</a:t>
            </a:r>
            <a:r>
              <a:rPr lang="en-US" sz="2000" dirty="0" smtClean="0"/>
              <a:t>Medicinal products manufactured in the form of intra-pharmacy are subject to physical control in an amount of at least three packages of each series (including prepackaging of industrial products and homeopathic medicinal products). </a:t>
            </a:r>
          </a:p>
          <a:p>
            <a:pPr algn="just">
              <a:spcAft>
                <a:spcPts val="1200"/>
              </a:spcAft>
            </a:pPr>
            <a:r>
              <a:rPr lang="ru-RU" sz="2000" dirty="0" smtClean="0"/>
              <a:t>	</a:t>
            </a:r>
            <a:r>
              <a:rPr lang="en-US" sz="2000" b="1" dirty="0" smtClean="0">
                <a:solidFill>
                  <a:srgbClr val="C00000"/>
                </a:solidFill>
              </a:rPr>
              <a:t>Physical control is obligatory for medicines intended for use in children under 1 year of age, containing narcotic drugs, psychotropic and potent substances, medicines requiring </a:t>
            </a:r>
            <a:r>
              <a:rPr lang="en-US" sz="2000" b="1" dirty="0" err="1" smtClean="0">
                <a:solidFill>
                  <a:srgbClr val="C00000"/>
                </a:solidFill>
              </a:rPr>
              <a:t>sterilisation</a:t>
            </a:r>
            <a:r>
              <a:rPr lang="en-US" sz="2000" b="1" dirty="0" smtClean="0">
                <a:solidFill>
                  <a:srgbClr val="C00000"/>
                </a:solidFill>
              </a:rPr>
              <a:t>, suppositories.</a:t>
            </a:r>
            <a:endParaRPr lang="en-US" sz="2000" b="1" dirty="0">
              <a:solidFill>
                <a:srgbClr val="C00000"/>
              </a:solidFill>
            </a:endParaRPr>
          </a:p>
        </p:txBody>
      </p:sp>
    </p:spTree>
    <p:extLst>
      <p:ext uri="{BB962C8B-B14F-4D97-AF65-F5344CB8AC3E}">
        <p14:creationId xmlns:p14="http://schemas.microsoft.com/office/powerpoint/2010/main" val="2067676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520259"/>
            <a:ext cx="573161" cy="365125"/>
          </a:xfrm>
        </p:spPr>
        <p:txBody>
          <a:bodyPr/>
          <a:lstStyle/>
          <a:p>
            <a:fld id="{4B849631-C49F-4BB1-9915-BA6E5CAE9785}" type="slidenum">
              <a:rPr lang="ru-RU" smtClean="0"/>
              <a:t>21</a:t>
            </a:fld>
            <a:endParaRPr lang="ru-RU" dirty="0"/>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Chemical control</a:t>
            </a:r>
            <a:endParaRPr lang="ru-RU" sz="3600" b="1" dirty="0">
              <a:solidFill>
                <a:srgbClr val="0070C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189" y="3451820"/>
            <a:ext cx="4194043" cy="3145532"/>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251520" y="980728"/>
            <a:ext cx="8640960" cy="2308324"/>
          </a:xfrm>
          <a:prstGeom prst="rect">
            <a:avLst/>
          </a:prstGeom>
        </p:spPr>
        <p:txBody>
          <a:bodyPr wrap="square">
            <a:spAutoFit/>
          </a:bodyPr>
          <a:lstStyle/>
          <a:p>
            <a:pPr algn="just"/>
            <a:r>
              <a:rPr lang="ru-RU" b="1" dirty="0" smtClean="0">
                <a:solidFill>
                  <a:srgbClr val="FF0000"/>
                </a:solidFill>
              </a:rPr>
              <a:t>	</a:t>
            </a:r>
            <a:r>
              <a:rPr lang="en-US" b="1" dirty="0" smtClean="0">
                <a:solidFill>
                  <a:srgbClr val="FF0000"/>
                </a:solidFill>
              </a:rPr>
              <a:t>Chemical control </a:t>
            </a:r>
            <a:r>
              <a:rPr lang="en-US" dirty="0" smtClean="0"/>
              <a:t>consists in assessing the quality of manufacture of medicinal products according to indicators:</a:t>
            </a:r>
          </a:p>
          <a:p>
            <a:pPr marL="622300" indent="-261938" algn="just">
              <a:buFont typeface="Wingdings" panose="05000000000000000000" pitchFamily="2" charset="2"/>
              <a:buChar char="Ø"/>
            </a:pPr>
            <a:r>
              <a:rPr lang="en-US" dirty="0" smtClean="0"/>
              <a:t>qualitative analysis: identification of medicinal products;</a:t>
            </a:r>
          </a:p>
          <a:p>
            <a:pPr marL="622300" indent="-261938" algn="just">
              <a:buFont typeface="Wingdings" panose="05000000000000000000" pitchFamily="2" charset="2"/>
              <a:buChar char="Ø"/>
            </a:pPr>
            <a:r>
              <a:rPr lang="en-US" dirty="0" smtClean="0"/>
              <a:t>quantitative analysis: quantification of drugs.</a:t>
            </a:r>
          </a:p>
          <a:p>
            <a:pPr algn="just"/>
            <a:endParaRPr lang="en-US" dirty="0" smtClean="0"/>
          </a:p>
          <a:p>
            <a:pPr algn="just"/>
            <a:r>
              <a:rPr lang="ru-RU" dirty="0" smtClean="0"/>
              <a:t>	</a:t>
            </a:r>
            <a:r>
              <a:rPr lang="en-US" dirty="0" smtClean="0"/>
              <a:t>For chemical control, a special workplace shall be equipped with the necessary equipment, instruments and reagents, quality control documents and reference literature.</a:t>
            </a:r>
            <a:endParaRPr lang="en-US" dirty="0"/>
          </a:p>
        </p:txBody>
      </p:sp>
    </p:spTree>
    <p:extLst>
      <p:ext uri="{BB962C8B-B14F-4D97-AF65-F5344CB8AC3E}">
        <p14:creationId xmlns:p14="http://schemas.microsoft.com/office/powerpoint/2010/main" val="85831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22</a:t>
            </a:fld>
            <a:endParaRPr lang="ru-RU" dirty="0"/>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Chemical control</a:t>
            </a:r>
            <a:endParaRPr lang="ru-RU" sz="3600" b="1" dirty="0">
              <a:solidFill>
                <a:srgbClr val="0070C0"/>
              </a:solidFill>
            </a:endParaRPr>
          </a:p>
        </p:txBody>
      </p:sp>
      <p:sp>
        <p:nvSpPr>
          <p:cNvPr id="7" name="Прямоугольник 6"/>
          <p:cNvSpPr/>
          <p:nvPr/>
        </p:nvSpPr>
        <p:spPr>
          <a:xfrm>
            <a:off x="251520" y="1114866"/>
            <a:ext cx="8640960" cy="5170646"/>
          </a:xfrm>
          <a:prstGeom prst="rect">
            <a:avLst/>
          </a:prstGeom>
        </p:spPr>
        <p:txBody>
          <a:bodyPr wrap="square">
            <a:spAutoFit/>
          </a:bodyPr>
          <a:lstStyle/>
          <a:p>
            <a:pPr>
              <a:spcAft>
                <a:spcPts val="600"/>
              </a:spcAft>
            </a:pPr>
            <a:r>
              <a:rPr lang="ru-RU" sz="2000" b="1" dirty="0" smtClean="0">
                <a:solidFill>
                  <a:srgbClr val="C00000"/>
                </a:solidFill>
              </a:rPr>
              <a:t>	</a:t>
            </a:r>
            <a:r>
              <a:rPr lang="en-US" sz="2000" b="1" dirty="0" smtClean="0">
                <a:solidFill>
                  <a:srgbClr val="C00000"/>
                </a:solidFill>
              </a:rPr>
              <a:t>Qualitative analysis is obligatory</a:t>
            </a:r>
            <a:r>
              <a:rPr lang="en-US" sz="2000" dirty="0" smtClean="0"/>
              <a:t>:</a:t>
            </a:r>
          </a:p>
          <a:p>
            <a:pPr marL="285750" indent="-285750" algn="just">
              <a:spcAft>
                <a:spcPts val="600"/>
              </a:spcAft>
              <a:buFont typeface="Wingdings" panose="05000000000000000000" pitchFamily="2" charset="2"/>
              <a:buChar char="Ø"/>
            </a:pPr>
            <a:r>
              <a:rPr lang="en-US" sz="2000" dirty="0" smtClean="0"/>
              <a:t>Purified water and water for injection daily from each </a:t>
            </a:r>
            <a:r>
              <a:rPr lang="en-US" sz="2000" dirty="0"/>
              <a:t>bottle, </a:t>
            </a:r>
            <a:r>
              <a:rPr lang="en-US" sz="2000" dirty="0" smtClean="0"/>
              <a:t>for the absence of chlorides, </a:t>
            </a:r>
            <a:r>
              <a:rPr lang="en-US" sz="2000" dirty="0" err="1" smtClean="0"/>
              <a:t>sulphates</a:t>
            </a:r>
            <a:r>
              <a:rPr lang="en-US" sz="2000" dirty="0" smtClean="0"/>
              <a:t> and calcium salts. Water intended for manufacturing sterile solutions must also be tested for the absence of reducing agents, ammonium salts and carbon dioxide;</a:t>
            </a:r>
          </a:p>
          <a:p>
            <a:pPr marL="285750" indent="-285750" algn="just">
              <a:spcAft>
                <a:spcPts val="600"/>
              </a:spcAft>
              <a:buFont typeface="Wingdings" panose="05000000000000000000" pitchFamily="2" charset="2"/>
              <a:buChar char="Ø"/>
            </a:pPr>
            <a:r>
              <a:rPr lang="en-US" sz="2000" dirty="0" smtClean="0"/>
              <a:t>all medicines and concentrated solutions from storage rooms to the drug manufacturing facilities;</a:t>
            </a:r>
          </a:p>
          <a:p>
            <a:pPr marL="285750" indent="-285750" algn="just">
              <a:spcAft>
                <a:spcPts val="600"/>
              </a:spcAft>
              <a:buFont typeface="Wingdings" panose="05000000000000000000" pitchFamily="2" charset="2"/>
              <a:buChar char="Ø"/>
            </a:pPr>
            <a:r>
              <a:rPr lang="en-US" sz="2000" dirty="0" smtClean="0"/>
              <a:t>medicinal products arriving at a pharmacy in case of doubt as to their quality;</a:t>
            </a:r>
          </a:p>
          <a:p>
            <a:pPr marL="285750" indent="-285750" algn="just">
              <a:spcAft>
                <a:spcPts val="600"/>
              </a:spcAft>
              <a:buFont typeface="Wingdings" panose="05000000000000000000" pitchFamily="2" charset="2"/>
              <a:buChar char="Ø"/>
            </a:pPr>
            <a:r>
              <a:rPr lang="en-US" sz="2000" dirty="0" smtClean="0"/>
              <a:t>concentrated solutions, liquid pharmaceuticals in burettes in the drug manufacturing premises when they are filled;</a:t>
            </a:r>
          </a:p>
          <a:p>
            <a:pPr marL="285750" indent="-285750" algn="just">
              <a:spcAft>
                <a:spcPts val="600"/>
              </a:spcAft>
              <a:buFont typeface="Wingdings" panose="05000000000000000000" pitchFamily="2" charset="2"/>
              <a:buChar char="Ø"/>
            </a:pPr>
            <a:r>
              <a:rPr lang="en-US" sz="2000" dirty="0" smtClean="0"/>
              <a:t>prepackaged drugs of industrial production;</a:t>
            </a:r>
          </a:p>
          <a:p>
            <a:pPr marL="285750" indent="-285750" algn="just">
              <a:spcAft>
                <a:spcPts val="600"/>
              </a:spcAft>
              <a:buFont typeface="Wingdings" panose="05000000000000000000" pitchFamily="2" charset="2"/>
              <a:buChar char="Ø"/>
            </a:pPr>
            <a:r>
              <a:rPr lang="en-US" sz="2000" dirty="0" smtClean="0"/>
              <a:t>Homeopathic medicinal products as intra-pharmacy. The quality of the medicinal product </a:t>
            </a:r>
            <a:r>
              <a:rPr lang="en-US" dirty="0" smtClean="0"/>
              <a:t>is assessed by the excipients.</a:t>
            </a:r>
            <a:endParaRPr lang="en-US" dirty="0"/>
          </a:p>
        </p:txBody>
      </p:sp>
    </p:spTree>
    <p:extLst>
      <p:ext uri="{BB962C8B-B14F-4D97-AF65-F5344CB8AC3E}">
        <p14:creationId xmlns:p14="http://schemas.microsoft.com/office/powerpoint/2010/main" val="41810093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23</a:t>
            </a:fld>
            <a:endParaRPr lang="ru-RU" dirty="0"/>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Chemical control</a:t>
            </a:r>
            <a:endParaRPr lang="ru-RU" sz="3600" b="1" dirty="0">
              <a:solidFill>
                <a:srgbClr val="0070C0"/>
              </a:solidFill>
            </a:endParaRPr>
          </a:p>
        </p:txBody>
      </p:sp>
      <p:sp>
        <p:nvSpPr>
          <p:cNvPr id="7" name="Прямоугольник 6"/>
          <p:cNvSpPr/>
          <p:nvPr/>
        </p:nvSpPr>
        <p:spPr>
          <a:xfrm>
            <a:off x="251520" y="981883"/>
            <a:ext cx="6696744" cy="4247317"/>
          </a:xfrm>
          <a:prstGeom prst="rect">
            <a:avLst/>
          </a:prstGeom>
        </p:spPr>
        <p:txBody>
          <a:bodyPr wrap="square">
            <a:spAutoFit/>
          </a:bodyPr>
          <a:lstStyle/>
          <a:p>
            <a:pPr algn="just"/>
            <a:r>
              <a:rPr lang="ru-RU" dirty="0" smtClean="0"/>
              <a:t>	</a:t>
            </a:r>
            <a:r>
              <a:rPr lang="en-US" dirty="0" smtClean="0"/>
              <a:t>During </a:t>
            </a:r>
            <a:r>
              <a:rPr lang="en-US" b="1" dirty="0" smtClean="0">
                <a:solidFill>
                  <a:srgbClr val="0070C0"/>
                </a:solidFill>
              </a:rPr>
              <a:t>chemical control of purified water and water for injection</a:t>
            </a:r>
            <a:r>
              <a:rPr lang="en-US" dirty="0" smtClean="0"/>
              <a:t>, the purified water and water for injection must be recorded in journal of registration of results of control of purified water and water for injection:</a:t>
            </a:r>
          </a:p>
          <a:p>
            <a:pPr marL="538163" indent="-285750" algn="just">
              <a:buFont typeface="Wingdings" panose="05000000000000000000" pitchFamily="2" charset="2"/>
              <a:buChar char="ü"/>
            </a:pPr>
            <a:r>
              <a:rPr lang="en-US" dirty="0" smtClean="0"/>
              <a:t>date of receipt (distillation) of water;</a:t>
            </a:r>
          </a:p>
          <a:p>
            <a:pPr marL="538163" indent="-285750" algn="just">
              <a:buFont typeface="Wingdings" panose="05000000000000000000" pitchFamily="2" charset="2"/>
              <a:buChar char="ü"/>
            </a:pPr>
            <a:r>
              <a:rPr lang="en-US" dirty="0" smtClean="0"/>
              <a:t>date of water control</a:t>
            </a:r>
          </a:p>
          <a:p>
            <a:pPr marL="538163" indent="-285750" algn="just">
              <a:buFont typeface="Wingdings" panose="05000000000000000000" pitchFamily="2" charset="2"/>
              <a:buChar char="ü"/>
            </a:pPr>
            <a:r>
              <a:rPr lang="en-US" dirty="0" smtClean="0"/>
              <a:t>number of chemical analysis performed; </a:t>
            </a:r>
          </a:p>
          <a:p>
            <a:pPr marL="538163" indent="-285750" algn="just">
              <a:buFont typeface="Wingdings" panose="05000000000000000000" pitchFamily="2" charset="2"/>
              <a:buChar char="ü"/>
            </a:pPr>
            <a:r>
              <a:rPr lang="en-US" dirty="0" smtClean="0"/>
              <a:t>number of bottle or burette from which water was taken for analysis</a:t>
            </a:r>
          </a:p>
          <a:p>
            <a:pPr marL="538163" indent="-285750" algn="just">
              <a:buFont typeface="Wingdings" panose="05000000000000000000" pitchFamily="2" charset="2"/>
              <a:buChar char="ü"/>
            </a:pPr>
            <a:r>
              <a:rPr lang="en-US" dirty="0"/>
              <a:t>t</a:t>
            </a:r>
            <a:r>
              <a:rPr lang="en-US" dirty="0" smtClean="0"/>
              <a:t>he results of the control for the absence of impurities;</a:t>
            </a:r>
          </a:p>
          <a:p>
            <a:pPr marL="538163" indent="-285750" algn="just">
              <a:buFont typeface="Wingdings" panose="05000000000000000000" pitchFamily="2" charset="2"/>
              <a:buChar char="ü"/>
            </a:pPr>
            <a:r>
              <a:rPr lang="en-US" dirty="0" smtClean="0"/>
              <a:t>pH of the water;</a:t>
            </a:r>
          </a:p>
          <a:p>
            <a:pPr marL="538163" indent="-285750" algn="just">
              <a:buFont typeface="Wingdings" panose="05000000000000000000" pitchFamily="2" charset="2"/>
              <a:buChar char="ü"/>
            </a:pPr>
            <a:r>
              <a:rPr lang="en-US" dirty="0" smtClean="0"/>
              <a:t>conclusion of the water analysis (</a:t>
            </a:r>
            <a:r>
              <a:rPr lang="en-US" b="1" dirty="0" smtClean="0">
                <a:solidFill>
                  <a:srgbClr val="00B050"/>
                </a:solidFill>
              </a:rPr>
              <a:t>satisfactory</a:t>
            </a:r>
            <a:r>
              <a:rPr lang="en-US" dirty="0" smtClean="0"/>
              <a:t> / </a:t>
            </a:r>
            <a:r>
              <a:rPr lang="en-US" b="1" dirty="0" smtClean="0">
                <a:solidFill>
                  <a:srgbClr val="FF0000"/>
                </a:solidFill>
              </a:rPr>
              <a:t>unsatisfactory</a:t>
            </a:r>
            <a:r>
              <a:rPr lang="en-US" dirty="0" smtClean="0"/>
              <a:t>);</a:t>
            </a:r>
          </a:p>
          <a:p>
            <a:pPr marL="538163" indent="-285750" algn="just">
              <a:buFont typeface="Wingdings" panose="05000000000000000000" pitchFamily="2" charset="2"/>
              <a:buChar char="ü"/>
            </a:pPr>
            <a:r>
              <a:rPr lang="en-US" dirty="0" smtClean="0"/>
              <a:t>signature of the person who carried out the analysis.</a:t>
            </a:r>
            <a:endParaRPr lang="en-US" dirty="0"/>
          </a:p>
        </p:txBody>
      </p:sp>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06" t="5251" r="27702" b="5455"/>
          <a:stretch/>
        </p:blipFill>
        <p:spPr bwMode="auto">
          <a:xfrm>
            <a:off x="7092280" y="1124744"/>
            <a:ext cx="1773341" cy="36576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51519" y="5169966"/>
            <a:ext cx="8614101" cy="923330"/>
          </a:xfrm>
          <a:prstGeom prst="rect">
            <a:avLst/>
          </a:prstGeom>
        </p:spPr>
        <p:txBody>
          <a:bodyPr wrap="square">
            <a:spAutoFit/>
          </a:bodyPr>
          <a:lstStyle/>
          <a:p>
            <a:pPr algn="just"/>
            <a:r>
              <a:rPr lang="en-US" b="1" dirty="0" smtClean="0">
                <a:solidFill>
                  <a:srgbClr val="0070C0"/>
                </a:solidFill>
              </a:rPr>
              <a:t>The journal of registration of results of control of purified water and water for injection</a:t>
            </a:r>
            <a:r>
              <a:rPr lang="en-US" dirty="0" smtClean="0"/>
              <a:t> must be numbered, laced and stamped with the signature of the head of the </a:t>
            </a:r>
            <a:r>
              <a:rPr lang="en-US" dirty="0" err="1"/>
              <a:t>organisation</a:t>
            </a:r>
            <a:r>
              <a:rPr lang="en-US" dirty="0"/>
              <a:t> </a:t>
            </a:r>
            <a:r>
              <a:rPr lang="en-US" dirty="0" smtClean="0"/>
              <a:t>and the seal of the superior </a:t>
            </a:r>
            <a:r>
              <a:rPr lang="en-US" dirty="0" err="1" smtClean="0"/>
              <a:t>organisation</a:t>
            </a:r>
            <a:r>
              <a:rPr lang="en-US" dirty="0" smtClean="0"/>
              <a:t>.</a:t>
            </a:r>
            <a:endParaRPr lang="ru-RU" dirty="0"/>
          </a:p>
        </p:txBody>
      </p:sp>
    </p:spTree>
    <p:extLst>
      <p:ext uri="{BB962C8B-B14F-4D97-AF65-F5344CB8AC3E}">
        <p14:creationId xmlns:p14="http://schemas.microsoft.com/office/powerpoint/2010/main" val="4182671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4B849631-C49F-4BB1-9915-BA6E5CAE9785}" type="slidenum">
              <a:rPr lang="ru-RU" smtClean="0"/>
              <a:t>24</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Chemical control</a:t>
            </a:r>
            <a:endParaRPr lang="ru-RU" sz="3600" b="1" dirty="0">
              <a:solidFill>
                <a:srgbClr val="0070C0"/>
              </a:solidFill>
            </a:endParaRPr>
          </a:p>
        </p:txBody>
      </p:sp>
      <p:sp>
        <p:nvSpPr>
          <p:cNvPr id="7" name="Прямоугольник 6"/>
          <p:cNvSpPr/>
          <p:nvPr/>
        </p:nvSpPr>
        <p:spPr>
          <a:xfrm>
            <a:off x="251520" y="904066"/>
            <a:ext cx="8640960" cy="5632311"/>
          </a:xfrm>
          <a:prstGeom prst="rect">
            <a:avLst/>
          </a:prstGeom>
        </p:spPr>
        <p:txBody>
          <a:bodyPr wrap="square">
            <a:spAutoFit/>
          </a:bodyPr>
          <a:lstStyle/>
          <a:p>
            <a:pPr algn="just"/>
            <a:r>
              <a:rPr lang="en-US" b="1" dirty="0" smtClean="0">
                <a:solidFill>
                  <a:srgbClr val="C00000"/>
                </a:solidFill>
              </a:rPr>
              <a:t>	Qualitative analysis should be carried out selectively </a:t>
            </a:r>
            <a:r>
              <a:rPr lang="en-US" dirty="0" smtClean="0"/>
              <a:t>on medicinal products of various dosage forms manufactured by a pharmacist during the working day, but not less than 10% of the total number of medicinal products manufactured by each pharmacist, except for homeopathic ones.</a:t>
            </a:r>
          </a:p>
          <a:p>
            <a:pPr algn="just"/>
            <a:r>
              <a:rPr lang="en-US" dirty="0" smtClean="0"/>
              <a:t>	When carrying out chemical control of the identity of medicinal products in burettes and jars, the following information shall be </a:t>
            </a:r>
            <a:r>
              <a:rPr lang="en-US" dirty="0"/>
              <a:t>obligatorily </a:t>
            </a:r>
            <a:r>
              <a:rPr lang="en-US" dirty="0" smtClean="0"/>
              <a:t>recorded in the journal of the results of control of medicinal products for authenticity:</a:t>
            </a:r>
          </a:p>
          <a:p>
            <a:pPr marL="285750" indent="-285750" algn="just">
              <a:buFont typeface="Wingdings" panose="05000000000000000000" pitchFamily="2" charset="2"/>
              <a:buChar char="Ø"/>
            </a:pPr>
            <a:r>
              <a:rPr lang="en-US" dirty="0" smtClean="0"/>
              <a:t>date of filling the burette, jars;</a:t>
            </a:r>
          </a:p>
          <a:p>
            <a:pPr marL="285750" indent="-285750" algn="just">
              <a:buFont typeface="Wingdings" panose="05000000000000000000" pitchFamily="2" charset="2"/>
              <a:buChar char="Ø"/>
            </a:pPr>
            <a:r>
              <a:rPr lang="en-US" dirty="0" smtClean="0"/>
              <a:t>serial number of chemical analysis;</a:t>
            </a:r>
          </a:p>
          <a:p>
            <a:pPr marL="285750" indent="-285750" algn="just">
              <a:buFont typeface="Wingdings" panose="05000000000000000000" pitchFamily="2" charset="2"/>
              <a:buChar char="Ø"/>
            </a:pPr>
            <a:r>
              <a:rPr lang="en-US" dirty="0" smtClean="0"/>
              <a:t>name of the medicinal product;</a:t>
            </a:r>
          </a:p>
          <a:p>
            <a:pPr marL="285750" indent="-285750" algn="just">
              <a:buFont typeface="Wingdings" panose="05000000000000000000" pitchFamily="2" charset="2"/>
              <a:buChar char="Ø"/>
            </a:pPr>
            <a:r>
              <a:rPr lang="en-US" dirty="0" smtClean="0"/>
              <a:t>drug series number or analysis number of the drug manufacturer;</a:t>
            </a:r>
          </a:p>
          <a:p>
            <a:pPr marL="285750" indent="-285750" algn="just">
              <a:buFont typeface="Wingdings" panose="05000000000000000000" pitchFamily="2" charset="2"/>
              <a:buChar char="Ø"/>
            </a:pPr>
            <a:r>
              <a:rPr lang="en-US" dirty="0" smtClean="0"/>
              <a:t>number of the jar to be filled in;</a:t>
            </a:r>
          </a:p>
          <a:p>
            <a:pPr marL="285750" indent="-285750" algn="just">
              <a:buFont typeface="Wingdings" panose="05000000000000000000" pitchFamily="2" charset="2"/>
              <a:buChar char="Ø"/>
            </a:pPr>
            <a:r>
              <a:rPr lang="en-US" dirty="0" smtClean="0"/>
              <a:t>substance (ion) to be determined;</a:t>
            </a:r>
          </a:p>
          <a:p>
            <a:pPr marL="285750" indent="-285750" algn="just">
              <a:buFont typeface="Wingdings" panose="05000000000000000000" pitchFamily="2" charset="2"/>
              <a:buChar char="Ø"/>
            </a:pPr>
            <a:r>
              <a:rPr lang="en-US" dirty="0" smtClean="0"/>
              <a:t>results of the control on a scale of "plus" or "minus";</a:t>
            </a:r>
          </a:p>
          <a:p>
            <a:pPr marL="285750" indent="-285750" algn="just">
              <a:buFont typeface="Wingdings" panose="05000000000000000000" pitchFamily="2" charset="2"/>
              <a:buChar char="Ø"/>
            </a:pPr>
            <a:r>
              <a:rPr lang="en-US" dirty="0" smtClean="0"/>
              <a:t>signatures of persons who have completed and verified the completion.</a:t>
            </a:r>
          </a:p>
          <a:p>
            <a:pPr algn="just"/>
            <a:endParaRPr lang="en-US" dirty="0" smtClean="0"/>
          </a:p>
          <a:p>
            <a:pPr algn="just"/>
            <a:r>
              <a:rPr lang="en-US" b="1" dirty="0" smtClean="0">
                <a:solidFill>
                  <a:srgbClr val="0070C0"/>
                </a:solidFill>
              </a:rPr>
              <a:t>The journal of the results of control of medicinal products for authenticity </a:t>
            </a:r>
            <a:r>
              <a:rPr lang="en-US" dirty="0" smtClean="0"/>
              <a:t>must be numbered, laced and signed by the head of the pharmacy (individual entrepreneur) and stamped (if there is a seal).</a:t>
            </a:r>
            <a:endParaRPr lang="en-US" dirty="0"/>
          </a:p>
        </p:txBody>
      </p:sp>
    </p:spTree>
    <p:extLst>
      <p:ext uri="{BB962C8B-B14F-4D97-AF65-F5344CB8AC3E}">
        <p14:creationId xmlns:p14="http://schemas.microsoft.com/office/powerpoint/2010/main" val="485224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520259"/>
            <a:ext cx="573161" cy="365125"/>
          </a:xfrm>
        </p:spPr>
        <p:txBody>
          <a:bodyPr/>
          <a:lstStyle/>
          <a:p>
            <a:fld id="{4B849631-C49F-4BB1-9915-BA6E5CAE9785}" type="slidenum">
              <a:rPr lang="ru-RU" smtClean="0"/>
              <a:t>25</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Chemical control</a:t>
            </a:r>
            <a:endParaRPr lang="ru-RU" sz="3600" b="1" dirty="0">
              <a:solidFill>
                <a:srgbClr val="0070C0"/>
              </a:solidFill>
            </a:endParaRPr>
          </a:p>
        </p:txBody>
      </p:sp>
      <p:sp>
        <p:nvSpPr>
          <p:cNvPr id="7" name="Прямоугольник 6"/>
          <p:cNvSpPr/>
          <p:nvPr/>
        </p:nvSpPr>
        <p:spPr>
          <a:xfrm>
            <a:off x="251520" y="1107316"/>
            <a:ext cx="8640960" cy="4985980"/>
          </a:xfrm>
          <a:prstGeom prst="rect">
            <a:avLst/>
          </a:prstGeom>
        </p:spPr>
        <p:txBody>
          <a:bodyPr wrap="square">
            <a:spAutoFit/>
          </a:bodyPr>
          <a:lstStyle/>
          <a:p>
            <a:pPr algn="just">
              <a:spcAft>
                <a:spcPts val="1200"/>
              </a:spcAft>
            </a:pPr>
            <a:r>
              <a:rPr lang="en-US" sz="2000" b="1" dirty="0" smtClean="0">
                <a:solidFill>
                  <a:srgbClr val="C00000"/>
                </a:solidFill>
              </a:rPr>
              <a:t>Qualitative and quantitative analysis (full chemical control) is obligatory:</a:t>
            </a:r>
          </a:p>
          <a:p>
            <a:pPr marL="342900" indent="-342900" algn="just">
              <a:spcAft>
                <a:spcPts val="1200"/>
              </a:spcAft>
              <a:buFont typeface="Wingdings" panose="05000000000000000000" pitchFamily="2" charset="2"/>
              <a:buChar char="Ø"/>
            </a:pPr>
            <a:r>
              <a:rPr lang="en-US" sz="2000" dirty="0" smtClean="0"/>
              <a:t>all solutions for injections and infusions.</a:t>
            </a:r>
          </a:p>
          <a:p>
            <a:pPr marL="342900" indent="-342900" algn="just">
              <a:spcAft>
                <a:spcPts val="1200"/>
              </a:spcAft>
              <a:buFont typeface="Wingdings" panose="05000000000000000000" pitchFamily="2" charset="2"/>
              <a:buChar char="Ø"/>
            </a:pPr>
            <a:r>
              <a:rPr lang="en-US" sz="2000" dirty="0" smtClean="0"/>
              <a:t>sterile solutions for external use (ophthalmic solutions for irrigations, solutions for treating burns and open wounds, for intravaginal injection and other sterile solutions);</a:t>
            </a:r>
          </a:p>
          <a:p>
            <a:pPr marL="342900" indent="-342900" algn="just">
              <a:spcAft>
                <a:spcPts val="1200"/>
              </a:spcAft>
              <a:buFont typeface="Wingdings" panose="05000000000000000000" pitchFamily="2" charset="2"/>
              <a:buChar char="Ø"/>
            </a:pPr>
            <a:r>
              <a:rPr lang="en-US" sz="2000" dirty="0"/>
              <a:t>e</a:t>
            </a:r>
            <a:r>
              <a:rPr lang="en-US" sz="2000" dirty="0" smtClean="0"/>
              <a:t>ye drops and unguents containing narcotic drugs, psychotropic, potent substances. </a:t>
            </a:r>
          </a:p>
          <a:p>
            <a:pPr marL="342900" indent="-342900" algn="just">
              <a:spcAft>
                <a:spcPts val="1200"/>
              </a:spcAft>
              <a:buFont typeface="Wingdings" panose="05000000000000000000" pitchFamily="2" charset="2"/>
              <a:buChar char="Ø"/>
            </a:pPr>
            <a:r>
              <a:rPr lang="en-US" sz="2000" dirty="0"/>
              <a:t>a</a:t>
            </a:r>
            <a:r>
              <a:rPr lang="en-US" sz="2000" dirty="0" smtClean="0"/>
              <a:t>ll dosage forms intended for the treatment of infants and children up to 1 year of age;</a:t>
            </a:r>
          </a:p>
          <a:p>
            <a:pPr marL="342900" indent="-342900" algn="just">
              <a:spcAft>
                <a:spcPts val="1200"/>
              </a:spcAft>
              <a:buFont typeface="Wingdings" panose="05000000000000000000" pitchFamily="2" charset="2"/>
              <a:buChar char="Ø"/>
            </a:pPr>
            <a:r>
              <a:rPr lang="en-US" sz="2000" dirty="0" smtClean="0"/>
              <a:t>solutions of atropine </a:t>
            </a:r>
            <a:r>
              <a:rPr lang="en-US" sz="2000" dirty="0" err="1" smtClean="0"/>
              <a:t>sulphate</a:t>
            </a:r>
            <a:r>
              <a:rPr lang="en-US" sz="2000" dirty="0" smtClean="0"/>
              <a:t> and hydrochloric acid (for internal use), silver nitrate solutions;</a:t>
            </a:r>
          </a:p>
          <a:p>
            <a:endParaRPr lang="en-US" dirty="0"/>
          </a:p>
        </p:txBody>
      </p:sp>
    </p:spTree>
    <p:extLst>
      <p:ext uri="{BB962C8B-B14F-4D97-AF65-F5344CB8AC3E}">
        <p14:creationId xmlns:p14="http://schemas.microsoft.com/office/powerpoint/2010/main" val="834549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2440" y="6520259"/>
            <a:ext cx="573161" cy="365125"/>
          </a:xfrm>
        </p:spPr>
        <p:txBody>
          <a:bodyPr/>
          <a:lstStyle/>
          <a:p>
            <a:fld id="{4B849631-C49F-4BB1-9915-BA6E5CAE9785}" type="slidenum">
              <a:rPr lang="ru-RU" smtClean="0"/>
              <a:t>26</a:t>
            </a:fld>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Chemical control</a:t>
            </a:r>
            <a:endParaRPr lang="ru-RU" sz="3600" b="1" dirty="0">
              <a:solidFill>
                <a:srgbClr val="0070C0"/>
              </a:solidFill>
            </a:endParaRPr>
          </a:p>
        </p:txBody>
      </p:sp>
      <p:sp>
        <p:nvSpPr>
          <p:cNvPr id="7" name="Прямоугольник 6"/>
          <p:cNvSpPr/>
          <p:nvPr/>
        </p:nvSpPr>
        <p:spPr>
          <a:xfrm>
            <a:off x="251520" y="1057954"/>
            <a:ext cx="8640960" cy="5755422"/>
          </a:xfrm>
          <a:prstGeom prst="rect">
            <a:avLst/>
          </a:prstGeom>
        </p:spPr>
        <p:txBody>
          <a:bodyPr wrap="square">
            <a:spAutoFit/>
          </a:bodyPr>
          <a:lstStyle/>
          <a:p>
            <a:pPr algn="just">
              <a:spcAft>
                <a:spcPts val="1200"/>
              </a:spcAft>
            </a:pPr>
            <a:r>
              <a:rPr lang="en-US" sz="2000" b="1" dirty="0" smtClean="0">
                <a:solidFill>
                  <a:srgbClr val="C00000"/>
                </a:solidFill>
              </a:rPr>
              <a:t>Qualitative and quantitative analysis (full chemical control) is obligatory:</a:t>
            </a:r>
          </a:p>
          <a:p>
            <a:pPr marL="285750" indent="-285750" algn="just">
              <a:spcAft>
                <a:spcPts val="1200"/>
              </a:spcAft>
              <a:buFont typeface="Wingdings" panose="05000000000000000000" pitchFamily="2" charset="2"/>
              <a:buChar char="Ø"/>
            </a:pPr>
            <a:r>
              <a:rPr lang="en-US" sz="2000" dirty="0" smtClean="0"/>
              <a:t>all concentrated solutions, trituration;</a:t>
            </a:r>
          </a:p>
          <a:p>
            <a:pPr marL="285750" indent="-285750" algn="just">
              <a:spcAft>
                <a:spcPts val="1200"/>
              </a:spcAft>
              <a:buFont typeface="Wingdings" panose="05000000000000000000" pitchFamily="2" charset="2"/>
              <a:buChar char="Ø"/>
            </a:pPr>
            <a:r>
              <a:rPr lang="en-US" sz="2000" dirty="0" smtClean="0"/>
              <a:t>intra-pharmaceutical preparations of each series;</a:t>
            </a:r>
          </a:p>
          <a:p>
            <a:pPr marL="285750" indent="-285750" algn="just">
              <a:spcAft>
                <a:spcPts val="1200"/>
              </a:spcAft>
              <a:buFont typeface="Wingdings" panose="05000000000000000000" pitchFamily="2" charset="2"/>
              <a:buChar char="Ø"/>
            </a:pPr>
            <a:r>
              <a:rPr lang="en-US" sz="2000" dirty="0" err="1" smtClean="0"/>
              <a:t>stabilisers</a:t>
            </a:r>
            <a:r>
              <a:rPr lang="en-US" sz="2000" dirty="0" smtClean="0"/>
              <a:t> used in the manufacture of solutions for injections and infusions, buffer solutions used in the manufacture of eye drops;</a:t>
            </a:r>
          </a:p>
          <a:p>
            <a:pPr marL="285750" indent="-285750" algn="just">
              <a:spcAft>
                <a:spcPts val="1200"/>
              </a:spcAft>
              <a:buFont typeface="Wingdings" panose="05000000000000000000" pitchFamily="2" charset="2"/>
              <a:buChar char="Ø"/>
            </a:pPr>
            <a:r>
              <a:rPr lang="en-US" sz="2000" dirty="0" smtClean="0"/>
              <a:t>concentration of ethyl alcohol in dilution, as well as in case of doubts as to the quality of ethyl alcohol upon its receipt by a pharmacy, to an individual entrepreneur;</a:t>
            </a:r>
          </a:p>
          <a:p>
            <a:pPr marL="285750" indent="-285750" algn="just">
              <a:spcAft>
                <a:spcPts val="1200"/>
              </a:spcAft>
              <a:buFont typeface="Wingdings" panose="05000000000000000000" pitchFamily="2" charset="2"/>
              <a:buChar char="Ø"/>
            </a:pPr>
            <a:r>
              <a:rPr lang="en-US" sz="2000" dirty="0" smtClean="0"/>
              <a:t>injectable homeopathic solutions;</a:t>
            </a:r>
          </a:p>
          <a:p>
            <a:pPr marL="285750" indent="-285750" algn="just">
              <a:spcAft>
                <a:spcPts val="1200"/>
              </a:spcAft>
              <a:buFont typeface="Wingdings" panose="05000000000000000000" pitchFamily="2" charset="2"/>
              <a:buChar char="Ø"/>
            </a:pPr>
            <a:r>
              <a:rPr lang="en-US" sz="2000" dirty="0" smtClean="0"/>
              <a:t>dosage forms prepared in accordance with prescriptions and requirements, in the number of at least three dosage forms when working in one shift, taking into account the different types of dosage forms. </a:t>
            </a:r>
          </a:p>
          <a:p>
            <a:pPr algn="just">
              <a:spcAft>
                <a:spcPts val="1200"/>
              </a:spcAft>
            </a:pPr>
            <a:endParaRPr lang="en-US" dirty="0" smtClean="0"/>
          </a:p>
        </p:txBody>
      </p:sp>
    </p:spTree>
    <p:extLst>
      <p:ext uri="{BB962C8B-B14F-4D97-AF65-F5344CB8AC3E}">
        <p14:creationId xmlns:p14="http://schemas.microsoft.com/office/powerpoint/2010/main" val="3068637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5343" y="6453336"/>
            <a:ext cx="573161" cy="365125"/>
          </a:xfrm>
        </p:spPr>
        <p:txBody>
          <a:bodyPr/>
          <a:lstStyle/>
          <a:p>
            <a:fld id="{4B849631-C49F-4BB1-9915-BA6E5CAE9785}" type="slidenum">
              <a:rPr lang="ru-RU" smtClean="0"/>
              <a:t>27</a:t>
            </a:fld>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Control over realization</a:t>
            </a:r>
            <a:endParaRPr lang="ru-RU" sz="3600" b="1" dirty="0">
              <a:solidFill>
                <a:srgbClr val="0070C0"/>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9172" y="4046970"/>
            <a:ext cx="3208660" cy="225712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251520" y="1196752"/>
            <a:ext cx="8568952" cy="2816156"/>
          </a:xfrm>
          <a:prstGeom prst="rect">
            <a:avLst/>
          </a:prstGeom>
        </p:spPr>
        <p:txBody>
          <a:bodyPr wrap="square">
            <a:spAutoFit/>
          </a:bodyPr>
          <a:lstStyle/>
          <a:p>
            <a:pPr algn="just">
              <a:spcAft>
                <a:spcPts val="600"/>
              </a:spcAft>
            </a:pPr>
            <a:r>
              <a:rPr lang="en-US" dirty="0" smtClean="0"/>
              <a:t>	All manufactured medicinal products are subject to </a:t>
            </a:r>
            <a:r>
              <a:rPr lang="en-US" b="1" dirty="0" smtClean="0">
                <a:solidFill>
                  <a:srgbClr val="FF0000"/>
                </a:solidFill>
              </a:rPr>
              <a:t>Control over realization</a:t>
            </a:r>
            <a:r>
              <a:rPr lang="en-US" dirty="0" smtClean="0"/>
              <a:t>, within the framework of which compliance is checked:</a:t>
            </a:r>
          </a:p>
          <a:p>
            <a:pPr marL="285750" indent="-285750" algn="just">
              <a:spcAft>
                <a:spcPts val="600"/>
              </a:spcAft>
              <a:buFont typeface="Wingdings" panose="05000000000000000000" pitchFamily="2" charset="2"/>
              <a:buChar char="Ø"/>
            </a:pPr>
            <a:r>
              <a:rPr lang="en-US" dirty="0" smtClean="0"/>
              <a:t>the packaging of the medicinal product to the </a:t>
            </a:r>
            <a:r>
              <a:rPr lang="en-US" dirty="0" err="1" smtClean="0"/>
              <a:t>physico</a:t>
            </a:r>
            <a:r>
              <a:rPr lang="en-US" dirty="0" smtClean="0"/>
              <a:t>-chemical properties of the medicinal products included therein;</a:t>
            </a:r>
          </a:p>
          <a:p>
            <a:pPr marL="285750" indent="-285750" algn="just">
              <a:spcAft>
                <a:spcPts val="600"/>
              </a:spcAft>
              <a:buFont typeface="Wingdings" panose="05000000000000000000" pitchFamily="2" charset="2"/>
              <a:buChar char="Ø"/>
            </a:pPr>
            <a:r>
              <a:rPr lang="en-US" dirty="0" smtClean="0"/>
              <a:t>the doses of narcotic drugs, psychotropic substances or potent substances specified in the prescription or requirement - in relation to the patient's age</a:t>
            </a:r>
          </a:p>
          <a:p>
            <a:pPr marL="285750" indent="-285750" algn="just">
              <a:spcAft>
                <a:spcPts val="600"/>
              </a:spcAft>
              <a:buFont typeface="Wingdings" panose="05000000000000000000" pitchFamily="2" charset="2"/>
              <a:buChar char="Ø"/>
            </a:pPr>
            <a:r>
              <a:rPr lang="en-US" dirty="0" smtClean="0"/>
              <a:t>details of the prescription, the requirement to the information specified on the packaging of the manufactured medication</a:t>
            </a:r>
          </a:p>
        </p:txBody>
      </p:sp>
      <p:sp>
        <p:nvSpPr>
          <p:cNvPr id="8" name="Прямоугольник 7"/>
          <p:cNvSpPr/>
          <p:nvPr/>
        </p:nvSpPr>
        <p:spPr>
          <a:xfrm>
            <a:off x="251520" y="4005064"/>
            <a:ext cx="5112568" cy="2031325"/>
          </a:xfrm>
          <a:prstGeom prst="rect">
            <a:avLst/>
          </a:prstGeom>
        </p:spPr>
        <p:txBody>
          <a:bodyPr wrap="square">
            <a:spAutoFit/>
          </a:bodyPr>
          <a:lstStyle/>
          <a:p>
            <a:pPr marL="285750" indent="-285750" algn="just">
              <a:buFont typeface="Wingdings" panose="05000000000000000000" pitchFamily="2" charset="2"/>
              <a:buChar char="Ø"/>
            </a:pPr>
            <a:r>
              <a:rPr lang="en-US" dirty="0" smtClean="0"/>
              <a:t>labelling of a medicinal product in accordance with the requirements set out in regulatory documentation.</a:t>
            </a:r>
          </a:p>
          <a:p>
            <a:pPr marL="285750" indent="-285750" algn="just">
              <a:buFont typeface="Wingdings" panose="05000000000000000000" pitchFamily="2" charset="2"/>
              <a:buChar char="Ø"/>
            </a:pPr>
            <a:endParaRPr lang="en-US" dirty="0" smtClean="0"/>
          </a:p>
          <a:p>
            <a:pPr algn="just"/>
            <a:r>
              <a:rPr lang="en-US" dirty="0" smtClean="0"/>
              <a:t>	If one of the above mentioned discrepancies is detected, the manufactured medicinal product shall not be dispensed.</a:t>
            </a:r>
            <a:endParaRPr lang="en-US" dirty="0"/>
          </a:p>
        </p:txBody>
      </p:sp>
    </p:spTree>
    <p:extLst>
      <p:ext uri="{BB962C8B-B14F-4D97-AF65-F5344CB8AC3E}">
        <p14:creationId xmlns:p14="http://schemas.microsoft.com/office/powerpoint/2010/main" val="37921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E1AB706-E0B2-436F-817B-1BB1E72B87D8}" type="slidenum">
              <a:rPr lang="ru-RU" smtClean="0"/>
              <a:t>28</a:t>
            </a:fld>
            <a:endParaRPr lang="ru-RU"/>
          </a:p>
        </p:txBody>
      </p:sp>
      <p:sp>
        <p:nvSpPr>
          <p:cNvPr id="5" name="Прямоугольник 4"/>
          <p:cNvSpPr/>
          <p:nvPr/>
        </p:nvSpPr>
        <p:spPr>
          <a:xfrm>
            <a:off x="2051720" y="1196752"/>
            <a:ext cx="5028941" cy="584775"/>
          </a:xfrm>
          <a:prstGeom prst="rect">
            <a:avLst/>
          </a:prstGeom>
        </p:spPr>
        <p:txBody>
          <a:bodyPr wrap="none">
            <a:spAutoFit/>
          </a:bodyPr>
          <a:lstStyle/>
          <a:p>
            <a:r>
              <a:rPr lang="en-US" sz="3200" b="1" dirty="0" smtClean="0">
                <a:solidFill>
                  <a:srgbClr val="0070C0"/>
                </a:solidFill>
              </a:rPr>
              <a:t>Thank you for attention!</a:t>
            </a:r>
            <a:endParaRPr lang="ru-RU" sz="3200" b="1" dirty="0">
              <a:solidFill>
                <a:srgbClr val="0070C0"/>
              </a:solidFill>
            </a:endParaRPr>
          </a:p>
        </p:txBody>
      </p:sp>
      <p:pic>
        <p:nvPicPr>
          <p:cNvPr id="2355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5266" t="23470" r="12699" b="7514"/>
          <a:stretch/>
        </p:blipFill>
        <p:spPr bwMode="auto">
          <a:xfrm>
            <a:off x="2358598" y="1988840"/>
            <a:ext cx="4415183" cy="368405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302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75656" y="332656"/>
            <a:ext cx="6192687" cy="1077218"/>
          </a:xfrm>
          <a:prstGeom prst="rect">
            <a:avLst/>
          </a:prstGeom>
        </p:spPr>
        <p:txBody>
          <a:bodyPr wrap="square">
            <a:spAutoFit/>
          </a:bodyPr>
          <a:lstStyle/>
          <a:p>
            <a:pPr algn="ctr"/>
            <a:r>
              <a:rPr lang="en-US" sz="3200" b="1" dirty="0" smtClean="0">
                <a:solidFill>
                  <a:srgbClr val="0070C0"/>
                </a:solidFill>
              </a:rPr>
              <a:t>Quality control of medicines in pharmacies</a:t>
            </a:r>
            <a:r>
              <a:rPr lang="ru-RU" sz="3200" b="1" dirty="0" smtClean="0">
                <a:solidFill>
                  <a:srgbClr val="0070C0"/>
                </a:solidFill>
              </a:rPr>
              <a:t> </a:t>
            </a:r>
            <a:r>
              <a:rPr lang="en-US" sz="3200" b="1" dirty="0" smtClean="0">
                <a:solidFill>
                  <a:srgbClr val="0070C0"/>
                </a:solidFill>
              </a:rPr>
              <a:t>in Russia</a:t>
            </a:r>
            <a:endParaRPr lang="ru-RU" sz="3200" b="1" dirty="0">
              <a:solidFill>
                <a:srgbClr val="0070C0"/>
              </a:solidFill>
            </a:endParaRPr>
          </a:p>
        </p:txBody>
      </p:sp>
      <p:sp>
        <p:nvSpPr>
          <p:cNvPr id="6" name="Прямоугольник 5"/>
          <p:cNvSpPr/>
          <p:nvPr/>
        </p:nvSpPr>
        <p:spPr>
          <a:xfrm>
            <a:off x="251520" y="1663640"/>
            <a:ext cx="8640960" cy="1477328"/>
          </a:xfrm>
          <a:prstGeom prst="rect">
            <a:avLst/>
          </a:prstGeom>
        </p:spPr>
        <p:txBody>
          <a:bodyPr wrap="square">
            <a:spAutoFit/>
          </a:bodyPr>
          <a:lstStyle/>
          <a:p>
            <a:pPr algn="ctr"/>
            <a:r>
              <a:rPr lang="en-US" dirty="0" smtClean="0"/>
              <a:t>The Order of Ministry of Health of the Russian Federation dated October 26, 2015 </a:t>
            </a:r>
            <a:r>
              <a:rPr lang="ru-RU" dirty="0" smtClean="0"/>
              <a:t>№</a:t>
            </a:r>
            <a:r>
              <a:rPr lang="en-US" dirty="0" smtClean="0"/>
              <a:t> 751</a:t>
            </a:r>
            <a:r>
              <a:rPr lang="ru-RU" dirty="0"/>
              <a:t>н</a:t>
            </a:r>
            <a:r>
              <a:rPr lang="en-US" dirty="0" smtClean="0"/>
              <a:t> </a:t>
            </a:r>
            <a:endParaRPr lang="ru-RU" dirty="0" smtClean="0"/>
          </a:p>
          <a:p>
            <a:pPr algn="ctr"/>
            <a:r>
              <a:rPr lang="en-US" b="1" dirty="0" smtClean="0"/>
              <a:t>"On approval of the rules for the manufacture and dispensing of drugs for medical use by pharmacy organizations, individual entrepreneurs licensed for pharmaceutical activities"</a:t>
            </a:r>
            <a:endParaRPr lang="ru-RU"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356992"/>
            <a:ext cx="6544155" cy="288032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Номер слайда 6"/>
          <p:cNvSpPr>
            <a:spLocks noGrp="1"/>
          </p:cNvSpPr>
          <p:nvPr>
            <p:ph type="sldNum" sz="quarter" idx="12"/>
          </p:nvPr>
        </p:nvSpPr>
        <p:spPr>
          <a:xfrm>
            <a:off x="8535343" y="6520259"/>
            <a:ext cx="573161" cy="365125"/>
          </a:xfrm>
        </p:spPr>
        <p:txBody>
          <a:bodyPr/>
          <a:lstStyle/>
          <a:p>
            <a:fld id="{4B849631-C49F-4BB1-9915-BA6E5CAE9785}" type="slidenum">
              <a:rPr lang="ru-RU" smtClean="0"/>
              <a:t>3</a:t>
            </a:fld>
            <a:endParaRPr lang="ru-RU" dirty="0"/>
          </a:p>
        </p:txBody>
      </p:sp>
    </p:spTree>
    <p:extLst>
      <p:ext uri="{BB962C8B-B14F-4D97-AF65-F5344CB8AC3E}">
        <p14:creationId xmlns:p14="http://schemas.microsoft.com/office/powerpoint/2010/main" val="9022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1484784"/>
            <a:ext cx="8496944" cy="2015936"/>
          </a:xfrm>
          <a:prstGeom prst="rect">
            <a:avLst/>
          </a:prstGeom>
        </p:spPr>
        <p:txBody>
          <a:bodyPr wrap="square">
            <a:spAutoFit/>
          </a:bodyPr>
          <a:lstStyle/>
          <a:p>
            <a:pPr algn="just">
              <a:spcAft>
                <a:spcPts val="600"/>
              </a:spcAft>
            </a:pPr>
            <a:r>
              <a:rPr lang="ru-RU" sz="2000" dirty="0" smtClean="0"/>
              <a:t>	</a:t>
            </a:r>
            <a:r>
              <a:rPr lang="en-US" sz="2000" dirty="0" smtClean="0"/>
              <a:t>Quality control of drugs manufactured in pharmacies should be carried out by a pharmacist-analyst accredited for this type of pharmaceutical activity. </a:t>
            </a:r>
            <a:endParaRPr lang="ru-RU" sz="2000" dirty="0" smtClean="0"/>
          </a:p>
          <a:p>
            <a:pPr algn="just">
              <a:spcAft>
                <a:spcPts val="600"/>
              </a:spcAft>
            </a:pPr>
            <a:r>
              <a:rPr lang="ru-RU" sz="2000" dirty="0" smtClean="0"/>
              <a:t>	</a:t>
            </a:r>
            <a:r>
              <a:rPr lang="en-US" sz="2000" dirty="0" smtClean="0"/>
              <a:t>The specialist must own all types of intra-pharmacy control. The implementation of certain types of intrachemist's control is carried out by a pharmacist-technologist.</a:t>
            </a:r>
            <a:endParaRPr lang="ru-RU" sz="2000" dirty="0"/>
          </a:p>
        </p:txBody>
      </p:sp>
      <p:sp>
        <p:nvSpPr>
          <p:cNvPr id="6" name="Прямоугольник 5"/>
          <p:cNvSpPr/>
          <p:nvPr/>
        </p:nvSpPr>
        <p:spPr>
          <a:xfrm>
            <a:off x="1475656" y="332656"/>
            <a:ext cx="6192687" cy="1077218"/>
          </a:xfrm>
          <a:prstGeom prst="rect">
            <a:avLst/>
          </a:prstGeom>
        </p:spPr>
        <p:txBody>
          <a:bodyPr wrap="square">
            <a:spAutoFit/>
          </a:bodyPr>
          <a:lstStyle/>
          <a:p>
            <a:pPr algn="ctr"/>
            <a:r>
              <a:rPr lang="en-US" sz="3200" b="1" dirty="0" smtClean="0">
                <a:solidFill>
                  <a:srgbClr val="0070C0"/>
                </a:solidFill>
              </a:rPr>
              <a:t>Quality control of medicines in pharmacies</a:t>
            </a:r>
            <a:r>
              <a:rPr lang="ru-RU" sz="3200" b="1" dirty="0" smtClean="0">
                <a:solidFill>
                  <a:srgbClr val="0070C0"/>
                </a:solidFill>
              </a:rPr>
              <a:t> </a:t>
            </a:r>
            <a:r>
              <a:rPr lang="en-US" sz="3200" b="1" dirty="0" smtClean="0">
                <a:solidFill>
                  <a:srgbClr val="0070C0"/>
                </a:solidFill>
              </a:rPr>
              <a:t>in Russia</a:t>
            </a:r>
            <a:endParaRPr lang="ru-RU" sz="3200" b="1" dirty="0">
              <a:solidFill>
                <a:srgbClr val="0070C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621748"/>
            <a:ext cx="4464496" cy="2975604"/>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Номер слайда 7"/>
          <p:cNvSpPr>
            <a:spLocks noGrp="1"/>
          </p:cNvSpPr>
          <p:nvPr>
            <p:ph type="sldNum" sz="quarter" idx="12"/>
          </p:nvPr>
        </p:nvSpPr>
        <p:spPr>
          <a:xfrm>
            <a:off x="8535343" y="6520259"/>
            <a:ext cx="573161" cy="365125"/>
          </a:xfrm>
        </p:spPr>
        <p:txBody>
          <a:bodyPr/>
          <a:lstStyle/>
          <a:p>
            <a:fld id="{4B849631-C49F-4BB1-9915-BA6E5CAE9785}" type="slidenum">
              <a:rPr lang="ru-RU" smtClean="0"/>
              <a:t>4</a:t>
            </a:fld>
            <a:endParaRPr lang="ru-RU" dirty="0"/>
          </a:p>
        </p:txBody>
      </p:sp>
    </p:spTree>
    <p:extLst>
      <p:ext uri="{BB962C8B-B14F-4D97-AF65-F5344CB8AC3E}">
        <p14:creationId xmlns:p14="http://schemas.microsoft.com/office/powerpoint/2010/main" val="2957316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51520" y="4437112"/>
            <a:ext cx="2040793" cy="1800200"/>
          </a:xfrm>
          <a:prstGeom prst="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рямоугольник 21"/>
          <p:cNvSpPr/>
          <p:nvPr/>
        </p:nvSpPr>
        <p:spPr>
          <a:xfrm>
            <a:off x="2339752" y="4437112"/>
            <a:ext cx="6552728" cy="1800200"/>
          </a:xfrm>
          <a:prstGeom prst="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рямоугольник 20"/>
          <p:cNvSpPr/>
          <p:nvPr/>
        </p:nvSpPr>
        <p:spPr>
          <a:xfrm>
            <a:off x="251520" y="2492896"/>
            <a:ext cx="8640960" cy="1800200"/>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5</a:t>
            </a:fld>
            <a:endParaRPr lang="ru-RU" dirty="0"/>
          </a:p>
        </p:txBody>
      </p:sp>
      <p:sp>
        <p:nvSpPr>
          <p:cNvPr id="7" name="Прямоугольник 6"/>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Types of intrachemist's control</a:t>
            </a:r>
            <a:endParaRPr lang="ru-RU" sz="3600" b="1" dirty="0">
              <a:solidFill>
                <a:srgbClr val="0070C0"/>
              </a:solidFill>
            </a:endParaRPr>
          </a:p>
        </p:txBody>
      </p:sp>
      <p:sp>
        <p:nvSpPr>
          <p:cNvPr id="8" name="Скругленный прямоугольник 7"/>
          <p:cNvSpPr/>
          <p:nvPr/>
        </p:nvSpPr>
        <p:spPr>
          <a:xfrm>
            <a:off x="971600" y="1268760"/>
            <a:ext cx="2664296" cy="1008112"/>
          </a:xfrm>
          <a:prstGeom prst="roundRect">
            <a:avLst/>
          </a:prstGeom>
          <a:solidFill>
            <a:schemeClr val="accent1">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Medicinal products of industrial production received by the pharmacy</a:t>
            </a:r>
            <a:endParaRPr lang="ru-RU" sz="1600" b="1" dirty="0">
              <a:solidFill>
                <a:schemeClr val="tx1"/>
              </a:solidFill>
            </a:endParaRPr>
          </a:p>
        </p:txBody>
      </p:sp>
      <p:sp>
        <p:nvSpPr>
          <p:cNvPr id="9" name="Скругленный прямоугольник 8"/>
          <p:cNvSpPr/>
          <p:nvPr/>
        </p:nvSpPr>
        <p:spPr>
          <a:xfrm>
            <a:off x="5508104" y="1268760"/>
            <a:ext cx="2664296" cy="1008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Medicinal products of in-pharmacy manufacture</a:t>
            </a:r>
            <a:endParaRPr lang="ru-RU" sz="1600" b="1" dirty="0">
              <a:solidFill>
                <a:schemeClr val="tx1"/>
              </a:solidFill>
            </a:endParaRPr>
          </a:p>
        </p:txBody>
      </p:sp>
      <p:sp>
        <p:nvSpPr>
          <p:cNvPr id="10" name="Скругленный прямоугольник 9"/>
          <p:cNvSpPr/>
          <p:nvPr/>
        </p:nvSpPr>
        <p:spPr>
          <a:xfrm>
            <a:off x="827584" y="2780928"/>
            <a:ext cx="2232248" cy="9361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The control over realisation</a:t>
            </a:r>
            <a:endParaRPr lang="ru-RU" b="1" dirty="0">
              <a:solidFill>
                <a:srgbClr val="0070C0"/>
              </a:solidFill>
            </a:endParaRPr>
          </a:p>
        </p:txBody>
      </p:sp>
      <p:sp>
        <p:nvSpPr>
          <p:cNvPr id="11" name="Скругленный прямоугольник 10"/>
          <p:cNvSpPr/>
          <p:nvPr/>
        </p:nvSpPr>
        <p:spPr>
          <a:xfrm>
            <a:off x="359532" y="4581128"/>
            <a:ext cx="1836204" cy="1008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The acceptance control</a:t>
            </a:r>
            <a:endParaRPr lang="ru-RU" b="1" dirty="0">
              <a:solidFill>
                <a:srgbClr val="0070C0"/>
              </a:solidFill>
            </a:endParaRPr>
          </a:p>
        </p:txBody>
      </p:sp>
      <p:sp>
        <p:nvSpPr>
          <p:cNvPr id="12" name="Скругленный прямоугольник 11"/>
          <p:cNvSpPr/>
          <p:nvPr/>
        </p:nvSpPr>
        <p:spPr>
          <a:xfrm>
            <a:off x="2483768" y="4581128"/>
            <a:ext cx="1800200" cy="1008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The polling (oral) control</a:t>
            </a:r>
            <a:endParaRPr lang="ru-RU" b="1" dirty="0">
              <a:solidFill>
                <a:srgbClr val="0070C0"/>
              </a:solidFill>
            </a:endParaRPr>
          </a:p>
        </p:txBody>
      </p:sp>
      <p:sp>
        <p:nvSpPr>
          <p:cNvPr id="13" name="Скругленный прямоугольник 12"/>
          <p:cNvSpPr/>
          <p:nvPr/>
        </p:nvSpPr>
        <p:spPr>
          <a:xfrm>
            <a:off x="4860032" y="4581128"/>
            <a:ext cx="1800200" cy="1008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The physical control</a:t>
            </a:r>
            <a:endParaRPr lang="ru-RU" b="1" dirty="0">
              <a:solidFill>
                <a:srgbClr val="0070C0"/>
              </a:solidFill>
            </a:endParaRPr>
          </a:p>
        </p:txBody>
      </p:sp>
      <p:sp>
        <p:nvSpPr>
          <p:cNvPr id="14" name="Скругленный прямоугольник 13"/>
          <p:cNvSpPr/>
          <p:nvPr/>
        </p:nvSpPr>
        <p:spPr>
          <a:xfrm>
            <a:off x="3491880" y="2780928"/>
            <a:ext cx="2232248" cy="9361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The organoleptic control</a:t>
            </a:r>
            <a:endParaRPr lang="ru-RU" b="1" dirty="0">
              <a:solidFill>
                <a:srgbClr val="0070C0"/>
              </a:solidFill>
            </a:endParaRPr>
          </a:p>
        </p:txBody>
      </p:sp>
      <p:sp>
        <p:nvSpPr>
          <p:cNvPr id="15" name="Скругленный прямоугольник 14"/>
          <p:cNvSpPr/>
          <p:nvPr/>
        </p:nvSpPr>
        <p:spPr>
          <a:xfrm>
            <a:off x="6084168" y="2780928"/>
            <a:ext cx="2232248" cy="9361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rPr>
              <a:t>The written control</a:t>
            </a:r>
            <a:endParaRPr lang="ru-RU" b="1" dirty="0">
              <a:solidFill>
                <a:srgbClr val="0070C0"/>
              </a:solidFill>
            </a:endParaRPr>
          </a:p>
        </p:txBody>
      </p:sp>
      <p:sp>
        <p:nvSpPr>
          <p:cNvPr id="16" name="Скругленный прямоугольник 15"/>
          <p:cNvSpPr/>
          <p:nvPr/>
        </p:nvSpPr>
        <p:spPr>
          <a:xfrm>
            <a:off x="6948264" y="4581128"/>
            <a:ext cx="1800200" cy="100811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rPr>
              <a:t>The chemical control</a:t>
            </a:r>
            <a:endParaRPr lang="ru-RU" b="1" dirty="0">
              <a:solidFill>
                <a:srgbClr val="0070C0"/>
              </a:solidFill>
            </a:endParaRPr>
          </a:p>
        </p:txBody>
      </p:sp>
      <p:sp>
        <p:nvSpPr>
          <p:cNvPr id="23" name="Прямоугольник 22"/>
          <p:cNvSpPr/>
          <p:nvPr/>
        </p:nvSpPr>
        <p:spPr>
          <a:xfrm>
            <a:off x="3275856" y="3820978"/>
            <a:ext cx="2581156" cy="400110"/>
          </a:xfrm>
          <a:prstGeom prst="rect">
            <a:avLst/>
          </a:prstGeom>
        </p:spPr>
        <p:txBody>
          <a:bodyPr wrap="none">
            <a:spAutoFit/>
          </a:bodyPr>
          <a:lstStyle/>
          <a:p>
            <a:r>
              <a:rPr lang="en-US" sz="2000" b="1" dirty="0" smtClean="0">
                <a:solidFill>
                  <a:srgbClr val="FF0000"/>
                </a:solidFill>
              </a:rPr>
              <a:t>Obligatory controls</a:t>
            </a:r>
            <a:endParaRPr lang="ru-RU" sz="2000" b="1" dirty="0">
              <a:solidFill>
                <a:srgbClr val="FF0000"/>
              </a:solidFill>
            </a:endParaRPr>
          </a:p>
        </p:txBody>
      </p:sp>
      <p:sp>
        <p:nvSpPr>
          <p:cNvPr id="24" name="Прямоугольник 23"/>
          <p:cNvSpPr/>
          <p:nvPr/>
        </p:nvSpPr>
        <p:spPr>
          <a:xfrm>
            <a:off x="3503438" y="5795972"/>
            <a:ext cx="2351926" cy="400110"/>
          </a:xfrm>
          <a:prstGeom prst="rect">
            <a:avLst/>
          </a:prstGeom>
        </p:spPr>
        <p:txBody>
          <a:bodyPr wrap="none">
            <a:spAutoFit/>
          </a:bodyPr>
          <a:lstStyle/>
          <a:p>
            <a:r>
              <a:rPr lang="en-US" sz="2000" b="1" dirty="0" smtClean="0">
                <a:solidFill>
                  <a:schemeClr val="accent3">
                    <a:lumMod val="50000"/>
                  </a:schemeClr>
                </a:solidFill>
              </a:rPr>
              <a:t>Selective controls</a:t>
            </a:r>
            <a:endParaRPr lang="ru-RU" sz="2000" b="1" dirty="0">
              <a:solidFill>
                <a:schemeClr val="accent3">
                  <a:lumMod val="50000"/>
                </a:schemeClr>
              </a:solidFill>
            </a:endParaRPr>
          </a:p>
        </p:txBody>
      </p:sp>
      <p:cxnSp>
        <p:nvCxnSpPr>
          <p:cNvPr id="26" name="Прямая соединительная линия 25"/>
          <p:cNvCxnSpPr/>
          <p:nvPr/>
        </p:nvCxnSpPr>
        <p:spPr>
          <a:xfrm>
            <a:off x="2292313" y="2276872"/>
            <a:ext cx="0" cy="360040"/>
          </a:xfrm>
          <a:prstGeom prst="line">
            <a:avLst/>
          </a:prstGeom>
          <a:ln w="25400" cmpd="sng">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6804248" y="2276872"/>
            <a:ext cx="0" cy="360040"/>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H="1">
            <a:off x="611560" y="2636912"/>
            <a:ext cx="1680753" cy="0"/>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2555776" y="2636912"/>
            <a:ext cx="590465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611560" y="2636912"/>
            <a:ext cx="0" cy="1944216"/>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3275856" y="2636912"/>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5868144" y="2636912"/>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a:off x="8460432" y="2636912"/>
            <a:ext cx="0" cy="1944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a:endCxn id="10" idx="0"/>
          </p:cNvCxnSpPr>
          <p:nvPr/>
        </p:nvCxnSpPr>
        <p:spPr>
          <a:xfrm>
            <a:off x="1943708" y="2636912"/>
            <a:ext cx="0" cy="144016"/>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4644008" y="2636912"/>
            <a:ext cx="0" cy="1440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7236296" y="2636912"/>
            <a:ext cx="0" cy="1440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2555776" y="2636912"/>
            <a:ext cx="0" cy="14401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51520" y="5590981"/>
            <a:ext cx="2040793" cy="646331"/>
          </a:xfrm>
          <a:prstGeom prst="rect">
            <a:avLst/>
          </a:prstGeom>
        </p:spPr>
        <p:txBody>
          <a:bodyPr wrap="square">
            <a:spAutoFit/>
          </a:bodyPr>
          <a:lstStyle/>
          <a:p>
            <a:pPr algn="ctr"/>
            <a:r>
              <a:rPr lang="en-US" sz="1200" b="1" dirty="0">
                <a:solidFill>
                  <a:srgbClr val="FF0000"/>
                </a:solidFill>
              </a:rPr>
              <a:t>Obligatory control for all medicines coming into the pharmacy</a:t>
            </a:r>
            <a:endParaRPr lang="ru-RU" sz="1200" b="1" dirty="0">
              <a:solidFill>
                <a:srgbClr val="FF0000"/>
              </a:solidFill>
            </a:endParaRPr>
          </a:p>
        </p:txBody>
      </p:sp>
    </p:spTree>
    <p:extLst>
      <p:ext uri="{BB962C8B-B14F-4D97-AF65-F5344CB8AC3E}">
        <p14:creationId xmlns:p14="http://schemas.microsoft.com/office/powerpoint/2010/main" val="181073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6</a:t>
            </a:fld>
            <a:endParaRPr lang="ru-RU"/>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Intrachemist's control</a:t>
            </a:r>
            <a:endParaRPr lang="ru-RU" sz="3600" b="1" dirty="0">
              <a:solidFill>
                <a:srgbClr val="0070C0"/>
              </a:solidFill>
            </a:endParaRPr>
          </a:p>
        </p:txBody>
      </p:sp>
      <p:sp>
        <p:nvSpPr>
          <p:cNvPr id="7" name="Прямоугольник 6"/>
          <p:cNvSpPr/>
          <p:nvPr/>
        </p:nvSpPr>
        <p:spPr>
          <a:xfrm>
            <a:off x="251520" y="1268760"/>
            <a:ext cx="8640960" cy="2554545"/>
          </a:xfrm>
          <a:prstGeom prst="rect">
            <a:avLst/>
          </a:prstGeom>
        </p:spPr>
        <p:txBody>
          <a:bodyPr wrap="square">
            <a:spAutoFit/>
          </a:bodyPr>
          <a:lstStyle/>
          <a:p>
            <a:pPr algn="just"/>
            <a:r>
              <a:rPr lang="en-US" sz="2000" b="1" dirty="0"/>
              <a:t>The results of organoleptic, </a:t>
            </a:r>
            <a:r>
              <a:rPr lang="en-US" sz="2000" b="1" dirty="0" smtClean="0"/>
              <a:t>physical and </a:t>
            </a:r>
            <a:r>
              <a:rPr lang="en-US" sz="2000" b="1" dirty="0"/>
              <a:t>chemical control</a:t>
            </a:r>
            <a:r>
              <a:rPr lang="en-US" sz="2000" dirty="0"/>
              <a:t> of manufactured medicinal products, including in-pharmacy preparations and prepackages, concentrated solutions, trituration, ethyl alcohol are recorded in </a:t>
            </a:r>
            <a:r>
              <a:rPr lang="en-US" sz="2000" b="1" dirty="0">
                <a:solidFill>
                  <a:srgbClr val="0070C0"/>
                </a:solidFill>
              </a:rPr>
              <a:t>the journal of the results of organoleptic, physical and chemical control of medicinal products </a:t>
            </a:r>
            <a:r>
              <a:rPr lang="en-US" sz="2000" dirty="0"/>
              <a:t>manufactured by prescription, requirements and in-pharmacy preparations, concentrated solutions, trituration, ethyl alcohol and prepackages of medicinal products.</a:t>
            </a:r>
            <a:endParaRPr lang="ru-RU" sz="20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030113"/>
            <a:ext cx="3528392" cy="2495231"/>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118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7</a:t>
            </a:fld>
            <a:endParaRPr lang="ru-RU"/>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Intrachemist's control</a:t>
            </a:r>
            <a:endParaRPr lang="ru-RU" sz="3600" b="1" dirty="0">
              <a:solidFill>
                <a:srgbClr val="0070C0"/>
              </a:solidFill>
            </a:endParaRPr>
          </a:p>
        </p:txBody>
      </p:sp>
      <p:sp>
        <p:nvSpPr>
          <p:cNvPr id="7" name="Прямоугольник 6"/>
          <p:cNvSpPr/>
          <p:nvPr/>
        </p:nvSpPr>
        <p:spPr>
          <a:xfrm>
            <a:off x="251520" y="964460"/>
            <a:ext cx="8640960" cy="5416868"/>
          </a:xfrm>
          <a:prstGeom prst="rect">
            <a:avLst/>
          </a:prstGeom>
        </p:spPr>
        <p:txBody>
          <a:bodyPr wrap="square">
            <a:spAutoFit/>
          </a:bodyPr>
          <a:lstStyle/>
          <a:p>
            <a:pPr algn="just">
              <a:spcAft>
                <a:spcPts val="600"/>
              </a:spcAft>
            </a:pPr>
            <a:r>
              <a:rPr lang="en-US" dirty="0" smtClean="0"/>
              <a:t>The following information shall be entered in this journal:</a:t>
            </a:r>
          </a:p>
          <a:p>
            <a:pPr marL="722313" indent="-285750" algn="just">
              <a:spcAft>
                <a:spcPts val="600"/>
              </a:spcAft>
              <a:buFont typeface="Wingdings" panose="05000000000000000000" pitchFamily="2" charset="2"/>
              <a:buChar char="ü"/>
            </a:pPr>
            <a:r>
              <a:rPr lang="en-US" dirty="0" smtClean="0"/>
              <a:t>date of control and number in order;</a:t>
            </a:r>
          </a:p>
          <a:p>
            <a:pPr marL="722313" indent="-285750" algn="just">
              <a:spcAft>
                <a:spcPts val="600"/>
              </a:spcAft>
              <a:buFont typeface="Wingdings" panose="05000000000000000000" pitchFamily="2" charset="2"/>
              <a:buChar char="ü"/>
            </a:pPr>
            <a:r>
              <a:rPr lang="en-US" dirty="0" smtClean="0"/>
              <a:t>number of the </a:t>
            </a:r>
            <a:r>
              <a:rPr lang="en-US" dirty="0"/>
              <a:t>prescription, </a:t>
            </a:r>
            <a:r>
              <a:rPr lang="en-US" dirty="0" smtClean="0"/>
              <a:t>requirements, name of the medical </a:t>
            </a:r>
            <a:r>
              <a:rPr lang="en-US" dirty="0" err="1" smtClean="0"/>
              <a:t>organisation</a:t>
            </a:r>
            <a:r>
              <a:rPr lang="en-US" dirty="0" smtClean="0"/>
              <a:t> issuing them (if any);</a:t>
            </a:r>
          </a:p>
          <a:p>
            <a:pPr marL="722313" indent="-285750" algn="just">
              <a:spcAft>
                <a:spcPts val="600"/>
              </a:spcAft>
              <a:buFont typeface="Wingdings" panose="05000000000000000000" pitchFamily="2" charset="2"/>
              <a:buChar char="ü"/>
            </a:pPr>
            <a:r>
              <a:rPr lang="en-US" dirty="0" smtClean="0"/>
              <a:t>series number of an industrially produced medicinal product;</a:t>
            </a:r>
          </a:p>
          <a:p>
            <a:pPr marL="722313" indent="-285750" algn="just">
              <a:spcAft>
                <a:spcPts val="600"/>
              </a:spcAft>
              <a:buFont typeface="Wingdings" panose="05000000000000000000" pitchFamily="2" charset="2"/>
              <a:buChar char="ü"/>
            </a:pPr>
            <a:r>
              <a:rPr lang="en-US" dirty="0" smtClean="0"/>
              <a:t>composition of the medicinal product: substance or ion to be determined (to be specified in case of physical or chemical control of prescription dosage forms)</a:t>
            </a:r>
          </a:p>
          <a:p>
            <a:pPr marL="722313" indent="-285750" algn="just">
              <a:spcAft>
                <a:spcPts val="600"/>
              </a:spcAft>
              <a:buFont typeface="Wingdings" panose="05000000000000000000" pitchFamily="2" charset="2"/>
              <a:buChar char="ü"/>
            </a:pPr>
            <a:r>
              <a:rPr lang="en-US" dirty="0" smtClean="0"/>
              <a:t>results of physical, organoleptic, qualitative control (each on a scale: positive or negative), chemical control (qualitative and quantitative determination);</a:t>
            </a:r>
          </a:p>
          <a:p>
            <a:pPr marL="722313" indent="-285750" algn="just">
              <a:spcAft>
                <a:spcPts val="600"/>
              </a:spcAft>
              <a:buFont typeface="Wingdings" panose="05000000000000000000" pitchFamily="2" charset="2"/>
              <a:buChar char="ü"/>
            </a:pPr>
            <a:r>
              <a:rPr lang="en-US" dirty="0" smtClean="0"/>
              <a:t>full name of the person who has prepared, packaged the medicinal product;</a:t>
            </a:r>
          </a:p>
          <a:p>
            <a:pPr marL="722313" indent="-285750" algn="just">
              <a:spcAft>
                <a:spcPts val="600"/>
              </a:spcAft>
              <a:buFont typeface="Wingdings" panose="05000000000000000000" pitchFamily="2" charset="2"/>
              <a:buChar char="ü"/>
            </a:pPr>
            <a:r>
              <a:rPr lang="en-US" dirty="0" smtClean="0"/>
              <a:t>signature of the person who has checked the medicinal product manufactured;</a:t>
            </a:r>
          </a:p>
          <a:p>
            <a:pPr marL="722313" indent="-285750" algn="just">
              <a:spcAft>
                <a:spcPts val="600"/>
              </a:spcAft>
              <a:buFont typeface="Wingdings" panose="05000000000000000000" pitchFamily="2" charset="2"/>
              <a:buChar char="ü"/>
            </a:pPr>
            <a:r>
              <a:rPr lang="en-US" dirty="0" smtClean="0"/>
              <a:t>Conclusion on the results of the written control: satisfactory or unsatisfactory.</a:t>
            </a:r>
            <a:endParaRPr lang="en-US" dirty="0"/>
          </a:p>
        </p:txBody>
      </p:sp>
    </p:spTree>
    <p:extLst>
      <p:ext uri="{BB962C8B-B14F-4D97-AF65-F5344CB8AC3E}">
        <p14:creationId xmlns:p14="http://schemas.microsoft.com/office/powerpoint/2010/main" val="1522769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Ref idx="1002">
        <a:schemeClr val="bg1"/>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2440" y="6453336"/>
            <a:ext cx="573161" cy="365125"/>
          </a:xfrm>
        </p:spPr>
        <p:txBody>
          <a:bodyPr/>
          <a:lstStyle/>
          <a:p>
            <a:fld id="{4B849631-C49F-4BB1-9915-BA6E5CAE9785}" type="slidenum">
              <a:rPr lang="ru-RU" smtClean="0"/>
              <a:t>8</a:t>
            </a:fld>
            <a:endParaRPr lang="ru-RU" dirty="0"/>
          </a:p>
        </p:txBody>
      </p:sp>
      <p:sp>
        <p:nvSpPr>
          <p:cNvPr id="6" name="Прямоугольник 5"/>
          <p:cNvSpPr/>
          <p:nvPr/>
        </p:nvSpPr>
        <p:spPr>
          <a:xfrm>
            <a:off x="611560" y="1124744"/>
            <a:ext cx="7920880" cy="2246769"/>
          </a:xfrm>
          <a:prstGeom prst="rect">
            <a:avLst/>
          </a:prstGeom>
        </p:spPr>
        <p:txBody>
          <a:bodyPr wrap="square">
            <a:spAutoFit/>
          </a:bodyPr>
          <a:lstStyle/>
          <a:p>
            <a:pPr algn="just"/>
            <a:r>
              <a:rPr lang="en-US" sz="2000" dirty="0" smtClean="0"/>
              <a:t>The journal recording the results of organoleptic, physical and chemical control of medicinal products manufactured in accordance with </a:t>
            </a:r>
            <a:r>
              <a:rPr lang="en-US" sz="2000" dirty="0" err="1" smtClean="0"/>
              <a:t>prescriptionws</a:t>
            </a:r>
            <a:r>
              <a:rPr lang="en-US" sz="2000" dirty="0" smtClean="0"/>
              <a:t>, requirements and intra-pharmacy preparation, concentrated solutions, trituration, ethyl alcohol and packaging of medicinal products </a:t>
            </a:r>
            <a:r>
              <a:rPr lang="en-US" sz="2000" b="1" dirty="0" smtClean="0"/>
              <a:t>must be numbered</a:t>
            </a:r>
            <a:r>
              <a:rPr lang="en-US" sz="2000" dirty="0" smtClean="0"/>
              <a:t>, </a:t>
            </a:r>
            <a:r>
              <a:rPr lang="en-US" sz="2000" b="1" dirty="0" smtClean="0"/>
              <a:t>laced</a:t>
            </a:r>
            <a:r>
              <a:rPr lang="en-US" sz="2000" dirty="0" smtClean="0"/>
              <a:t> and </a:t>
            </a:r>
            <a:r>
              <a:rPr lang="en-US" sz="2000" b="1" dirty="0" smtClean="0"/>
              <a:t>signed</a:t>
            </a:r>
            <a:r>
              <a:rPr lang="en-US" sz="2000" dirty="0" smtClean="0"/>
              <a:t> by the head of the pharmacy (individual entrepreneur) and </a:t>
            </a:r>
            <a:r>
              <a:rPr lang="en-US" sz="2000" b="1" dirty="0" smtClean="0"/>
              <a:t>stamped</a:t>
            </a:r>
            <a:r>
              <a:rPr lang="en-US" sz="2000" dirty="0" smtClean="0"/>
              <a:t> (if applicable).</a:t>
            </a:r>
            <a:endParaRPr lang="ru-RU" sz="2000" dirty="0"/>
          </a:p>
        </p:txBody>
      </p:sp>
      <p:sp>
        <p:nvSpPr>
          <p:cNvPr id="7" name="Прямоугольник 6"/>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Intrachemist's control</a:t>
            </a:r>
            <a:endParaRPr lang="ru-RU" sz="3600" b="1" dirty="0">
              <a:solidFill>
                <a:srgbClr val="0070C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933056"/>
            <a:ext cx="3233159" cy="2304256"/>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462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535343" y="6520259"/>
            <a:ext cx="573161" cy="365125"/>
          </a:xfrm>
        </p:spPr>
        <p:txBody>
          <a:bodyPr/>
          <a:lstStyle/>
          <a:p>
            <a:fld id="{4B849631-C49F-4BB1-9915-BA6E5CAE9785}" type="slidenum">
              <a:rPr lang="ru-RU" smtClean="0"/>
              <a:t>9</a:t>
            </a:fld>
            <a:endParaRPr lang="ru-RU" dirty="0"/>
          </a:p>
        </p:txBody>
      </p:sp>
      <p:sp>
        <p:nvSpPr>
          <p:cNvPr id="6" name="Прямоугольник 5"/>
          <p:cNvSpPr/>
          <p:nvPr/>
        </p:nvSpPr>
        <p:spPr>
          <a:xfrm>
            <a:off x="899592" y="332656"/>
            <a:ext cx="7416824" cy="646331"/>
          </a:xfrm>
          <a:prstGeom prst="rect">
            <a:avLst/>
          </a:prstGeom>
        </p:spPr>
        <p:txBody>
          <a:bodyPr wrap="square">
            <a:spAutoFit/>
          </a:bodyPr>
          <a:lstStyle/>
          <a:p>
            <a:pPr algn="ctr"/>
            <a:r>
              <a:rPr lang="en-US" sz="3600" b="1" dirty="0" smtClean="0">
                <a:solidFill>
                  <a:srgbClr val="0070C0"/>
                </a:solidFill>
              </a:rPr>
              <a:t>The acceptance control</a:t>
            </a:r>
            <a:endParaRPr lang="ru-RU" sz="3600" b="1" dirty="0">
              <a:solidFill>
                <a:srgbClr val="0070C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405336"/>
            <a:ext cx="4572000" cy="3048000"/>
          </a:xfrm>
          <a:prstGeom prst="rect">
            <a:avLst/>
          </a:prstGeom>
          <a:noFill/>
          <a:ln>
            <a:noFill/>
          </a:ln>
          <a:effectLst>
            <a:outerShdw blurRad="152400" dist="1905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323528" y="1340768"/>
            <a:ext cx="8568952" cy="2246769"/>
          </a:xfrm>
          <a:prstGeom prst="rect">
            <a:avLst/>
          </a:prstGeom>
        </p:spPr>
        <p:txBody>
          <a:bodyPr wrap="square">
            <a:spAutoFit/>
          </a:bodyPr>
          <a:lstStyle/>
          <a:p>
            <a:pPr algn="just"/>
            <a:r>
              <a:rPr lang="en-US" sz="2000" dirty="0" smtClean="0"/>
              <a:t>The acceptance control is </a:t>
            </a:r>
            <a:r>
              <a:rPr lang="en-US" sz="2000" dirty="0" err="1" smtClean="0"/>
              <a:t>organised</a:t>
            </a:r>
            <a:r>
              <a:rPr lang="en-US" sz="2000" dirty="0" smtClean="0"/>
              <a:t> in order to prevent the receipt by a pharmacy or an individual entrepreneur of substandard medicinal </a:t>
            </a:r>
            <a:r>
              <a:rPr lang="en-US" sz="2000" dirty="0"/>
              <a:t>substances </a:t>
            </a:r>
            <a:r>
              <a:rPr lang="en-US" sz="2000" dirty="0" smtClean="0"/>
              <a:t>used for manufacturing medicinal products, as well as substandard packaging materials.</a:t>
            </a:r>
            <a:endParaRPr lang="ru-RU" sz="2000" dirty="0" smtClean="0"/>
          </a:p>
          <a:p>
            <a:pPr algn="ctr"/>
            <a:r>
              <a:rPr lang="en-US" sz="2000" b="1" dirty="0">
                <a:solidFill>
                  <a:srgbClr val="C00000"/>
                </a:solidFill>
              </a:rPr>
              <a:t>All incoming medicines (irrespective of their source) are subject to acceptance control.</a:t>
            </a:r>
            <a:endParaRPr lang="ru-RU" sz="2000" b="1" dirty="0">
              <a:solidFill>
                <a:srgbClr val="C00000"/>
              </a:solidFill>
            </a:endParaRPr>
          </a:p>
          <a:p>
            <a:pPr algn="just"/>
            <a:endParaRPr lang="ru-RU" sz="2000" dirty="0"/>
          </a:p>
        </p:txBody>
      </p:sp>
    </p:spTree>
    <p:extLst>
      <p:ext uri="{BB962C8B-B14F-4D97-AF65-F5344CB8AC3E}">
        <p14:creationId xmlns:p14="http://schemas.microsoft.com/office/powerpoint/2010/main" val="3400441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Капли">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1259</TotalTime>
  <Words>1016</Words>
  <Application>Microsoft Office PowerPoint</Application>
  <PresentationFormat>Экран (4:3)</PresentationFormat>
  <Paragraphs>189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Капли</vt:lpstr>
      <vt:lpstr>«General pharmaceutical chemistry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pharmaceutical chemistry »</dc:title>
  <dc:creator>Лена Лена</dc:creator>
  <cp:lastModifiedBy>Лена Лена</cp:lastModifiedBy>
  <cp:revision>53</cp:revision>
  <dcterms:created xsi:type="dcterms:W3CDTF">2022-04-15T07:41:15Z</dcterms:created>
  <dcterms:modified xsi:type="dcterms:W3CDTF">2022-04-17T20:42:46Z</dcterms:modified>
</cp:coreProperties>
</file>