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1" r:id="rId1"/>
  </p:sldMasterIdLst>
  <p:notesMasterIdLst>
    <p:notesMasterId r:id="rId69"/>
  </p:notesMasterIdLst>
  <p:sldIdLst>
    <p:sldId id="1559" r:id="rId2"/>
    <p:sldId id="1534" r:id="rId3"/>
    <p:sldId id="1535" r:id="rId4"/>
    <p:sldId id="1536" r:id="rId5"/>
    <p:sldId id="1537" r:id="rId6"/>
    <p:sldId id="1538" r:id="rId7"/>
    <p:sldId id="1539" r:id="rId8"/>
    <p:sldId id="1540" r:id="rId9"/>
    <p:sldId id="1541" r:id="rId10"/>
    <p:sldId id="1543" r:id="rId11"/>
    <p:sldId id="1544" r:id="rId12"/>
    <p:sldId id="1547" r:id="rId13"/>
    <p:sldId id="1546" r:id="rId14"/>
    <p:sldId id="594" r:id="rId15"/>
    <p:sldId id="595" r:id="rId16"/>
    <p:sldId id="596" r:id="rId17"/>
    <p:sldId id="598" r:id="rId18"/>
    <p:sldId id="599" r:id="rId19"/>
    <p:sldId id="597" r:id="rId20"/>
    <p:sldId id="1471" r:id="rId21"/>
    <p:sldId id="1472" r:id="rId22"/>
    <p:sldId id="1475" r:id="rId23"/>
    <p:sldId id="1476" r:id="rId24"/>
    <p:sldId id="1480" r:id="rId25"/>
    <p:sldId id="1481" r:id="rId26"/>
    <p:sldId id="1482" r:id="rId27"/>
    <p:sldId id="600" r:id="rId28"/>
    <p:sldId id="602" r:id="rId29"/>
    <p:sldId id="604" r:id="rId30"/>
    <p:sldId id="605" r:id="rId31"/>
    <p:sldId id="606" r:id="rId32"/>
    <p:sldId id="607" r:id="rId33"/>
    <p:sldId id="1408" r:id="rId34"/>
    <p:sldId id="1409" r:id="rId35"/>
    <p:sldId id="1410" r:id="rId36"/>
    <p:sldId id="1411" r:id="rId37"/>
    <p:sldId id="1416" r:id="rId38"/>
    <p:sldId id="1417" r:id="rId39"/>
    <p:sldId id="1426" r:id="rId40"/>
    <p:sldId id="1441" r:id="rId41"/>
    <p:sldId id="639" r:id="rId42"/>
    <p:sldId id="640" r:id="rId43"/>
    <p:sldId id="1233" r:id="rId44"/>
    <p:sldId id="642" r:id="rId45"/>
    <p:sldId id="1497" r:id="rId46"/>
    <p:sldId id="1498" r:id="rId47"/>
    <p:sldId id="1231" r:id="rId48"/>
    <p:sldId id="1230" r:id="rId49"/>
    <p:sldId id="1227" r:id="rId50"/>
    <p:sldId id="712" r:id="rId51"/>
    <p:sldId id="713" r:id="rId52"/>
    <p:sldId id="714" r:id="rId53"/>
    <p:sldId id="715" r:id="rId54"/>
    <p:sldId id="716" r:id="rId55"/>
    <p:sldId id="1499" r:id="rId56"/>
    <p:sldId id="717" r:id="rId57"/>
    <p:sldId id="719" r:id="rId58"/>
    <p:sldId id="720" r:id="rId59"/>
    <p:sldId id="721" r:id="rId60"/>
    <p:sldId id="722" r:id="rId61"/>
    <p:sldId id="723" r:id="rId62"/>
    <p:sldId id="1548" r:id="rId63"/>
    <p:sldId id="1555" r:id="rId64"/>
    <p:sldId id="1556" r:id="rId65"/>
    <p:sldId id="1554" r:id="rId66"/>
    <p:sldId id="1557" r:id="rId67"/>
    <p:sldId id="1558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1636" autoAdjust="0"/>
  </p:normalViewPr>
  <p:slideViewPr>
    <p:cSldViewPr>
      <p:cViewPr>
        <p:scale>
          <a:sx n="70" d="100"/>
          <a:sy n="70" d="100"/>
        </p:scale>
        <p:origin x="1795" y="2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B8F8E-DEC3-4E3A-88DB-2EB1858A417C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FD5F2-9CC7-449E-BAC6-E69EEEB5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4EF94F-229E-451B-8EB2-472EC98BAA30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294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58847-A696-4564-3418-34C9ADD54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3199FC-B526-55B8-B58C-8526797D1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B2BC56-619C-E791-DFEA-9AF4FDE6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6DFF76-1A07-7D49-8CBD-DF8BD5139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7B8C3C-3D31-A946-3A49-F169044E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31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0163D-43A9-7E5A-F942-1A7CE359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6980-196B-0FA4-27A7-2614B0DD6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E4E422-A118-A50C-9801-198A3779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8E821-5A08-B6CA-9901-BB7FC8EE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62E7F-EE41-E494-CFAE-8DDA08C6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26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BC9275-83E8-61BC-479F-49134A872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279A9D-DF63-572E-AEFA-38F5868C4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360474-B9A7-ADBC-0B6E-2ABB18A41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2221C1-CFC8-58AD-E03E-E473E7CB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1294EF-ED3C-D46A-DBF2-AC0CAA5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188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274638"/>
            <a:ext cx="6923087" cy="9223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DC622B-3772-4577-AAF1-BAD5B87593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409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D7448-58D1-6AE8-1E2D-14FDAD73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3FB17A-5410-88EE-7B0D-39B440473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D0394-9B1F-A90E-066B-A5634CF7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391A4E-63CC-6E29-3AB5-E493BA7E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9B97A8-7AD1-E22C-6979-A11A64C3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56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2DEC2-E591-5A25-74D1-512BCC10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00BFD6-EF0F-F755-3FC7-26BF0AA51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BCF332-1485-17D7-E092-944253EC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23FA21-B89C-A9CA-080A-8ED23398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A3A604-B4BE-CF2E-24BE-B60CA088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6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8492A-4BED-DCA7-64B3-8F0C0E00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717379-AE75-446D-4DE1-68003CAA7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306194-AF3D-5859-6CF6-4D8F64ECA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7EA123-E6D4-8826-D8F5-EC074594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71C553-79DC-5B12-7036-CC4F6191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5DBD18-54DA-4A85-1EA1-46A7B21B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70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5FECE-21D4-1D20-0DA0-104B4F75A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F310EC-606D-1CCE-5B08-9775C0CB1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729032-563A-D7E6-24C7-7372E2711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F00D87-7978-89B0-5C5A-45DDAB8A6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317E85-3FCE-FF38-3986-8938E2614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B4C018-ED6B-DA1A-4F14-C5D493BD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39E94B-B086-AE34-09F1-E2863E31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14723B-16A3-1F07-3DBD-8DA48AC1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53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9C486-4D45-5871-CD32-027719EF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FB37C6-8B67-43D1-186A-51BABC4E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C34B88-60FB-0509-0DA9-1CDFC254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992456-5F13-A49E-C431-46A5A401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481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512696-22E3-FCFE-8DEB-7BE26730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CB63ED-6B1C-3E96-9209-62E510D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417F26-0245-C84F-3B76-6C575501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0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24DD3-4137-591A-0DF1-EE58F608A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19C5E3-B701-23F0-F3B0-3F0C8A1E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5C35B6-1AA2-9019-D11E-4F1EBEF3B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BD9259-6F74-D3E3-47F9-E121AFA66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243647-DB02-510A-FEFF-27AFD9D22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D4591C-95A0-909E-C962-DDCED487C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30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4C55-96EB-48F0-51BF-367A0690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901A9E-C805-680D-F3C2-8651772AA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7A170-44EC-B9B7-FA49-AC2DA4555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6ABC2F-4DAC-6B96-8B23-645D4CF6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0E70C4-2CB2-A9B3-1363-E4716CD15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26D16-D9E0-07D5-D188-96AE1E947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88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9472F-C9C9-D662-4E74-18C5055F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EE972E-5554-AC68-FD45-53633693D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122AC7-F549-A530-2457-948BD95FB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D9538-22A9-466C-9094-42760A3B304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A7057F-F7EC-1AFA-A26F-C0D660AE8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B3C7E-E12F-67CA-7FDD-1E385C86A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EC3C4-1C95-4D5C-8747-4D90ED48C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02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BF935-57C9-2610-6882-D885C47F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2880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обезболивания в стоматологии. Показания и противопоказания. Местные и общие осложнения </a:t>
            </a:r>
          </a:p>
        </p:txBody>
      </p:sp>
    </p:spTree>
    <p:extLst>
      <p:ext uri="{BB962C8B-B14F-4D97-AF65-F5344CB8AC3E}">
        <p14:creationId xmlns:p14="http://schemas.microsoft.com/office/powerpoint/2010/main" val="393728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88640"/>
            <a:ext cx="8229600" cy="43116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обезболивание   –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общем обезболивании достигается состояние обратимого торможения ЦНС с помощью лекарственных средств. Происходит выключение сознания, устранение восприятия болевых импульсов, подавляются некоторые рефлексы, расслабляются скелетные мышцы. В организме поддерживаются адекватный газообмен и кровообращение, регуляция обменных процессов.</a:t>
            </a:r>
            <a:endParaRPr lang="ru-RU" alt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Показания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общему наркозу в амбулаторных условиях: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психоэмоциональная неустойчивость пациента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непереносимость местных анестетиков( невозможность подобрать препараты для другого метода обезболивания)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болевых операций у детей, заболевания ЦНС со снижением интеллекта ( олигофрения, болезнь Дауна, эпилепсия), не позволяющие добиться контакта с пациентом, детский церебральный паралич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настоятельное желание пациента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лечить зубы только под наркозом.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Наркоз в амбулаторных условиях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только квалифицированным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анестезиологом.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221088"/>
            <a:ext cx="3563888" cy="237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5332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24086" y="0"/>
            <a:ext cx="8229600" cy="45275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средствам  общего обезболивания в амбулаторных условиях:</a:t>
            </a:r>
          </a:p>
          <a:p>
            <a:pPr>
              <a:lnSpc>
                <a:spcPct val="90000"/>
              </a:lnSpc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быстрота действия препарата </a:t>
            </a:r>
          </a:p>
          <a:p>
            <a:pPr>
              <a:lnSpc>
                <a:spcPct val="90000"/>
              </a:lnSpc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быстрое пробуждение больного после прекращения наркоза</a:t>
            </a:r>
          </a:p>
          <a:p>
            <a:pPr>
              <a:lnSpc>
                <a:spcPct val="90000"/>
              </a:lnSpc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минимальная токсичность используемых препаратов</a:t>
            </a:r>
          </a:p>
          <a:p>
            <a:pPr>
              <a:lnSpc>
                <a:spcPct val="90000"/>
              </a:lnSpc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достаточной релаксации жевательных мышц</a:t>
            </a:r>
          </a:p>
          <a:p>
            <a:pPr>
              <a:lnSpc>
                <a:spcPct val="90000"/>
              </a:lnSpc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минимальное  воздействие на слюноотделение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945" y="4527550"/>
            <a:ext cx="3158109" cy="21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7819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08720"/>
            <a:ext cx="8229600" cy="43830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введения общего анестетика различают:</a:t>
            </a:r>
          </a:p>
          <a:p>
            <a:pPr>
              <a:lnSpc>
                <a:spcPct val="90000"/>
              </a:lnSpc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ингаляционный  наркоз</a:t>
            </a:r>
          </a:p>
          <a:p>
            <a:pPr>
              <a:lnSpc>
                <a:spcPct val="90000"/>
              </a:lnSpc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неингаляционный наркоз</a:t>
            </a:r>
          </a:p>
          <a:p>
            <a:pPr>
              <a:lnSpc>
                <a:spcPct val="90000"/>
              </a:lnSpc>
            </a:pP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ингаляционном наркозе  общие анестетики вводятся в виде пара или газа через дыхательные пути с последующей диффузией из альвеол в кровь. При этом происходит более быстрое поступление анестетика в кровь по сравнению с внутривенным введением анестетика. Чаще используется смесь закиси азота, фторотана и кислорода, а также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метоксифлуран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энфлуран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изофлуран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23059152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76872"/>
            <a:ext cx="8229600" cy="230425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dirty="0"/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Неингаляционная общая анестезия включает в себя все методы, при которых местный анестетик поступает в организм не через дыхательные пути – внутривенная анестезия, внутримышечная, пероральная, ректальная, а также немедикаментозные 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электростимуляционные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методы (регионарная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электроиглоанальгезия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центральная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электростимуляционная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анестезия). </a:t>
            </a:r>
          </a:p>
        </p:txBody>
      </p:sp>
    </p:spTree>
    <p:extLst>
      <p:ext uri="{BB962C8B-B14F-4D97-AF65-F5344CB8AC3E}">
        <p14:creationId xmlns:p14="http://schemas.microsoft.com/office/powerpoint/2010/main" val="90482080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ПРИНЦИПЫ МЕСТНОЙ АНЕСТЕЗИИ В СТОМАТОЛОГИИ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200800" cy="175260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ОСНОВНЫЕ ПРИНЦИПЫ  ВЫПОЛНЕНИЯ МЕСТНОЙ АНЕСТЕЗИИ</a:t>
            </a:r>
          </a:p>
        </p:txBody>
      </p:sp>
    </p:spTree>
    <p:extLst>
      <p:ext uri="{BB962C8B-B14F-4D97-AF65-F5344CB8AC3E}">
        <p14:creationId xmlns:p14="http://schemas.microsoft.com/office/powerpoint/2010/main" val="2735550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Местное обезболивание </a:t>
            </a:r>
            <a:r>
              <a:rPr lang="ru-RU" sz="2800" dirty="0"/>
              <a:t>(местная анестезия) - воздействие на ткани челюстно-лицевой области, которое, не выключая сознание больного, вызывает потерю болевой чувствительности ткани этой области.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/>
              <a:t>Местное обезболивание является основным методом обезболивания в практике стоматолога-терапевта в условиях как стационара, так и поликлиники.</a:t>
            </a:r>
          </a:p>
          <a:p>
            <a:pPr algn="just"/>
            <a:endParaRPr lang="ru-RU" sz="2800" dirty="0"/>
          </a:p>
          <a:p>
            <a:pPr algn="ctr">
              <a:lnSpc>
                <a:spcPct val="80000"/>
              </a:lnSpc>
            </a:pPr>
            <a:r>
              <a:rPr lang="ru-RU" sz="2800" u="sng" dirty="0"/>
              <a:t>Методы местной анестезии</a:t>
            </a:r>
          </a:p>
          <a:p>
            <a:pPr algn="ctr">
              <a:lnSpc>
                <a:spcPct val="80000"/>
              </a:lnSpc>
            </a:pPr>
            <a:endParaRPr lang="ru-RU" sz="2800" dirty="0"/>
          </a:p>
          <a:p>
            <a:pPr marL="285750" indent="-285750" algn="just">
              <a:lnSpc>
                <a:spcPct val="80000"/>
              </a:lnSpc>
              <a:buFont typeface="Arial" pitchFamily="34" charset="0"/>
              <a:buChar char="•"/>
            </a:pPr>
            <a:r>
              <a:rPr lang="ru-RU" sz="2800" dirty="0"/>
              <a:t>инъекционный (инфильтрационная анестезия);</a:t>
            </a:r>
          </a:p>
          <a:p>
            <a:pPr marL="285750" indent="-285750" algn="just">
              <a:lnSpc>
                <a:spcPct val="80000"/>
              </a:lnSpc>
              <a:buFont typeface="Arial" pitchFamily="34" charset="0"/>
              <a:buChar char="•"/>
            </a:pPr>
            <a:r>
              <a:rPr lang="ru-RU" sz="2800" dirty="0" err="1"/>
              <a:t>неинъекционный</a:t>
            </a:r>
            <a:r>
              <a:rPr lang="ru-RU" sz="2800" dirty="0"/>
              <a:t> (химический, физический, физико-химический методы).</a:t>
            </a:r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9187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/>
              <a:t>Неинъекционными</a:t>
            </a:r>
            <a:r>
              <a:rPr lang="ru-RU" sz="2800" dirty="0"/>
              <a:t> методами местной анестезии называются такие, которые обеспечивают поверхностное обезболивание тканей без инъекции (вливания) в них обезболивающих веществ:</a:t>
            </a:r>
          </a:p>
          <a:p>
            <a:pPr marL="342900" indent="-342900" algn="just">
              <a:buFontTx/>
              <a:buChar char="-"/>
            </a:pPr>
            <a:r>
              <a:rPr lang="ru-RU" sz="2800" dirty="0"/>
              <a:t>химический (аппликационный);</a:t>
            </a:r>
          </a:p>
          <a:p>
            <a:pPr marL="342900" indent="-342900" algn="just">
              <a:buFontTx/>
              <a:buChar char="-"/>
            </a:pPr>
            <a:r>
              <a:rPr lang="ru-RU" sz="2800" dirty="0"/>
              <a:t>физический (охлаждение);</a:t>
            </a:r>
          </a:p>
          <a:p>
            <a:pPr marL="342900" indent="-342900" algn="just">
              <a:buFontTx/>
              <a:buChar char="-"/>
            </a:pPr>
            <a:r>
              <a:rPr lang="ru-RU" sz="2800" dirty="0"/>
              <a:t>физико-химический (электрофорез).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96248"/>
            <a:ext cx="4410236" cy="29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4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Рис. 62. Местная анестезия хлорэтил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21903"/>
            <a:ext cx="2669523" cy="225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Физический</a:t>
            </a:r>
            <a:r>
              <a:rPr lang="ru-RU" sz="2800" i="1" dirty="0"/>
              <a:t> </a:t>
            </a:r>
            <a:r>
              <a:rPr lang="ru-RU" sz="2800" b="1" dirty="0"/>
              <a:t>метод</a:t>
            </a:r>
            <a:r>
              <a:rPr lang="ru-RU" sz="2800" dirty="0"/>
              <a:t> состоит в поверхностном замораживании обезболиваемых тканей с помощью жидких веществ с низкой температурой кипения. При нанесении веществ на участок в результате их испарения происходит охлаждение и даже замораживание тканей, что ведет к блокированию поверхностных нервных окончаний и к поверхностной анестезии этого участка. </a:t>
            </a:r>
          </a:p>
        </p:txBody>
      </p:sp>
      <p:pic>
        <p:nvPicPr>
          <p:cNvPr id="1026" name="Picture 2" descr="https://www.dentalcost.es/1118-thickbox_default/pharmaethyl-septodo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8" t="11243" r="24111" b="12333"/>
          <a:stretch/>
        </p:blipFill>
        <p:spPr bwMode="auto">
          <a:xfrm>
            <a:off x="1364280" y="3828871"/>
            <a:ext cx="1224136" cy="17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661248"/>
            <a:ext cx="8295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Применение «замораживания» тканей. </a:t>
            </a:r>
          </a:p>
          <a:p>
            <a:r>
              <a:rPr lang="ru-RU" i="1" dirty="0"/>
              <a:t>а) обезболивание хлорэтилом;</a:t>
            </a:r>
          </a:p>
          <a:p>
            <a:r>
              <a:rPr lang="ru-RU" i="1" dirty="0"/>
              <a:t>б) современные средства для физической анестезии.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0" r="35000"/>
          <a:stretch/>
        </p:blipFill>
        <p:spPr bwMode="auto">
          <a:xfrm>
            <a:off x="7164288" y="3284984"/>
            <a:ext cx="1046044" cy="341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318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Физико-химический метод </a:t>
            </a:r>
            <a:r>
              <a:rPr lang="ru-RU" sz="2800" dirty="0"/>
              <a:t>местной анестезии заключается во введении в ткани анестетика путем электрофореза. Метод применяется при лечении невралгии тройничного нерва. </a:t>
            </a:r>
          </a:p>
        </p:txBody>
      </p:sp>
      <p:pic>
        <p:nvPicPr>
          <p:cNvPr id="3074" name="Picture 2" descr="Картинки по запросу электрофорез при невралгии лицевого нер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50374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860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Аппликационный метод местной анестезии заключается в прикладывании, смазывании или втирании анестетика в ткани, подлежащие обезболиванию и применяется для анестезии слизистых оболочек полости рта и носа с использованием веществ, легко проникающего в ткань слизистой оболочки (</a:t>
            </a:r>
            <a:r>
              <a:rPr lang="ru-RU" sz="2800" dirty="0" err="1"/>
              <a:t>лидокаин</a:t>
            </a:r>
            <a:r>
              <a:rPr lang="ru-RU" sz="2800" dirty="0"/>
              <a:t>, </a:t>
            </a:r>
            <a:r>
              <a:rPr lang="ru-RU" sz="2800" dirty="0" err="1"/>
              <a:t>пиромекаин</a:t>
            </a:r>
            <a:r>
              <a:rPr lang="ru-RU" sz="2800" dirty="0"/>
              <a:t>, анестезин и др.) и обеспечивает обезболивание слизистого слоя на глубину 1-3 мм.</a:t>
            </a:r>
          </a:p>
        </p:txBody>
      </p:sp>
      <p:pic>
        <p:nvPicPr>
          <p:cNvPr id="2050" name="Picture 2" descr="http://gemorroinetistop.ru/articles/wp-content/uploads/2016/10/19475248-effektivnoe-lekarstvo-ot-silnogo-gemorroy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9827" r="18554" b="8907"/>
          <a:stretch/>
        </p:blipFill>
        <p:spPr bwMode="auto">
          <a:xfrm>
            <a:off x="6300192" y="4144576"/>
            <a:ext cx="2380091" cy="258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ddservice.ru/upload/iblock/dbb/03048-030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t="16783" r="6796" b="9939"/>
          <a:stretch/>
        </p:blipFill>
        <p:spPr bwMode="auto">
          <a:xfrm>
            <a:off x="251520" y="4480673"/>
            <a:ext cx="2864478" cy="22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Услуги стоматолога анестезия аппликационн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18" y="4248784"/>
            <a:ext cx="23364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7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8229600" cy="395128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 – «тягостное ощущение, отражающее психофизиологическое состояние человека, которое возникает под влиянием сверхсильных или разрушительных раздражений. Биологическое и физиологическое значение боли состоит в том, что она сигнализирует о наличии повреждающего фактора, о необходимости его устранения или снижения его действия»   </a:t>
            </a:r>
          </a:p>
        </p:txBody>
      </p:sp>
    </p:spTree>
    <p:extLst>
      <p:ext uri="{BB962C8B-B14F-4D97-AF65-F5344CB8AC3E}">
        <p14:creationId xmlns:p14="http://schemas.microsoft.com/office/powerpoint/2010/main" val="60366027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Показания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Удаление подвижных молочных зубов или подвижных (III и IV степени) </a:t>
            </a:r>
            <a:r>
              <a:rPr lang="ru-RU" sz="2800" dirty="0" err="1"/>
              <a:t>пародонтозных</a:t>
            </a:r>
            <a:r>
              <a:rPr lang="ru-RU" sz="2800" dirty="0"/>
              <a:t> зубов 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Аппликация анестетика на слизистую оболочку перед инъекцией;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Наложение швов на рану;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Вскрытие поверхностных абсцессов;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Перевязки (замена дренажей);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Пункции образований;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Снятие шин;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Удаление зубных отложений;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Обезболивание пульпы (кариес, пульпит);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/>
              <a:t>Обработка болезненной слизистой оболочки полости рта (при язвах, эрозиях);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 err="1"/>
              <a:t>Гингивотомия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82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764" y="332656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800" dirty="0"/>
              <a:t>Используются лекарственные формы анестетиков в виде жидких растворов, мазей, гелей или аэрозолей, содержащих местные анестетики в высокой концентрации без вазоконстрикторов. В детской практике предпочитают  пользоваться приятными на вкус быстро действующими пастами и гелями, наносимыми при помощи ватного тампона.</a:t>
            </a:r>
          </a:p>
          <a:p>
            <a:pPr indent="447675" algn="just"/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5" y="3384503"/>
            <a:ext cx="3437816" cy="177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спрей лидокаина для аппликационной анестез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r="16523"/>
          <a:stretch/>
        </p:blipFill>
        <p:spPr bwMode="auto">
          <a:xfrm>
            <a:off x="6156176" y="3584773"/>
            <a:ext cx="2583532" cy="273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t="54451"/>
          <a:stretch/>
        </p:blipFill>
        <p:spPr bwMode="auto">
          <a:xfrm>
            <a:off x="3802254" y="4881284"/>
            <a:ext cx="2232248" cy="164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011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9"/>
            <a:ext cx="864096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Техника выполнения</a:t>
            </a:r>
          </a:p>
          <a:p>
            <a:pPr indent="542925" algn="just"/>
            <a:endParaRPr lang="ru-RU" sz="1200" dirty="0"/>
          </a:p>
          <a:p>
            <a:pPr indent="542925" algn="just"/>
            <a:r>
              <a:rPr lang="ru-RU" sz="2800" dirty="0"/>
              <a:t>Одним из главных условий эффективной местной анестезии является </a:t>
            </a:r>
            <a:r>
              <a:rPr lang="ru-RU" sz="2800" b="1" dirty="0"/>
              <a:t>нанесение препарата на СУХУЮ слизистую</a:t>
            </a:r>
            <a:r>
              <a:rPr lang="ru-RU" sz="2800" dirty="0"/>
              <a:t>. Тщательно высушите слизистую салфеткой. При этом вы удалите слюну и белки, препятствующие действию анестетика.</a:t>
            </a:r>
          </a:p>
          <a:p>
            <a:pPr indent="447675" algn="just"/>
            <a:r>
              <a:rPr lang="ru-RU" sz="2800" dirty="0"/>
              <a:t>Желательно хорошо отвести близлежащие мягкие ткани губы, щеки и следить за тем, чтобы раствор анестетика не растекался вне зоны действия.  </a:t>
            </a:r>
          </a:p>
        </p:txBody>
      </p:sp>
    </p:spTree>
    <p:extLst>
      <p:ext uri="{BB962C8B-B14F-4D97-AF65-F5344CB8AC3E}">
        <p14:creationId xmlns:p14="http://schemas.microsoft.com/office/powerpoint/2010/main" val="569799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dirty="0"/>
              <a:t>Ватный тампон или валик, смоченный анестетиком, прикладывают на 2-3 мин. к обезболиваемому участку или пока ткань приобретет морщинистый вид. Это означает, что анестетик проник в слизистую и блокировал субэпителиальные нервные окончания. </a:t>
            </a:r>
          </a:p>
          <a:p>
            <a:pPr indent="447675" algn="just"/>
            <a:endParaRPr lang="ru-RU" sz="1050" dirty="0"/>
          </a:p>
          <a:p>
            <a:pPr indent="447675" algn="just"/>
            <a:r>
              <a:rPr lang="ru-RU" sz="2400" dirty="0"/>
              <a:t>Раствором анестетика смачивают стерильную палочку с накрученной на конце ватой и прикладывают на 1 - 2 мин к участку, где будет произведено вмешательство.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8" y="3740677"/>
            <a:ext cx="4196987" cy="278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50" y="3740677"/>
            <a:ext cx="4268230" cy="278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872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379" y="188640"/>
            <a:ext cx="864096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Недостатки</a:t>
            </a:r>
            <a:endParaRPr lang="ru-RU" sz="24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dirty="0"/>
              <a:t>Выраженное токсическое действие местных анестетиков. </a:t>
            </a:r>
          </a:p>
          <a:p>
            <a:pPr indent="447675" algn="just"/>
            <a:endParaRPr lang="ru-RU" sz="1200" i="1" dirty="0"/>
          </a:p>
          <a:p>
            <a:pPr indent="447675" algn="just"/>
            <a:r>
              <a:rPr lang="ru-RU" sz="2000" i="1" dirty="0"/>
              <a:t>Из-за высокой концентрации, необходимой для обеспечения процесса их проникновения в ткани, и свойственного им сосудорасширяющего действия, а также отсутствия вазоконстриктора они всасываются в кровь и создают там токсические концентрации быстро, как при внутривенном введении. Это характерно в большей степени для водорастворимых аппликационных средств (</a:t>
            </a:r>
            <a:r>
              <a:rPr lang="ru-RU" sz="2000" i="1" dirty="0" err="1"/>
              <a:t>пиромекаин</a:t>
            </a:r>
            <a:r>
              <a:rPr lang="ru-RU" sz="2000" i="1" dirty="0"/>
              <a:t>, </a:t>
            </a:r>
            <a:r>
              <a:rPr lang="ru-RU" sz="2000" i="1" dirty="0" err="1"/>
              <a:t>тетракаин</a:t>
            </a:r>
            <a:r>
              <a:rPr lang="ru-RU" sz="2000" i="1" dirty="0"/>
              <a:t> или дикаин) и в меньшей степени — для средств, плохо растворимых в воде (средства на </a:t>
            </a:r>
            <a:r>
              <a:rPr lang="ru-RU" sz="2000" i="1" dirty="0" err="1"/>
              <a:t>бензокаиновой</a:t>
            </a:r>
            <a:r>
              <a:rPr lang="ru-RU" sz="2000" i="1" dirty="0"/>
              <a:t> и </a:t>
            </a:r>
            <a:r>
              <a:rPr lang="ru-RU" sz="2000" i="1" dirty="0" err="1"/>
              <a:t>лидокаиновой</a:t>
            </a:r>
            <a:r>
              <a:rPr lang="ru-RU" sz="2000" i="1" dirty="0"/>
              <a:t> основе). В результате этих особенностей при применении аппликационных способов зачастую возможны как местные, так и системные токсические эффекты.</a:t>
            </a:r>
          </a:p>
          <a:p>
            <a:pPr indent="447675" algn="just"/>
            <a:endParaRPr lang="ru-RU" i="1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dirty="0"/>
              <a:t>Анестетик вызывает жжение, смешиваясь со слюной, активно выделяемой на отвергаемое вещество, растекается по полости рта, вызывая ненужное на такой поверхности чувство онемения. </a:t>
            </a:r>
          </a:p>
          <a:p>
            <a:pPr indent="447675" algn="just"/>
            <a:endParaRPr lang="ru-RU" i="1" dirty="0"/>
          </a:p>
          <a:p>
            <a:pPr indent="447675" algn="just"/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20728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52736"/>
            <a:ext cx="864096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2800" dirty="0"/>
              <a:t>Ребенок может проглотить слюну с анестетиком, в результате затем возникают нежелательные рефлексы из области зева. Поэтому, хотя большинство этих анестетиков выпускаются в виде спрея, этим приемом в детской практике лучше не пользоваться.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800" dirty="0"/>
              <a:t>Психологический дискомфорт у пациентов в результате продолжительного нарушения чувствительности слизистой, а также вероятность прикусывания тканей, особенно у детей</a:t>
            </a:r>
            <a:r>
              <a:rPr lang="ru-RU" sz="2800" i="1" dirty="0"/>
              <a:t>.</a:t>
            </a:r>
          </a:p>
          <a:p>
            <a:pPr indent="447675"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00014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ПРИНЦИПЫ МЕСТНОЙ АНЕСТЕЗИИ В СТОМАТОЛОГИИ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640960" cy="1752600"/>
          </a:xfrm>
        </p:spPr>
        <p:txBody>
          <a:bodyPr/>
          <a:lstStyle/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ИНЪЕКЦИОННЫЕ МЕТОДЫ АНЕСТЕЗИИ</a:t>
            </a:r>
          </a:p>
        </p:txBody>
      </p:sp>
    </p:spTree>
    <p:extLst>
      <p:ext uri="{BB962C8B-B14F-4D97-AF65-F5344CB8AC3E}">
        <p14:creationId xmlns:p14="http://schemas.microsoft.com/office/powerpoint/2010/main" val="2866382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7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Инъекционными методами местной анестезии </a:t>
            </a:r>
            <a:r>
              <a:rPr lang="ru-RU" sz="2800" dirty="0"/>
              <a:t>называют методы, при которых раствор анестетика вводится в ткани с помощью полой иглы на шприце или специальном аппарате, или высокого давления (</a:t>
            </a:r>
            <a:r>
              <a:rPr lang="ru-RU" sz="2800" dirty="0" err="1"/>
              <a:t>безыгольный</a:t>
            </a:r>
            <a:r>
              <a:rPr lang="ru-RU" sz="2800" dirty="0"/>
              <a:t> способ) и при этом характеризуются безболезненностью самой инъекции, быстрым наступлением анестезии и минимальным расходом раствора анестетика.</a:t>
            </a:r>
          </a:p>
        </p:txBody>
      </p:sp>
      <p:pic>
        <p:nvPicPr>
          <p:cNvPr id="4098" name="Picture 2" descr="http://foodruss.ru/information/uploads/posts/2012-03/1333217642_inj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86" y="4005063"/>
            <a:ext cx="3591075" cy="240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evaprofi.ru/thumb/stLpVv6NJSXT8sjHLP_qFQ/150r150/321026/84__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7" y="4005063"/>
            <a:ext cx="2914975" cy="24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zabika.ru/adpopab/%D0%98%D0%BD%D1%81%D1%82%D1%80%D1%83%D0%BA%D1%86%D0%B8%D1%8F+%D0%BF%D0%BE+%D1%8D%D0%BA%D1%81%D0%BF%D0%BB%D1%83%D0%B0%D1%82%D0%B0%D1%86%D0%B8%D0%B8+Sb/74971_html_m284969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4005063"/>
            <a:ext cx="2280255" cy="24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4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8716019" cy="637097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400" dirty="0"/>
              <a:t>1. </a:t>
            </a:r>
            <a:r>
              <a:rPr lang="ru-RU" sz="2400" b="1" dirty="0"/>
              <a:t>Инфильтрационная</a:t>
            </a:r>
          </a:p>
          <a:p>
            <a:r>
              <a:rPr lang="ru-RU" sz="2400" dirty="0"/>
              <a:t>1.1. </a:t>
            </a:r>
            <a:r>
              <a:rPr lang="ru-RU" sz="2400" dirty="0" err="1"/>
              <a:t>Внутрислизистая</a:t>
            </a:r>
            <a:endParaRPr lang="ru-RU" sz="2400" dirty="0"/>
          </a:p>
          <a:p>
            <a:r>
              <a:rPr lang="ru-RU" sz="2400" dirty="0"/>
              <a:t>1.2. Подслизистая</a:t>
            </a:r>
          </a:p>
          <a:p>
            <a:r>
              <a:rPr lang="ru-RU" sz="2400" dirty="0"/>
              <a:t>1.3. Внутрикожная</a:t>
            </a:r>
          </a:p>
          <a:p>
            <a:r>
              <a:rPr lang="ru-RU" sz="2400" dirty="0"/>
              <a:t>1.4. Подкожная</a:t>
            </a:r>
          </a:p>
          <a:p>
            <a:r>
              <a:rPr lang="ru-RU" sz="2400" dirty="0"/>
              <a:t>1.5. Внутрикостная</a:t>
            </a:r>
          </a:p>
          <a:p>
            <a:r>
              <a:rPr lang="ru-RU" sz="2400" dirty="0"/>
              <a:t>1.6. </a:t>
            </a:r>
            <a:r>
              <a:rPr lang="ru-RU" sz="2400" dirty="0" err="1"/>
              <a:t>Интралигаментарная</a:t>
            </a:r>
            <a:endParaRPr lang="ru-RU" sz="2400" dirty="0"/>
          </a:p>
          <a:p>
            <a:r>
              <a:rPr lang="ru-RU" sz="2400" dirty="0"/>
              <a:t>1.7. </a:t>
            </a:r>
            <a:r>
              <a:rPr lang="ru-RU" sz="2400" dirty="0" err="1"/>
              <a:t>Внутрипульпарная</a:t>
            </a:r>
            <a:endParaRPr lang="ru-RU" sz="2400" dirty="0"/>
          </a:p>
          <a:p>
            <a:r>
              <a:rPr lang="ru-RU" sz="2400" dirty="0"/>
              <a:t>1.8. Внутриканальная</a:t>
            </a:r>
          </a:p>
          <a:p>
            <a:r>
              <a:rPr lang="ru-RU" sz="2400" dirty="0"/>
              <a:t>1.9. </a:t>
            </a:r>
            <a:r>
              <a:rPr lang="ru-RU" sz="2400" dirty="0" err="1"/>
              <a:t>Интрасептальная</a:t>
            </a:r>
            <a:endParaRPr lang="ru-RU" sz="2400" dirty="0"/>
          </a:p>
          <a:p>
            <a:r>
              <a:rPr lang="ru-RU" sz="2400" dirty="0"/>
              <a:t>1.10. Анестезия мягких тканей</a:t>
            </a:r>
          </a:p>
          <a:p>
            <a:endParaRPr lang="ru-RU" sz="2400" b="1" i="1" dirty="0"/>
          </a:p>
          <a:p>
            <a:endParaRPr lang="ru-RU" sz="2400" b="1" i="1" dirty="0"/>
          </a:p>
          <a:p>
            <a:endParaRPr lang="ru-RU" sz="2400" b="1" i="1" dirty="0"/>
          </a:p>
          <a:p>
            <a:endParaRPr lang="ru-RU" sz="2400" b="1" i="1" dirty="0"/>
          </a:p>
          <a:p>
            <a:endParaRPr lang="ru-RU" sz="2400" b="1" i="1" dirty="0"/>
          </a:p>
          <a:p>
            <a:endParaRPr lang="ru-RU" sz="2400" b="1" i="1" dirty="0"/>
          </a:p>
          <a:p>
            <a:r>
              <a:rPr lang="ru-RU" sz="2400" b="1" i="1" dirty="0"/>
              <a:t>2.Проводниковая</a:t>
            </a:r>
          </a:p>
          <a:p>
            <a:r>
              <a:rPr lang="ru-RU" sz="2400" dirty="0"/>
              <a:t>2.1. </a:t>
            </a:r>
            <a:r>
              <a:rPr lang="ru-RU" sz="2400" dirty="0" err="1"/>
              <a:t>Мандибулярная</a:t>
            </a:r>
            <a:endParaRPr lang="ru-RU" sz="2400" dirty="0"/>
          </a:p>
          <a:p>
            <a:r>
              <a:rPr lang="ru-RU" sz="2400" dirty="0"/>
              <a:t>2.2. </a:t>
            </a:r>
            <a:r>
              <a:rPr lang="ru-RU" sz="2400" dirty="0" err="1"/>
              <a:t>Торусальная</a:t>
            </a:r>
            <a:endParaRPr lang="ru-RU" sz="2400" dirty="0"/>
          </a:p>
          <a:p>
            <a:r>
              <a:rPr lang="ru-RU" sz="2400" dirty="0"/>
              <a:t>2.3. Ментальная</a:t>
            </a:r>
          </a:p>
          <a:p>
            <a:r>
              <a:rPr lang="ru-RU" sz="2400" dirty="0"/>
              <a:t>2.4. Резцовая</a:t>
            </a:r>
          </a:p>
          <a:p>
            <a:r>
              <a:rPr lang="ru-RU" sz="2400" dirty="0"/>
              <a:t>2.5. Небная</a:t>
            </a:r>
          </a:p>
          <a:p>
            <a:r>
              <a:rPr lang="ru-RU" sz="2400" dirty="0"/>
              <a:t>2.6. </a:t>
            </a:r>
            <a:r>
              <a:rPr lang="ru-RU" sz="2400" dirty="0" err="1"/>
              <a:t>Инфраорбитальная</a:t>
            </a:r>
            <a:endParaRPr lang="ru-RU" sz="2400" dirty="0"/>
          </a:p>
          <a:p>
            <a:r>
              <a:rPr lang="ru-RU" sz="2400" dirty="0"/>
              <a:t>2.7. </a:t>
            </a:r>
            <a:r>
              <a:rPr lang="ru-RU" sz="2400" dirty="0" err="1"/>
              <a:t>Туберальная</a:t>
            </a:r>
            <a:endParaRPr lang="ru-RU" sz="2400" dirty="0"/>
          </a:p>
          <a:p>
            <a:r>
              <a:rPr lang="ru-RU" sz="2400" dirty="0"/>
              <a:t>2.8. По </a:t>
            </a:r>
            <a:r>
              <a:rPr lang="ru-RU" sz="2400" dirty="0" err="1"/>
              <a:t>Акинози</a:t>
            </a:r>
            <a:r>
              <a:rPr lang="ru-RU" sz="2400" dirty="0"/>
              <a:t> (</a:t>
            </a:r>
            <a:r>
              <a:rPr lang="ru-RU" sz="2400" dirty="0" err="1"/>
              <a:t>Лагарди</a:t>
            </a:r>
            <a:r>
              <a:rPr lang="ru-RU" sz="2400" dirty="0"/>
              <a:t>)</a:t>
            </a:r>
          </a:p>
          <a:p>
            <a:r>
              <a:rPr lang="ru-RU" sz="2400" dirty="0"/>
              <a:t>2.9. По </a:t>
            </a:r>
            <a:r>
              <a:rPr lang="ru-RU" sz="2400" dirty="0" err="1"/>
              <a:t>Гоу</a:t>
            </a:r>
            <a:r>
              <a:rPr lang="ru-RU" sz="2400" dirty="0"/>
              <a:t>-Гейтсу</a:t>
            </a:r>
          </a:p>
          <a:p>
            <a:endParaRPr lang="ru-RU" sz="2400" i="1" dirty="0"/>
          </a:p>
          <a:p>
            <a:r>
              <a:rPr lang="ru-RU" sz="2400" b="1" dirty="0"/>
              <a:t>2.3. Центральная проводниковая (регионарная)</a:t>
            </a:r>
          </a:p>
          <a:p>
            <a:r>
              <a:rPr lang="ru-RU" sz="2400" dirty="0"/>
              <a:t>2.3.1. Анестезия II ветви n.t.</a:t>
            </a:r>
          </a:p>
          <a:p>
            <a:r>
              <a:rPr lang="ru-RU" sz="2400" dirty="0"/>
              <a:t>2..2. Анестезия </a:t>
            </a:r>
            <a:r>
              <a:rPr lang="en-US" sz="2400" dirty="0"/>
              <a:t>III </a:t>
            </a:r>
            <a:r>
              <a:rPr lang="ru-RU" sz="2400" dirty="0"/>
              <a:t>ветви </a:t>
            </a:r>
            <a:r>
              <a:rPr lang="en-US" sz="2400" dirty="0"/>
              <a:t>n.t.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97468"/>
            <a:ext cx="5639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Инъекционные методы анестезии </a:t>
            </a:r>
          </a:p>
        </p:txBody>
      </p:sp>
    </p:spTree>
    <p:extLst>
      <p:ext uri="{BB962C8B-B14F-4D97-AF65-F5344CB8AC3E}">
        <p14:creationId xmlns:p14="http://schemas.microsoft.com/office/powerpoint/2010/main" val="1686983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9"/>
            <a:ext cx="864096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Показания для анестезии в стоматологии</a:t>
            </a:r>
          </a:p>
          <a:p>
            <a:pPr algn="ctr"/>
            <a:endParaRPr lang="ru-RU" sz="1600" dirty="0"/>
          </a:p>
          <a:p>
            <a:r>
              <a:rPr lang="ru-RU" sz="2800" dirty="0"/>
              <a:t>Основное показание для местного обезболивания в стоматологии – это боль при проведении какой-либо процедуры.</a:t>
            </a:r>
            <a:r>
              <a:rPr lang="ru-RU" sz="2400" dirty="0"/>
              <a:t> </a:t>
            </a:r>
          </a:p>
          <a:p>
            <a:endParaRPr lang="ru-RU" sz="2400" dirty="0"/>
          </a:p>
          <a:p>
            <a:pPr marL="447675">
              <a:buFont typeface="Arial" pitchFamily="34" charset="0"/>
              <a:buChar char="•"/>
            </a:pPr>
            <a:r>
              <a:rPr lang="ru-RU" sz="2000" i="1" dirty="0"/>
              <a:t> Лечение кариеса</a:t>
            </a:r>
          </a:p>
          <a:p>
            <a:pPr marL="447675">
              <a:buFont typeface="Arial" pitchFamily="34" charset="0"/>
              <a:buChar char="•"/>
            </a:pPr>
            <a:r>
              <a:rPr lang="ru-RU" sz="2000" i="1" dirty="0"/>
              <a:t> </a:t>
            </a:r>
            <a:r>
              <a:rPr lang="ru-RU" sz="2000" i="1" dirty="0" err="1"/>
              <a:t>Депульпирование</a:t>
            </a:r>
            <a:r>
              <a:rPr lang="ru-RU" sz="2000" i="1" dirty="0"/>
              <a:t> зуба (удаление нерва)</a:t>
            </a:r>
          </a:p>
          <a:p>
            <a:pPr marL="447675">
              <a:buFont typeface="Arial" pitchFamily="34" charset="0"/>
              <a:buChar char="•"/>
            </a:pPr>
            <a:r>
              <a:rPr lang="ru-RU" sz="2000" i="1" dirty="0"/>
              <a:t> Удаление зуба</a:t>
            </a:r>
          </a:p>
          <a:p>
            <a:pPr marL="447675">
              <a:buFont typeface="Arial" pitchFamily="34" charset="0"/>
              <a:buChar char="•"/>
            </a:pPr>
            <a:r>
              <a:rPr lang="ru-RU" sz="2000" i="1" dirty="0"/>
              <a:t> Вскрытие гнойных очагов (</a:t>
            </a:r>
            <a:r>
              <a:rPr lang="ru-RU" sz="2000" i="1" dirty="0" err="1"/>
              <a:t>десневых</a:t>
            </a:r>
            <a:r>
              <a:rPr lang="ru-RU" sz="2000" i="1" dirty="0"/>
              <a:t>, </a:t>
            </a:r>
            <a:r>
              <a:rPr lang="ru-RU" sz="2000" i="1" dirty="0" err="1"/>
              <a:t>периодонтальных</a:t>
            </a:r>
            <a:r>
              <a:rPr lang="ru-RU" sz="2000" i="1" dirty="0"/>
              <a:t> и </a:t>
            </a:r>
            <a:r>
              <a:rPr lang="ru-RU" sz="2000" i="1" dirty="0" err="1"/>
              <a:t>поднадкостничных</a:t>
            </a:r>
            <a:r>
              <a:rPr lang="ru-RU" sz="2000" i="1" dirty="0"/>
              <a:t> абсцессов)</a:t>
            </a:r>
          </a:p>
          <a:p>
            <a:pPr marL="447675">
              <a:buFont typeface="Arial" pitchFamily="34" charset="0"/>
              <a:buChar char="•"/>
            </a:pPr>
            <a:r>
              <a:rPr lang="ru-RU" sz="2000" i="1" dirty="0"/>
              <a:t> Различные операции в челюстно-лицевой области (удаление образований, пластика уздечек, </a:t>
            </a:r>
            <a:r>
              <a:rPr lang="ru-RU" sz="2000" i="1" dirty="0" err="1"/>
              <a:t>гингивэктомия</a:t>
            </a:r>
            <a:r>
              <a:rPr lang="ru-RU" sz="2000" i="1" dirty="0"/>
              <a:t>, </a:t>
            </a:r>
            <a:r>
              <a:rPr lang="ru-RU" sz="2000" i="1" dirty="0" err="1"/>
              <a:t>кюретаж</a:t>
            </a:r>
            <a:r>
              <a:rPr lang="ru-RU" sz="2000" i="1" dirty="0"/>
              <a:t> </a:t>
            </a:r>
            <a:r>
              <a:rPr lang="ru-RU" sz="2000" i="1" dirty="0" err="1"/>
              <a:t>периодонтальных</a:t>
            </a:r>
            <a:r>
              <a:rPr lang="ru-RU" sz="2000" i="1" dirty="0"/>
              <a:t> карманов, резекция верхушки корня и др.)</a:t>
            </a:r>
          </a:p>
          <a:p>
            <a:pPr marL="447675">
              <a:buFont typeface="Arial" pitchFamily="34" charset="0"/>
              <a:buChar char="•"/>
            </a:pPr>
            <a:r>
              <a:rPr lang="ru-RU" sz="2000" i="1" dirty="0"/>
              <a:t> Дентальная имплантация</a:t>
            </a:r>
          </a:p>
          <a:p>
            <a:pPr marL="447675">
              <a:buFont typeface="Arial" pitchFamily="34" charset="0"/>
              <a:buChar char="•"/>
            </a:pPr>
            <a:r>
              <a:rPr lang="ru-RU" sz="2000" i="1" dirty="0"/>
              <a:t> Снятие коронок и мостовидных протезов</a:t>
            </a:r>
          </a:p>
          <a:p>
            <a:pPr marL="447675">
              <a:buFont typeface="Arial" pitchFamily="34" charset="0"/>
              <a:buChar char="•"/>
            </a:pPr>
            <a:r>
              <a:rPr lang="ru-RU" sz="2000" i="1" dirty="0"/>
              <a:t> Препарирование зубов под коронки</a:t>
            </a:r>
          </a:p>
        </p:txBody>
      </p:sp>
    </p:spTree>
    <p:extLst>
      <p:ext uri="{BB962C8B-B14F-4D97-AF65-F5344CB8AC3E}">
        <p14:creationId xmlns:p14="http://schemas.microsoft.com/office/powerpoint/2010/main" val="233075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476672"/>
            <a:ext cx="8229600" cy="409575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обезболивания является 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безболезненности, безопасности вмешательства для больного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оптимальных условий для работы врача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204864"/>
            <a:ext cx="5508104" cy="36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7793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9"/>
            <a:ext cx="864096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Противопоказания</a:t>
            </a:r>
          </a:p>
          <a:p>
            <a:pPr algn="just"/>
            <a:r>
              <a:rPr lang="ru-RU" sz="2800" dirty="0"/>
              <a:t>Противопоказания к проведению местного  обезболивания можно разделить на абсолютные и относительные.</a:t>
            </a:r>
          </a:p>
          <a:p>
            <a:pPr algn="just"/>
            <a:endParaRPr lang="ru-RU" sz="1600" dirty="0"/>
          </a:p>
          <a:p>
            <a:pPr algn="just"/>
            <a:r>
              <a:rPr lang="ru-RU" sz="2800" i="1" dirty="0"/>
              <a:t>К абсолютным противопоказаниям </a:t>
            </a:r>
            <a:r>
              <a:rPr lang="ru-RU" sz="2800" dirty="0"/>
              <a:t>относится непереносимость местно-анестезирующих препаратов. </a:t>
            </a:r>
          </a:p>
          <a:p>
            <a:endParaRPr lang="ru-RU" sz="1400" dirty="0"/>
          </a:p>
          <a:p>
            <a:pPr algn="just"/>
            <a:r>
              <a:rPr lang="ru-RU" sz="2800" i="1" dirty="0"/>
              <a:t>К относительным противопоказаниям </a:t>
            </a:r>
            <a:r>
              <a:rPr lang="ru-RU" sz="2800" dirty="0"/>
              <a:t>относятся временные состояния, при которых обезболивание лучше не проводить (например, повышение давления или гипертонический криз, перенесенный недавно инфаркт или инсульт, острая герпетическая инфекция и др.). </a:t>
            </a:r>
          </a:p>
        </p:txBody>
      </p:sp>
    </p:spTree>
    <p:extLst>
      <p:ext uri="{BB962C8B-B14F-4D97-AF65-F5344CB8AC3E}">
        <p14:creationId xmlns:p14="http://schemas.microsoft.com/office/powerpoint/2010/main" val="4280158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150" y="260648"/>
            <a:ext cx="8640960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Общие правила проведения анестезии</a:t>
            </a:r>
          </a:p>
          <a:p>
            <a:pPr algn="ctr"/>
            <a:endParaRPr lang="ru-RU" sz="1100" b="1" dirty="0"/>
          </a:p>
          <a:p>
            <a:pPr algn="just"/>
            <a:r>
              <a:rPr lang="ru-RU" sz="2400" dirty="0"/>
              <a:t>1. Знание анатомо-топографических особенностей зоны обезболивания.</a:t>
            </a:r>
          </a:p>
          <a:p>
            <a:pPr algn="just"/>
            <a:r>
              <a:rPr lang="ru-RU" sz="2400" dirty="0"/>
              <a:t>2. Предварительная оценка состояния больного и выяснение аллергического и фармакотерапевтического анамнеза.</a:t>
            </a:r>
            <a:endParaRPr lang="uk-UA" sz="2400" dirty="0"/>
          </a:p>
          <a:p>
            <a:pPr algn="just"/>
            <a:r>
              <a:rPr lang="ru-RU" sz="2400" dirty="0"/>
              <a:t>3. Правильный выбор анестетика и способа его введения на основании </a:t>
            </a:r>
            <a:r>
              <a:rPr lang="ru-RU" sz="2400" dirty="0" err="1"/>
              <a:t>аллергологического</a:t>
            </a:r>
            <a:r>
              <a:rPr lang="ru-RU" sz="2400" dirty="0"/>
              <a:t> анамнеза и объема операции.</a:t>
            </a:r>
          </a:p>
          <a:p>
            <a:pPr algn="just"/>
            <a:r>
              <a:rPr lang="ru-RU" sz="2400" dirty="0"/>
              <a:t>4. Количество препарата должно соответствовать минимальной терапевтической дозе и не превышать максимальную разовую дозу.</a:t>
            </a:r>
          </a:p>
          <a:p>
            <a:pPr algn="just"/>
            <a:r>
              <a:rPr lang="ru-RU" sz="2400" dirty="0"/>
              <a:t>5. Температура анестетика должна быть близкой к температуре тела больного.</a:t>
            </a:r>
          </a:p>
          <a:p>
            <a:pPr algn="just"/>
            <a:r>
              <a:rPr lang="ru-RU" sz="2400" dirty="0"/>
              <a:t>6. Инъекционные растворы и инструменты для инъекций должны быть стерильными.</a:t>
            </a:r>
          </a:p>
          <a:p>
            <a:pPr algn="just"/>
            <a:r>
              <a:rPr lang="ru-RU" sz="2400" dirty="0"/>
              <a:t>7. Область </a:t>
            </a:r>
            <a:r>
              <a:rPr lang="ru-RU" sz="2400" dirty="0" err="1"/>
              <a:t>инъецирования</a:t>
            </a:r>
            <a:r>
              <a:rPr lang="ru-RU" sz="2400" dirty="0"/>
              <a:t> должна быть обработана антисептиком.</a:t>
            </a:r>
          </a:p>
        </p:txBody>
      </p:sp>
    </p:spTree>
    <p:extLst>
      <p:ext uri="{BB962C8B-B14F-4D97-AF65-F5344CB8AC3E}">
        <p14:creationId xmlns:p14="http://schemas.microsoft.com/office/powerpoint/2010/main" val="511011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150" y="260648"/>
            <a:ext cx="864096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Общие правила проведения анестезии</a:t>
            </a:r>
          </a:p>
          <a:p>
            <a:pPr algn="ctr"/>
            <a:endParaRPr lang="ru-RU" sz="1100" b="1" dirty="0"/>
          </a:p>
          <a:p>
            <a:r>
              <a:rPr lang="ru-RU" sz="2400" dirty="0"/>
              <a:t>7. Игла должна быть новой и острой.</a:t>
            </a:r>
          </a:p>
          <a:p>
            <a:r>
              <a:rPr lang="ru-RU" sz="2400" dirty="0"/>
              <a:t>8. Предупредить больного об уколе.</a:t>
            </a:r>
          </a:p>
          <a:p>
            <a:r>
              <a:rPr lang="ru-RU" sz="2400" dirty="0"/>
              <a:t>9. Инъекции должна предшествовать поверхностная (аппликационная) анестезия (особенно у детей).</a:t>
            </a:r>
          </a:p>
          <a:p>
            <a:r>
              <a:rPr lang="ru-RU" sz="2400" dirty="0"/>
              <a:t>10. Медленное введение анестетика.</a:t>
            </a:r>
          </a:p>
          <a:p>
            <a:r>
              <a:rPr lang="ru-RU" sz="2400" dirty="0"/>
              <a:t>11. Контроль положения иглы по отношению к просвету кровеносного сосуда (20%). </a:t>
            </a:r>
          </a:p>
          <a:p>
            <a:r>
              <a:rPr lang="ru-RU" sz="2400" dirty="0"/>
              <a:t>12. Контроль за состоянием больного при введении анестетика (у больного не должно возникать чувство жжения или болевой реакции).</a:t>
            </a:r>
          </a:p>
          <a:p>
            <a:r>
              <a:rPr lang="ru-RU" sz="2400" dirty="0"/>
              <a:t>13. Анестезию необходимо проводить в той же комнате, где ему предстоит операция (наблюдение за больным).</a:t>
            </a:r>
          </a:p>
          <a:p>
            <a:r>
              <a:rPr lang="ru-RU" sz="2400" dirty="0"/>
              <a:t>14. После анестезии до операции выждать не менее трех минут.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0351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ПРИНЦИПЫ МЕСТНОЙ АНЕСТЕЗИИ В СТОМАТОЛОГИИ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И УСТРОЙСТВА ДЛЯ МЕСТНОЙ АНЕСТЕЗИИ</a:t>
            </a:r>
          </a:p>
        </p:txBody>
      </p:sp>
    </p:spTree>
    <p:extLst>
      <p:ext uri="{BB962C8B-B14F-4D97-AF65-F5344CB8AC3E}">
        <p14:creationId xmlns:p14="http://schemas.microsoft.com/office/powerpoint/2010/main" val="567980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260648"/>
            <a:ext cx="8676580" cy="58655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Конструкции, позволяющие вводить в ткани через иглу лечебные жидкости на сегодня представлены общемедицинскими и </a:t>
            </a:r>
            <a:r>
              <a:rPr lang="ru-RU" sz="2800" dirty="0" err="1"/>
              <a:t>карпульными</a:t>
            </a:r>
            <a:r>
              <a:rPr lang="ru-RU" sz="2800" dirty="0"/>
              <a:t> шприцами. </a:t>
            </a:r>
          </a:p>
        </p:txBody>
      </p:sp>
      <p:sp>
        <p:nvSpPr>
          <p:cNvPr id="2" name="AutoShape 2" descr="https://mydentclub.ru/resize/blog-image-from-full-to-view-f-f9b53229afa81d8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ydentclub.ru/resize/blog-image-from-full-to-view-f-f9b53229afa81d83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mydentclub.ru/resize/blog-image-from-full-to-view-f-f9b53229afa81d83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19088"/>
          <a:stretch/>
        </p:blipFill>
        <p:spPr bwMode="auto">
          <a:xfrm>
            <a:off x="827584" y="4412702"/>
            <a:ext cx="3160415" cy="196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14691" r="12011" b="27215"/>
          <a:stretch/>
        </p:blipFill>
        <p:spPr bwMode="auto">
          <a:xfrm>
            <a:off x="4283968" y="4142183"/>
            <a:ext cx="3924300" cy="250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Картинки по запросу стоматологическая анестез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62" y="1641503"/>
            <a:ext cx="3345606" cy="223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0" b="24782"/>
          <a:stretch/>
        </p:blipFill>
        <p:spPr bwMode="auto">
          <a:xfrm rot="10800000">
            <a:off x="368300" y="1772816"/>
            <a:ext cx="4029075" cy="21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475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5865515"/>
          </a:xfrm>
        </p:spPr>
        <p:txBody>
          <a:bodyPr>
            <a:normAutofit/>
          </a:bodyPr>
          <a:lstStyle/>
          <a:p>
            <a:pPr marL="0" indent="447675" algn="just">
              <a:buNone/>
            </a:pPr>
            <a:r>
              <a:rPr lang="ru-RU" sz="2800" dirty="0"/>
              <a:t>В меньшей степени в отечественной стоматологии при проведении местной анестезии используется </a:t>
            </a:r>
            <a:r>
              <a:rPr lang="ru-RU" sz="2800" dirty="0" err="1"/>
              <a:t>безыгольный</a:t>
            </a:r>
            <a:r>
              <a:rPr lang="ru-RU" sz="2800" dirty="0"/>
              <a:t> </a:t>
            </a:r>
            <a:r>
              <a:rPr lang="ru-RU" sz="2800" dirty="0" err="1"/>
              <a:t>инъектор</a:t>
            </a:r>
            <a:r>
              <a:rPr lang="ru-RU" sz="2800" dirty="0"/>
              <a:t> и еще реже – компьютерный шприц.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5" b="42233"/>
          <a:stretch/>
        </p:blipFill>
        <p:spPr bwMode="auto">
          <a:xfrm>
            <a:off x="3311145" y="1844824"/>
            <a:ext cx="2304256" cy="481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25" r="52605"/>
          <a:stretch/>
        </p:blipFill>
        <p:spPr bwMode="auto">
          <a:xfrm>
            <a:off x="5831009" y="2276872"/>
            <a:ext cx="2845863" cy="413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irais.ru/foto/tehn/injex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/>
          <a:stretch/>
        </p:blipFill>
        <p:spPr bwMode="auto">
          <a:xfrm>
            <a:off x="34066" y="2625828"/>
            <a:ext cx="3277079" cy="62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verenniy.ru/kristofer-ren/52332_html_342730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r="20645"/>
          <a:stretch/>
        </p:blipFill>
        <p:spPr bwMode="auto">
          <a:xfrm>
            <a:off x="251520" y="3493348"/>
            <a:ext cx="29566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93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7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800" dirty="0"/>
              <a:t>В настоящее время </a:t>
            </a:r>
            <a:r>
              <a:rPr lang="ru-RU" sz="2800" i="1" dirty="0" err="1"/>
              <a:t>картриджная</a:t>
            </a:r>
            <a:r>
              <a:rPr lang="ru-RU" sz="2800" i="1" dirty="0"/>
              <a:t> система для инъекции</a:t>
            </a:r>
            <a:r>
              <a:rPr lang="ru-RU" sz="2800" dirty="0"/>
              <a:t> включает в себя специальный шприц, картридж и иголку с двумя острыми концами.</a:t>
            </a:r>
          </a:p>
          <a:p>
            <a:pPr indent="447675" algn="just"/>
            <a:r>
              <a:rPr lang="ru-RU" sz="2800" dirty="0" err="1"/>
              <a:t>Карпульная</a:t>
            </a:r>
            <a:r>
              <a:rPr lang="ru-RU" sz="2800" dirty="0"/>
              <a:t> технология, основанной на выпуске МА в герметичных </a:t>
            </a:r>
            <a:r>
              <a:rPr lang="ru-RU" sz="2800" dirty="0" err="1"/>
              <a:t>карпулах</a:t>
            </a:r>
            <a:r>
              <a:rPr lang="ru-RU" sz="2800" dirty="0"/>
              <a:t>, является большим достижением стоматологической анестезиологии и обеспечивает чистоту и стерильность препарата, точную дозировку анестетика и вазоконстриктора.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4" y="4312121"/>
            <a:ext cx="31432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214" y="4005064"/>
            <a:ext cx="31432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27" y="4573736"/>
            <a:ext cx="33337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6093296"/>
            <a:ext cx="506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Комплект инструментов для </a:t>
            </a:r>
            <a:r>
              <a:rPr lang="ru-RU" i="1" dirty="0" err="1"/>
              <a:t>карпульной</a:t>
            </a:r>
            <a:r>
              <a:rPr lang="ru-RU" i="1" dirty="0"/>
              <a:t> анестезии</a:t>
            </a:r>
          </a:p>
        </p:txBody>
      </p:sp>
    </p:spTree>
    <p:extLst>
      <p:ext uri="{BB962C8B-B14F-4D97-AF65-F5344CB8AC3E}">
        <p14:creationId xmlns:p14="http://schemas.microsoft.com/office/powerpoint/2010/main" val="1906710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medicinformer.ru/images/books/513/image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2"/>
          <a:stretch/>
        </p:blipFill>
        <p:spPr bwMode="auto">
          <a:xfrm>
            <a:off x="971600" y="0"/>
            <a:ext cx="7222072" cy="308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140968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800" dirty="0"/>
              <a:t>Все шприцы имеют:</a:t>
            </a:r>
          </a:p>
          <a:p>
            <a:pPr algn="just"/>
            <a:r>
              <a:rPr lang="ru-RU" sz="2800" dirty="0"/>
              <a:t>1) полый цилиндрический корпус с боковым пазом для вставления </a:t>
            </a:r>
            <a:r>
              <a:rPr lang="ru-RU" sz="2800" dirty="0" err="1"/>
              <a:t>карпулы</a:t>
            </a:r>
            <a:r>
              <a:rPr lang="ru-RU" sz="2800" dirty="0"/>
              <a:t> или окошко для контроля количества введенного анестетика;</a:t>
            </a:r>
          </a:p>
          <a:p>
            <a:pPr algn="just"/>
            <a:r>
              <a:rPr lang="ru-RU" sz="2800" dirty="0"/>
              <a:t>2) дистальный конец штока обычно имеет держатель в виде кольца для большого пальца или седла; два держателя для среднего и указательного пальцев рабочей руки.</a:t>
            </a:r>
          </a:p>
        </p:txBody>
      </p:sp>
    </p:spTree>
    <p:extLst>
      <p:ext uri="{BB962C8B-B14F-4D97-AF65-F5344CB8AC3E}">
        <p14:creationId xmlns:p14="http://schemas.microsoft.com/office/powerpoint/2010/main" val="1593996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674" y="332656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800" dirty="0"/>
              <a:t>3) съемный наконечник с ниппелем для навинчивания иглы;</a:t>
            </a:r>
          </a:p>
          <a:p>
            <a:pPr indent="447675" algn="just"/>
            <a:r>
              <a:rPr lang="ru-RU" sz="2800" dirty="0"/>
              <a:t>4) шток (поршень) с острым наконечником (плунжером) для фиксации в резиновой части </a:t>
            </a:r>
            <a:r>
              <a:rPr lang="ru-RU" sz="2800" dirty="0" err="1"/>
              <a:t>карпулы</a:t>
            </a:r>
            <a:r>
              <a:rPr lang="ru-RU" sz="2800" dirty="0"/>
              <a:t> при проведении аспирационной пробы или без него. </a:t>
            </a:r>
          </a:p>
        </p:txBody>
      </p:sp>
      <p:pic>
        <p:nvPicPr>
          <p:cNvPr id="3" name="Рисунок 6" descr="http://vmede.org/sait/content/Stomatologiya_atlas_basikan_2007/6_files/mb4_1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" r="5878" b="6300"/>
          <a:stretch>
            <a:fillRect/>
          </a:stretch>
        </p:blipFill>
        <p:spPr bwMode="auto">
          <a:xfrm>
            <a:off x="1040210" y="3502755"/>
            <a:ext cx="4443412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http://vmede.org/sait/content/Stomatologiya_atlas_basikan_2007/6_files/mb4_33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010" y="4726718"/>
            <a:ext cx="417512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15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400" dirty="0" err="1"/>
              <a:t>Карпула</a:t>
            </a:r>
            <a:r>
              <a:rPr lang="ru-RU" sz="2400" dirty="0"/>
              <a:t> представляет собой полый стеклянный или пластиковый цилиндр, который с одной стороны закрыт резиновой пробкой, покрытой металлическим колпачком с отверстием, в которое вводится короткий конец иглы, с другой стороны закупорен резиновым поршнем, подталкиваемым плунжером шприца при инъекции раствора. </a:t>
            </a:r>
          </a:p>
        </p:txBody>
      </p:sp>
      <p:pic>
        <p:nvPicPr>
          <p:cNvPr id="5122" name="Picture 2" descr="http://www.studfiles.ru/html/2706/23/html_kByNEtdGOu.LXXG/htmlconvd-KwRZw1_html_6e1acf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5634" r="9231"/>
          <a:stretch/>
        </p:blipFill>
        <p:spPr bwMode="auto">
          <a:xfrm>
            <a:off x="5796136" y="2568972"/>
            <a:ext cx="2601787" cy="256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studfiles.ru/html/2706/23/html_kByNEtdGOu.LXXG/htmlconvd-KwRZw1_html_m768c10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14810">
            <a:off x="577063" y="3211195"/>
            <a:ext cx="4847712" cy="13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218" y="5373216"/>
            <a:ext cx="86363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dirty="0"/>
              <a:t>Внутренний объем </a:t>
            </a:r>
            <a:r>
              <a:rPr lang="ru-RU" sz="2800" dirty="0" err="1"/>
              <a:t>карпулы</a:t>
            </a:r>
            <a:r>
              <a:rPr lang="ru-RU" sz="2800" dirty="0"/>
              <a:t> обычно составляет 2,0 мл, но за счет наличия пробки он сокращается до 1,7—1,8 мл. </a:t>
            </a:r>
          </a:p>
        </p:txBody>
      </p:sp>
    </p:spTree>
    <p:extLst>
      <p:ext uri="{BB962C8B-B14F-4D97-AF65-F5344CB8AC3E}">
        <p14:creationId xmlns:p14="http://schemas.microsoft.com/office/powerpoint/2010/main" val="258692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979434"/>
            <a:ext cx="8229600" cy="1008063"/>
          </a:xfrm>
        </p:spPr>
        <p:txBody>
          <a:bodyPr>
            <a:noAutofit/>
          </a:bodyPr>
          <a:lstStyle/>
          <a:p>
            <a:pPr marL="274320" indent="-274320" algn="ctr" fontAlgn="auto">
              <a:spcAft>
                <a:spcPts val="0"/>
              </a:spcAft>
              <a:buFontTx/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1780 год. Британия.</a:t>
            </a:r>
          </a:p>
          <a:p>
            <a:pPr marL="274320" indent="-274320" algn="ctr" fontAlgn="auto">
              <a:spcAft>
                <a:spcPts val="0"/>
              </a:spcAft>
              <a:buFontTx/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открытия анестезии шампанское и менее дорогие алкогольные напитки  использовались в зубной хирургии для уменьшения боли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7413" name="Picture 4" descr="1780 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039495" cy="467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11937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Игла предназначена для доставки раствора из </a:t>
            </a:r>
            <a:r>
              <a:rPr lang="ru-RU" sz="2800" dirty="0" err="1"/>
              <a:t>карпулы</a:t>
            </a:r>
            <a:r>
              <a:rPr lang="ru-RU" sz="2800" dirty="0"/>
              <a:t> в окружающие кончик иглы ткани. Основными конструктивными элементами игл, которые используются в </a:t>
            </a:r>
            <a:r>
              <a:rPr lang="ru-RU" sz="2800" dirty="0" err="1"/>
              <a:t>карпульной</a:t>
            </a:r>
            <a:r>
              <a:rPr lang="ru-RU" sz="2800" dirty="0"/>
              <a:t> технологии, являются металлическая трубка со скосом кончика иглы и канюля (втулка, павильон, адаптер), с помощью которой игла соединяется со шприцем. Игла с целью безопасности помещена в колпачок. </a:t>
            </a:r>
          </a:p>
        </p:txBody>
      </p:sp>
      <p:pic>
        <p:nvPicPr>
          <p:cNvPr id="16388" name="Picture 4" descr="http://medpostav.ru/terumo_dental_need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38304"/>
            <a:ext cx="2880320" cy="287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Иглы карпульные Мастер, Итал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15788"/>
            <a:ext cx="3168352" cy="25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2050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ПРИНЦИПЫ МЕСТНОЙ АНЕСТЕЗИИ В СТОМАТОЛОГИИ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ИНФИЛЬТРАЦИОННАЯ АНЕСТЕЗИЯ </a:t>
            </a:r>
          </a:p>
        </p:txBody>
      </p:sp>
    </p:spTree>
    <p:extLst>
      <p:ext uri="{BB962C8B-B14F-4D97-AF65-F5344CB8AC3E}">
        <p14:creationId xmlns:p14="http://schemas.microsoft.com/office/powerpoint/2010/main" val="1418845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64096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3200" b="1" dirty="0"/>
              <a:t>Инфильтрационная анестезия </a:t>
            </a:r>
            <a:r>
              <a:rPr lang="ru-RU" sz="3200" dirty="0"/>
              <a:t>(</a:t>
            </a:r>
            <a:r>
              <a:rPr lang="ru-RU" sz="3200" i="1" dirty="0"/>
              <a:t>лат. </a:t>
            </a:r>
            <a:r>
              <a:rPr lang="ru-RU" sz="3200" i="1" dirty="0" err="1"/>
              <a:t>infiltratio</a:t>
            </a:r>
            <a:r>
              <a:rPr lang="ru-RU" sz="3200" i="1" dirty="0"/>
              <a:t> — пропитанное</a:t>
            </a:r>
            <a:r>
              <a:rPr lang="ru-RU" sz="3200" dirty="0"/>
              <a:t>) осуществляется пропитыванием глубоких слоев тканей анестезирующим раствором, вводимым через инъекционную иглу. </a:t>
            </a:r>
          </a:p>
          <a:p>
            <a:pPr indent="447675" algn="just"/>
            <a:r>
              <a:rPr lang="ru-RU" sz="3200" dirty="0"/>
              <a:t>Область анестезии в этом случае ограничена областью диффузии раствора, блокирующего рецепторы и периферические нервные волокна в этих слоях тканей. Наиболее часто инфильтрационную анестезию проводят введением анестезирующего раствора под слизистую оболочку, над надкостницей, </a:t>
            </a:r>
            <a:r>
              <a:rPr lang="ru-RU" sz="3200" dirty="0" err="1"/>
              <a:t>внутрикостно</a:t>
            </a:r>
            <a:r>
              <a:rPr lang="ru-RU" sz="3200" dirty="0"/>
              <a:t> или в </a:t>
            </a:r>
            <a:r>
              <a:rPr lang="ru-RU" sz="3200" dirty="0" err="1"/>
              <a:t>пародонтальные</a:t>
            </a:r>
            <a:r>
              <a:rPr lang="ru-RU" sz="3200" dirty="0"/>
              <a:t> ткани. </a:t>
            </a:r>
          </a:p>
        </p:txBody>
      </p:sp>
    </p:spTree>
    <p:extLst>
      <p:ext uri="{BB962C8B-B14F-4D97-AF65-F5344CB8AC3E}">
        <p14:creationId xmlns:p14="http://schemas.microsoft.com/office/powerpoint/2010/main" val="1692431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9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При оперативных вмешательствах на мягких тканях лица, альвеолярном отростке и других областях используется </a:t>
            </a:r>
            <a:r>
              <a:rPr lang="ru-RU" sz="2800" b="1" i="1" dirty="0"/>
              <a:t>прямое</a:t>
            </a:r>
            <a:r>
              <a:rPr lang="ru-RU" sz="2800" dirty="0"/>
              <a:t> инфильтрационное обезболивание, а при операции удаления зуба и костных вмешательствах на альвеолярном отростке челюстей - </a:t>
            </a:r>
            <a:r>
              <a:rPr lang="ru-RU" sz="2800" b="1" i="1" dirty="0"/>
              <a:t>непрямое</a:t>
            </a:r>
            <a:r>
              <a:rPr lang="ru-RU" sz="2800" dirty="0"/>
              <a:t>, когда обезболивающий раствор из созданного депо диффундирует в глубоколежащие ткани, на которых проводят операцию.</a:t>
            </a:r>
          </a:p>
          <a:p>
            <a:pPr algn="just"/>
            <a:r>
              <a:rPr lang="ru-RU" sz="2800" dirty="0"/>
              <a:t>Таким образом, инфильтрационная анестезия может быть выполнена инъекцией под слизистую оболочку, под надкостницу, </a:t>
            </a:r>
            <a:r>
              <a:rPr lang="ru-RU" sz="2800" dirty="0" err="1"/>
              <a:t>внутрикостно</a:t>
            </a:r>
            <a:r>
              <a:rPr lang="ru-RU" sz="2800" dirty="0"/>
              <a:t> (</a:t>
            </a:r>
            <a:r>
              <a:rPr lang="ru-RU" sz="2800" dirty="0" err="1"/>
              <a:t>интрасептально</a:t>
            </a:r>
            <a:r>
              <a:rPr lang="ru-RU" sz="2800" dirty="0"/>
              <a:t>), </a:t>
            </a:r>
            <a:r>
              <a:rPr lang="ru-RU" sz="2800" dirty="0" err="1"/>
              <a:t>интралигаментарно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1760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Инфильтрационная анестезия</a:t>
            </a:r>
          </a:p>
          <a:p>
            <a:pPr algn="just"/>
            <a:r>
              <a:rPr lang="ru-RU" sz="2800" dirty="0"/>
              <a:t>Существует много разновидностей инфильтрационной анестезии зубов по глубине и месту укола:</a:t>
            </a:r>
          </a:p>
          <a:p>
            <a:pPr indent="447675"/>
            <a:r>
              <a:rPr lang="ru-RU" sz="2800" dirty="0"/>
              <a:t>• </a:t>
            </a:r>
            <a:r>
              <a:rPr lang="ru-RU" sz="2800" i="1" dirty="0"/>
              <a:t>подслизистая;</a:t>
            </a:r>
          </a:p>
          <a:p>
            <a:pPr indent="447675"/>
            <a:r>
              <a:rPr lang="ru-RU" sz="2800" dirty="0"/>
              <a:t>• </a:t>
            </a:r>
            <a:r>
              <a:rPr lang="ru-RU" sz="2800" i="1" dirty="0" err="1"/>
              <a:t>поднадкостничная</a:t>
            </a:r>
            <a:r>
              <a:rPr lang="ru-RU" sz="2800" i="1" dirty="0"/>
              <a:t>;</a:t>
            </a:r>
          </a:p>
          <a:p>
            <a:pPr indent="447675"/>
            <a:r>
              <a:rPr lang="ru-RU" sz="2800" dirty="0"/>
              <a:t>• </a:t>
            </a:r>
            <a:r>
              <a:rPr lang="ru-RU" sz="2800" i="1" dirty="0" err="1"/>
              <a:t>внутрипульпарная</a:t>
            </a:r>
            <a:r>
              <a:rPr lang="ru-RU" sz="2800" i="1" dirty="0"/>
              <a:t>;</a:t>
            </a:r>
          </a:p>
          <a:p>
            <a:pPr indent="447675"/>
            <a:r>
              <a:rPr lang="ru-RU" sz="2800" dirty="0"/>
              <a:t>• </a:t>
            </a:r>
            <a:r>
              <a:rPr lang="ru-RU" sz="2800" i="1" dirty="0" err="1"/>
              <a:t>спонгиозная</a:t>
            </a:r>
            <a:r>
              <a:rPr lang="ru-RU" sz="2800" i="1" dirty="0"/>
              <a:t> </a:t>
            </a:r>
            <a:r>
              <a:rPr lang="ru-RU" sz="2800" i="1" dirty="0" err="1"/>
              <a:t>интрасептальная</a:t>
            </a:r>
            <a:r>
              <a:rPr lang="ru-RU" sz="2800" i="1" dirty="0"/>
              <a:t>;</a:t>
            </a:r>
          </a:p>
          <a:p>
            <a:pPr indent="447675"/>
            <a:r>
              <a:rPr lang="ru-RU" sz="2800" dirty="0"/>
              <a:t>• </a:t>
            </a:r>
            <a:r>
              <a:rPr lang="ru-RU" sz="2800" i="1" dirty="0" err="1"/>
              <a:t>спонгиозная</a:t>
            </a:r>
            <a:r>
              <a:rPr lang="ru-RU" sz="2800" i="1" dirty="0"/>
              <a:t> </a:t>
            </a:r>
            <a:r>
              <a:rPr lang="ru-RU" sz="2800" i="1" dirty="0" err="1"/>
              <a:t>интралигаментарная</a:t>
            </a:r>
            <a:r>
              <a:rPr lang="ru-RU" sz="2800" i="1" dirty="0"/>
              <a:t>;</a:t>
            </a:r>
          </a:p>
          <a:p>
            <a:pPr indent="447675"/>
            <a:r>
              <a:rPr lang="ru-RU" sz="2800" dirty="0"/>
              <a:t>• </a:t>
            </a:r>
            <a:r>
              <a:rPr lang="ru-RU" sz="2800" i="1" dirty="0" err="1"/>
              <a:t>спонгиозная</a:t>
            </a:r>
            <a:r>
              <a:rPr lang="ru-RU" sz="2800" i="1" dirty="0"/>
              <a:t> внутрикостная;</a:t>
            </a:r>
          </a:p>
          <a:p>
            <a:pPr indent="447675"/>
            <a:r>
              <a:rPr lang="ru-RU" sz="2800" dirty="0"/>
              <a:t>• </a:t>
            </a:r>
            <a:r>
              <a:rPr lang="ru-RU" sz="2800" i="1" dirty="0"/>
              <a:t>папиллярная.</a:t>
            </a:r>
          </a:p>
          <a:p>
            <a:r>
              <a:rPr lang="ru-RU" sz="2800" dirty="0"/>
              <a:t>Появление анестетиков амидной группы способствовало тому, что инфильтрационная анестезия стала доминирующей в одонтологии.</a:t>
            </a:r>
            <a:endParaRPr lang="ru-RU" sz="2800" i="1" dirty="0"/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188976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Преимущества инфильтрационного обезболивания</a:t>
            </a:r>
          </a:p>
          <a:p>
            <a:pPr algn="just"/>
            <a:endParaRPr lang="ru-RU" sz="1400" dirty="0"/>
          </a:p>
          <a:p>
            <a:pPr algn="just"/>
            <a:r>
              <a:rPr lang="ru-RU" sz="2800" dirty="0"/>
              <a:t>Более простая техника проведения – не нужно точно искать анатомические ориентиры.</a:t>
            </a:r>
          </a:p>
          <a:p>
            <a:pPr algn="just"/>
            <a:r>
              <a:rPr lang="ru-RU" sz="2800" dirty="0"/>
              <a:t>Более безопасна для пациентов: используются меньшие концентрации анестетика, после ее проведения возникает меньше травматических осложнений, так как игла вводится неглубоко.</a:t>
            </a:r>
          </a:p>
          <a:p>
            <a:pPr algn="just"/>
            <a:r>
              <a:rPr lang="ru-RU" sz="2800" dirty="0"/>
              <a:t>Обезболивание наступает быстрее, чем при проводниковой анестезии.</a:t>
            </a:r>
          </a:p>
          <a:p>
            <a:pPr algn="just"/>
            <a:r>
              <a:rPr lang="ru-RU" sz="2800" dirty="0"/>
              <a:t>Выключаются также веточки соседних нервов, что позволяет обезболить ткани, которые иннервируются сразу несколькими нервами.</a:t>
            </a:r>
          </a:p>
        </p:txBody>
      </p:sp>
    </p:spTree>
    <p:extLst>
      <p:ext uri="{BB962C8B-B14F-4D97-AF65-F5344CB8AC3E}">
        <p14:creationId xmlns:p14="http://schemas.microsoft.com/office/powerpoint/2010/main" val="1636659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Преимущества инфильтрационного обезболивания</a:t>
            </a:r>
          </a:p>
          <a:p>
            <a:pPr algn="just"/>
            <a:endParaRPr lang="ru-RU" sz="1400" dirty="0"/>
          </a:p>
          <a:p>
            <a:pPr algn="just"/>
            <a:r>
              <a:rPr lang="ru-RU" sz="2800" dirty="0"/>
              <a:t>При инфильтрационной анестезии обезболивание в месте введения анестетика наступает практически «на конце иглы». К лечению зубов следует приступать через 3–5 минут после анестезии.</a:t>
            </a:r>
          </a:p>
          <a:p>
            <a:pPr algn="just"/>
            <a:r>
              <a:rPr lang="ru-RU" sz="2800" dirty="0"/>
              <a:t>Исходя из вышеперечисленных преимуществ, можно отметить, что данный метод анестезии – самый популярный и один из самых эффективных в стоматологии на сегодняшний день.</a:t>
            </a:r>
          </a:p>
        </p:txBody>
      </p:sp>
    </p:spTree>
    <p:extLst>
      <p:ext uri="{BB962C8B-B14F-4D97-AF65-F5344CB8AC3E}">
        <p14:creationId xmlns:p14="http://schemas.microsoft.com/office/powerpoint/2010/main" val="3805084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b="48985"/>
          <a:stretch/>
        </p:blipFill>
        <p:spPr bwMode="auto">
          <a:xfrm>
            <a:off x="251520" y="230122"/>
            <a:ext cx="4479470" cy="36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98295" y="106754"/>
            <a:ext cx="40141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При проведении инфильтрационной анестезии обезболивающий раствор вводят в переходную складку преддверия полости рта, где имеется подслизистый слой: 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3156" y="3897716"/>
            <a:ext cx="86166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верхней челюсти - несколько выше проекции верхушек зубов, на нижней - несколько ниже ее. </a:t>
            </a:r>
          </a:p>
          <a:p>
            <a:r>
              <a:rPr lang="ru-RU" sz="2800" dirty="0"/>
              <a:t>Шприц держат в правой руке тремя пальцами так, чтобы первый палец свободно доставал до конца поршня шприца.</a:t>
            </a:r>
          </a:p>
        </p:txBody>
      </p:sp>
    </p:spTree>
    <p:extLst>
      <p:ext uri="{BB962C8B-B14F-4D97-AF65-F5344CB8AC3E}">
        <p14:creationId xmlns:p14="http://schemas.microsoft.com/office/powerpoint/2010/main" val="1189811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116632"/>
            <a:ext cx="4176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Иглу вводят под углом 45 градусов к кости альвеолярного отростка под слизистую оболочку переходной складки скосом к кости. </a:t>
            </a:r>
          </a:p>
          <a:p>
            <a:r>
              <a:rPr lang="ru-RU" sz="2800" dirty="0"/>
              <a:t>1,5-2 мл анестетика вводят медленно, чтобы избежать болевых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933056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ощущений от расслаивания тканей раствором. </a:t>
            </a:r>
          </a:p>
          <a:p>
            <a:r>
              <a:rPr lang="ru-RU" sz="2800" dirty="0"/>
              <a:t>При продвижении иглы вглубь тканей или вдоль альвеолярного отростка следует при продвижении выпускать анестетик, дабы снизить болевые ощущения и предотвратить гематомы от поврежденных сосудов.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b="48985"/>
          <a:stretch/>
        </p:blipFill>
        <p:spPr bwMode="auto">
          <a:xfrm>
            <a:off x="251520" y="230122"/>
            <a:ext cx="4479470" cy="36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875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0" y="260648"/>
            <a:ext cx="395826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6773" y="26064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Показатель эффективности подслизистой анестезии — побледнение слизистой оболочки альвеолярного отростка. </a:t>
            </a:r>
          </a:p>
        </p:txBody>
      </p:sp>
    </p:spTree>
    <p:extLst>
      <p:ext uri="{BB962C8B-B14F-4D97-AF65-F5344CB8AC3E}">
        <p14:creationId xmlns:p14="http://schemas.microsoft.com/office/powerpoint/2010/main" val="167774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440229"/>
            <a:ext cx="4860032" cy="626469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картине В. Т.Г.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Мортон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демонстрирует эфирный наркоз в Центральном госпитале штата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Массачуссетс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октября 1846 года.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Мортон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центре картины, у него в руках стеклянный испаритель эфира. Хирург Д.К. Уоррен со скальпелем в руке оперирует спящего пациента, охваченная страхом аудитория смотрит на это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8437" name="Picture 4" descr="1882 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74" y="440229"/>
            <a:ext cx="4060908" cy="57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57987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ПРИНЦИПЫ МЕСТНОЙ АНЕСТЕЗИИ В СТОМАТОЛОГИИ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ПРОВОДНИКОВАЯ АНЕСТЕЗИЯ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297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dirty="0"/>
              <a:t>Под </a:t>
            </a:r>
            <a:r>
              <a:rPr lang="ru-RU" sz="2400" b="1" dirty="0"/>
              <a:t>проводниковой</a:t>
            </a:r>
            <a:r>
              <a:rPr lang="ru-RU" sz="2400" dirty="0"/>
              <a:t> </a:t>
            </a:r>
            <a:r>
              <a:rPr lang="ru-RU" sz="2400" b="1" dirty="0"/>
              <a:t>анестезией</a:t>
            </a:r>
            <a:r>
              <a:rPr lang="ru-RU" sz="2400" dirty="0"/>
              <a:t> понимается непосредственное подведение анестетика к нервному стволу , которое, осуществляя блокаду нервной проводимости, вызывает обратимое выключение болевой чувствительности в области, иннервируемой этим нервом. </a:t>
            </a:r>
          </a:p>
          <a:p>
            <a:pPr indent="447675" algn="just"/>
            <a:r>
              <a:rPr lang="ru-RU" sz="2400" dirty="0"/>
              <a:t>Нервные стволы при проводниковом обезболивание блокируют или в месте выхода их из костной ткани или перед входом в неё. </a:t>
            </a:r>
          </a:p>
          <a:p>
            <a:pPr indent="447675" algn="just"/>
            <a:r>
              <a:rPr lang="ru-RU" sz="2400" dirty="0"/>
              <a:t>Обезболивающий раствор можно ввести </a:t>
            </a:r>
            <a:r>
              <a:rPr lang="ru-RU" sz="2400" dirty="0" err="1"/>
              <a:t>эндоневрально</a:t>
            </a:r>
            <a:r>
              <a:rPr lang="ru-RU" sz="2400" dirty="0"/>
              <a:t> (непосредственно в нервный ствол) или </a:t>
            </a:r>
            <a:r>
              <a:rPr lang="ru-RU" sz="2400" dirty="0" err="1"/>
              <a:t>периневрально</a:t>
            </a:r>
            <a:r>
              <a:rPr lang="ru-RU" sz="2400" dirty="0"/>
              <a:t> (применяется чаще, анестетик вводят в непосредственной близости от нерва).</a:t>
            </a:r>
          </a:p>
          <a:p>
            <a:pPr indent="447675" algn="just"/>
            <a:r>
              <a:rPr lang="ru-RU" sz="2400" dirty="0"/>
              <a:t>При </a:t>
            </a:r>
            <a:r>
              <a:rPr lang="ru-RU" sz="2400" dirty="0" err="1"/>
              <a:t>периневральной</a:t>
            </a:r>
            <a:r>
              <a:rPr lang="ru-RU" sz="2400" dirty="0"/>
              <a:t> анестезии депо анестетика создают в клетчатке, окружающей наиболее доступную и легко определяемую часть ствола нерва, его волокна пропитываются обезболивающим раствором и наступает анестезия.</a:t>
            </a:r>
          </a:p>
        </p:txBody>
      </p:sp>
    </p:spTree>
    <p:extLst>
      <p:ext uri="{BB962C8B-B14F-4D97-AF65-F5344CB8AC3E}">
        <p14:creationId xmlns:p14="http://schemas.microsoft.com/office/powerpoint/2010/main" val="3715112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Проводниковое обезболивание позволяет выключить болевую чувствительность на значительном участке верхней или нижней челюсти и прилежащих мягких тканей. В связи с этим оно имеет преимущество перед инфильтрационным обезболиванием в случае необходимости удаления нескольких зубов, новообразований, вскрытия </a:t>
            </a:r>
            <a:r>
              <a:rPr lang="ru-RU" sz="2800" dirty="0" err="1"/>
              <a:t>поднадкостничных</a:t>
            </a:r>
            <a:r>
              <a:rPr lang="ru-RU" sz="2800" dirty="0"/>
              <a:t> гнойников, а также при операциях достаточного масштаба на альвеолярном отростке и челюстных костях. </a:t>
            </a:r>
          </a:p>
          <a:p>
            <a:pPr algn="just"/>
            <a:r>
              <a:rPr lang="ru-RU" sz="2800" dirty="0"/>
              <a:t>Место </a:t>
            </a:r>
            <a:r>
              <a:rPr lang="ru-RU" sz="2800" dirty="0" err="1"/>
              <a:t>вкола</a:t>
            </a:r>
            <a:r>
              <a:rPr lang="ru-RU" sz="2800" dirty="0"/>
              <a:t> иглы на коже лица или слизистой оболочке рта определяют по легко доступным анатомическим ориентирам. </a:t>
            </a: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12465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7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Преимущества проводниковой анестезии</a:t>
            </a:r>
          </a:p>
          <a:p>
            <a:pPr indent="447675" algn="just"/>
            <a:r>
              <a:rPr lang="ru-RU" sz="2800" dirty="0"/>
              <a:t>Обезболивается более значительный участок челюсти, вследствие чего можно удалять несколько зубов, новообразования, безболезненно вскрывать </a:t>
            </a:r>
            <a:r>
              <a:rPr lang="ru-RU" sz="2800" dirty="0" err="1"/>
              <a:t>поднадкостничные</a:t>
            </a:r>
            <a:r>
              <a:rPr lang="ru-RU" sz="2800" dirty="0"/>
              <a:t> абсцессы.</a:t>
            </a:r>
          </a:p>
          <a:p>
            <a:pPr indent="447675" algn="just"/>
            <a:r>
              <a:rPr lang="ru-RU" sz="2800" dirty="0"/>
              <a:t>Достаточно выраженное обезболивание достигается введением меньшего количества анестетика, чем при инфильтрационной анестезии.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113722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548680"/>
            <a:ext cx="43204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Проводниковая анестезия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176" y="1702849"/>
            <a:ext cx="41338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Центральная</a:t>
            </a:r>
          </a:p>
          <a:p>
            <a:r>
              <a:rPr lang="ru-RU" sz="2400" dirty="0"/>
              <a:t>- блокада  верхнечелюстного нерва;</a:t>
            </a:r>
          </a:p>
          <a:p>
            <a:r>
              <a:rPr lang="ru-RU" sz="2400" dirty="0"/>
              <a:t>- блокада нижнечелюстного нерва.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0072" y="1680246"/>
            <a:ext cx="3643064" cy="4462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Периферическая</a:t>
            </a:r>
          </a:p>
          <a:p>
            <a:r>
              <a:rPr lang="ru-RU" sz="2400" dirty="0"/>
              <a:t>На нижней челюсти: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мандибулярная</a:t>
            </a:r>
            <a:r>
              <a:rPr lang="ru-RU" sz="2400" dirty="0"/>
              <a:t>;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торусальная</a:t>
            </a:r>
            <a:r>
              <a:rPr lang="ru-RU" sz="2400" dirty="0"/>
              <a:t>;</a:t>
            </a:r>
          </a:p>
          <a:p>
            <a:r>
              <a:rPr lang="ru-RU" sz="2400" dirty="0"/>
              <a:t>- ментальная.</a:t>
            </a:r>
          </a:p>
          <a:p>
            <a:endParaRPr lang="ru-RU" sz="2400" dirty="0"/>
          </a:p>
          <a:p>
            <a:r>
              <a:rPr lang="ru-RU" sz="2400" dirty="0"/>
              <a:t>На верхней челюсти:</a:t>
            </a:r>
          </a:p>
          <a:p>
            <a:r>
              <a:rPr lang="ru-RU" sz="2400" dirty="0"/>
              <a:t>- подглазничная;</a:t>
            </a:r>
          </a:p>
          <a:p>
            <a:r>
              <a:rPr lang="ru-RU" sz="2400" dirty="0"/>
              <a:t>- </a:t>
            </a:r>
            <a:r>
              <a:rPr lang="ru-RU" sz="2400" dirty="0" err="1"/>
              <a:t>туберальная</a:t>
            </a:r>
            <a:r>
              <a:rPr lang="ru-RU" sz="2400" dirty="0"/>
              <a:t>;</a:t>
            </a:r>
          </a:p>
          <a:p>
            <a:r>
              <a:rPr lang="ru-RU" sz="2400" dirty="0"/>
              <a:t>- резцовая;</a:t>
            </a:r>
          </a:p>
          <a:p>
            <a:r>
              <a:rPr lang="ru-RU" sz="2400" dirty="0"/>
              <a:t>- небная.</a:t>
            </a:r>
          </a:p>
          <a:p>
            <a:pPr marL="342900" indent="-342900">
              <a:buFontTx/>
              <a:buChar char="-"/>
            </a:pPr>
            <a:endParaRPr lang="ru-RU" sz="2000" dirty="0"/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 flipH="1">
            <a:off x="2166392" y="1010345"/>
            <a:ext cx="2405608" cy="692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2" idx="2"/>
            <a:endCxn id="4" idx="0"/>
          </p:cNvCxnSpPr>
          <p:nvPr/>
        </p:nvCxnSpPr>
        <p:spPr>
          <a:xfrm>
            <a:off x="4572000" y="1010345"/>
            <a:ext cx="2469604" cy="6699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22176" y="3866864"/>
            <a:ext cx="4061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ru-RU" i="1" dirty="0"/>
              <a:t>Для проведения центрального обезболивания ствола верхнечелюстного нерва используется </a:t>
            </a:r>
            <a:r>
              <a:rPr lang="ru-RU" i="1" dirty="0" err="1"/>
              <a:t>крылонёбная</a:t>
            </a:r>
            <a:r>
              <a:rPr lang="ru-RU" i="1" dirty="0"/>
              <a:t> ямка, место проведения анестезии ствола нижнечелюстного нерва - овальное отверстие, находящееся в подвисочной ямке.</a:t>
            </a:r>
          </a:p>
        </p:txBody>
      </p:sp>
    </p:spTree>
    <p:extLst>
      <p:ext uri="{BB962C8B-B14F-4D97-AF65-F5344CB8AC3E}">
        <p14:creationId xmlns:p14="http://schemas.microsoft.com/office/powerpoint/2010/main" val="4223259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eostom.ru/file/%D0%A2%D0%BE%D1%80%D1%83%D1%81%D0%B0%D0%BB%D1%8C%D0%BD%D0%B0%D1%8F%20%D0%B0%D0%BD%D0%B5%D1%81%D1%82%D0%B5%D0%B7%D0%B8%D1%8F%20%D1%82%D0%B5%D1%85%D0%BD%D0%B8%D0%BA%D0%B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12" y="3981494"/>
            <a:ext cx="3545607" cy="27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neostom.ru/file/%D0%A2%D0%BE%D1%80%D1%83%D1%81%D0%B0%D0%BB%D1%8C%D0%BD%D0%B0%D1%8F%20%D0%B0%D0%BD%D0%B5%D1%81%D1%82%D0%B5%D0%B7%D0%B8%D1%8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18477"/>
            <a:ext cx="2952328" cy="24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659" y="260648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/>
              <a:t>Торусальная</a:t>
            </a:r>
            <a:r>
              <a:rPr lang="ru-RU" sz="2800" b="1" dirty="0"/>
              <a:t> анестезия</a:t>
            </a:r>
            <a:r>
              <a:rPr lang="ru-RU" sz="2800" dirty="0"/>
              <a:t> по </a:t>
            </a:r>
            <a:r>
              <a:rPr lang="ru-RU" sz="2800" dirty="0" err="1"/>
              <a:t>М.И.Вейсбрему</a:t>
            </a:r>
            <a:r>
              <a:rPr lang="ru-RU" sz="2800" dirty="0"/>
              <a:t> - обезболивание на нижнечелюстном возвышении (</a:t>
            </a:r>
            <a:r>
              <a:rPr lang="en-US" sz="2800" dirty="0"/>
              <a:t>torus </a:t>
            </a:r>
            <a:r>
              <a:rPr lang="en-US" sz="2800" dirty="0" err="1"/>
              <a:t>mandibulae</a:t>
            </a:r>
            <a:r>
              <a:rPr lang="ru-RU" sz="2800" dirty="0"/>
              <a:t>),  блокада нижнего альвеолярного, язычного и щечного нерва. Достигается введением анестетика в клетчатку в области нижнечелюстного валика, который находится в месте соединения костных гребешков, идущих от венечного и </a:t>
            </a:r>
            <a:r>
              <a:rPr lang="ru-RU" sz="2800" dirty="0" err="1"/>
              <a:t>мыщелкового</a:t>
            </a:r>
            <a:r>
              <a:rPr lang="ru-RU" sz="2800" dirty="0"/>
              <a:t> отростков, выше и кпереди от костного язычка нижней челюсти. </a:t>
            </a: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163629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16497"/>
            <a:ext cx="4680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err="1"/>
              <a:t>Мандибулярная</a:t>
            </a:r>
            <a:r>
              <a:rPr lang="ru-RU" sz="2800" dirty="0"/>
              <a:t> (у нижнечелюстного отверстия) – самый популярный метод обезболивания зубов нижней челюсти. Блокируется </a:t>
            </a:r>
            <a:r>
              <a:rPr lang="ru-RU" sz="2800" dirty="0" err="1"/>
              <a:t>нижнийальвеолярный</a:t>
            </a:r>
            <a:r>
              <a:rPr lang="ru-RU" sz="2800" dirty="0"/>
              <a:t> и язычный нервы, обезболиваются зубы (моляры, </a:t>
            </a:r>
            <a:r>
              <a:rPr lang="ru-RU" sz="2800" dirty="0" err="1"/>
              <a:t>премоляры</a:t>
            </a:r>
            <a:r>
              <a:rPr lang="ru-RU" sz="2800" dirty="0"/>
              <a:t> и клык) </a:t>
            </a:r>
          </a:p>
        </p:txBody>
      </p:sp>
      <p:pic>
        <p:nvPicPr>
          <p:cNvPr id="3" name="Picture 2" descr="Проведение анестезии в области мандибулярного отверст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1"/>
            <a:ext cx="3699019" cy="38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18" y="4437112"/>
            <a:ext cx="85955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 окружающая их слизистая оболочка, отдельные участки нижней губы и языка.</a:t>
            </a:r>
          </a:p>
        </p:txBody>
      </p:sp>
    </p:spTree>
    <p:extLst>
      <p:ext uri="{BB962C8B-B14F-4D97-AF65-F5344CB8AC3E}">
        <p14:creationId xmlns:p14="http://schemas.microsoft.com/office/powerpoint/2010/main" val="33124105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/>
              <a:t>Ментальная</a:t>
            </a:r>
            <a:r>
              <a:rPr lang="ru-RU" sz="2400" dirty="0"/>
              <a:t> </a:t>
            </a:r>
            <a:r>
              <a:rPr lang="ru-RU" sz="2400" i="1" dirty="0"/>
              <a:t>(у подбородочного отверстия) </a:t>
            </a:r>
            <a:r>
              <a:rPr lang="ru-RU" sz="2400" dirty="0"/>
              <a:t>– применяется для обезболивания переднего участка нижней челюсти. Зона анестезии: нижние резцы, клыки и </a:t>
            </a:r>
            <a:r>
              <a:rPr lang="ru-RU" sz="2400" dirty="0" err="1"/>
              <a:t>премоляры</a:t>
            </a:r>
            <a:r>
              <a:rPr lang="ru-RU" sz="2400" dirty="0"/>
              <a:t> соответствующей стороны, альвеолярный </a:t>
            </a:r>
            <a:r>
              <a:rPr lang="ru-RU" sz="2400" dirty="0" err="1"/>
              <a:t>откросток</a:t>
            </a:r>
            <a:r>
              <a:rPr lang="ru-RU" sz="2400" dirty="0"/>
              <a:t> и слизистая оболочка, мягкие ткани нижней губы и подбородка.</a:t>
            </a:r>
          </a:p>
          <a:p>
            <a:endParaRPr lang="ru-RU" sz="400" dirty="0"/>
          </a:p>
          <a:p>
            <a:pPr indent="447675" algn="just"/>
            <a:r>
              <a:rPr lang="ru-RU" i="1" dirty="0"/>
              <a:t>Блокады ветвей нижнечелюстного нерва достигают, вводя раствор анестетика около нижнечелюстного, подбородочного, овального (стволовая анестезия всей трети ветви) отверстий, а также в клетчатку </a:t>
            </a:r>
            <a:r>
              <a:rPr lang="ru-RU" i="1" dirty="0" err="1"/>
              <a:t>крыловидночелюстного</a:t>
            </a:r>
            <a:r>
              <a:rPr lang="ru-RU" i="1" dirty="0"/>
              <a:t> и </a:t>
            </a:r>
            <a:r>
              <a:rPr lang="ru-RU" i="1" dirty="0" err="1"/>
              <a:t>крыловидновисочного</a:t>
            </a:r>
            <a:r>
              <a:rPr lang="ru-RU" i="1" dirty="0"/>
              <a:t> пространства.</a:t>
            </a:r>
          </a:p>
        </p:txBody>
      </p:sp>
      <p:pic>
        <p:nvPicPr>
          <p:cNvPr id="2050" name="Picture 2" descr="http://www.32top.ru/image/Article/original/17313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69736"/>
            <a:ext cx="4176464" cy="30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rkozis.ru/wp-content/uploads/2016/01/%D0%BC%D0%B5%D0%BD%D1%82.%D0%B2%D0%BD%D0%B5-%D1%80%D0%BE%D1%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80300"/>
            <a:ext cx="3600400" cy="3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991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05" y="140434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На верхней челюсти.</a:t>
            </a:r>
          </a:p>
          <a:p>
            <a:endParaRPr lang="ru-RU" sz="2800" dirty="0"/>
          </a:p>
          <a:p>
            <a:r>
              <a:rPr lang="ru-RU" sz="2800" i="1" dirty="0" err="1"/>
              <a:t>Туберальная</a:t>
            </a:r>
            <a:r>
              <a:rPr lang="ru-RU" sz="2800" dirty="0"/>
              <a:t> </a:t>
            </a:r>
            <a:r>
              <a:rPr lang="ru-RU" sz="2800" i="1" dirty="0"/>
              <a:t> (у отверстий бугра верхней челюсти, </a:t>
            </a:r>
            <a:r>
              <a:rPr lang="ru-RU" sz="2800" dirty="0"/>
              <a:t>) </a:t>
            </a:r>
            <a:r>
              <a:rPr lang="ru-RU" sz="2800" i="1" dirty="0"/>
              <a:t>верхние задние альвеолярные отверстия) </a:t>
            </a:r>
            <a:r>
              <a:rPr lang="ru-RU" sz="2800" dirty="0"/>
              <a:t>– проводится для обезболивания верхних моляров, окружающего их альвеолярного отростка, слизистой оболочки (в том числе гайморовой пазухи).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" b="3770"/>
          <a:stretch/>
        </p:blipFill>
        <p:spPr bwMode="auto">
          <a:xfrm>
            <a:off x="5555785" y="3429587"/>
            <a:ext cx="3300812" cy="289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Проведение туберальной анестез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6" y="3429587"/>
            <a:ext cx="3760389" cy="290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2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05" y="140434"/>
            <a:ext cx="86409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/>
              <a:t>Подглазничная (у подглазничного отверстия), </a:t>
            </a:r>
            <a:r>
              <a:rPr lang="ru-RU" sz="2800" dirty="0"/>
              <a:t>– к данной разновидности проводниковой анестезии прибегают при обезболивании переднего участка верхней челюсти </a:t>
            </a:r>
            <a:r>
              <a:rPr lang="ru-RU" sz="2400" dirty="0"/>
              <a:t>(верхние </a:t>
            </a:r>
            <a:r>
              <a:rPr lang="ru-RU" sz="2400" dirty="0" err="1"/>
              <a:t>премоляры</a:t>
            </a:r>
            <a:r>
              <a:rPr lang="ru-RU" sz="2400" dirty="0"/>
              <a:t>, клыки и резцы, слизистая оболочка и альвеолярный отросток с вестибулярной стороны вышеуказанных зубов, передняя стенка верхнечелюстной кости, нижнее веко, кожа подглазничной области, крыло носа).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r="6241"/>
          <a:stretch/>
        </p:blipFill>
        <p:spPr bwMode="auto">
          <a:xfrm>
            <a:off x="256355" y="3717032"/>
            <a:ext cx="3893575" cy="287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46" y="3717031"/>
            <a:ext cx="4579023" cy="287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64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2019" y="3746539"/>
            <a:ext cx="2547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/>
              <a:t>5. </a:t>
            </a:r>
            <a:r>
              <a:rPr lang="ru-RU" sz="2000" b="1" i="1" u="sng" dirty="0" err="1"/>
              <a:t>Гипнонаркоз</a:t>
            </a:r>
            <a:r>
              <a:rPr lang="ru-RU" sz="2000" b="1" i="1" u="sng" dirty="0"/>
              <a:t> </a:t>
            </a:r>
          </a:p>
          <a:p>
            <a:r>
              <a:rPr lang="ru-RU" sz="2000" b="1" i="1" u="sng" dirty="0"/>
              <a:t>6. </a:t>
            </a:r>
            <a:r>
              <a:rPr lang="ru-RU" sz="2000" b="1" i="1" u="sng" dirty="0" err="1"/>
              <a:t>Электронаркоз</a:t>
            </a:r>
            <a:endParaRPr lang="ru-RU" sz="2000" b="1" i="1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9064" y="193814"/>
            <a:ext cx="3717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I</a:t>
            </a:r>
            <a:r>
              <a:rPr lang="ru-RU" sz="2400" b="1" dirty="0"/>
              <a:t> ОБЩЕЕ ОБЕЗБОЛИВАНИЕ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2627" y="706459"/>
            <a:ext cx="40349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/>
              <a:t>1. Ингаляционный наркоз</a:t>
            </a:r>
          </a:p>
          <a:p>
            <a:r>
              <a:rPr lang="ru-RU" sz="2000" dirty="0"/>
              <a:t>(может быть с ИВЛ (искусственная вентиляция легких) и без ИВЛ</a:t>
            </a:r>
          </a:p>
          <a:p>
            <a:r>
              <a:rPr lang="ru-RU" sz="2000" dirty="0"/>
              <a:t>1.1. масочный</a:t>
            </a:r>
          </a:p>
          <a:p>
            <a:r>
              <a:rPr lang="ru-RU" sz="2000" dirty="0"/>
              <a:t>1.2. </a:t>
            </a:r>
            <a:r>
              <a:rPr lang="ru-RU" sz="2000" dirty="0" err="1"/>
              <a:t>ларингеальномасочный</a:t>
            </a:r>
            <a:endParaRPr lang="ru-RU" sz="2000" dirty="0"/>
          </a:p>
          <a:p>
            <a:r>
              <a:rPr lang="ru-RU" sz="2000" dirty="0"/>
              <a:t>1.3. </a:t>
            </a:r>
            <a:r>
              <a:rPr lang="ru-RU" sz="2000" dirty="0" err="1"/>
              <a:t>эндотрахеальный</a:t>
            </a:r>
            <a:endParaRPr lang="ru-RU" sz="2000" dirty="0"/>
          </a:p>
          <a:p>
            <a:r>
              <a:rPr lang="ru-RU" sz="2000" dirty="0"/>
              <a:t>1.4. </a:t>
            </a:r>
            <a:r>
              <a:rPr lang="ru-RU" sz="2000" dirty="0" err="1"/>
              <a:t>эндоназальный</a:t>
            </a:r>
            <a:endParaRPr lang="ru-RU" sz="2000" dirty="0"/>
          </a:p>
          <a:p>
            <a:r>
              <a:rPr lang="ru-RU" sz="2000" dirty="0"/>
              <a:t>1.5. пероральный</a:t>
            </a:r>
          </a:p>
          <a:p>
            <a:r>
              <a:rPr lang="ru-RU" sz="2000" b="1" i="1" u="sng" dirty="0"/>
              <a:t>2. Неингаляционный наркоз</a:t>
            </a:r>
          </a:p>
          <a:p>
            <a:r>
              <a:rPr lang="ru-RU" sz="2000" dirty="0"/>
              <a:t>2.1. внутривенный</a:t>
            </a:r>
          </a:p>
          <a:p>
            <a:r>
              <a:rPr lang="ru-RU" sz="2000" dirty="0"/>
              <a:t>2.2. внутримышечный</a:t>
            </a: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52019" y="735590"/>
            <a:ext cx="38884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/>
              <a:t>3. Комбинированное обезболивание</a:t>
            </a:r>
          </a:p>
          <a:p>
            <a:r>
              <a:rPr lang="ru-RU" sz="2000" dirty="0"/>
              <a:t>3.1. </a:t>
            </a:r>
            <a:r>
              <a:rPr lang="ru-RU" sz="2000" dirty="0" err="1"/>
              <a:t>нейролептанальгезия</a:t>
            </a:r>
            <a:r>
              <a:rPr lang="ru-RU" sz="2000" dirty="0"/>
              <a:t> (НЛА)</a:t>
            </a:r>
          </a:p>
          <a:p>
            <a:r>
              <a:rPr lang="ru-RU" sz="2000" dirty="0"/>
              <a:t>3.2. </a:t>
            </a:r>
            <a:r>
              <a:rPr lang="ru-RU" sz="2000" dirty="0" err="1"/>
              <a:t>атаралгезия</a:t>
            </a:r>
            <a:r>
              <a:rPr lang="ru-RU" sz="2000" dirty="0"/>
              <a:t> (АА)</a:t>
            </a:r>
          </a:p>
          <a:p>
            <a:r>
              <a:rPr lang="ru-RU" sz="2000" b="1" i="1" u="sng" dirty="0"/>
              <a:t>4. Сочетанный (потенцированный) наркоз</a:t>
            </a:r>
          </a:p>
          <a:p>
            <a:r>
              <a:rPr lang="ru-RU" sz="2000" dirty="0"/>
              <a:t>4.1 специфическая </a:t>
            </a:r>
            <a:r>
              <a:rPr lang="ru-RU" sz="2000" dirty="0" err="1"/>
              <a:t>премедикация</a:t>
            </a:r>
            <a:endParaRPr lang="ru-RU" sz="2000" dirty="0"/>
          </a:p>
          <a:p>
            <a:r>
              <a:rPr lang="ru-RU" sz="2000" dirty="0"/>
              <a:t>4.2. неспецифическая </a:t>
            </a:r>
            <a:r>
              <a:rPr lang="ru-RU" sz="2000" dirty="0" err="1"/>
              <a:t>премедикация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2627" y="4460757"/>
            <a:ext cx="37687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/>
              <a:t>7. По количеству используемых анестетиков наркоз</a:t>
            </a:r>
          </a:p>
          <a:p>
            <a:r>
              <a:rPr lang="ru-RU" sz="2000" dirty="0"/>
              <a:t>7.1. однокомпонентный</a:t>
            </a:r>
          </a:p>
          <a:p>
            <a:r>
              <a:rPr lang="ru-RU" sz="2000" dirty="0"/>
              <a:t>7.2. многокомпонентный (комбинированный)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52019" y="4614646"/>
            <a:ext cx="3411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/>
              <a:t>8. По пути введения наркоз</a:t>
            </a:r>
          </a:p>
          <a:p>
            <a:r>
              <a:rPr lang="ru-RU" sz="2000" dirty="0"/>
              <a:t>8.1. ингаляционный</a:t>
            </a:r>
          </a:p>
          <a:p>
            <a:r>
              <a:rPr lang="ru-RU" sz="2000" dirty="0"/>
              <a:t>8.2. внутривенный</a:t>
            </a:r>
          </a:p>
          <a:p>
            <a:r>
              <a:rPr lang="ru-RU" sz="2000" dirty="0"/>
              <a:t>8.3. внутримышечный</a:t>
            </a:r>
          </a:p>
        </p:txBody>
      </p:sp>
    </p:spTree>
    <p:extLst>
      <p:ext uri="{BB962C8B-B14F-4D97-AF65-F5344CB8AC3E}">
        <p14:creationId xmlns:p14="http://schemas.microsoft.com/office/powerpoint/2010/main" val="1961588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05" y="140434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Резцовая/</a:t>
            </a:r>
            <a:r>
              <a:rPr lang="ru-RU" sz="2800" i="1" dirty="0" err="1"/>
              <a:t>инцизивная</a:t>
            </a:r>
            <a:r>
              <a:rPr lang="ru-RU" sz="2800" i="1" dirty="0"/>
              <a:t> (у резцового отверстия)</a:t>
            </a:r>
            <a:r>
              <a:rPr lang="ru-RU" sz="2800" dirty="0"/>
              <a:t>– после выполнения данной анестезии выключается </a:t>
            </a:r>
            <a:r>
              <a:rPr lang="ru-RU" sz="2800" dirty="0" err="1"/>
              <a:t>носонебный</a:t>
            </a:r>
            <a:r>
              <a:rPr lang="ru-RU" sz="2800" dirty="0"/>
              <a:t> нерв, при этом обезболиваются зубы от клыка до клыка и слизистая оболочка твердого неба.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854202" cy="315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3" y="2492897"/>
            <a:ext cx="4049565" cy="305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6449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04" y="140434"/>
            <a:ext cx="87300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Небная/</a:t>
            </a:r>
            <a:r>
              <a:rPr lang="ru-RU" sz="2800" i="1" dirty="0" err="1"/>
              <a:t>палатинальная</a:t>
            </a:r>
            <a:r>
              <a:rPr lang="ru-RU" sz="2800" i="1" dirty="0"/>
              <a:t> (у большого небного отверстия) </a:t>
            </a:r>
            <a:r>
              <a:rPr lang="ru-RU" sz="2800" dirty="0"/>
              <a:t>– обезболивание большого небного нерва, который выходит на твердом небе через одноименный канал (на 5 мм. кпереди от задней границы твердого неба). Обезболиваются зубы соответствующей стороны (от клыка до последнего моляра), слизистая оболочка и костная ткань твердого нёба.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r="5628"/>
          <a:stretch/>
        </p:blipFill>
        <p:spPr bwMode="auto">
          <a:xfrm>
            <a:off x="234404" y="3356993"/>
            <a:ext cx="3714542" cy="330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/>
          <a:stretch/>
        </p:blipFill>
        <p:spPr bwMode="auto">
          <a:xfrm>
            <a:off x="4043604" y="3356993"/>
            <a:ext cx="4828814" cy="330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353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628800"/>
            <a:ext cx="8229600" cy="4895850"/>
          </a:xfrm>
        </p:spPr>
        <p:txBody>
          <a:bodyPr>
            <a:normAutofit/>
          </a:bodyPr>
          <a:lstStyle/>
          <a:p>
            <a:pPr marL="609600" indent="-609600" algn="ctr">
              <a:buFontTx/>
              <a:buNone/>
            </a:pPr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и осложнения при проведении местного обезболивания, их профилактика.</a:t>
            </a:r>
          </a:p>
          <a:p>
            <a:pPr marL="609600" indent="-609600" algn="ctr">
              <a:buFontTx/>
              <a:buNone/>
            </a:pPr>
            <a:endParaRPr lang="ru-RU" alt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804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Осложнения при местной анестезии могут проявляться нарушением общего состояния организма и изменением местных тканей. </a:t>
            </a:r>
          </a:p>
          <a:p>
            <a:endParaRPr lang="ru-RU" sz="2400" dirty="0"/>
          </a:p>
          <a:p>
            <a:r>
              <a:rPr lang="ru-RU" sz="2400" dirty="0"/>
              <a:t>Их целесообразно разделить на две группы:</a:t>
            </a:r>
          </a:p>
          <a:p>
            <a:r>
              <a:rPr lang="ru-RU" sz="2400" dirty="0"/>
              <a:t>1.Общие (или системные) осложнения, вызывающие изменения общего состояния организма.</a:t>
            </a:r>
          </a:p>
          <a:p>
            <a:r>
              <a:rPr lang="ru-RU" sz="2400" dirty="0"/>
              <a:t>2. Местные осложнения, вызывающие изменения местных тканей, непосредственно в месте введения препарата или в челюстно-лицевой области.</a:t>
            </a:r>
          </a:p>
          <a:p>
            <a:endParaRPr lang="ru-RU" sz="2400" dirty="0"/>
          </a:p>
          <a:p>
            <a:r>
              <a:rPr lang="ru-RU" sz="2400" dirty="0"/>
              <a:t>А также осложнения классифицируют на:</a:t>
            </a:r>
          </a:p>
          <a:p>
            <a:r>
              <a:rPr lang="ru-RU" sz="2400" dirty="0"/>
              <a:t>1. Ранние, выявляющиеся сразу же после инъекции или во время операции.</a:t>
            </a:r>
          </a:p>
          <a:p>
            <a:r>
              <a:rPr lang="ru-RU" sz="2400" dirty="0"/>
              <a:t>2. Поздние, развивающиеся через сутки и позже после инъекции.</a:t>
            </a:r>
          </a:p>
        </p:txBody>
      </p:sp>
    </p:spTree>
    <p:extLst>
      <p:ext uri="{BB962C8B-B14F-4D97-AF65-F5344CB8AC3E}">
        <p14:creationId xmlns:p14="http://schemas.microsoft.com/office/powerpoint/2010/main" val="14959796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6691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Все «инъекционные» осложнения можно разделить на следующие группы:</a:t>
            </a:r>
          </a:p>
          <a:p>
            <a:r>
              <a:rPr lang="ru-RU" sz="2400" dirty="0"/>
              <a:t>1. общие осложнения, возникающие во время и сразу же после инъекции анестезирующего раствора;</a:t>
            </a:r>
          </a:p>
          <a:p>
            <a:r>
              <a:rPr lang="ru-RU" sz="2400" dirty="0"/>
              <a:t>2. общие осложнения, выявляющиеся через некоторое время после инъекции;</a:t>
            </a:r>
          </a:p>
          <a:p>
            <a:r>
              <a:rPr lang="ru-RU" sz="2400" dirty="0"/>
              <a:t>3. местные осложнения, проявляющиеся во время или сразу же после инъекции;</a:t>
            </a:r>
          </a:p>
          <a:p>
            <a:r>
              <a:rPr lang="ru-RU" sz="2400" dirty="0"/>
              <a:t>4. местные осложнения, развивающиеся спустя некоторое время после анестезии;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037" y="3789040"/>
            <a:ext cx="3906180" cy="26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19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22" y="90872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Для профилактики местных осложнений инъекционного обезболивания необходимо:</a:t>
            </a:r>
          </a:p>
          <a:p>
            <a:r>
              <a:rPr lang="ru-RU" sz="2000" dirty="0"/>
              <a:t>1. Соблюдать технику проведения анестезии:</a:t>
            </a:r>
          </a:p>
          <a:p>
            <a:r>
              <a:rPr lang="ru-RU" sz="2000" dirty="0"/>
              <a:t>– проводить аспирационную пробу для предотвращения внутрисосудистого введения анестетика;</a:t>
            </a:r>
          </a:p>
          <a:p>
            <a:r>
              <a:rPr lang="ru-RU" sz="2000" dirty="0"/>
              <a:t>– </a:t>
            </a:r>
            <a:r>
              <a:rPr lang="ru-RU" sz="2000" dirty="0" err="1"/>
              <a:t>гидропрепарировать</a:t>
            </a:r>
            <a:r>
              <a:rPr lang="ru-RU" sz="2000" dirty="0"/>
              <a:t> мягкие ткани предпосылкой анестетика</a:t>
            </a:r>
          </a:p>
          <a:p>
            <a:r>
              <a:rPr lang="ru-RU" sz="2000" dirty="0"/>
              <a:t>перед продвижением иглы;</a:t>
            </a:r>
          </a:p>
          <a:p>
            <a:r>
              <a:rPr lang="ru-RU" sz="2000" dirty="0"/>
              <a:t>– медленно, без давления, вводить в ткани </a:t>
            </a:r>
            <a:r>
              <a:rPr lang="ru-RU" sz="2000" dirty="0" err="1"/>
              <a:t>местноанестезирующие</a:t>
            </a:r>
            <a:r>
              <a:rPr lang="ru-RU" sz="2000" dirty="0"/>
              <a:t> растворы, содержащие вазоконстриктор.</a:t>
            </a:r>
          </a:p>
          <a:p>
            <a:r>
              <a:rPr lang="ru-RU" sz="2000" dirty="0"/>
              <a:t>2. Для профилактики инфицирования тканей пациента не использовать одну </a:t>
            </a:r>
            <a:r>
              <a:rPr lang="ru-RU" sz="2000" dirty="0" err="1"/>
              <a:t>карпулу</a:t>
            </a:r>
            <a:r>
              <a:rPr lang="ru-RU" sz="2000" dirty="0"/>
              <a:t> для анестезии нескольким пациентам из-за возможности аспирации анестетика обратно в шприц.</a:t>
            </a:r>
          </a:p>
          <a:p>
            <a:r>
              <a:rPr lang="ru-RU" sz="2000" dirty="0"/>
              <a:t>3. Предупреждать пациента об уколе.</a:t>
            </a:r>
          </a:p>
          <a:p>
            <a:r>
              <a:rPr lang="ru-RU" sz="2000" dirty="0"/>
              <a:t>4. Применять освоенные современные </a:t>
            </a:r>
            <a:r>
              <a:rPr lang="ru-RU" sz="2000" dirty="0" err="1"/>
              <a:t>карпульные</a:t>
            </a:r>
            <a:r>
              <a:rPr lang="ru-RU" sz="2000" dirty="0"/>
              <a:t> технологии.</a:t>
            </a:r>
          </a:p>
          <a:p>
            <a:r>
              <a:rPr lang="ru-RU" sz="2000" dirty="0"/>
              <a:t>5. Проводить перед инъекцией поверхностную аппликационную анестезию.</a:t>
            </a:r>
          </a:p>
          <a:p>
            <a:r>
              <a:rPr lang="ru-RU" sz="2000" dirty="0"/>
              <a:t>6. </a:t>
            </a:r>
            <a:r>
              <a:rPr lang="ru-RU" sz="2000" dirty="0" err="1"/>
              <a:t>Вкол</a:t>
            </a:r>
            <a:r>
              <a:rPr lang="ru-RU" sz="2000" dirty="0"/>
              <a:t> иглы в ткани проводить на высоте глубокого вдоха пациента. </a:t>
            </a:r>
          </a:p>
        </p:txBody>
      </p:sp>
    </p:spTree>
    <p:extLst>
      <p:ext uri="{BB962C8B-B14F-4D97-AF65-F5344CB8AC3E}">
        <p14:creationId xmlns:p14="http://schemas.microsoft.com/office/powerpoint/2010/main" val="2295156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86044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 местным осложнениям относятся: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Повреждение стенки кровеносного сосуда приводит к образованию гематомы и болезненной припухлости;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Ишемия мягких тканей;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Парез нервных окончаний мимической мускулатуры;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Кровотечение из раневого канала;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Возможно кровотечение из носа при неаккуратном проведении резцовой анестезии;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Развитие мышечной контрактуры;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Диплопия при попадании иглы в канал глазного нерва при выполнении </a:t>
            </a:r>
            <a:r>
              <a:rPr lang="ru-RU" sz="2400" dirty="0" err="1"/>
              <a:t>инфраорбитальной</a:t>
            </a:r>
            <a:r>
              <a:rPr lang="ru-RU" sz="2400" dirty="0"/>
              <a:t> анестезии;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Перелом иглы;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Воздушная эмфизема ткани;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Инфицирование мягких тканей при выполнении манипуляций нестерильными инструментами;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Ошибочное введение других растворов вместо анестетика;</a:t>
            </a:r>
          </a:p>
        </p:txBody>
      </p:sp>
    </p:spTree>
    <p:extLst>
      <p:ext uri="{BB962C8B-B14F-4D97-AF65-F5344CB8AC3E}">
        <p14:creationId xmlns:p14="http://schemas.microsoft.com/office/powerpoint/2010/main" val="389760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 общим осложнениям относятся: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Психогенная реакция;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Аллергические реакции включают в себя:</a:t>
            </a:r>
          </a:p>
          <a:p>
            <a:r>
              <a:rPr lang="ru-RU" sz="2400" dirty="0"/>
              <a:t>1. Крапивница;</a:t>
            </a:r>
          </a:p>
          <a:p>
            <a:r>
              <a:rPr lang="ru-RU" sz="2400" dirty="0"/>
              <a:t>2. Отёк </a:t>
            </a:r>
            <a:r>
              <a:rPr lang="ru-RU" sz="2400" dirty="0" err="1"/>
              <a:t>Квинке</a:t>
            </a:r>
            <a:r>
              <a:rPr lang="ru-RU" sz="2400" dirty="0"/>
              <a:t>;</a:t>
            </a:r>
          </a:p>
          <a:p>
            <a:r>
              <a:rPr lang="ru-RU" sz="2400" dirty="0"/>
              <a:t>3. Анафилактический шок;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Обморок;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Коллапс;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Токсическое реакции на раствор анестетика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Гипертонический криз;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Ишемия миокарда;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Аритмия;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Астматический статус;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Судорожные состояния;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Гипогликемическая кома. </a:t>
            </a:r>
            <a:r>
              <a:rPr lang="ru-RU" sz="2400" dirty="0" err="1"/>
              <a:t>Кетоацидомичекая</a:t>
            </a:r>
            <a:r>
              <a:rPr lang="ru-RU" sz="2400" dirty="0"/>
              <a:t> кома;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Острая дыхательная недостаточность;</a:t>
            </a:r>
          </a:p>
        </p:txBody>
      </p:sp>
    </p:spTree>
    <p:extLst>
      <p:ext uri="{BB962C8B-B14F-4D97-AF65-F5344CB8AC3E}">
        <p14:creationId xmlns:p14="http://schemas.microsoft.com/office/powerpoint/2010/main" val="71005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087" y="2579220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/>
              <a:t>2. Инъекционная анестезия</a:t>
            </a:r>
          </a:p>
          <a:p>
            <a:r>
              <a:rPr lang="ru-RU" i="1" u="sng" dirty="0"/>
              <a:t>2.1. Инфильтрационная анестезия</a:t>
            </a:r>
          </a:p>
          <a:p>
            <a:r>
              <a:rPr lang="ru-RU" dirty="0"/>
              <a:t>2.1.1. внутрикожная;</a:t>
            </a:r>
          </a:p>
          <a:p>
            <a:r>
              <a:rPr lang="ru-RU" dirty="0"/>
              <a:t>2.1.2. подкожная;</a:t>
            </a:r>
          </a:p>
          <a:p>
            <a:r>
              <a:rPr lang="ru-RU" dirty="0"/>
              <a:t>2.1.3. метод ползучего инфильтрата по Вишневскому А.В.;</a:t>
            </a:r>
          </a:p>
          <a:p>
            <a:r>
              <a:rPr lang="ru-RU" dirty="0"/>
              <a:t>2.1.4. подслизистая (</a:t>
            </a:r>
            <a:r>
              <a:rPr lang="ru-RU" dirty="0" err="1"/>
              <a:t>субмукозная</a:t>
            </a:r>
            <a:r>
              <a:rPr lang="ru-RU" dirty="0"/>
              <a:t>);</a:t>
            </a:r>
          </a:p>
          <a:p>
            <a:r>
              <a:rPr lang="ru-RU" dirty="0"/>
              <a:t>2.1.5. </a:t>
            </a:r>
            <a:r>
              <a:rPr lang="ru-RU" dirty="0" err="1"/>
              <a:t>супрапериостальиая</a:t>
            </a:r>
            <a:r>
              <a:rPr lang="ru-RU" dirty="0"/>
              <a:t>;</a:t>
            </a:r>
          </a:p>
          <a:p>
            <a:r>
              <a:rPr lang="ru-RU" dirty="0"/>
              <a:t>2.1.6. </a:t>
            </a:r>
            <a:r>
              <a:rPr lang="ru-RU" dirty="0" err="1"/>
              <a:t>поднадкостничная</a:t>
            </a:r>
            <a:r>
              <a:rPr lang="ru-RU" dirty="0"/>
              <a:t>;</a:t>
            </a:r>
          </a:p>
          <a:p>
            <a:r>
              <a:rPr lang="ru-RU" dirty="0"/>
              <a:t>2.1.7. внутрикостная;</a:t>
            </a:r>
          </a:p>
          <a:p>
            <a:r>
              <a:rPr lang="ru-RU" dirty="0"/>
              <a:t>2.1.8. </a:t>
            </a:r>
            <a:r>
              <a:rPr lang="ru-RU" dirty="0" err="1"/>
              <a:t>интралигаментарная</a:t>
            </a:r>
            <a:r>
              <a:rPr lang="ru-RU" dirty="0"/>
              <a:t>;</a:t>
            </a:r>
          </a:p>
          <a:p>
            <a:r>
              <a:rPr lang="ru-RU" dirty="0"/>
              <a:t>2.1.9. </a:t>
            </a:r>
            <a:r>
              <a:rPr lang="ru-RU" dirty="0" err="1"/>
              <a:t>интрапапиллярная</a:t>
            </a:r>
            <a:r>
              <a:rPr lang="ru-RU" dirty="0"/>
              <a:t>;</a:t>
            </a:r>
          </a:p>
          <a:p>
            <a:r>
              <a:rPr lang="ru-RU" dirty="0"/>
              <a:t>2.1.10. </a:t>
            </a:r>
            <a:r>
              <a:rPr lang="ru-RU" dirty="0" err="1"/>
              <a:t>внутрипульпарная</a:t>
            </a:r>
            <a:r>
              <a:rPr lang="ru-RU" dirty="0"/>
              <a:t>.</a:t>
            </a:r>
          </a:p>
          <a:p>
            <a:r>
              <a:rPr lang="ru-RU" i="1" u="sng" dirty="0"/>
              <a:t>2.2. Инфильтрационная </a:t>
            </a:r>
            <a:r>
              <a:rPr lang="ru-RU" i="1" u="sng" dirty="0" err="1"/>
              <a:t>безыгольная</a:t>
            </a:r>
            <a:r>
              <a:rPr lang="ru-RU" i="1" u="sng" dirty="0"/>
              <a:t> анестезия</a:t>
            </a:r>
          </a:p>
          <a:p>
            <a:r>
              <a:rPr lang="ru-RU" dirty="0"/>
              <a:t>2.2.1. (БИ-8);</a:t>
            </a:r>
          </a:p>
          <a:p>
            <a:r>
              <a:rPr lang="ru-RU" dirty="0"/>
              <a:t>2.2.2. JET-анестезия.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82552" y="25271"/>
            <a:ext cx="4195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II. МЕСТНОЕ ОБЕЗБОЛИВАНИЕ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4087" y="540499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/>
              <a:t>1. </a:t>
            </a:r>
            <a:r>
              <a:rPr lang="ru-RU" b="1" i="1" u="sng" dirty="0" err="1"/>
              <a:t>Неинъекционная</a:t>
            </a:r>
            <a:r>
              <a:rPr lang="ru-RU" b="1" i="1" u="sng" dirty="0"/>
              <a:t> анестезия</a:t>
            </a:r>
            <a:r>
              <a:rPr lang="ru-RU" b="1" dirty="0"/>
              <a:t> </a:t>
            </a:r>
            <a:r>
              <a:rPr lang="ru-RU" dirty="0"/>
              <a:t>(аппликационная, поверхностная,</a:t>
            </a:r>
          </a:p>
          <a:p>
            <a:r>
              <a:rPr lang="ru-RU" dirty="0"/>
              <a:t>контактная, терминальная)</a:t>
            </a:r>
          </a:p>
          <a:p>
            <a:r>
              <a:rPr lang="ru-RU" dirty="0"/>
              <a:t>1.1. аппликационная анестезия кожных покровов;</a:t>
            </a:r>
          </a:p>
          <a:p>
            <a:r>
              <a:rPr lang="ru-RU" dirty="0"/>
              <a:t>1.2. аппликационная анестезия слизистой оболочки полости рта или носа;</a:t>
            </a:r>
          </a:p>
          <a:p>
            <a:r>
              <a:rPr lang="ru-RU" dirty="0"/>
              <a:t>1.3. аппликационная анестезия твердых тканей зуба;</a:t>
            </a:r>
          </a:p>
          <a:p>
            <a:r>
              <a:rPr lang="ru-RU" dirty="0"/>
              <a:t>1.4. аппликационная анестезия пульпы.</a:t>
            </a:r>
          </a:p>
        </p:txBody>
      </p:sp>
    </p:spTree>
    <p:extLst>
      <p:ext uri="{BB962C8B-B14F-4D97-AF65-F5344CB8AC3E}">
        <p14:creationId xmlns:p14="http://schemas.microsoft.com/office/powerpoint/2010/main" val="346667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3244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/>
              <a:t>2.3. Проводниковая (регионарная)</a:t>
            </a:r>
          </a:p>
          <a:p>
            <a:r>
              <a:rPr lang="ru-RU" dirty="0"/>
              <a:t>2.3.1. </a:t>
            </a:r>
            <a:r>
              <a:rPr lang="ru-RU" dirty="0" err="1"/>
              <a:t>инфраорбитальная</a:t>
            </a:r>
            <a:r>
              <a:rPr lang="ru-RU" dirty="0"/>
              <a:t> (</a:t>
            </a:r>
            <a:r>
              <a:rPr lang="ru-RU" dirty="0" err="1"/>
              <a:t>внутриротовая</a:t>
            </a:r>
            <a:r>
              <a:rPr lang="ru-RU" dirty="0"/>
              <a:t>, </a:t>
            </a:r>
            <a:r>
              <a:rPr lang="ru-RU" dirty="0" err="1"/>
              <a:t>внеротовая</a:t>
            </a:r>
            <a:r>
              <a:rPr lang="ru-RU" dirty="0"/>
              <a:t>);</a:t>
            </a:r>
          </a:p>
          <a:p>
            <a:r>
              <a:rPr lang="ru-RU" dirty="0"/>
              <a:t>2.3.2. резцовая, </a:t>
            </a:r>
            <a:r>
              <a:rPr lang="ru-RU" dirty="0" err="1"/>
              <a:t>носонёбная</a:t>
            </a:r>
            <a:r>
              <a:rPr lang="ru-RU" dirty="0"/>
              <a:t> (</a:t>
            </a:r>
            <a:r>
              <a:rPr lang="ru-RU" dirty="0" err="1"/>
              <a:t>внутриротовая</a:t>
            </a:r>
            <a:r>
              <a:rPr lang="ru-RU" dirty="0"/>
              <a:t>, </a:t>
            </a:r>
            <a:r>
              <a:rPr lang="ru-RU" dirty="0" err="1"/>
              <a:t>внеротовая</a:t>
            </a:r>
            <a:r>
              <a:rPr lang="ru-RU" dirty="0"/>
              <a:t>);</a:t>
            </a:r>
          </a:p>
          <a:p>
            <a:r>
              <a:rPr lang="ru-RU" dirty="0"/>
              <a:t>2.3.3. небная (</a:t>
            </a:r>
            <a:r>
              <a:rPr lang="ru-RU" dirty="0" err="1"/>
              <a:t>палатинальная</a:t>
            </a:r>
            <a:r>
              <a:rPr lang="ru-RU" dirty="0"/>
              <a:t>);</a:t>
            </a:r>
          </a:p>
          <a:p>
            <a:r>
              <a:rPr lang="ru-RU" dirty="0"/>
              <a:t>2.3.4. </a:t>
            </a:r>
            <a:r>
              <a:rPr lang="ru-RU" dirty="0" err="1"/>
              <a:t>туберальная</a:t>
            </a:r>
            <a:r>
              <a:rPr lang="ru-RU" dirty="0"/>
              <a:t> по </a:t>
            </a:r>
            <a:r>
              <a:rPr lang="ru-RU" dirty="0" err="1"/>
              <a:t>Вайсблату</a:t>
            </a:r>
            <a:r>
              <a:rPr lang="ru-RU" dirty="0"/>
              <a:t> С.Н.;</a:t>
            </a:r>
          </a:p>
          <a:p>
            <a:r>
              <a:rPr lang="ru-RU" dirty="0"/>
              <a:t>2.3.5. подбородочная (ментальная) </a:t>
            </a:r>
            <a:r>
              <a:rPr lang="ru-RU" dirty="0" err="1"/>
              <a:t>внутриротовой</a:t>
            </a:r>
            <a:r>
              <a:rPr lang="ru-RU" dirty="0"/>
              <a:t> и </a:t>
            </a:r>
            <a:r>
              <a:rPr lang="ru-RU" dirty="0" err="1"/>
              <a:t>внеротовой</a:t>
            </a:r>
            <a:r>
              <a:rPr lang="ru-RU" dirty="0"/>
              <a:t> методы;</a:t>
            </a:r>
          </a:p>
          <a:p>
            <a:r>
              <a:rPr lang="ru-RU" dirty="0"/>
              <a:t>2.3.6. </a:t>
            </a:r>
            <a:r>
              <a:rPr lang="ru-RU" dirty="0" err="1"/>
              <a:t>торусальная</a:t>
            </a:r>
            <a:r>
              <a:rPr lang="ru-RU" dirty="0"/>
              <a:t>;</a:t>
            </a:r>
          </a:p>
          <a:p>
            <a:r>
              <a:rPr lang="ru-RU" dirty="0"/>
              <a:t>2.3.7. по </a:t>
            </a:r>
            <a:r>
              <a:rPr lang="ru-RU" dirty="0" err="1"/>
              <a:t>Вейсбрему</a:t>
            </a:r>
            <a:r>
              <a:rPr lang="ru-RU" dirty="0"/>
              <a:t> М.М.;</a:t>
            </a:r>
          </a:p>
          <a:p>
            <a:r>
              <a:rPr lang="ru-RU" dirty="0"/>
              <a:t>2.3.8. по </a:t>
            </a:r>
            <a:r>
              <a:rPr lang="ru-RU" dirty="0" err="1"/>
              <a:t>Берше</a:t>
            </a:r>
            <a:r>
              <a:rPr lang="ru-RU" dirty="0"/>
              <a:t>-Дубову М.Д.;</a:t>
            </a:r>
          </a:p>
          <a:p>
            <a:r>
              <a:rPr lang="ru-RU" dirty="0"/>
              <a:t>2.3.9. </a:t>
            </a:r>
            <a:r>
              <a:rPr lang="ru-RU" dirty="0" err="1"/>
              <a:t>мандибулярная</a:t>
            </a:r>
            <a:r>
              <a:rPr lang="ru-RU" dirty="0"/>
              <a:t>;</a:t>
            </a:r>
          </a:p>
          <a:p>
            <a:r>
              <a:rPr lang="ru-RU" dirty="0"/>
              <a:t>2.3.10. блокада нижнего </a:t>
            </a:r>
            <a:r>
              <a:rPr lang="ru-RU" dirty="0" err="1"/>
              <a:t>луночкового</a:t>
            </a:r>
            <a:r>
              <a:rPr lang="ru-RU" dirty="0"/>
              <a:t> нерва по </a:t>
            </a:r>
            <a:r>
              <a:rPr lang="ru-RU" dirty="0" err="1"/>
              <a:t>Гоу</a:t>
            </a:r>
            <a:r>
              <a:rPr lang="ru-RU" dirty="0"/>
              <a:t>-Гейтсу;</a:t>
            </a:r>
          </a:p>
          <a:p>
            <a:r>
              <a:rPr lang="ru-RU" dirty="0"/>
              <a:t>2.3.11. по </a:t>
            </a:r>
            <a:r>
              <a:rPr lang="ru-RU" dirty="0" err="1"/>
              <a:t>Акинози</a:t>
            </a:r>
            <a:r>
              <a:rPr lang="ru-RU" dirty="0"/>
              <a:t>;</a:t>
            </a:r>
          </a:p>
          <a:p>
            <a:endParaRPr lang="ru-RU" b="1" i="1" u="sng" dirty="0"/>
          </a:p>
          <a:p>
            <a:r>
              <a:rPr lang="ru-RU" b="1" i="1" u="sng" dirty="0"/>
              <a:t>2.4. Проводниковая обезболивание второй и третьей ветви стволов</a:t>
            </a:r>
          </a:p>
          <a:p>
            <a:r>
              <a:rPr lang="ru-RU" b="1" i="1" u="sng" dirty="0"/>
              <a:t>тройничного нерва</a:t>
            </a:r>
          </a:p>
          <a:p>
            <a:r>
              <a:rPr lang="ru-RU" dirty="0"/>
              <a:t>2.4.1. Обезболивание второй ветви тройничного нерва в крыловидной ямке</a:t>
            </a:r>
          </a:p>
          <a:p>
            <a:r>
              <a:rPr lang="ru-RU" dirty="0"/>
              <a:t>(</a:t>
            </a:r>
            <a:r>
              <a:rPr lang="ru-RU" dirty="0" err="1"/>
              <a:t>внутриротовой</a:t>
            </a:r>
            <a:r>
              <a:rPr lang="ru-RU" dirty="0"/>
              <a:t> и </a:t>
            </a:r>
            <a:r>
              <a:rPr lang="ru-RU" dirty="0" err="1"/>
              <a:t>внеротовой</a:t>
            </a:r>
            <a:r>
              <a:rPr lang="ru-RU" dirty="0"/>
              <a:t> метод);</a:t>
            </a:r>
          </a:p>
          <a:p>
            <a:r>
              <a:rPr lang="ru-RU" dirty="0"/>
              <a:t>2.4.2. по </a:t>
            </a:r>
            <a:r>
              <a:rPr lang="ru-RU" dirty="0" err="1"/>
              <a:t>Войно-Ясенецкому</a:t>
            </a:r>
            <a:r>
              <a:rPr lang="ru-RU" dirty="0"/>
              <a:t> В.Ф. (орбитальный путь);</a:t>
            </a:r>
          </a:p>
          <a:p>
            <a:r>
              <a:rPr lang="ru-RU" dirty="0"/>
              <a:t>2.4.3. по </a:t>
            </a:r>
            <a:r>
              <a:rPr lang="ru-RU" dirty="0" err="1"/>
              <a:t>Вайсблату</a:t>
            </a:r>
            <a:r>
              <a:rPr lang="ru-RU" dirty="0"/>
              <a:t> С.Н (подскулокрыловидный путь);</a:t>
            </a:r>
          </a:p>
          <a:p>
            <a:r>
              <a:rPr lang="ru-RU" dirty="0"/>
              <a:t>2.4.4. по </a:t>
            </a:r>
            <a:r>
              <a:rPr lang="ru-RU" dirty="0" err="1"/>
              <a:t>Бернадскому</a:t>
            </a:r>
            <a:r>
              <a:rPr lang="ru-RU" dirty="0"/>
              <a:t> Ю.И.-</a:t>
            </a:r>
            <a:r>
              <a:rPr lang="ru-RU" dirty="0" err="1"/>
              <a:t>Передкову</a:t>
            </a:r>
            <a:r>
              <a:rPr lang="ru-RU" dirty="0"/>
              <a:t> К.Я.;</a:t>
            </a:r>
          </a:p>
          <a:p>
            <a:r>
              <a:rPr lang="ru-RU" dirty="0"/>
              <a:t>2.4.5. по Егорову П.М.;</a:t>
            </a:r>
          </a:p>
          <a:p>
            <a:r>
              <a:rPr lang="ru-RU" dirty="0"/>
              <a:t>2.4.6. Обезболивание третьей ветви тройничного нерва у овального</a:t>
            </a:r>
          </a:p>
          <a:p>
            <a:r>
              <a:rPr lang="ru-RU" dirty="0"/>
              <a:t>отверстия (</a:t>
            </a:r>
            <a:r>
              <a:rPr lang="ru-RU" dirty="0" err="1"/>
              <a:t>внеротовой</a:t>
            </a:r>
            <a:r>
              <a:rPr lang="ru-RU" dirty="0"/>
              <a:t> метод) по </a:t>
            </a:r>
            <a:r>
              <a:rPr lang="ru-RU" dirty="0" err="1"/>
              <a:t>Вайсблату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94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24744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/>
              <a:t>3. Местная анестезия с применением физических факторов</a:t>
            </a:r>
          </a:p>
          <a:p>
            <a:r>
              <a:rPr lang="ru-RU" sz="2000" dirty="0"/>
              <a:t>3.1. </a:t>
            </a:r>
            <a:r>
              <a:rPr lang="ru-RU" sz="2000" dirty="0" err="1"/>
              <a:t>Электроанальгезия</a:t>
            </a:r>
            <a:r>
              <a:rPr lang="ru-RU" sz="2000" dirty="0"/>
              <a:t> по </a:t>
            </a:r>
            <a:r>
              <a:rPr lang="ru-RU" sz="2000" dirty="0" err="1"/>
              <a:t>Шугайлову</a:t>
            </a:r>
            <a:r>
              <a:rPr lang="ru-RU" sz="2000" dirty="0"/>
              <a:t> И.А.;</a:t>
            </a:r>
          </a:p>
          <a:p>
            <a:r>
              <a:rPr lang="ru-RU" sz="2000" dirty="0"/>
              <a:t>3.2. </a:t>
            </a:r>
            <a:r>
              <a:rPr lang="ru-RU" sz="2000" dirty="0" err="1"/>
              <a:t>Криоанальгезия</a:t>
            </a:r>
            <a:r>
              <a:rPr lang="ru-RU" sz="2000" dirty="0"/>
              <a:t> (хлорэтил);</a:t>
            </a:r>
          </a:p>
          <a:p>
            <a:r>
              <a:rPr lang="ru-RU" sz="2000" dirty="0"/>
              <a:t>3.3. </a:t>
            </a:r>
            <a:r>
              <a:rPr lang="ru-RU" sz="2000" dirty="0" err="1"/>
              <a:t>Аудианальгезия</a:t>
            </a:r>
            <a:r>
              <a:rPr lang="ru-RU" sz="2000" dirty="0"/>
              <a:t> (белый шум);</a:t>
            </a:r>
          </a:p>
          <a:p>
            <a:r>
              <a:rPr lang="ru-RU" sz="2000" dirty="0"/>
              <a:t>3.4. </a:t>
            </a:r>
            <a:r>
              <a:rPr lang="ru-RU" sz="2000" dirty="0" err="1"/>
              <a:t>Иглорефлексоанальгезия</a:t>
            </a:r>
            <a:r>
              <a:rPr lang="ru-RU" sz="2000" dirty="0"/>
              <a:t>.</a:t>
            </a:r>
          </a:p>
          <a:p>
            <a:endParaRPr lang="ru-RU" sz="2000" b="1" i="1" u="sng" dirty="0"/>
          </a:p>
          <a:p>
            <a:r>
              <a:rPr lang="ru-RU" sz="2000" b="1" i="1" u="sng" dirty="0"/>
              <a:t>4. Комбинированные (сочетанные) методы местного обезболивания</a:t>
            </a:r>
          </a:p>
          <a:p>
            <a:r>
              <a:rPr lang="ru-RU" sz="2000" dirty="0"/>
              <a:t>4.1. Инфильтрационная анестезия (гибридный метод сочетанного применения «димедрол + </a:t>
            </a:r>
            <a:r>
              <a:rPr lang="ru-RU" sz="2000" dirty="0" err="1"/>
              <a:t>лидокаин</a:t>
            </a:r>
            <a:r>
              <a:rPr lang="ru-RU" sz="2000" dirty="0"/>
              <a:t>»</a:t>
            </a:r>
          </a:p>
          <a:p>
            <a:r>
              <a:rPr lang="ru-RU" sz="2000" dirty="0"/>
              <a:t>для пациентов с отягощенным </a:t>
            </a:r>
            <a:r>
              <a:rPr lang="ru-RU" sz="2000" dirty="0" err="1"/>
              <a:t>аллергоанамнезом</a:t>
            </a:r>
            <a:r>
              <a:rPr lang="ru-RU" sz="2000" dirty="0"/>
              <a:t>);</a:t>
            </a:r>
          </a:p>
          <a:p>
            <a:r>
              <a:rPr lang="ru-RU" sz="2000" dirty="0"/>
              <a:t>4.2. комбинированный метод обезболивания пациента с психоэмоциональным компонентом</a:t>
            </a:r>
          </a:p>
          <a:p>
            <a:r>
              <a:rPr lang="ru-RU" sz="2000" dirty="0"/>
              <a:t>(применение </a:t>
            </a:r>
            <a:r>
              <a:rPr lang="ru-RU" sz="2000" dirty="0" err="1"/>
              <a:t>per</a:t>
            </a:r>
            <a:r>
              <a:rPr lang="ru-RU" sz="2000" dirty="0"/>
              <a:t> </a:t>
            </a:r>
            <a:r>
              <a:rPr lang="ru-RU" sz="2000" dirty="0" err="1"/>
              <a:t>os</a:t>
            </a:r>
            <a:r>
              <a:rPr lang="ru-RU" sz="2000" dirty="0"/>
              <a:t> </a:t>
            </a:r>
            <a:r>
              <a:rPr lang="ru-RU" sz="2000" dirty="0" err="1"/>
              <a:t>нейромедиатора</a:t>
            </a:r>
            <a:r>
              <a:rPr lang="ru-RU" sz="2000" dirty="0"/>
              <a:t> тормозного действия глицина + местная анестезия анестетиками</a:t>
            </a:r>
          </a:p>
          <a:p>
            <a:r>
              <a:rPr lang="ru-RU" sz="2000" dirty="0"/>
              <a:t>амидного ряда типа </a:t>
            </a:r>
            <a:r>
              <a:rPr lang="ru-RU" sz="2000" dirty="0" err="1"/>
              <a:t>лидокаин</a:t>
            </a:r>
            <a:r>
              <a:rPr lang="ru-RU" sz="2000" dirty="0"/>
              <a:t>, </a:t>
            </a:r>
            <a:r>
              <a:rPr lang="ru-RU" sz="2000" dirty="0" err="1"/>
              <a:t>артикаин</a:t>
            </a:r>
            <a:r>
              <a:rPr lang="ru-RU" sz="2000" dirty="0"/>
              <a:t>) 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644455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7753</TotalTime>
  <Words>3896</Words>
  <Application>Microsoft Office PowerPoint</Application>
  <PresentationFormat>Экран (4:3)</PresentationFormat>
  <Paragraphs>378</Paragraphs>
  <Slides>67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Тема Office</vt:lpstr>
      <vt:lpstr>Виды обезболивания в стоматологии. Показания и противопоказания. Местные и общие осложнения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ПРИНЦИПЫ МЕСТНОЙ АНЕСТЕЗИИ В СТОМАТОЛОГИИ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ПРИНЦИПЫ МЕСТНОЙ АНЕСТЕЗИИ В СТОМАТОЛОГИИ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ПРИНЦИПЫ МЕСТНОЙ АНЕСТЕЗИИ В СТОМАТОЛОГИИ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ПРИНЦИПЫ МЕСТНОЙ АНЕСТЕЗИИ В СТОМАТОЛОГИИ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ПРИНЦИПЫ МЕСТНОЙ АНЕСТЕЗИИ В СТОМАТОЛОГИИ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Иннервация зубов и челюстей</dc:title>
  <dc:creator>Александрова Светлана</dc:creator>
  <cp:lastModifiedBy>Эльшан Оруджов</cp:lastModifiedBy>
  <cp:revision>242</cp:revision>
  <dcterms:created xsi:type="dcterms:W3CDTF">2016-12-10T08:12:51Z</dcterms:created>
  <dcterms:modified xsi:type="dcterms:W3CDTF">2023-11-13T13:41:52Z</dcterms:modified>
</cp:coreProperties>
</file>