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66" r:id="rId9"/>
    <p:sldId id="259" r:id="rId10"/>
    <p:sldId id="260" r:id="rId11"/>
    <p:sldId id="261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3143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Алтей лекарственный – </a:t>
            </a:r>
            <a:endParaRPr lang="en-US" sz="3200" dirty="0" smtClean="0"/>
          </a:p>
          <a:p>
            <a:r>
              <a:rPr lang="en-US" sz="3200" i="1" dirty="0" err="1" smtClean="0"/>
              <a:t>Althaea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officinalis</a:t>
            </a:r>
            <a:r>
              <a:rPr lang="en-US" sz="3200" i="1" dirty="0" smtClean="0"/>
              <a:t> </a:t>
            </a:r>
            <a:endParaRPr lang="en-US" sz="3200" i="1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</a:t>
            </a:r>
            <a:r>
              <a:rPr lang="ru-RU" sz="3200" dirty="0" smtClean="0"/>
              <a:t>Мальвовые – </a:t>
            </a:r>
            <a:r>
              <a:rPr lang="en-US" sz="3200" dirty="0" err="1" smtClean="0"/>
              <a:t>Malvaceae</a:t>
            </a:r>
            <a:endParaRPr lang="ru-RU" sz="3200" dirty="0"/>
          </a:p>
        </p:txBody>
      </p:sp>
      <p:pic>
        <p:nvPicPr>
          <p:cNvPr id="6" name="Рисунок 5" descr="IMG_6454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b="4166"/>
          <a:stretch>
            <a:fillRect/>
          </a:stretch>
        </p:blipFill>
        <p:spPr>
          <a:xfrm>
            <a:off x="3929058" y="0"/>
            <a:ext cx="4658086" cy="66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Алтея корни –</a:t>
            </a:r>
            <a:r>
              <a:rPr lang="en-US" sz="3200" dirty="0" err="1" smtClean="0"/>
              <a:t>Althaeae</a:t>
            </a:r>
            <a:r>
              <a:rPr lang="en-US" sz="3200" dirty="0" smtClean="0"/>
              <a:t> radices</a:t>
            </a:r>
            <a:endParaRPr lang="ru-RU" sz="3200" dirty="0"/>
          </a:p>
        </p:txBody>
      </p:sp>
      <p:pic>
        <p:nvPicPr>
          <p:cNvPr id="4" name="Рисунок 3" descr="IMG_6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Мать-и-мачехи обыкновенной листья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err="1" smtClean="0"/>
              <a:t>Tussilaginis</a:t>
            </a:r>
            <a:r>
              <a:rPr lang="en-US" sz="2800" dirty="0" smtClean="0"/>
              <a:t> </a:t>
            </a:r>
            <a:r>
              <a:rPr lang="en-US" sz="2800" dirty="0" err="1" smtClean="0"/>
              <a:t>farfarae</a:t>
            </a:r>
            <a:r>
              <a:rPr lang="en-US" sz="2800" dirty="0" smtClean="0"/>
              <a:t> folia</a:t>
            </a:r>
            <a:endParaRPr lang="ru-RU" sz="2800" dirty="0"/>
          </a:p>
        </p:txBody>
      </p:sp>
      <p:pic>
        <p:nvPicPr>
          <p:cNvPr id="5" name="Рисунок 4" descr="IMG_6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357586" cy="50006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Подорожника большого листья – </a:t>
            </a:r>
            <a:r>
              <a:rPr lang="ru-RU" sz="2800" dirty="0" err="1" smtClean="0"/>
              <a:t>Plantaginis</a:t>
            </a:r>
            <a:r>
              <a:rPr lang="ru-RU" sz="2800" dirty="0" smtClean="0"/>
              <a:t> </a:t>
            </a:r>
            <a:r>
              <a:rPr lang="ru-RU" sz="2800" dirty="0" err="1" smtClean="0"/>
              <a:t>majoris</a:t>
            </a:r>
            <a:r>
              <a:rPr lang="ru-RU" sz="2800" dirty="0" smtClean="0"/>
              <a:t> </a:t>
            </a:r>
            <a:r>
              <a:rPr lang="ru-RU" sz="2800" dirty="0" err="1" smtClean="0"/>
              <a:t>folia</a:t>
            </a:r>
            <a:endParaRPr lang="ru-RU" sz="2800" dirty="0"/>
          </a:p>
        </p:txBody>
      </p:sp>
      <p:pic>
        <p:nvPicPr>
          <p:cNvPr id="4" name="Рисунок 3" descr="IMG_6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50112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Липы цветки </a:t>
            </a:r>
            <a:r>
              <a:rPr lang="ru-RU" sz="2800" dirty="0" smtClean="0"/>
              <a:t> -  </a:t>
            </a:r>
            <a:r>
              <a:rPr lang="en-US" sz="2800" dirty="0" err="1" smtClean="0"/>
              <a:t>Tiliae</a:t>
            </a:r>
            <a:r>
              <a:rPr lang="en-US" sz="2800" dirty="0" smtClean="0"/>
              <a:t> </a:t>
            </a:r>
            <a:r>
              <a:rPr lang="en-US" sz="2800" dirty="0" err="1" smtClean="0"/>
              <a:t>flores</a:t>
            </a:r>
            <a:endParaRPr lang="ru-RU" sz="2800" dirty="0"/>
          </a:p>
        </p:txBody>
      </p:sp>
      <p:pic>
        <p:nvPicPr>
          <p:cNvPr id="6" name="Рисунок 5" descr="IMG_6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50112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Ламинарии слоевища  -</a:t>
            </a:r>
            <a:r>
              <a:rPr lang="en-US" sz="2800" dirty="0" err="1" smtClean="0"/>
              <a:t>Laminariae</a:t>
            </a:r>
            <a:r>
              <a:rPr lang="en-US" sz="2800" dirty="0" smtClean="0"/>
              <a:t> </a:t>
            </a:r>
            <a:r>
              <a:rPr lang="en-US" sz="2800" dirty="0" err="1" smtClean="0"/>
              <a:t>thalli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IMG_6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071546"/>
            <a:ext cx="3357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Подорожник большой – </a:t>
            </a:r>
            <a:r>
              <a:rPr lang="ru-RU" sz="3200" i="1" dirty="0" err="1" smtClean="0"/>
              <a:t>Plantago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major</a:t>
            </a:r>
            <a:r>
              <a:rPr lang="ru-RU" sz="3200" i="1" dirty="0" smtClean="0"/>
              <a:t> </a:t>
            </a:r>
            <a:r>
              <a:rPr lang="ru-RU" sz="3200" dirty="0" smtClean="0"/>
              <a:t>L.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</a:t>
            </a:r>
            <a:r>
              <a:rPr lang="ru-RU" sz="3200" dirty="0" smtClean="0"/>
              <a:t>Подорожниковые – </a:t>
            </a:r>
            <a:r>
              <a:rPr lang="ru-RU" sz="3200" dirty="0" err="1" smtClean="0"/>
              <a:t>Plantaginaceae</a:t>
            </a:r>
            <a:endParaRPr lang="ru-RU" sz="3200" dirty="0"/>
          </a:p>
        </p:txBody>
      </p:sp>
      <p:pic>
        <p:nvPicPr>
          <p:cNvPr id="4" name="Рисунок 3" descr="IMG_6455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r="10937" b="15625"/>
          <a:stretch>
            <a:fillRect/>
          </a:stretch>
        </p:blipFill>
        <p:spPr>
          <a:xfrm>
            <a:off x="4000496" y="428604"/>
            <a:ext cx="4071950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Лен обыкновенный – </a:t>
            </a:r>
            <a:r>
              <a:rPr lang="en-US" sz="3200" i="1" dirty="0" err="1" smtClean="0"/>
              <a:t>Linum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usitatissimum</a:t>
            </a:r>
            <a:r>
              <a:rPr lang="en-US" sz="3200" i="1" dirty="0" smtClean="0"/>
              <a:t> </a:t>
            </a:r>
            <a:r>
              <a:rPr lang="en-US" sz="3200" dirty="0" smtClean="0"/>
              <a:t>L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</a:t>
            </a:r>
            <a:r>
              <a:rPr lang="ru-RU" sz="3200" dirty="0" smtClean="0"/>
              <a:t>Льновые – </a:t>
            </a:r>
            <a:r>
              <a:rPr lang="en-US" sz="3200" dirty="0" err="1" smtClean="0"/>
              <a:t>Linacea</a:t>
            </a:r>
            <a:endParaRPr lang="ru-RU" sz="3200" dirty="0"/>
          </a:p>
        </p:txBody>
      </p:sp>
      <p:pic>
        <p:nvPicPr>
          <p:cNvPr id="4" name="Рисунок 3" descr="IMG_6452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12500" t="3125" b="9375"/>
          <a:stretch>
            <a:fillRect/>
          </a:stretch>
        </p:blipFill>
        <p:spPr>
          <a:xfrm>
            <a:off x="4714876" y="357166"/>
            <a:ext cx="400049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Мать-и-мачеха обыкновенная – </a:t>
            </a:r>
            <a:r>
              <a:rPr lang="ru-RU" sz="3200" i="1" dirty="0" err="1" smtClean="0"/>
              <a:t>Tussilago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farfara</a:t>
            </a:r>
            <a:r>
              <a:rPr lang="ru-RU" sz="3200" i="1" dirty="0" smtClean="0"/>
              <a:t> </a:t>
            </a:r>
            <a:r>
              <a:rPr lang="ru-RU" sz="3200" dirty="0" smtClean="0"/>
              <a:t>L.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</a:t>
            </a:r>
            <a:r>
              <a:rPr lang="ru-RU" sz="3200" dirty="0" smtClean="0"/>
              <a:t>Астровые – </a:t>
            </a:r>
            <a:r>
              <a:rPr lang="ru-RU" sz="3200" dirty="0" err="1" smtClean="0"/>
              <a:t>Asteraceae</a:t>
            </a:r>
            <a:endParaRPr lang="ru-RU" sz="3200" dirty="0"/>
          </a:p>
        </p:txBody>
      </p:sp>
      <p:pic>
        <p:nvPicPr>
          <p:cNvPr id="5" name="Рисунок 4" descr="IMG_6453.JPG"/>
          <p:cNvPicPr>
            <a:picLocks noChangeAspect="1"/>
          </p:cNvPicPr>
          <p:nvPr/>
        </p:nvPicPr>
        <p:blipFill>
          <a:blip r:embed="rId2" cstate="print"/>
          <a:srcRect t="3125" r="6250" b="6250"/>
          <a:stretch>
            <a:fillRect/>
          </a:stretch>
        </p:blipFill>
        <p:spPr>
          <a:xfrm>
            <a:off x="4429124" y="285728"/>
            <a:ext cx="4286264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Белокопытник ложный  - </a:t>
            </a:r>
            <a:endParaRPr lang="en-US" sz="3200" dirty="0" smtClean="0"/>
          </a:p>
          <a:p>
            <a:r>
              <a:rPr lang="en-US" sz="3200" i="1" dirty="0" err="1" smtClean="0"/>
              <a:t>Petasites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spurius</a:t>
            </a:r>
            <a:r>
              <a:rPr lang="en-US" sz="3200" i="1" dirty="0" smtClean="0"/>
              <a:t> </a:t>
            </a:r>
          </a:p>
          <a:p>
            <a:endParaRPr lang="en-US" sz="3200" dirty="0" smtClean="0"/>
          </a:p>
          <a:p>
            <a:r>
              <a:rPr lang="ru-RU" sz="3200" dirty="0" smtClean="0"/>
              <a:t>Семейство Астровые – </a:t>
            </a:r>
            <a:r>
              <a:rPr lang="en-US" sz="3200" dirty="0" err="1" smtClean="0"/>
              <a:t>Asteraceae</a:t>
            </a:r>
            <a:endParaRPr lang="ru-RU" sz="3200" dirty="0"/>
          </a:p>
        </p:txBody>
      </p:sp>
      <p:pic>
        <p:nvPicPr>
          <p:cNvPr id="5" name="Рисунок 4" descr="Белокопытник лож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5455" y="0"/>
            <a:ext cx="52585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Лопух большой </a:t>
            </a:r>
            <a:r>
              <a:rPr lang="en-US" sz="3200" dirty="0" smtClean="0"/>
              <a:t> - </a:t>
            </a:r>
            <a:r>
              <a:rPr lang="ru-RU" sz="3200" i="1" dirty="0" err="1" smtClean="0"/>
              <a:t>Arctium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lappa</a:t>
            </a:r>
            <a:r>
              <a:rPr lang="ru-RU" sz="3200" i="1" dirty="0" smtClean="0"/>
              <a:t> </a:t>
            </a:r>
            <a:r>
              <a:rPr lang="ru-RU" sz="3200" dirty="0" smtClean="0"/>
              <a:t>L</a:t>
            </a:r>
            <a:r>
              <a:rPr lang="ru-RU" sz="3200" dirty="0" smtClean="0"/>
              <a:t>.</a:t>
            </a:r>
            <a:endParaRPr lang="en-US" sz="3200" i="1" dirty="0" smtClean="0"/>
          </a:p>
          <a:p>
            <a:endParaRPr lang="en-US" sz="3200" dirty="0" smtClean="0"/>
          </a:p>
          <a:p>
            <a:r>
              <a:rPr lang="ru-RU" sz="3200" dirty="0" smtClean="0"/>
              <a:t>Семейство Астровые – </a:t>
            </a:r>
            <a:r>
              <a:rPr lang="en-US" sz="3200" dirty="0" err="1" smtClean="0"/>
              <a:t>Asteraceae</a:t>
            </a:r>
            <a:endParaRPr lang="ru-RU" sz="3200" dirty="0"/>
          </a:p>
        </p:txBody>
      </p:sp>
      <p:pic>
        <p:nvPicPr>
          <p:cNvPr id="4" name="Рисунок 3" descr="IMG_6451.JPG"/>
          <p:cNvPicPr>
            <a:picLocks noChangeAspect="1"/>
          </p:cNvPicPr>
          <p:nvPr/>
        </p:nvPicPr>
        <p:blipFill>
          <a:blip r:embed="rId2" cstate="print"/>
          <a:srcRect t="4166" r="3125" b="9375"/>
          <a:stretch>
            <a:fillRect/>
          </a:stretch>
        </p:blipFill>
        <p:spPr>
          <a:xfrm>
            <a:off x="4357686" y="357166"/>
            <a:ext cx="4429140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643050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Лип</a:t>
            </a:r>
            <a:r>
              <a:rPr lang="ru-RU" sz="3200" dirty="0" smtClean="0"/>
              <a:t>а</a:t>
            </a:r>
            <a:r>
              <a:rPr lang="it-IT" sz="3200" dirty="0" smtClean="0"/>
              <a:t> сердцевидн</a:t>
            </a:r>
            <a:r>
              <a:rPr lang="ru-RU" sz="3200" dirty="0" err="1" smtClean="0"/>
              <a:t>ая</a:t>
            </a:r>
            <a:r>
              <a:rPr lang="it-IT" sz="3200" dirty="0" smtClean="0"/>
              <a:t> </a:t>
            </a:r>
            <a:r>
              <a:rPr lang="it-IT" sz="3200" dirty="0" smtClean="0"/>
              <a:t>– </a:t>
            </a:r>
            <a:r>
              <a:rPr lang="it-IT" sz="3200" i="1" dirty="0" smtClean="0"/>
              <a:t>Tilia cordata </a:t>
            </a:r>
            <a:r>
              <a:rPr lang="it-IT" sz="3200" dirty="0" smtClean="0"/>
              <a:t>Mill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Семейство Липовые –</a:t>
            </a:r>
            <a:r>
              <a:rPr lang="ru-RU" sz="3200" dirty="0" smtClean="0"/>
              <a:t> </a:t>
            </a:r>
            <a:r>
              <a:rPr lang="en-US" sz="3200" i="1" dirty="0" err="1" smtClean="0"/>
              <a:t>Tiliaceae</a:t>
            </a:r>
            <a:endParaRPr lang="ru-RU" sz="3200" dirty="0"/>
          </a:p>
        </p:txBody>
      </p:sp>
      <p:pic>
        <p:nvPicPr>
          <p:cNvPr id="5" name="Рисунок 4" descr="Липа сердцевидная с плодами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98000"/>
            <a:ext cx="4768863" cy="66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928670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Абрикос </a:t>
            </a:r>
            <a:endParaRPr lang="ru-RU" sz="3200" dirty="0" smtClean="0"/>
          </a:p>
          <a:p>
            <a:r>
              <a:rPr lang="ru-RU" sz="3200" dirty="0" smtClean="0"/>
              <a:t>обыкновенный</a:t>
            </a:r>
            <a:r>
              <a:rPr lang="ru-RU" sz="3200" dirty="0" smtClean="0"/>
              <a:t> </a:t>
            </a:r>
            <a:r>
              <a:rPr lang="ru-RU" sz="3200" dirty="0" smtClean="0"/>
              <a:t>- </a:t>
            </a:r>
          </a:p>
          <a:p>
            <a:r>
              <a:rPr lang="en-US" sz="3200" i="1" dirty="0" err="1" smtClean="0"/>
              <a:t>Armeniaca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vulgaris</a:t>
            </a:r>
            <a:r>
              <a:rPr lang="en-US" sz="3200" i="1" dirty="0" smtClean="0"/>
              <a:t> </a:t>
            </a:r>
            <a:r>
              <a:rPr lang="en-US" sz="3200" dirty="0" smtClean="0"/>
              <a:t>Lam</a:t>
            </a:r>
            <a:r>
              <a:rPr lang="ru-RU" sz="3200" dirty="0" smtClean="0"/>
              <a:t>.</a:t>
            </a:r>
          </a:p>
          <a:p>
            <a:r>
              <a:rPr lang="en-US" sz="3200" dirty="0" smtClean="0"/>
              <a:t> </a:t>
            </a:r>
            <a:endParaRPr lang="ru-RU" sz="3200" dirty="0" smtClean="0"/>
          </a:p>
          <a:p>
            <a:r>
              <a:rPr lang="ru-RU" sz="3200" dirty="0" smtClean="0"/>
              <a:t>Семейство </a:t>
            </a:r>
          </a:p>
          <a:p>
            <a:r>
              <a:rPr lang="ru-RU" sz="3200" dirty="0" smtClean="0"/>
              <a:t>Розоцветные  - </a:t>
            </a:r>
            <a:r>
              <a:rPr lang="en-US" sz="3200" dirty="0" err="1" smtClean="0"/>
              <a:t>Rosacea</a:t>
            </a:r>
            <a:endParaRPr lang="ru-RU" sz="3200" dirty="0"/>
          </a:p>
        </p:txBody>
      </p:sp>
      <p:pic>
        <p:nvPicPr>
          <p:cNvPr id="4" name="Рисунок 3" descr="Абрик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178" y="0"/>
            <a:ext cx="4803822" cy="66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Льна посевного семена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Lini</a:t>
            </a:r>
            <a:r>
              <a:rPr lang="en-US" dirty="0" smtClean="0"/>
              <a:t> </a:t>
            </a:r>
            <a:r>
              <a:rPr lang="en-US" dirty="0" err="1" smtClean="0"/>
              <a:t>usitatissimi</a:t>
            </a:r>
            <a:r>
              <a:rPr lang="en-US" dirty="0" smtClean="0"/>
              <a:t> </a:t>
            </a:r>
            <a:r>
              <a:rPr lang="en-US" dirty="0" err="1" smtClean="0"/>
              <a:t>semina</a:t>
            </a:r>
            <a:endParaRPr lang="ru-RU" dirty="0"/>
          </a:p>
        </p:txBody>
      </p:sp>
      <p:pic>
        <p:nvPicPr>
          <p:cNvPr id="4" name="Рисунок 3" descr="IMG_6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94</Words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Льна посевного семена –  Lini usitatissimi semina</vt:lpstr>
      <vt:lpstr>Алтея корни –Althaeae radices</vt:lpstr>
      <vt:lpstr>Мать-и-мачехи обыкновенной листья –  Tussilaginis farfarae folia</vt:lpstr>
      <vt:lpstr>Подорожника большого листья – Plantaginis majoris folia</vt:lpstr>
      <vt:lpstr>Липы цветки  -  Tiliae flores</vt:lpstr>
      <vt:lpstr>Ламинарии слоевища  -Laminariae thalli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8</cp:revision>
  <dcterms:created xsi:type="dcterms:W3CDTF">2020-11-05T04:25:21Z</dcterms:created>
  <dcterms:modified xsi:type="dcterms:W3CDTF">2020-11-17T12:46:22Z</dcterms:modified>
</cp:coreProperties>
</file>