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АстМаркет" initials="А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216" y="12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027E5-C0CB-4A36-9A30-9C4B5F09E0A1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73052-06EA-4AA6-9779-6F0E5AF367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027E5-C0CB-4A36-9A30-9C4B5F09E0A1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73052-06EA-4AA6-9779-6F0E5AF367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027E5-C0CB-4A36-9A30-9C4B5F09E0A1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73052-06EA-4AA6-9779-6F0E5AF367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027E5-C0CB-4A36-9A30-9C4B5F09E0A1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73052-06EA-4AA6-9779-6F0E5AF367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027E5-C0CB-4A36-9A30-9C4B5F09E0A1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73052-06EA-4AA6-9779-6F0E5AF367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027E5-C0CB-4A36-9A30-9C4B5F09E0A1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73052-06EA-4AA6-9779-6F0E5AF367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027E5-C0CB-4A36-9A30-9C4B5F09E0A1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73052-06EA-4AA6-9779-6F0E5AF367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027E5-C0CB-4A36-9A30-9C4B5F09E0A1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73052-06EA-4AA6-9779-6F0E5AF367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027E5-C0CB-4A36-9A30-9C4B5F09E0A1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73052-06EA-4AA6-9779-6F0E5AF367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027E5-C0CB-4A36-9A30-9C4B5F09E0A1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73052-06EA-4AA6-9779-6F0E5AF367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027E5-C0CB-4A36-9A30-9C4B5F09E0A1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73052-06EA-4AA6-9779-6F0E5AF367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027E5-C0CB-4A36-9A30-9C4B5F09E0A1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A73052-06EA-4AA6-9779-6F0E5AF3673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0800000" flipV="1">
            <a:off x="685800" y="214290"/>
            <a:ext cx="7772400" cy="1571636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Лекция № 4.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«Науки о биологическом многообразии: зоология»</a:t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0298" y="5286388"/>
            <a:ext cx="6400800" cy="1252534"/>
          </a:xfrm>
        </p:spPr>
        <p:txBody>
          <a:bodyPr>
            <a:normAutofit/>
          </a:bodyPr>
          <a:lstStyle/>
          <a:p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428596" y="1990709"/>
            <a:ext cx="8072494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Многоклеточные (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Metazoa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 Теории возникновения многоклеточных. Низшие многоклеточные (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Parazoa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): Губки (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Porifera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и Пластинчатые (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Placozoa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9"/>
          <p:cNvGrpSpPr>
            <a:grpSpLocks/>
          </p:cNvGrpSpPr>
          <p:nvPr/>
        </p:nvGrpSpPr>
        <p:grpSpPr bwMode="auto">
          <a:xfrm>
            <a:off x="356056" y="332656"/>
            <a:ext cx="1257300" cy="1223962"/>
            <a:chOff x="4968" y="153"/>
            <a:chExt cx="792" cy="771"/>
          </a:xfrm>
        </p:grpSpPr>
        <p:sp>
          <p:nvSpPr>
            <p:cNvPr id="6" name="Oval 10"/>
            <p:cNvSpPr>
              <a:spLocks noChangeArrowheads="1"/>
            </p:cNvSpPr>
            <p:nvPr/>
          </p:nvSpPr>
          <p:spPr bwMode="auto">
            <a:xfrm>
              <a:off x="4968" y="156"/>
              <a:ext cx="792" cy="768"/>
            </a:xfrm>
            <a:prstGeom prst="ellipse">
              <a:avLst/>
            </a:prstGeom>
            <a:solidFill>
              <a:schemeClr val="tx1"/>
            </a:solidFill>
            <a:ln w="34925">
              <a:solidFill>
                <a:schemeClr val="tx1"/>
              </a:solidFill>
              <a:round/>
              <a:headEnd/>
              <a:tailEnd type="none" w="med" len="lg"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pic>
          <p:nvPicPr>
            <p:cNvPr id="7" name="Picture 11" descr="ЭмблВолГМУ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42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3" y="153"/>
              <a:ext cx="787" cy="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Тип Губки (</a:t>
            </a:r>
            <a:r>
              <a:rPr lang="ru-RU" b="1" dirty="0" err="1"/>
              <a:t>Porifera</a:t>
            </a:r>
            <a:r>
              <a:rPr lang="ru-RU" b="1" dirty="0"/>
              <a:t>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Всего известно 5000 видов губок</a:t>
            </a:r>
          </a:p>
          <a:p>
            <a:r>
              <a:rPr lang="ru-RU" sz="2000" dirty="0"/>
              <a:t>Губки - неподвижные прикрепленные животные, обитающие преимущественно в морях, реже в пресных водах</a:t>
            </a:r>
            <a:r>
              <a:rPr lang="ru-RU" sz="2000" dirty="0" smtClean="0"/>
              <a:t>.</a:t>
            </a:r>
            <a:endParaRPr lang="en-US" sz="2000" dirty="0" smtClean="0"/>
          </a:p>
          <a:p>
            <a:r>
              <a:rPr lang="ru-RU" sz="2000" dirty="0"/>
              <a:t>Они имеют форму наростов, ковриг, бокалов или напоминают ветвящиеся </a:t>
            </a:r>
            <a:r>
              <a:rPr lang="ru-RU" sz="2000" dirty="0" smtClean="0"/>
              <a:t>стебли</a:t>
            </a:r>
            <a:r>
              <a:rPr lang="en-US" sz="2000" dirty="0" smtClean="0"/>
              <a:t>.</a:t>
            </a:r>
          </a:p>
          <a:p>
            <a:r>
              <a:rPr lang="ru-RU" sz="2000" dirty="0"/>
              <a:t>Губки могут быть одиночными животными, но значительно чаще образуют колонии. </a:t>
            </a:r>
          </a:p>
          <a:p>
            <a:endParaRPr lang="ru-RU" sz="2000" dirty="0"/>
          </a:p>
        </p:txBody>
      </p:sp>
      <p:pic>
        <p:nvPicPr>
          <p:cNvPr id="19457" name="Picture 1" descr="C:\Users\АстМаркет\Desktop\i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950699"/>
            <a:ext cx="4133860" cy="26930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Внешнее и внутреннее строение </a:t>
            </a:r>
            <a:r>
              <a:rPr lang="ru-RU" b="1" dirty="0" smtClean="0"/>
              <a:t>губок</a:t>
            </a:r>
            <a:endParaRPr lang="ru-RU" dirty="0"/>
          </a:p>
        </p:txBody>
      </p:sp>
      <p:pic>
        <p:nvPicPr>
          <p:cNvPr id="26628" name="Picture 4" descr="C:\Users\АстМаркет\Desktop\0000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71612"/>
            <a:ext cx="9144000" cy="5286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АстМаркет\Desktop\0501030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00174"/>
            <a:ext cx="9144000" cy="5072098"/>
          </a:xfrm>
          <a:prstGeom prst="rect">
            <a:avLst/>
          </a:prstGeom>
          <a:noFill/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447816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Различают три типа морфологического строения губок: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Размножение и развитие </a:t>
            </a:r>
            <a:r>
              <a:rPr lang="ru-RU" b="1" dirty="0" smtClean="0"/>
              <a:t>губок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8674" name="Picture 2" descr="C:\Users\АстМаркет\Desktop\0015-015-Tip-Gubki-Spongia-ili-Porifera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71546"/>
            <a:ext cx="9144000" cy="5072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917596"/>
          </a:xfrm>
        </p:spPr>
        <p:txBody>
          <a:bodyPr>
            <a:normAutofit fontScale="90000"/>
          </a:bodyPr>
          <a:lstStyle/>
          <a:p>
            <a:r>
              <a:rPr lang="ru-RU" sz="3100" b="1" dirty="0"/>
              <a:t>Класс Известковые губки (</a:t>
            </a:r>
            <a:r>
              <a:rPr lang="ru-RU" sz="3100" b="1" dirty="0" err="1"/>
              <a:t>Calcispongiae</a:t>
            </a:r>
            <a:r>
              <a:rPr lang="ru-RU" sz="3100" b="1" dirty="0"/>
              <a:t>, или </a:t>
            </a:r>
            <a:r>
              <a:rPr lang="ru-RU" sz="3100" b="1" dirty="0" err="1"/>
              <a:t>Calcarea</a:t>
            </a:r>
            <a:r>
              <a:rPr lang="ru-RU" sz="3100" b="1" dirty="0"/>
              <a:t>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Это морские губки с известковым </a:t>
            </a:r>
            <a:r>
              <a:rPr lang="ru-RU" sz="2000" dirty="0" smtClean="0"/>
              <a:t>скелетом</a:t>
            </a:r>
          </a:p>
          <a:p>
            <a:r>
              <a:rPr lang="ru-RU" sz="2000" dirty="0"/>
              <a:t>Среди известковых губок встречаются одиночные бокаловидные или трубчатые формы, а также </a:t>
            </a:r>
            <a:r>
              <a:rPr lang="ru-RU" sz="2000" dirty="0" smtClean="0"/>
              <a:t>колониальные</a:t>
            </a:r>
          </a:p>
          <a:p>
            <a:r>
              <a:rPr lang="ru-RU" sz="2000" dirty="0"/>
              <a:t>Их размеры не превышают 7 см в </a:t>
            </a:r>
            <a:r>
              <a:rPr lang="ru-RU" sz="2000" dirty="0" smtClean="0"/>
              <a:t>высоту</a:t>
            </a:r>
          </a:p>
          <a:p>
            <a:r>
              <a:rPr lang="ru-RU" sz="2000" dirty="0" smtClean="0"/>
              <a:t>Представители: </a:t>
            </a:r>
            <a:r>
              <a:rPr lang="ru-RU" sz="2000" dirty="0"/>
              <a:t>бокаловидная губка </a:t>
            </a:r>
            <a:r>
              <a:rPr lang="ru-RU" sz="2000" dirty="0" err="1"/>
              <a:t>Sycon</a:t>
            </a:r>
            <a:r>
              <a:rPr lang="ru-RU" sz="2000" dirty="0"/>
              <a:t> и колониальная </a:t>
            </a:r>
            <a:r>
              <a:rPr lang="ru-RU" sz="2000" dirty="0" err="1" smtClean="0"/>
              <a:t>Leucandra</a:t>
            </a:r>
            <a:endParaRPr lang="ru-RU" sz="2000" dirty="0" smtClean="0"/>
          </a:p>
          <a:p>
            <a:endParaRPr lang="ru-RU" sz="2000" dirty="0"/>
          </a:p>
        </p:txBody>
      </p:sp>
      <p:pic>
        <p:nvPicPr>
          <p:cNvPr id="29698" name="Picture 2" descr="C:\Users\АстМаркет\Desktop\bd973e45cecb533b8e78ab82caa4ded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3571876"/>
            <a:ext cx="4824399" cy="31384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917596"/>
          </a:xfrm>
        </p:spPr>
        <p:txBody>
          <a:bodyPr>
            <a:normAutofit fontScale="90000"/>
          </a:bodyPr>
          <a:lstStyle/>
          <a:p>
            <a:r>
              <a:rPr lang="ru-RU" sz="3100" b="1" dirty="0"/>
              <a:t>Класс Стеклянные губки (</a:t>
            </a:r>
            <a:r>
              <a:rPr lang="ru-RU" sz="3100" b="1" dirty="0" err="1"/>
              <a:t>Hyalospongiae</a:t>
            </a:r>
            <a:r>
              <a:rPr lang="ru-RU" sz="3100" b="1" dirty="0"/>
              <a:t>, или </a:t>
            </a:r>
            <a:r>
              <a:rPr lang="ru-RU" sz="3100" b="1" dirty="0" err="1"/>
              <a:t>Hexaclinellida</a:t>
            </a:r>
            <a:r>
              <a:rPr lang="ru-RU" sz="3100" b="1" dirty="0"/>
              <a:t>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Преимущественно </a:t>
            </a:r>
            <a:r>
              <a:rPr lang="ru-RU" sz="2000" dirty="0"/>
              <a:t>крупные, глубоководные морские формы с кремниевым скелетом, состоящим из </a:t>
            </a:r>
            <a:r>
              <a:rPr lang="ru-RU" sz="2000" dirty="0" err="1"/>
              <a:t>шестиосных</a:t>
            </a:r>
            <a:r>
              <a:rPr lang="ru-RU" sz="2000" dirty="0"/>
              <a:t> </a:t>
            </a:r>
            <a:r>
              <a:rPr lang="ru-RU" sz="2000" dirty="0" smtClean="0"/>
              <a:t>игл</a:t>
            </a:r>
            <a:endParaRPr lang="ru-RU" sz="2000" dirty="0"/>
          </a:p>
          <a:p>
            <a:r>
              <a:rPr lang="ru-RU" sz="2000" dirty="0" smtClean="0"/>
              <a:t>Обладают </a:t>
            </a:r>
            <a:r>
              <a:rPr lang="ru-RU" sz="2000" dirty="0"/>
              <a:t>красивым ажурным скелетом и используются в качестве коллекционных объектов и сувениров</a:t>
            </a:r>
          </a:p>
        </p:txBody>
      </p:sp>
      <p:pic>
        <p:nvPicPr>
          <p:cNvPr id="30722" name="Picture 2" descr="C:\Users\АстМаркет\Desktop\0490500530480560550480560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2714620"/>
            <a:ext cx="2928958" cy="4143380"/>
          </a:xfrm>
          <a:prstGeom prst="rect">
            <a:avLst/>
          </a:prstGeom>
          <a:noFill/>
        </p:spPr>
      </p:pic>
      <p:pic>
        <p:nvPicPr>
          <p:cNvPr id="30723" name="Picture 3" descr="C:\Users\АстМаркет\Desktop\porifera1_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267456"/>
            <a:ext cx="5429251" cy="3590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/>
              <a:t>Класс Обыкновенные губки (</a:t>
            </a:r>
            <a:r>
              <a:rPr lang="ru-RU" sz="3100" b="1" dirty="0" err="1"/>
              <a:t>Demospongiae</a:t>
            </a:r>
            <a:r>
              <a:rPr lang="ru-RU" sz="3100" b="1" dirty="0"/>
              <a:t>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>
            <a:normAutofit/>
          </a:bodyPr>
          <a:lstStyle/>
          <a:p>
            <a:r>
              <a:rPr lang="ru-RU" sz="1800" dirty="0"/>
              <a:t>Класс включает подавляющее большинство современных видов </a:t>
            </a:r>
            <a:r>
              <a:rPr lang="ru-RU" sz="1800" dirty="0" smtClean="0"/>
              <a:t>губок</a:t>
            </a:r>
          </a:p>
          <a:p>
            <a:r>
              <a:rPr lang="ru-RU" sz="1800" dirty="0"/>
              <a:t>У них скелет кремниевый в сочетании со </a:t>
            </a:r>
            <a:r>
              <a:rPr lang="ru-RU" sz="1800" dirty="0" err="1"/>
              <a:t>спонгиновыми</a:t>
            </a:r>
            <a:r>
              <a:rPr lang="ru-RU" sz="1800" dirty="0"/>
              <a:t> нитями. Но у некоторых видов кремниевые иглы редуцируются и остается лишь </a:t>
            </a:r>
            <a:r>
              <a:rPr lang="ru-RU" sz="1800" dirty="0" err="1"/>
              <a:t>спонгиновый</a:t>
            </a:r>
            <a:r>
              <a:rPr lang="ru-RU" sz="1800" dirty="0"/>
              <a:t> </a:t>
            </a:r>
            <a:r>
              <a:rPr lang="ru-RU" sz="1800" dirty="0" smtClean="0"/>
              <a:t>скелет</a:t>
            </a:r>
            <a:endParaRPr lang="ru-RU" sz="1800" dirty="0"/>
          </a:p>
          <a:p>
            <a:r>
              <a:rPr lang="ru-RU" sz="1800" dirty="0"/>
              <a:t>В полосе прибоя губки обычно имеют форму наростов, ковриг, </a:t>
            </a:r>
            <a:r>
              <a:rPr lang="ru-RU" sz="1800" dirty="0" smtClean="0"/>
              <a:t>подушек.</a:t>
            </a:r>
            <a:r>
              <a:rPr lang="ru-RU" sz="1800" dirty="0"/>
              <a:t> Таковы морские губки </a:t>
            </a:r>
            <a:r>
              <a:rPr lang="ru-RU" sz="1800" dirty="0" err="1"/>
              <a:t>геодии</a:t>
            </a:r>
            <a:r>
              <a:rPr lang="ru-RU" sz="1800" dirty="0"/>
              <a:t> (</a:t>
            </a:r>
            <a:r>
              <a:rPr lang="ru-RU" sz="1800" dirty="0" err="1"/>
              <a:t>Geodia</a:t>
            </a:r>
            <a:r>
              <a:rPr lang="ru-RU" sz="1800" dirty="0"/>
              <a:t>) шаровидной формы, морские апельсины (</a:t>
            </a:r>
            <a:r>
              <a:rPr lang="ru-RU" sz="1800" dirty="0" err="1"/>
              <a:t>Tethya</a:t>
            </a:r>
            <a:r>
              <a:rPr lang="ru-RU" sz="1800" dirty="0"/>
              <a:t>), пробковые губки (</a:t>
            </a:r>
            <a:r>
              <a:rPr lang="ru-RU" sz="1800" dirty="0" err="1"/>
              <a:t>Subrites</a:t>
            </a:r>
            <a:r>
              <a:rPr lang="ru-RU" sz="1800" dirty="0"/>
              <a:t>). </a:t>
            </a:r>
            <a:endParaRPr lang="ru-RU" sz="1800" dirty="0" smtClean="0"/>
          </a:p>
          <a:p>
            <a:r>
              <a:rPr lang="ru-RU" sz="1800" dirty="0"/>
              <a:t>К промысловым губкам относится туалетная губка (</a:t>
            </a:r>
            <a:r>
              <a:rPr lang="ru-RU" sz="1800" dirty="0" err="1"/>
              <a:t>Spongia</a:t>
            </a:r>
            <a:r>
              <a:rPr lang="ru-RU" sz="1800" dirty="0"/>
              <a:t> </a:t>
            </a:r>
            <a:r>
              <a:rPr lang="ru-RU" sz="1800" dirty="0" err="1"/>
              <a:t>zimocca</a:t>
            </a:r>
            <a:r>
              <a:rPr lang="ru-RU" sz="1800" dirty="0"/>
              <a:t>) с мягким </a:t>
            </a:r>
            <a:r>
              <a:rPr lang="ru-RU" sz="1800" dirty="0" err="1"/>
              <a:t>спонгиновым</a:t>
            </a:r>
            <a:r>
              <a:rPr lang="ru-RU" sz="1800" dirty="0"/>
              <a:t> </a:t>
            </a:r>
            <a:r>
              <a:rPr lang="ru-RU" sz="1800" dirty="0" smtClean="0"/>
              <a:t> скелетом</a:t>
            </a:r>
          </a:p>
          <a:p>
            <a:r>
              <a:rPr lang="ru-RU" sz="1800" dirty="0"/>
              <a:t>Среди губок встречаются сверлящие формы (</a:t>
            </a:r>
            <a:r>
              <a:rPr lang="ru-RU" sz="1800" dirty="0" err="1"/>
              <a:t>Cliona</a:t>
            </a:r>
            <a:r>
              <a:rPr lang="ru-RU" sz="1800" dirty="0"/>
              <a:t>), повреждающие известковые раковины моллюсков, в том числе и промысловых видов (устриц, мидий). </a:t>
            </a:r>
            <a:endParaRPr lang="ru-RU" sz="1800" dirty="0" smtClean="0"/>
          </a:p>
          <a:p>
            <a:r>
              <a:rPr lang="ru-RU" sz="1800" dirty="0"/>
              <a:t>Группу пресноводных губок представляют губки </a:t>
            </a:r>
            <a:r>
              <a:rPr lang="ru-RU" sz="1800" dirty="0" err="1"/>
              <a:t>бадяги</a:t>
            </a:r>
            <a:r>
              <a:rPr lang="ru-RU" sz="1800" dirty="0"/>
              <a:t>. </a:t>
            </a:r>
            <a:endParaRPr lang="ru-RU" sz="1800" dirty="0" smtClean="0"/>
          </a:p>
          <a:p>
            <a:endParaRPr lang="ru-RU" sz="2000" dirty="0" smtClean="0"/>
          </a:p>
          <a:p>
            <a:endParaRPr lang="ru-RU" sz="2000" dirty="0"/>
          </a:p>
        </p:txBody>
      </p:sp>
      <p:pic>
        <p:nvPicPr>
          <p:cNvPr id="32770" name="Picture 2" descr="C:\Users\АстМаркет\Desktop\porife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4714884"/>
            <a:ext cx="2571736" cy="2143116"/>
          </a:xfrm>
          <a:prstGeom prst="rect">
            <a:avLst/>
          </a:prstGeom>
          <a:noFill/>
        </p:spPr>
      </p:pic>
      <p:pic>
        <p:nvPicPr>
          <p:cNvPr id="32771" name="Picture 3" descr="C:\Users\АстМаркет\Desktop\callyspong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4929198"/>
            <a:ext cx="3048000" cy="19288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Тип Пластинчатые (</a:t>
            </a:r>
            <a:r>
              <a:rPr lang="ru-RU" b="1" dirty="0" err="1"/>
              <a:t>Placozoa</a:t>
            </a:r>
            <a:r>
              <a:rPr lang="ru-RU" b="1" dirty="0"/>
              <a:t>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К типу пластинчатых относятся всего лишь два вида одного рода морских животных </a:t>
            </a:r>
            <a:r>
              <a:rPr lang="ru-RU" sz="2400" dirty="0" smtClean="0"/>
              <a:t>– </a:t>
            </a:r>
            <a:r>
              <a:rPr lang="ru-RU" sz="2400" dirty="0" err="1" smtClean="0"/>
              <a:t>Trichoplax</a:t>
            </a:r>
            <a:endParaRPr lang="ru-RU" sz="2400" dirty="0" smtClean="0"/>
          </a:p>
          <a:p>
            <a:r>
              <a:rPr lang="ru-RU" sz="2400" dirty="0"/>
              <a:t>Это мелкие плоские животные, движущиеся по водорослям при помощи покровных жгутиковых </a:t>
            </a:r>
            <a:r>
              <a:rPr lang="ru-RU" sz="2400" dirty="0" smtClean="0"/>
              <a:t>клеток</a:t>
            </a:r>
          </a:p>
          <a:p>
            <a:r>
              <a:rPr lang="ru-RU" sz="2400" dirty="0"/>
              <a:t>Внутри тела </a:t>
            </a:r>
            <a:r>
              <a:rPr lang="ru-RU" sz="2400" dirty="0" err="1"/>
              <a:t>трихоплакса</a:t>
            </a:r>
            <a:r>
              <a:rPr lang="ru-RU" sz="2400" dirty="0"/>
              <a:t> имеются фагоцитарные клетки с пищеварительными вакуолями</a:t>
            </a:r>
          </a:p>
        </p:txBody>
      </p:sp>
      <p:pic>
        <p:nvPicPr>
          <p:cNvPr id="31746" name="Picture 2" descr="C:\Users\АстМаркет\Desktop\trichola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30094" y="3786190"/>
            <a:ext cx="3213905" cy="30718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План: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ru-RU" sz="2800" dirty="0" smtClean="0"/>
              <a:t>1.Общая </a:t>
            </a:r>
            <a:r>
              <a:rPr lang="ru-RU" sz="2800" dirty="0"/>
              <a:t>характеристика Многоклеточных.</a:t>
            </a:r>
          </a:p>
          <a:p>
            <a:pPr lvl="0">
              <a:buNone/>
            </a:pPr>
            <a:r>
              <a:rPr lang="ru-RU" sz="2800" dirty="0" smtClean="0"/>
              <a:t>2.Теории </a:t>
            </a:r>
            <a:r>
              <a:rPr lang="ru-RU" sz="2800" dirty="0"/>
              <a:t>происхождения </a:t>
            </a:r>
            <a:r>
              <a:rPr lang="ru-RU" sz="2800" dirty="0" err="1"/>
              <a:t>многоклеточности</a:t>
            </a:r>
            <a:r>
              <a:rPr lang="ru-RU" sz="2800" dirty="0"/>
              <a:t>.</a:t>
            </a:r>
          </a:p>
          <a:p>
            <a:pPr lvl="0">
              <a:buNone/>
            </a:pPr>
            <a:r>
              <a:rPr lang="ru-RU" sz="2800" dirty="0" smtClean="0"/>
              <a:t>3.Общий </a:t>
            </a:r>
            <a:r>
              <a:rPr lang="ru-RU" sz="2800" dirty="0"/>
              <a:t>план строения Губок, размножение.</a:t>
            </a:r>
          </a:p>
          <a:p>
            <a:pPr lvl="0">
              <a:buNone/>
            </a:pPr>
            <a:r>
              <a:rPr lang="ru-RU" sz="2800" dirty="0" smtClean="0"/>
              <a:t>4.Классификация </a:t>
            </a:r>
            <a:r>
              <a:rPr lang="ru-RU" sz="2800" dirty="0"/>
              <a:t>Губок.</a:t>
            </a:r>
          </a:p>
          <a:p>
            <a:pPr lvl="0">
              <a:buNone/>
            </a:pPr>
            <a:r>
              <a:rPr lang="ru-RU" sz="2800" dirty="0" smtClean="0"/>
              <a:t>5.Тип </a:t>
            </a:r>
            <a:r>
              <a:rPr lang="ru-RU" sz="2800" dirty="0"/>
              <a:t>Пластинчатые. Краткая характеристика.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4337" name="Picture 1" descr="C:\Users\АстМаркет\Desktop\9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19" y="4229103"/>
            <a:ext cx="5286381" cy="26288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Общая характеристика </a:t>
            </a:r>
            <a:r>
              <a:rPr lang="ru-RU" b="1" dirty="0" smtClean="0"/>
              <a:t>многоклеточных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2000" dirty="0" smtClean="0"/>
              <a:t>Тело </a:t>
            </a:r>
            <a:r>
              <a:rPr lang="ru-RU" sz="2000" dirty="0"/>
              <a:t>многоклеточных состоит из множества клеток, выполняющих разные функции организма. </a:t>
            </a:r>
            <a:endParaRPr lang="ru-RU" sz="2000" dirty="0" smtClean="0"/>
          </a:p>
          <a:p>
            <a:pPr marL="514350" indent="-514350">
              <a:buAutoNum type="arabicPeriod"/>
            </a:pPr>
            <a:r>
              <a:rPr lang="ru-RU" sz="2000" dirty="0" smtClean="0"/>
              <a:t>Клетки </a:t>
            </a:r>
            <a:r>
              <a:rPr lang="ru-RU" sz="2000" dirty="0"/>
              <a:t>в связи со специализацией обычно утрачивают способность к самостоятельному существованию. </a:t>
            </a:r>
            <a:endParaRPr lang="ru-RU" sz="2000" dirty="0" smtClean="0"/>
          </a:p>
          <a:p>
            <a:pPr marL="514350" indent="-514350">
              <a:buAutoNum type="arabicPeriod"/>
            </a:pPr>
            <a:r>
              <a:rPr lang="ru-RU" sz="2000" dirty="0"/>
              <a:t>Многоклеточные поддерживают целостность организма путем межклеточного взаимодействия. </a:t>
            </a:r>
            <a:endParaRPr lang="ru-RU" sz="2000" dirty="0" smtClean="0"/>
          </a:p>
          <a:p>
            <a:pPr marL="514350" indent="-514350">
              <a:buAutoNum type="arabicPeriod"/>
            </a:pPr>
            <a:r>
              <a:rPr lang="ru-RU" sz="2000" dirty="0" smtClean="0"/>
              <a:t>Онтогенез </a:t>
            </a:r>
            <a:r>
              <a:rPr lang="ru-RU" sz="2000" dirty="0"/>
              <a:t>многоклеточных характеризуется процессом дробления яйцеклетки на множество клеток-бластомеров, из которых в дальнейшем формируется организм с дифференцированными клетками и </a:t>
            </a:r>
            <a:r>
              <a:rPr lang="ru-RU" sz="2000" dirty="0" smtClean="0"/>
              <a:t>органами</a:t>
            </a:r>
          </a:p>
          <a:p>
            <a:pPr marL="514350" indent="-514350">
              <a:buAutoNum type="arabicPeriod"/>
            </a:pPr>
            <a:r>
              <a:rPr lang="ru-RU" sz="2000" dirty="0"/>
              <a:t>Деление клеток у многоклеточных приводит к  росту  организма в отличие от простейших (деление у которых приводит к размножению).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40114"/>
          </a:xfrm>
        </p:spPr>
        <p:txBody>
          <a:bodyPr>
            <a:normAutofit/>
          </a:bodyPr>
          <a:lstStyle/>
          <a:p>
            <a:pPr algn="l"/>
            <a:r>
              <a:rPr lang="ru-RU" sz="2400" dirty="0" err="1"/>
              <a:t>Паразои</a:t>
            </a:r>
            <a:r>
              <a:rPr lang="ru-RU" sz="2400" dirty="0"/>
              <a:t> (</a:t>
            </a:r>
            <a:r>
              <a:rPr lang="ru-RU" sz="2400" dirty="0" err="1"/>
              <a:t>Parazoa</a:t>
            </a:r>
            <a:r>
              <a:rPr lang="ru-RU" sz="2400" dirty="0"/>
              <a:t> от лат. "как бы животные</a:t>
            </a:r>
            <a:r>
              <a:rPr lang="ru-RU" sz="2400" dirty="0" smtClean="0"/>
              <a:t>"): </a:t>
            </a:r>
            <a:r>
              <a:rPr lang="ru-RU" sz="2400" dirty="0"/>
              <a:t>- примитивные многоклеточные, у которых клетки функционально дифференцированы и имеют тенденцию к образованию тканей. Специализированных органов нет. К этому </a:t>
            </a:r>
            <a:r>
              <a:rPr lang="ru-RU" sz="2400" dirty="0" err="1"/>
              <a:t>надразделу</a:t>
            </a:r>
            <a:r>
              <a:rPr lang="ru-RU" sz="2400" dirty="0"/>
              <a:t> относится лишь один тип современных животных - губки. </a:t>
            </a:r>
            <a:r>
              <a:rPr lang="ru-RU" sz="2400" dirty="0" err="1"/>
              <a:t>Паразои</a:t>
            </a:r>
            <a:r>
              <a:rPr lang="ru-RU" sz="2400" dirty="0"/>
              <a:t> совсем неподвижны.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5601" name="Picture 1" descr="C:\Users\АстМаркет\Desktop\Новая папка\265px-Barrel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67188" y="2857496"/>
            <a:ext cx="4976812" cy="4000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Теории возникновения </a:t>
            </a:r>
            <a:r>
              <a:rPr lang="ru-RU" b="1" dirty="0" smtClean="0"/>
              <a:t>многоклеточных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1.Теория </a:t>
            </a:r>
            <a:r>
              <a:rPr lang="ru-RU" b="1" dirty="0" err="1"/>
              <a:t>гастреи</a:t>
            </a:r>
            <a:r>
              <a:rPr lang="ru-RU" b="1" dirty="0"/>
              <a:t>. Геккель (1874 г</a:t>
            </a:r>
            <a:r>
              <a:rPr lang="ru-RU" b="1" dirty="0" smtClean="0"/>
              <a:t>.)</a:t>
            </a:r>
          </a:p>
          <a:p>
            <a:r>
              <a:rPr lang="ru-RU" sz="2400" dirty="0" err="1"/>
              <a:t>протозойным</a:t>
            </a:r>
            <a:r>
              <a:rPr lang="ru-RU" sz="2400" dirty="0"/>
              <a:t> предком </a:t>
            </a:r>
            <a:r>
              <a:rPr lang="ru-RU" sz="2400" dirty="0" err="1"/>
              <a:t>Metazoa</a:t>
            </a:r>
            <a:r>
              <a:rPr lang="ru-RU" sz="2400" dirty="0"/>
              <a:t> была «</a:t>
            </a:r>
            <a:r>
              <a:rPr lang="ru-RU" sz="2400" dirty="0" err="1"/>
              <a:t>бластея</a:t>
            </a:r>
            <a:r>
              <a:rPr lang="ru-RU" sz="2400" dirty="0" smtClean="0"/>
              <a:t>»</a:t>
            </a:r>
          </a:p>
          <a:p>
            <a:r>
              <a:rPr lang="ru-RU" sz="2400" dirty="0" smtClean="0"/>
              <a:t>в </a:t>
            </a:r>
            <a:r>
              <a:rPr lang="ru-RU" sz="2400" dirty="0"/>
              <a:t>процессе эволюции от </a:t>
            </a:r>
            <a:r>
              <a:rPr lang="ru-RU" sz="2400" dirty="0" err="1"/>
              <a:t>бластеи</a:t>
            </a:r>
            <a:r>
              <a:rPr lang="ru-RU" sz="2400" dirty="0"/>
              <a:t> путем инвагинации (</a:t>
            </a:r>
            <a:r>
              <a:rPr lang="ru-RU" sz="2400" dirty="0" err="1"/>
              <a:t>впячивания</a:t>
            </a:r>
            <a:r>
              <a:rPr lang="ru-RU" sz="2400" dirty="0"/>
              <a:t>) могли </a:t>
            </a:r>
            <a:r>
              <a:rPr lang="ru-RU" sz="2400" dirty="0" smtClean="0"/>
              <a:t>возникнуть </a:t>
            </a:r>
            <a:r>
              <a:rPr lang="ru-RU" sz="2400" dirty="0"/>
              <a:t>первые </a:t>
            </a:r>
            <a:r>
              <a:rPr lang="ru-RU" sz="2400" dirty="0" err="1"/>
              <a:t>двуслойные</a:t>
            </a:r>
            <a:r>
              <a:rPr lang="ru-RU" sz="2400" dirty="0"/>
              <a:t> многоклеточные с кишечной полостью, выстланной </a:t>
            </a:r>
            <a:r>
              <a:rPr lang="ru-RU" sz="2400" dirty="0" smtClean="0"/>
              <a:t>энтодермой</a:t>
            </a:r>
          </a:p>
          <a:p>
            <a:r>
              <a:rPr lang="ru-RU" sz="2400" dirty="0" smtClean="0"/>
              <a:t>этот </a:t>
            </a:r>
            <a:r>
              <a:rPr lang="ru-RU" sz="2400" dirty="0"/>
              <a:t>гипотетический предок </a:t>
            </a:r>
            <a:r>
              <a:rPr lang="ru-RU" sz="2400" dirty="0" err="1"/>
              <a:t>Metazoa</a:t>
            </a:r>
            <a:r>
              <a:rPr lang="ru-RU" sz="2400" dirty="0"/>
              <a:t> был назван </a:t>
            </a:r>
            <a:r>
              <a:rPr lang="ru-RU" sz="2400" dirty="0" smtClean="0"/>
              <a:t>«</a:t>
            </a:r>
            <a:r>
              <a:rPr lang="ru-RU" sz="2400" dirty="0" err="1"/>
              <a:t>гастреей</a:t>
            </a:r>
            <a:r>
              <a:rPr lang="ru-RU" sz="2400" dirty="0"/>
              <a:t>» в связи со сходством со стадией гаструлы в развитии </a:t>
            </a:r>
            <a:r>
              <a:rPr lang="ru-RU" sz="2400" dirty="0" smtClean="0"/>
              <a:t>многоклеточных</a:t>
            </a:r>
            <a:endParaRPr lang="ru-RU" sz="2400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  <p:pic>
        <p:nvPicPr>
          <p:cNvPr id="24578" name="Picture 2" descr="C:\Users\АстМаркет\Desktop\4_3_1 (2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9931" y="4929198"/>
            <a:ext cx="4564069" cy="19288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85728"/>
            <a:ext cx="8501122" cy="6357982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/>
              <a:t>2.</a:t>
            </a:r>
            <a:r>
              <a:rPr lang="ru-RU" sz="2400" b="1" dirty="0"/>
              <a:t> </a:t>
            </a:r>
            <a:r>
              <a:rPr lang="ru-RU" b="1" dirty="0"/>
              <a:t>Теория «</a:t>
            </a:r>
            <a:r>
              <a:rPr lang="ru-RU" b="1" dirty="0" err="1"/>
              <a:t>плакулы</a:t>
            </a:r>
            <a:r>
              <a:rPr lang="ru-RU" b="1" dirty="0"/>
              <a:t>». О. </a:t>
            </a:r>
            <a:r>
              <a:rPr lang="ru-RU" b="1" dirty="0" err="1"/>
              <a:t>Бючли</a:t>
            </a:r>
            <a:r>
              <a:rPr lang="ru-RU" b="1" dirty="0"/>
              <a:t> (1884</a:t>
            </a:r>
            <a:r>
              <a:rPr lang="ru-RU" b="1" dirty="0" smtClean="0"/>
              <a:t>)</a:t>
            </a:r>
          </a:p>
          <a:p>
            <a:r>
              <a:rPr lang="ru-RU" sz="2400" dirty="0"/>
              <a:t>предложил в качестве гипотетического колониального предка более простую пластинчатую колонию одноклеточных типа современных </a:t>
            </a:r>
            <a:r>
              <a:rPr lang="ru-RU" sz="2400" dirty="0" err="1" smtClean="0"/>
              <a:t>Gonium</a:t>
            </a:r>
            <a:endParaRPr lang="ru-RU" sz="2400" dirty="0" smtClean="0"/>
          </a:p>
          <a:p>
            <a:r>
              <a:rPr lang="ru-RU" sz="2400" dirty="0" smtClean="0"/>
              <a:t>путем </a:t>
            </a:r>
            <a:r>
              <a:rPr lang="ru-RU" sz="2400" dirty="0"/>
              <a:t>расщепления такой пластинки на два слоя возник, по </a:t>
            </a:r>
            <a:r>
              <a:rPr lang="ru-RU" sz="2400" dirty="0" err="1"/>
              <a:t>Бючли</a:t>
            </a:r>
            <a:r>
              <a:rPr lang="ru-RU" sz="2400" dirty="0"/>
              <a:t>, гипотетический предок многоклеточных — «</a:t>
            </a:r>
            <a:r>
              <a:rPr lang="ru-RU" sz="2400" dirty="0" err="1"/>
              <a:t>плакула</a:t>
            </a:r>
            <a:r>
              <a:rPr lang="ru-RU" sz="2400" dirty="0" smtClean="0"/>
              <a:t>»</a:t>
            </a:r>
          </a:p>
          <a:p>
            <a:r>
              <a:rPr lang="ru-RU" sz="2400" dirty="0" smtClean="0"/>
              <a:t>в </a:t>
            </a:r>
            <a:r>
              <a:rPr lang="ru-RU" sz="2400" dirty="0"/>
              <a:t>дальнейшем из </a:t>
            </a:r>
            <a:r>
              <a:rPr lang="ru-RU" sz="2400" dirty="0" err="1"/>
              <a:t>плакулы</a:t>
            </a:r>
            <a:r>
              <a:rPr lang="ru-RU" sz="2400" dirty="0"/>
              <a:t> могла </a:t>
            </a:r>
            <a:r>
              <a:rPr lang="ru-RU" sz="2400" dirty="0" smtClean="0"/>
              <a:t>образоваться </a:t>
            </a:r>
            <a:r>
              <a:rPr lang="ru-RU" sz="2400" dirty="0" err="1"/>
              <a:t>гастрея</a:t>
            </a:r>
            <a:r>
              <a:rPr lang="ru-RU" sz="2400" dirty="0"/>
              <a:t> путем чашевидного </a:t>
            </a:r>
            <a:r>
              <a:rPr lang="ru-RU" sz="2400" dirty="0" err="1"/>
              <a:t>прогибания</a:t>
            </a:r>
            <a:r>
              <a:rPr lang="ru-RU" sz="2400" dirty="0"/>
              <a:t> </a:t>
            </a:r>
            <a:r>
              <a:rPr lang="ru-RU" sz="2400" dirty="0" err="1"/>
              <a:t>двуслойной</a:t>
            </a:r>
            <a:r>
              <a:rPr lang="ru-RU" sz="2400" dirty="0"/>
              <a:t> </a:t>
            </a:r>
            <a:r>
              <a:rPr lang="ru-RU" sz="2400" dirty="0" smtClean="0"/>
              <a:t>пластинки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  <p:pic>
        <p:nvPicPr>
          <p:cNvPr id="23553" name="Picture 1" descr="C:\Users\АстМаркет\Desktop\4_3_1 (3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1529" y="4572008"/>
            <a:ext cx="5337187" cy="2285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14290"/>
            <a:ext cx="8643998" cy="6429419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3.Теория </a:t>
            </a:r>
            <a:r>
              <a:rPr lang="ru-RU" b="1" dirty="0" err="1"/>
              <a:t>фагоцителлы</a:t>
            </a:r>
            <a:r>
              <a:rPr lang="ru-RU" b="1" dirty="0"/>
              <a:t>. И.И.Мечников (1882 г</a:t>
            </a:r>
            <a:r>
              <a:rPr lang="ru-RU" b="1" dirty="0" smtClean="0"/>
              <a:t>)</a:t>
            </a:r>
          </a:p>
          <a:p>
            <a:r>
              <a:rPr lang="ru-RU" sz="2000" dirty="0"/>
              <a:t>открыл явление фагоцитоза - внутриклеточного пищеварения у многоклеточных и считал этот способ переваривания пищи более </a:t>
            </a:r>
            <a:r>
              <a:rPr lang="ru-RU" sz="2000" dirty="0" err="1"/>
              <a:t>плакула</a:t>
            </a:r>
            <a:r>
              <a:rPr lang="ru-RU" sz="2000" dirty="0"/>
              <a:t> </a:t>
            </a:r>
            <a:r>
              <a:rPr lang="ru-RU" sz="2000" dirty="0" err="1"/>
              <a:t>гастрея</a:t>
            </a:r>
            <a:r>
              <a:rPr lang="ru-RU" sz="2000" dirty="0"/>
              <a:t> примитивным, чем полостное </a:t>
            </a:r>
            <a:r>
              <a:rPr lang="ru-RU" sz="2000" dirty="0" smtClean="0"/>
              <a:t>пищеварение</a:t>
            </a:r>
          </a:p>
          <a:p>
            <a:r>
              <a:rPr lang="ru-RU" sz="2000" dirty="0" smtClean="0"/>
              <a:t>им </a:t>
            </a:r>
            <a:r>
              <a:rPr lang="ru-RU" sz="2000" dirty="0"/>
              <a:t>было обнаружено, что образование </a:t>
            </a:r>
            <a:r>
              <a:rPr lang="ru-RU" sz="2000" dirty="0" err="1"/>
              <a:t>двуслойной</a:t>
            </a:r>
            <a:r>
              <a:rPr lang="ru-RU" sz="2000" dirty="0"/>
              <a:t> фазы развития у губок происходит не путем инвагинации бластулы, а путем иммиграции отдельных клеток наружного слоя в полость зародыша (бластоцель</a:t>
            </a:r>
            <a:r>
              <a:rPr lang="ru-RU" sz="2000" dirty="0" smtClean="0"/>
              <a:t>)</a:t>
            </a:r>
          </a:p>
          <a:p>
            <a:r>
              <a:rPr lang="ru-RU" sz="2000" dirty="0" smtClean="0"/>
              <a:t>личинка </a:t>
            </a:r>
            <a:r>
              <a:rPr lang="ru-RU" sz="2000" dirty="0"/>
              <a:t>губок с </a:t>
            </a:r>
            <a:r>
              <a:rPr lang="ru-RU" sz="2000" dirty="0" err="1"/>
              <a:t>паренхимными</a:t>
            </a:r>
            <a:r>
              <a:rPr lang="ru-RU" sz="2000" dirty="0"/>
              <a:t> клетками внутри была названа </a:t>
            </a:r>
            <a:r>
              <a:rPr lang="ru-RU" sz="2000" dirty="0" smtClean="0"/>
              <a:t>паренхимулой</a:t>
            </a:r>
          </a:p>
          <a:p>
            <a:r>
              <a:rPr lang="ru-RU" sz="2000" dirty="0"/>
              <a:t>рассматривал паренхимулу как прообраз или живую модель гипотетического предка многоклеточных - </a:t>
            </a:r>
            <a:r>
              <a:rPr lang="ru-RU" sz="2000" dirty="0" err="1" smtClean="0"/>
              <a:t>фагоцителлы</a:t>
            </a:r>
            <a:endParaRPr lang="ru-RU" sz="2000" dirty="0"/>
          </a:p>
          <a:p>
            <a:pPr>
              <a:buNone/>
            </a:pPr>
            <a:endParaRPr lang="ru-RU" dirty="0"/>
          </a:p>
        </p:txBody>
      </p:sp>
      <p:pic>
        <p:nvPicPr>
          <p:cNvPr id="22530" name="Picture 2" descr="C:\Users\АстМаркет\Desktop\4_3_1 (4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4357694"/>
            <a:ext cx="4303716" cy="25003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214313" y="357188"/>
            <a:ext cx="8472487" cy="5768975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4.Теория </a:t>
            </a:r>
            <a:r>
              <a:rPr lang="ru-RU" b="1" dirty="0" err="1"/>
              <a:t>синзооспоры</a:t>
            </a:r>
            <a:r>
              <a:rPr lang="ru-RU" b="1" dirty="0"/>
              <a:t>. </a:t>
            </a:r>
            <a:r>
              <a:rPr lang="ru-RU" b="1" dirty="0" err="1"/>
              <a:t>А.А.Захваткин</a:t>
            </a:r>
            <a:r>
              <a:rPr lang="ru-RU" b="1" dirty="0"/>
              <a:t> (1949</a:t>
            </a:r>
            <a:r>
              <a:rPr lang="ru-RU" b="1" dirty="0" smtClean="0"/>
              <a:t>)</a:t>
            </a:r>
          </a:p>
          <a:p>
            <a:r>
              <a:rPr lang="ru-RU" sz="2400" dirty="0"/>
              <a:t>предположил, что колониальные простейшие, давшие начало </a:t>
            </a:r>
            <a:r>
              <a:rPr lang="ru-RU" sz="2400" dirty="0" err="1"/>
              <a:t>Metazoa</a:t>
            </a:r>
            <a:r>
              <a:rPr lang="ru-RU" sz="2400" dirty="0"/>
              <a:t>, обладали не </a:t>
            </a:r>
            <a:r>
              <a:rPr lang="ru-RU" sz="2400" dirty="0" err="1"/>
              <a:t>голофитным</a:t>
            </a:r>
            <a:r>
              <a:rPr lang="ru-RU" sz="2400" dirty="0"/>
              <a:t>, а </a:t>
            </a:r>
            <a:r>
              <a:rPr lang="ru-RU" sz="2400" dirty="0" err="1"/>
              <a:t>голозойным</a:t>
            </a:r>
            <a:r>
              <a:rPr lang="ru-RU" sz="2400" dirty="0"/>
              <a:t> типом </a:t>
            </a:r>
            <a:r>
              <a:rPr lang="ru-RU" sz="2400" dirty="0" smtClean="0"/>
              <a:t>питания</a:t>
            </a:r>
          </a:p>
          <a:p>
            <a:r>
              <a:rPr lang="ru-RU" sz="2400" dirty="0"/>
              <a:t>считал, что </a:t>
            </a:r>
            <a:r>
              <a:rPr lang="ru-RU" sz="2400" dirty="0" err="1"/>
              <a:t>фагоцителла</a:t>
            </a:r>
            <a:r>
              <a:rPr lang="ru-RU" sz="2400" dirty="0"/>
              <a:t> И.И.Мечникова отражает облик не взрослого предка многоклеточных, а лишь его личинки </a:t>
            </a:r>
            <a:r>
              <a:rPr lang="ru-RU" sz="2400" dirty="0" smtClean="0"/>
              <a:t>– </a:t>
            </a:r>
            <a:r>
              <a:rPr lang="ru-RU" sz="2400" dirty="0" err="1" smtClean="0"/>
              <a:t>синзооспоры</a:t>
            </a:r>
            <a:endParaRPr lang="ru-RU" sz="2400" dirty="0" smtClean="0"/>
          </a:p>
          <a:p>
            <a:r>
              <a:rPr lang="ru-RU" sz="2400" dirty="0" smtClean="0"/>
              <a:t>взрослая </a:t>
            </a:r>
            <a:r>
              <a:rPr lang="ru-RU" sz="2400" dirty="0"/>
              <a:t>фаза предка многоклеточных, по мнению </a:t>
            </a:r>
            <a:r>
              <a:rPr lang="ru-RU" sz="2400" dirty="0" err="1"/>
              <a:t>Захваткина</a:t>
            </a:r>
            <a:r>
              <a:rPr lang="ru-RU" sz="2400" dirty="0"/>
              <a:t>, представляла сидячую форму колониального типа, похожую на </a:t>
            </a:r>
            <a:r>
              <a:rPr lang="ru-RU" sz="2400" dirty="0" smtClean="0"/>
              <a:t>губок </a:t>
            </a:r>
            <a:endParaRPr lang="ru-RU" sz="2400" dirty="0"/>
          </a:p>
          <a:p>
            <a:pPr>
              <a:buNone/>
            </a:pPr>
            <a:endParaRPr lang="ru-RU" dirty="0"/>
          </a:p>
        </p:txBody>
      </p:sp>
      <p:pic>
        <p:nvPicPr>
          <p:cNvPr id="21505" name="Picture 1" descr="C:\Users\АстМаркет\Desktop\5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27057" y="4643446"/>
            <a:ext cx="5116944" cy="22145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52"/>
            <a:ext cx="8472518" cy="650085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err="1"/>
              <a:t>Полиэнергидные</a:t>
            </a:r>
            <a:r>
              <a:rPr lang="ru-RU" sz="2400" b="1" dirty="0"/>
              <a:t> гипотезы </a:t>
            </a:r>
            <a:r>
              <a:rPr lang="ru-RU" sz="2400" dirty="0"/>
              <a:t>происхождения многоклеточных исходят из того, что предками </a:t>
            </a:r>
            <a:r>
              <a:rPr lang="ru-RU" sz="2400" dirty="0" err="1"/>
              <a:t>Меtazoa</a:t>
            </a:r>
            <a:r>
              <a:rPr lang="ru-RU" sz="2400" dirty="0"/>
              <a:t> были </a:t>
            </a:r>
            <a:r>
              <a:rPr lang="ru-RU" sz="2400" dirty="0" err="1"/>
              <a:t>полиэнергидные</a:t>
            </a:r>
            <a:r>
              <a:rPr lang="ru-RU" sz="2400" dirty="0"/>
              <a:t> простейшие. Впервые идея происхождения </a:t>
            </a:r>
            <a:r>
              <a:rPr lang="ru-RU" sz="2400" dirty="0" err="1"/>
              <a:t>Metazoa</a:t>
            </a:r>
            <a:r>
              <a:rPr lang="ru-RU" sz="2400" dirty="0"/>
              <a:t> от </a:t>
            </a:r>
            <a:r>
              <a:rPr lang="ru-RU" sz="2400" dirty="0" err="1"/>
              <a:t>полиэнергидных</a:t>
            </a:r>
            <a:r>
              <a:rPr lang="ru-RU" sz="2400" dirty="0"/>
              <a:t> </a:t>
            </a:r>
            <a:r>
              <a:rPr lang="ru-RU" sz="2400" dirty="0" err="1"/>
              <a:t>Protozoa</a:t>
            </a:r>
            <a:r>
              <a:rPr lang="ru-RU" sz="2400" dirty="0"/>
              <a:t> была предложена </a:t>
            </a:r>
            <a:r>
              <a:rPr lang="ru-RU" sz="2400" dirty="0" err="1"/>
              <a:t>Иерингом</a:t>
            </a:r>
            <a:r>
              <a:rPr lang="ru-RU" sz="2400" dirty="0"/>
              <a:t>, а позднее активно защищалась югославским зоологом </a:t>
            </a:r>
            <a:r>
              <a:rPr lang="ru-RU" sz="2400" dirty="0" err="1"/>
              <a:t>Иованом</a:t>
            </a:r>
            <a:r>
              <a:rPr lang="ru-RU" sz="2400" dirty="0"/>
              <a:t> Хаджи (1963</a:t>
            </a:r>
            <a:r>
              <a:rPr lang="ru-RU" sz="2400" dirty="0" smtClean="0"/>
              <a:t>).</a:t>
            </a:r>
            <a:r>
              <a:rPr lang="ru-RU" sz="2400" dirty="0"/>
              <a:t> </a:t>
            </a: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ru-RU" sz="2400" dirty="0" smtClean="0"/>
              <a:t>По </a:t>
            </a:r>
            <a:r>
              <a:rPr lang="ru-RU" sz="2400" dirty="0"/>
              <a:t>мнению Хаджи, предками </a:t>
            </a:r>
            <a:r>
              <a:rPr lang="ru-RU" sz="2400" dirty="0" err="1"/>
              <a:t>Metazoa</a:t>
            </a:r>
            <a:r>
              <a:rPr lang="ru-RU" sz="2400" dirty="0"/>
              <a:t> были инфузории, а первыми многоклеточными - плоские черви </a:t>
            </a:r>
            <a:r>
              <a:rPr lang="ru-RU" sz="2400" dirty="0" err="1"/>
              <a:t>планарии</a:t>
            </a:r>
            <a:r>
              <a:rPr lang="ru-RU" sz="2400" dirty="0"/>
              <a:t>. При этом процесс образования </a:t>
            </a:r>
            <a:r>
              <a:rPr lang="ru-RU" sz="2400" dirty="0" err="1"/>
              <a:t>многоклеточности</a:t>
            </a:r>
            <a:r>
              <a:rPr lang="ru-RU" sz="2400" dirty="0"/>
              <a:t> происходил путем </a:t>
            </a:r>
            <a:r>
              <a:rPr lang="ru-RU" sz="2400" dirty="0" err="1"/>
              <a:t>целлюляризации</a:t>
            </a:r>
            <a:r>
              <a:rPr lang="ru-RU" sz="2400" dirty="0"/>
              <a:t>, т.е. </a:t>
            </a:r>
            <a:r>
              <a:rPr lang="ru-RU" sz="2400" dirty="0" err="1"/>
              <a:t>многоклеточность</a:t>
            </a:r>
            <a:r>
              <a:rPr lang="ru-RU" sz="2400" dirty="0"/>
              <a:t> возникла сразу, путем разделения на клетки специализированных участков цитоплазмы. </a:t>
            </a:r>
            <a:r>
              <a:rPr lang="ru-RU" sz="2400" dirty="0" smtClean="0"/>
              <a:t>В </a:t>
            </a:r>
            <a:r>
              <a:rPr lang="ru-RU" sz="2400" dirty="0"/>
              <a:t>клетке одноклеточного вокруг ядер обособлялись клетки.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817</Words>
  <Application>Microsoft Office PowerPoint</Application>
  <PresentationFormat>Экран (4:3)</PresentationFormat>
  <Paragraphs>64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Лекция № 4. «Науки о биологическом многообразии: зоология»  </vt:lpstr>
      <vt:lpstr>План:</vt:lpstr>
      <vt:lpstr>Общая характеристика многоклеточных</vt:lpstr>
      <vt:lpstr>Паразои (Parazoa от лат. "как бы животные"): - примитивные многоклеточные, у которых клетки функционально дифференцированы и имеют тенденцию к образованию тканей. Специализированных органов нет. К этому надразделу относится лишь один тип современных животных - губки. Паразои совсем неподвижны. </vt:lpstr>
      <vt:lpstr>Теории возникновения многоклеточных</vt:lpstr>
      <vt:lpstr>Слайд 6</vt:lpstr>
      <vt:lpstr>Слайд 7</vt:lpstr>
      <vt:lpstr>Слайд 8</vt:lpstr>
      <vt:lpstr>Слайд 9</vt:lpstr>
      <vt:lpstr>Тип Губки (Porifera) </vt:lpstr>
      <vt:lpstr>Внешнее и внутреннее строение губок</vt:lpstr>
      <vt:lpstr>Слайд 12</vt:lpstr>
      <vt:lpstr>Размножение и развитие губок </vt:lpstr>
      <vt:lpstr>Класс Известковые губки (Calcispongiae, или Calcarea) </vt:lpstr>
      <vt:lpstr>Класс Стеклянные губки (Hyalospongiae, или Hexaclinellida) </vt:lpstr>
      <vt:lpstr>Класс Обыкновенные губки (Demospongiae) </vt:lpstr>
      <vt:lpstr>Тип Пластинчатые (Placozoa)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АстМаркет</dc:creator>
  <cp:lastModifiedBy>ДАРЬЯ</cp:lastModifiedBy>
  <cp:revision>17</cp:revision>
  <dcterms:created xsi:type="dcterms:W3CDTF">2015-03-03T17:59:26Z</dcterms:created>
  <dcterms:modified xsi:type="dcterms:W3CDTF">2019-05-30T08:56:14Z</dcterms:modified>
</cp:coreProperties>
</file>