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87" r:id="rId11"/>
    <p:sldId id="266" r:id="rId12"/>
    <p:sldId id="288" r:id="rId13"/>
    <p:sldId id="264" r:id="rId14"/>
    <p:sldId id="289" r:id="rId15"/>
    <p:sldId id="267" r:id="rId16"/>
    <p:sldId id="290" r:id="rId17"/>
    <p:sldId id="268" r:id="rId18"/>
    <p:sldId id="269" r:id="rId19"/>
    <p:sldId id="270" r:id="rId20"/>
    <p:sldId id="265" r:id="rId21"/>
    <p:sldId id="271" r:id="rId22"/>
    <p:sldId id="272" r:id="rId23"/>
    <p:sldId id="273" r:id="rId24"/>
    <p:sldId id="274" r:id="rId25"/>
    <p:sldId id="295" r:id="rId26"/>
    <p:sldId id="275" r:id="rId27"/>
    <p:sldId id="291" r:id="rId28"/>
    <p:sldId id="276" r:id="rId29"/>
    <p:sldId id="277" r:id="rId30"/>
    <p:sldId id="278" r:id="rId31"/>
    <p:sldId id="279" r:id="rId32"/>
    <p:sldId id="292" r:id="rId33"/>
    <p:sldId id="280" r:id="rId34"/>
    <p:sldId id="281" r:id="rId35"/>
    <p:sldId id="282" r:id="rId36"/>
    <p:sldId id="283" r:id="rId37"/>
    <p:sldId id="293" r:id="rId38"/>
    <p:sldId id="284" r:id="rId39"/>
    <p:sldId id="285" r:id="rId40"/>
    <p:sldId id="294" r:id="rId4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01.04.2019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sz="3600" dirty="0" smtClean="0"/>
          </a:p>
          <a:p>
            <a:r>
              <a:rPr lang="ru-RU" sz="6000" dirty="0" smtClean="0">
                <a:solidFill>
                  <a:schemeClr val="tx1"/>
                </a:solidFill>
              </a:rPr>
              <a:t>Синтаксическая норма</a:t>
            </a:r>
            <a:endParaRPr lang="ru-RU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2.  При инверсии, употребляя согласованное определение после определяемого слова, говорящий обращает особое внимание на признак, качество, обозначенные  прилагательным-определением, например: </a:t>
            </a:r>
            <a:r>
              <a:rPr lang="ru-RU" i="1" dirty="0" smtClean="0">
                <a:solidFill>
                  <a:srgbClr val="FF0000"/>
                </a:solidFill>
              </a:rPr>
              <a:t>По дороге зимней, скучной Тройка борзая бежит </a:t>
            </a:r>
            <a:r>
              <a:rPr lang="ru-RU" i="1" dirty="0" smtClean="0"/>
              <a:t>(</a:t>
            </a:r>
            <a:r>
              <a:rPr lang="ru-RU" dirty="0" smtClean="0"/>
              <a:t>А.С. Пушкин).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  </a:t>
            </a:r>
          </a:p>
          <a:p>
            <a:pPr>
              <a:buNone/>
            </a:pPr>
            <a:r>
              <a:rPr lang="ru-RU" dirty="0" smtClean="0"/>
              <a:t>3. Согласованное определение может употребляться </a:t>
            </a:r>
            <a:r>
              <a:rPr lang="ru-RU" dirty="0" err="1" smtClean="0"/>
              <a:t>дистантно</a:t>
            </a:r>
            <a:r>
              <a:rPr lang="ru-RU" dirty="0" smtClean="0"/>
              <a:t> по отношению к определяемому слову («в отрыве» от него). Благодаря этому обстоятельству такое предложение  также стилистически подчёркивается, выделяется.  </a:t>
            </a:r>
          </a:p>
          <a:p>
            <a:pPr>
              <a:buNone/>
            </a:pPr>
            <a:r>
              <a:rPr lang="ru-RU" dirty="0" smtClean="0"/>
              <a:t>Ср.: </a:t>
            </a:r>
            <a:r>
              <a:rPr lang="ru-RU" i="1" u="sng" dirty="0" smtClean="0">
                <a:solidFill>
                  <a:srgbClr val="FF0000"/>
                </a:solidFill>
              </a:rPr>
              <a:t>Загадочный </a:t>
            </a:r>
            <a:r>
              <a:rPr lang="ru-RU" i="1" dirty="0" smtClean="0">
                <a:solidFill>
                  <a:srgbClr val="FF0000"/>
                </a:solidFill>
              </a:rPr>
              <a:t>со мной сегодня произошёл </a:t>
            </a:r>
            <a:r>
              <a:rPr lang="ru-RU" i="1" u="sng" dirty="0" smtClean="0">
                <a:solidFill>
                  <a:srgbClr val="FF0000"/>
                </a:solidFill>
              </a:rPr>
              <a:t>случай</a:t>
            </a:r>
            <a:r>
              <a:rPr lang="ru-RU" i="1" dirty="0" smtClean="0">
                <a:solidFill>
                  <a:srgbClr val="FF0000"/>
                </a:solidFill>
              </a:rPr>
              <a:t>. – </a:t>
            </a:r>
            <a:r>
              <a:rPr lang="ru-RU" dirty="0" smtClean="0">
                <a:solidFill>
                  <a:srgbClr val="FF0000"/>
                </a:solidFill>
              </a:rPr>
              <a:t>Загадочный</a:t>
            </a:r>
            <a:r>
              <a:rPr lang="ru-RU" i="1" u="sng" dirty="0" smtClean="0">
                <a:solidFill>
                  <a:srgbClr val="FF0000"/>
                </a:solidFill>
              </a:rPr>
              <a:t>  случай</a:t>
            </a:r>
            <a:r>
              <a:rPr lang="ru-RU" i="1" dirty="0" smtClean="0">
                <a:solidFill>
                  <a:srgbClr val="FF0000"/>
                </a:solidFill>
              </a:rPr>
              <a:t> произошёл сегодня со мной.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i="1" dirty="0" smtClean="0"/>
              <a:t>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sz="8600" i="1" dirty="0" smtClean="0"/>
              <a:t>     </a:t>
            </a:r>
          </a:p>
          <a:p>
            <a:pPr>
              <a:buNone/>
            </a:pPr>
            <a:endParaRPr lang="ru-RU" sz="8600" i="1" dirty="0" smtClean="0"/>
          </a:p>
          <a:p>
            <a:pPr>
              <a:buNone/>
            </a:pPr>
            <a:r>
              <a:rPr lang="ru-RU" sz="8600" i="1" dirty="0" smtClean="0"/>
              <a:t>    </a:t>
            </a:r>
          </a:p>
          <a:p>
            <a:pPr>
              <a:buNone/>
            </a:pPr>
            <a:r>
              <a:rPr lang="ru-RU" sz="8600" i="1" dirty="0" smtClean="0"/>
              <a:t>     </a:t>
            </a:r>
            <a:r>
              <a:rPr lang="ru-RU" sz="8600" dirty="0" smtClean="0"/>
              <a:t>4</a:t>
            </a:r>
            <a:r>
              <a:rPr lang="ru-RU" sz="9600" dirty="0" smtClean="0"/>
              <a:t>.</a:t>
            </a:r>
            <a:r>
              <a:rPr lang="ru-RU" sz="9600" i="1" dirty="0" smtClean="0"/>
              <a:t> </a:t>
            </a:r>
            <a:r>
              <a:rPr lang="ru-RU" sz="9600" dirty="0" smtClean="0"/>
              <a:t>Если среди определений есть местоимение, оно</a:t>
            </a:r>
          </a:p>
          <a:p>
            <a:pPr>
              <a:buNone/>
            </a:pPr>
            <a:r>
              <a:rPr lang="ru-RU" sz="9600" dirty="0" smtClean="0"/>
              <a:t>         ставится первым.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</a:t>
            </a:r>
            <a:r>
              <a:rPr lang="ru-RU" sz="9600" i="1" u="sng" dirty="0" smtClean="0">
                <a:solidFill>
                  <a:srgbClr val="FF0000"/>
                </a:solidFill>
              </a:rPr>
              <a:t>В своём последнем </a:t>
            </a:r>
            <a:r>
              <a:rPr lang="ru-RU" sz="9600" i="1" dirty="0" smtClean="0">
                <a:solidFill>
                  <a:srgbClr val="FF0000"/>
                </a:solidFill>
              </a:rPr>
              <a:t>выступлении премьер-министр  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подчеркнул важную роль СМИ в политической и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хозяйственной жизни страны. </a:t>
            </a:r>
          </a:p>
          <a:p>
            <a:pPr>
              <a:buNone/>
            </a:pPr>
            <a:r>
              <a:rPr lang="ru-RU" sz="9600" i="1" dirty="0" smtClean="0">
                <a:solidFill>
                  <a:srgbClr val="FF0000"/>
                </a:solidFill>
              </a:rPr>
              <a:t>        </a:t>
            </a:r>
            <a:r>
              <a:rPr lang="ru-RU" sz="9600" dirty="0" smtClean="0"/>
              <a:t>Местоимение </a:t>
            </a:r>
            <a:r>
              <a:rPr lang="ru-RU" sz="9600" i="1" dirty="0" smtClean="0">
                <a:solidFill>
                  <a:srgbClr val="FF0000"/>
                </a:solidFill>
              </a:rPr>
              <a:t>самый</a:t>
            </a:r>
            <a:r>
              <a:rPr lang="ru-RU" sz="9600" i="1" dirty="0" smtClean="0"/>
              <a:t> </a:t>
            </a:r>
            <a:r>
              <a:rPr lang="ru-RU" sz="9600" dirty="0" smtClean="0"/>
              <a:t>ставится  после указательного</a:t>
            </a:r>
          </a:p>
          <a:p>
            <a:pPr>
              <a:buNone/>
            </a:pPr>
            <a:r>
              <a:rPr lang="ru-RU" sz="9600" dirty="0" smtClean="0"/>
              <a:t>        местоимения, например: </a:t>
            </a:r>
            <a:r>
              <a:rPr lang="ru-RU" sz="9600" u="sng" dirty="0" smtClean="0">
                <a:solidFill>
                  <a:srgbClr val="FF0000"/>
                </a:solidFill>
              </a:rPr>
              <a:t>Эти самые </a:t>
            </a:r>
            <a:r>
              <a:rPr lang="ru-RU" sz="9600" dirty="0" smtClean="0">
                <a:solidFill>
                  <a:srgbClr val="FF0000"/>
                </a:solidFill>
              </a:rPr>
              <a:t>вещи я нашёл на </a:t>
            </a:r>
          </a:p>
          <a:p>
            <a:pPr>
              <a:buNone/>
            </a:pPr>
            <a:r>
              <a:rPr lang="ru-RU" sz="9600" dirty="0" smtClean="0">
                <a:solidFill>
                  <a:srgbClr val="FF0000"/>
                </a:solidFill>
              </a:rPr>
              <a:t>        чердаке</a:t>
            </a:r>
            <a:r>
              <a:rPr lang="ru-RU" sz="9600" dirty="0" smtClean="0"/>
              <a:t>.</a:t>
            </a:r>
          </a:p>
          <a:p>
            <a:pPr>
              <a:buNone/>
            </a:pPr>
            <a:r>
              <a:rPr lang="ru-RU" sz="9600" dirty="0" smtClean="0"/>
              <a:t>	</a:t>
            </a:r>
            <a:endParaRPr lang="ru-RU" sz="9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endParaRPr lang="ru-RU" b="1" i="1" dirty="0" smtClean="0"/>
          </a:p>
          <a:p>
            <a:pPr algn="ctr">
              <a:buNone/>
            </a:pPr>
            <a:r>
              <a:rPr lang="ru-RU" b="1" dirty="0" smtClean="0"/>
              <a:t>Место дополнения в простом  повествовательном предложении</a:t>
            </a:r>
          </a:p>
          <a:p>
            <a:pPr>
              <a:buNone/>
            </a:pPr>
            <a:r>
              <a:rPr lang="ru-RU" dirty="0" smtClean="0"/>
              <a:t>	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В соответствии с нормой дополнение ставится после управляющего слова, например:  </a:t>
            </a:r>
            <a:r>
              <a:rPr lang="ru-RU" i="1" dirty="0" smtClean="0">
                <a:solidFill>
                  <a:srgbClr val="FF0000"/>
                </a:solidFill>
              </a:rPr>
              <a:t>Иван Иванович всегда внимательно </a:t>
            </a:r>
            <a:r>
              <a:rPr lang="ru-RU" i="1" u="sng" dirty="0" smtClean="0">
                <a:solidFill>
                  <a:srgbClr val="FF0000"/>
                </a:solidFill>
              </a:rPr>
              <a:t>выслушивает посетителя.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Если в предложении есть прямое и косвенное дополнения, то после управляющего слова  ставится прямое дополнение, затем  - косвенное дополнение.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i="1" dirty="0" smtClean="0">
                <a:solidFill>
                  <a:srgbClr val="FF0000"/>
                </a:solidFill>
              </a:rPr>
              <a:t>Реформатор видит </a:t>
            </a:r>
            <a:r>
              <a:rPr lang="ru-RU" dirty="0" smtClean="0"/>
              <a:t>(что?) </a:t>
            </a:r>
            <a:r>
              <a:rPr lang="ru-RU" i="1" dirty="0" smtClean="0">
                <a:solidFill>
                  <a:srgbClr val="FF0000"/>
                </a:solidFill>
              </a:rPr>
              <a:t>свою миссию </a:t>
            </a:r>
            <a:r>
              <a:rPr lang="ru-RU" dirty="0" smtClean="0"/>
              <a:t>(прямое дополнение) (в чём?)  </a:t>
            </a:r>
            <a:r>
              <a:rPr lang="ru-RU" i="1" dirty="0" smtClean="0">
                <a:solidFill>
                  <a:srgbClr val="FF0000"/>
                </a:solidFill>
              </a:rPr>
              <a:t>в достижении общего блага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(косвенное дополнение).</a:t>
            </a:r>
          </a:p>
          <a:p>
            <a:pPr>
              <a:buNone/>
            </a:pPr>
            <a:r>
              <a:rPr lang="ru-RU" dirty="0" smtClean="0"/>
              <a:t>      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4000" i="1" dirty="0" smtClean="0"/>
              <a:t/>
            </a:r>
            <a:br>
              <a:rPr lang="ru-RU" sz="4000" i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ru-RU" b="1" dirty="0" smtClean="0"/>
              <a:t>Варианты согласований подлежащего и сказуемого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     1. При </a:t>
            </a:r>
            <a:r>
              <a:rPr lang="ru-RU" b="1" dirty="0" smtClean="0"/>
              <a:t>существительных</a:t>
            </a:r>
            <a:r>
              <a:rPr lang="ru-RU" dirty="0" smtClean="0"/>
              <a:t> мужского рода, называющих профессию, должность, звание, но обозначающих женщину, </a:t>
            </a:r>
            <a:r>
              <a:rPr lang="ru-RU" b="1" dirty="0" smtClean="0"/>
              <a:t>сказуемое</a:t>
            </a:r>
            <a:r>
              <a:rPr lang="ru-RU" dirty="0" smtClean="0"/>
              <a:t> в книжных стилях  ставится в форме мужского рода, в разговорном – в форме женского рода. </a:t>
            </a:r>
            <a:r>
              <a:rPr lang="ru-RU" i="1" dirty="0" smtClean="0">
                <a:solidFill>
                  <a:srgbClr val="FF0000"/>
                </a:solidFill>
              </a:rPr>
              <a:t>Юрист должен (должна) помочь в решении этого вопроса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2. Согласование с </a:t>
            </a:r>
            <a:r>
              <a:rPr lang="ru-RU" b="1" dirty="0" smtClean="0"/>
              <a:t>существительными определений </a:t>
            </a:r>
            <a:r>
              <a:rPr lang="ru-RU" dirty="0" smtClean="0"/>
              <a:t>в женском роде носит разговорный характер: </a:t>
            </a:r>
            <a:r>
              <a:rPr lang="ru-RU" i="1" dirty="0" smtClean="0">
                <a:solidFill>
                  <a:srgbClr val="FF0000"/>
                </a:solidFill>
              </a:rPr>
              <a:t>наша редактор…, новая врач….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3. При подлежащем, выраженном сочетанием </a:t>
            </a:r>
            <a:r>
              <a:rPr lang="ru-RU" b="1" dirty="0" smtClean="0"/>
              <a:t>нарицательного и собственного имён существительных</a:t>
            </a:r>
            <a:r>
              <a:rPr lang="ru-RU" dirty="0" smtClean="0"/>
              <a:t>, </a:t>
            </a:r>
            <a:r>
              <a:rPr lang="ru-RU" b="1" dirty="0" smtClean="0"/>
              <a:t>сказуемое </a:t>
            </a:r>
            <a:r>
              <a:rPr lang="ru-RU" dirty="0" smtClean="0"/>
              <a:t>согласуется с последним. </a:t>
            </a:r>
            <a:r>
              <a:rPr lang="ru-RU" i="1" dirty="0" smtClean="0">
                <a:solidFill>
                  <a:srgbClr val="FF0000"/>
                </a:solidFill>
              </a:rPr>
              <a:t>Инспектор </a:t>
            </a:r>
            <a:r>
              <a:rPr lang="ru-RU" i="1" u="sng" dirty="0" smtClean="0">
                <a:solidFill>
                  <a:srgbClr val="FF0000"/>
                </a:solidFill>
              </a:rPr>
              <a:t>Ковалёва ответила </a:t>
            </a:r>
            <a:r>
              <a:rPr lang="ru-RU" i="1" dirty="0" smtClean="0">
                <a:solidFill>
                  <a:srgbClr val="FF0000"/>
                </a:solidFill>
              </a:rPr>
              <a:t>на запрос из Министерства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4. </a:t>
            </a:r>
            <a:r>
              <a:rPr lang="ru-RU" b="1" dirty="0" smtClean="0"/>
              <a:t>Подлежащее</a:t>
            </a:r>
            <a:r>
              <a:rPr lang="ru-RU" dirty="0" smtClean="0"/>
              <a:t> выражено количественно – именным сочетанием, в том числе со словами  </a:t>
            </a:r>
            <a:r>
              <a:rPr lang="ru-RU" b="1" dirty="0" smtClean="0"/>
              <a:t>много, несколько, немало </a:t>
            </a:r>
            <a:r>
              <a:rPr lang="ru-RU" dirty="0" smtClean="0"/>
              <a:t>и т. п.   Возможны варианты:  </a:t>
            </a:r>
            <a:r>
              <a:rPr lang="ru-RU" i="1" dirty="0" smtClean="0">
                <a:solidFill>
                  <a:srgbClr val="FF0000"/>
                </a:solidFill>
              </a:rPr>
              <a:t>Несколько человек не работало (не работали). У костра сидело (сидели) </a:t>
            </a:r>
            <a:r>
              <a:rPr lang="ru-RU" b="1" i="1" dirty="0" smtClean="0">
                <a:solidFill>
                  <a:srgbClr val="FF0000"/>
                </a:solidFill>
              </a:rPr>
              <a:t>пять</a:t>
            </a:r>
            <a:r>
              <a:rPr lang="ru-RU" i="1" dirty="0" smtClean="0">
                <a:solidFill>
                  <a:srgbClr val="FF0000"/>
                </a:solidFill>
              </a:rPr>
              <a:t> человек.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dirty="0" smtClean="0"/>
              <a:t>     5. </a:t>
            </a:r>
            <a:r>
              <a:rPr lang="ru-RU" b="1" dirty="0" smtClean="0"/>
              <a:t>Подлежащие</a:t>
            </a:r>
            <a:r>
              <a:rPr lang="ru-RU" dirty="0" smtClean="0"/>
              <a:t>, в состав которых входят существительные </a:t>
            </a:r>
            <a:r>
              <a:rPr lang="ru-RU" b="1" i="1" dirty="0" smtClean="0">
                <a:solidFill>
                  <a:srgbClr val="FF0000"/>
                </a:solidFill>
              </a:rPr>
              <a:t>большинство, меньшинство, множество.  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     </a:t>
            </a:r>
            <a:r>
              <a:rPr lang="ru-RU" dirty="0" smtClean="0"/>
              <a:t>Принято ориентироваться на одушевлённость/неодушевлённость: если </a:t>
            </a:r>
            <a:r>
              <a:rPr lang="ru-RU" i="1" dirty="0" smtClean="0"/>
              <a:t>подлежащее</a:t>
            </a:r>
            <a:r>
              <a:rPr lang="ru-RU" dirty="0" smtClean="0"/>
              <a:t> выражено одушевлённым существительным</a:t>
            </a:r>
            <a:r>
              <a:rPr lang="ru-RU" i="1" dirty="0" smtClean="0"/>
              <a:t>, сказуемое</a:t>
            </a:r>
            <a:r>
              <a:rPr lang="ru-RU" dirty="0" smtClean="0"/>
              <a:t> обычно ставится  </a:t>
            </a:r>
            <a:r>
              <a:rPr lang="ru-RU" i="1" dirty="0" smtClean="0"/>
              <a:t>во множественном числе. </a:t>
            </a:r>
            <a:r>
              <a:rPr lang="ru-RU" dirty="0" smtClean="0"/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Множество людей вышли</a:t>
            </a:r>
            <a:r>
              <a:rPr lang="ru-RU" i="1" dirty="0" smtClean="0">
                <a:solidFill>
                  <a:srgbClr val="FF0000"/>
                </a:solidFill>
              </a:rPr>
              <a:t> на митинг. </a:t>
            </a:r>
            <a:r>
              <a:rPr lang="ru-RU" dirty="0" smtClean="0"/>
              <a:t>НО:  </a:t>
            </a:r>
            <a:r>
              <a:rPr lang="ru-RU" i="1" dirty="0" smtClean="0">
                <a:solidFill>
                  <a:srgbClr val="FF0000"/>
                </a:solidFill>
              </a:rPr>
              <a:t>В школе </a:t>
            </a:r>
            <a:r>
              <a:rPr lang="ru-RU" i="1" u="sng" dirty="0" smtClean="0">
                <a:solidFill>
                  <a:srgbClr val="FF0000"/>
                </a:solidFill>
              </a:rPr>
              <a:t>изучалось множество предметов.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Велосипед разбил трамвай.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Солнце закрыло облако.</a:t>
            </a:r>
          </a:p>
          <a:p>
            <a:pPr>
              <a:buNone/>
            </a:pPr>
            <a:r>
              <a:rPr lang="ru-RU" dirty="0" smtClean="0"/>
              <a:t>    В этих предложениях нарушена синтаксическая норма, порядок слов.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dirty="0" smtClean="0"/>
              <a:t>Варианты управления 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>
              <a:buNone/>
            </a:pPr>
            <a:r>
              <a:rPr lang="ru-RU" dirty="0" smtClean="0"/>
              <a:t>     Часто нарушаются нормы глагольного управления. </a:t>
            </a:r>
          </a:p>
          <a:p>
            <a:pPr>
              <a:buNone/>
            </a:pPr>
            <a:r>
              <a:rPr lang="ru-RU" dirty="0" smtClean="0"/>
              <a:t>    Обращают на себя внимание ошибки в сфере глагольного управления: вместо </a:t>
            </a:r>
            <a:r>
              <a:rPr lang="ru-RU" b="1" dirty="0" smtClean="0"/>
              <a:t>нормативной </a:t>
            </a:r>
            <a:r>
              <a:rPr lang="ru-RU" dirty="0" smtClean="0"/>
              <a:t>падежной формы без  предлога употребляется предложно-падежное сочетание.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/>
              <a:t> 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dirty="0" smtClean="0"/>
              <a:t>1. Немотивированное употребление предлогов </a:t>
            </a:r>
            <a:r>
              <a:rPr lang="ru-RU" i="1" u="sng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 и </a:t>
            </a:r>
            <a:r>
              <a:rPr lang="ru-RU" i="1" u="sng" dirty="0" smtClean="0">
                <a:solidFill>
                  <a:srgbClr val="FF0000"/>
                </a:solidFill>
              </a:rPr>
              <a:t>к</a:t>
            </a:r>
            <a:r>
              <a:rPr lang="ru-RU" dirty="0" smtClean="0"/>
              <a:t> в современной речи.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i="1" dirty="0" smtClean="0">
                <a:solidFill>
                  <a:srgbClr val="FF0000"/>
                </a:solidFill>
              </a:rPr>
              <a:t>оплачивать за услуги </a:t>
            </a:r>
            <a:r>
              <a:rPr lang="ru-RU" dirty="0" smtClean="0"/>
              <a:t>– вместо нормативного  </a:t>
            </a:r>
            <a:r>
              <a:rPr lang="ru-RU" i="1" dirty="0" smtClean="0">
                <a:solidFill>
                  <a:srgbClr val="FF0000"/>
                </a:solidFill>
              </a:rPr>
              <a:t>оплачивать услуги,</a:t>
            </a:r>
          </a:p>
          <a:p>
            <a:pPr>
              <a:buNone/>
            </a:pPr>
            <a:r>
              <a:rPr lang="ru-RU" dirty="0" smtClean="0"/>
              <a:t>    -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  кому-либо</a:t>
            </a:r>
            <a:r>
              <a:rPr lang="ru-RU" dirty="0" smtClean="0"/>
              <a:t>,  вместо нормативного </a:t>
            </a:r>
            <a:r>
              <a:rPr lang="ru-RU" i="1" dirty="0" smtClean="0">
                <a:solidFill>
                  <a:srgbClr val="FF0000"/>
                </a:solidFill>
              </a:rPr>
              <a:t>предъявлять претензии  кому-либо.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/>
              <a:t>      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	</a:t>
            </a:r>
            <a:r>
              <a:rPr lang="ru-RU" dirty="0" smtClean="0"/>
              <a:t>2. При общелитературной норме предлог </a:t>
            </a:r>
            <a:r>
              <a:rPr lang="ru-RU" i="1" dirty="0" smtClean="0">
                <a:solidFill>
                  <a:srgbClr val="FF0000"/>
                </a:solidFill>
              </a:rPr>
              <a:t>согласно</a:t>
            </a:r>
            <a:r>
              <a:rPr lang="ru-RU" dirty="0" smtClean="0"/>
              <a:t> требует существительного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законам, правилам, обычаю, преданию…</a:t>
            </a:r>
          </a:p>
          <a:p>
            <a:pPr>
              <a:buNone/>
            </a:pPr>
            <a:r>
              <a:rPr lang="ru-RU" i="1" dirty="0" smtClean="0"/>
              <a:t>	Норма официально-делового стиля </a:t>
            </a:r>
            <a:r>
              <a:rPr lang="ru-RU" dirty="0" smtClean="0"/>
              <a:t> допускает вариант </a:t>
            </a:r>
            <a:r>
              <a:rPr lang="ru-RU" i="1" dirty="0" smtClean="0"/>
              <a:t>согласно + существительное в родительном падеже, </a:t>
            </a:r>
            <a:r>
              <a:rPr lang="ru-RU" dirty="0" smtClean="0"/>
              <a:t>например: </a:t>
            </a:r>
            <a:r>
              <a:rPr lang="ru-RU" i="1" dirty="0" smtClean="0">
                <a:solidFill>
                  <a:srgbClr val="FF0000"/>
                </a:solidFill>
              </a:rPr>
              <a:t>согласно закона, законов, правил, устава…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i="1" dirty="0" smtClean="0"/>
              <a:t>    Некоторые аспекты употребления предлога </a:t>
            </a:r>
            <a:r>
              <a:rPr lang="ru-RU" i="1" u="sng" dirty="0" smtClean="0">
                <a:solidFill>
                  <a:srgbClr val="FF0000"/>
                </a:solidFill>
              </a:rPr>
              <a:t>по</a:t>
            </a:r>
            <a:r>
              <a:rPr lang="ru-RU" i="1" dirty="0" smtClean="0"/>
              <a:t>.</a:t>
            </a:r>
            <a:r>
              <a:rPr lang="ru-RU" dirty="0" smtClean="0"/>
              <a:t> Большинство конструкций с предлогом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используются в официально-деловом стиле, в устной деловой, судебной речи: </a:t>
            </a:r>
            <a:r>
              <a:rPr lang="ru-RU" i="1" dirty="0" smtClean="0">
                <a:solidFill>
                  <a:srgbClr val="FF0000"/>
                </a:solidFill>
              </a:rPr>
              <a:t>работа по письмам читателей; план по продаже молока; получить приз по стрельбе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     </a:t>
            </a:r>
          </a:p>
          <a:p>
            <a:pPr algn="ctr">
              <a:buNone/>
            </a:pPr>
            <a:endParaRPr lang="ru-RU" i="1" dirty="0" smtClean="0"/>
          </a:p>
          <a:p>
            <a:pPr algn="ctr">
              <a:buNone/>
            </a:pPr>
            <a:r>
              <a:rPr lang="ru-RU" b="1" dirty="0" smtClean="0"/>
              <a:t>Сочетания предлога с местоимениями  </a:t>
            </a:r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 В предложно-падежных сочетаниях </a:t>
            </a:r>
            <a:r>
              <a:rPr lang="ru-RU" i="1" dirty="0" smtClean="0"/>
              <a:t>по</a:t>
            </a:r>
            <a:r>
              <a:rPr lang="ru-RU" dirty="0" smtClean="0"/>
              <a:t> + личное местоимение 1-го или 2-го лица множественного числа </a:t>
            </a:r>
            <a:r>
              <a:rPr lang="ru-RU" b="1" dirty="0" smtClean="0"/>
              <a:t>местоимение</a:t>
            </a:r>
            <a:r>
              <a:rPr lang="ru-RU" dirty="0" smtClean="0"/>
              <a:t> ставится </a:t>
            </a:r>
            <a:r>
              <a:rPr lang="ru-RU" b="1" dirty="0" smtClean="0"/>
              <a:t>в предложном падеже</a:t>
            </a:r>
            <a:r>
              <a:rPr lang="ru-RU" b="1" i="1" dirty="0" smtClean="0"/>
              <a:t>.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FF0000"/>
                </a:solidFill>
              </a:rPr>
              <a:t>Вы скучали по нас?</a:t>
            </a:r>
            <a:r>
              <a:rPr lang="ru-RU" dirty="0" smtClean="0"/>
              <a:t>  </a:t>
            </a:r>
            <a:r>
              <a:rPr lang="ru-RU" i="1" dirty="0" smtClean="0">
                <a:solidFill>
                  <a:srgbClr val="FF0000"/>
                </a:solidFill>
              </a:rPr>
              <a:t>Из проезжающей машины вели огонь по вас. </a:t>
            </a:r>
          </a:p>
          <a:p>
            <a:pPr>
              <a:buNone/>
            </a:pPr>
            <a:r>
              <a:rPr lang="ru-RU" dirty="0" smtClean="0"/>
              <a:t>(по вам - дательный падеж – не рекомендуется).</a:t>
            </a:r>
            <a:r>
              <a:rPr lang="ru-RU" i="1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предложно-падежных сочетаниях </a:t>
            </a:r>
            <a:r>
              <a:rPr lang="ru-RU" i="1" dirty="0" smtClean="0">
                <a:solidFill>
                  <a:srgbClr val="FF0000"/>
                </a:solidFill>
              </a:rPr>
              <a:t>по</a:t>
            </a:r>
            <a:r>
              <a:rPr lang="ru-RU" dirty="0" smtClean="0"/>
              <a:t> + личное местоимение 3-го лица ед./мн. числа местоимение ставится  в дательном падеже, например: </a:t>
            </a:r>
            <a:r>
              <a:rPr lang="ru-RU" i="1" dirty="0" smtClean="0">
                <a:solidFill>
                  <a:srgbClr val="FF0000"/>
                </a:solidFill>
              </a:rPr>
              <a:t>горевать по нему, по ним;  По кому она так убивается?  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Autofit/>
          </a:bodyPr>
          <a:lstStyle/>
          <a:p>
            <a:pPr lvl="0" algn="just"/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000" b="1" dirty="0" smtClean="0"/>
              <a:t>   </a:t>
            </a:r>
            <a:r>
              <a:rPr lang="ru-RU" sz="2400" b="1" dirty="0" smtClean="0"/>
              <a:t>Замена придаточного предложения деепричастным оборотом</a:t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Замена придаточного предложения деепричастным оборотом возможна, если в главном и придаточном предложении одно и то же подлежащее, один  и тот же производитель действия.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  Когда мы выехали на дорогу, то увидели [мы же] белый платок, которым кто-то махал с балкона. </a:t>
            </a:r>
          </a:p>
          <a:p>
            <a:r>
              <a:rPr lang="ru-RU" i="1" dirty="0" smtClean="0">
                <a:solidFill>
                  <a:srgbClr val="FF0000"/>
                </a:solidFill>
              </a:rPr>
              <a:t>   Выехав на дорогу, мы увидели белый платок, которым кто-то махал с балкона. </a:t>
            </a:r>
          </a:p>
          <a:p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Деепричастный оборот употреблён ошибочно в следующих предложениях:    </a:t>
            </a:r>
            <a:r>
              <a:rPr lang="ru-RU" i="1" dirty="0" smtClean="0">
                <a:solidFill>
                  <a:srgbClr val="FF0000"/>
                </a:solidFill>
              </a:rPr>
              <a:t>Проходя мимо красивой клумбы, на их лицах появляется улыбка.   Возвращаясь домой, меня застал дождь. </a:t>
            </a:r>
            <a:r>
              <a:rPr lang="ru-RU" dirty="0" smtClean="0"/>
              <a:t> В этих предложениях необходимо заменить деепричастный оборот на придаточное предложение. 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Если в главном и придаточном предложениях </a:t>
            </a:r>
            <a:r>
              <a:rPr lang="ru-RU" b="1" dirty="0" smtClean="0"/>
              <a:t>разные подлежащие</a:t>
            </a:r>
            <a:r>
              <a:rPr lang="ru-RU" i="1" dirty="0" smtClean="0"/>
              <a:t>,</a:t>
            </a:r>
            <a:r>
              <a:rPr lang="ru-RU" dirty="0" smtClean="0"/>
              <a:t> замена придаточного предложения деепричастным оборотом  </a:t>
            </a:r>
            <a:r>
              <a:rPr lang="ru-RU" b="1" dirty="0" smtClean="0"/>
              <a:t>исключена.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Подъезжая к станции и глядя на природу в окно, у меня  слетела шляпа. 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Когда я подъезжал к станции и глядел на природу в окно, у меня слетела шляпа.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синтаксическая норма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4000" i="1" dirty="0" smtClean="0"/>
              <a:t>   </a:t>
            </a:r>
          </a:p>
          <a:p>
            <a:pPr>
              <a:buNone/>
            </a:pPr>
            <a:endParaRPr lang="ru-RU" sz="4000" i="1" dirty="0" smtClean="0"/>
          </a:p>
          <a:p>
            <a:pPr>
              <a:buNone/>
            </a:pPr>
            <a:endParaRPr lang="ru-RU" sz="4000" i="1" dirty="0" smtClean="0"/>
          </a:p>
          <a:p>
            <a:pPr>
              <a:buNone/>
            </a:pPr>
            <a:r>
              <a:rPr lang="ru-RU" sz="4000" i="1" dirty="0" smtClean="0"/>
              <a:t>   </a:t>
            </a:r>
            <a:r>
              <a:rPr lang="ru-RU" sz="4000" b="1" dirty="0" smtClean="0"/>
              <a:t>Синтаксическая норма</a:t>
            </a:r>
            <a:r>
              <a:rPr lang="ru-RU" sz="4000" dirty="0" smtClean="0"/>
              <a:t> – правильное построение предложений и словосочетаний.</a:t>
            </a:r>
          </a:p>
          <a:p>
            <a:pPr>
              <a:buNone/>
            </a:pPr>
            <a:r>
              <a:rPr lang="ru-RU" sz="4000" dirty="0" smtClean="0"/>
              <a:t>    </a:t>
            </a:r>
            <a:r>
              <a:rPr lang="ru-RU" sz="4000" i="1" dirty="0" smtClean="0">
                <a:solidFill>
                  <a:srgbClr val="FF0000"/>
                </a:solidFill>
              </a:rPr>
              <a:t>Трамвай разбил велосипед.</a:t>
            </a:r>
          </a:p>
          <a:p>
            <a:pPr>
              <a:buNone/>
            </a:pPr>
            <a:r>
              <a:rPr lang="ru-RU" sz="4000" i="1" dirty="0" smtClean="0">
                <a:solidFill>
                  <a:srgbClr val="FF0000"/>
                </a:solidFill>
              </a:rPr>
              <a:t>    Облако закрыло солнце.</a:t>
            </a:r>
          </a:p>
          <a:p>
            <a:pPr>
              <a:buNone/>
            </a:pPr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endParaRPr lang="ru-RU" b="1" dirty="0" smtClean="0"/>
          </a:p>
          <a:p>
            <a:pPr algn="just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Причастный оборот </a:t>
            </a:r>
          </a:p>
          <a:p>
            <a:pPr algn="ctr">
              <a:buNone/>
            </a:pPr>
            <a:r>
              <a:rPr lang="ru-RU" dirty="0" smtClean="0"/>
              <a:t>принадлежит к книжной речи. </a:t>
            </a:r>
          </a:p>
          <a:p>
            <a:pPr>
              <a:buNone/>
            </a:pPr>
            <a:r>
              <a:rPr lang="ru-RU" dirty="0" smtClean="0"/>
              <a:t>    Замена придаточного предложения причастным оборотом возможна, если: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1.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именительном падеже, напр.: </a:t>
            </a:r>
            <a:r>
              <a:rPr lang="ru-RU" i="1" dirty="0" smtClean="0">
                <a:solidFill>
                  <a:srgbClr val="FF0000"/>
                </a:solidFill>
              </a:rPr>
              <a:t>Машина, которая ехала с большой скоростью.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smtClean="0"/>
              <a:t>-</a:t>
            </a:r>
            <a:endParaRPr lang="ru-RU" i="1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Машина, ехавшая с большой скоростью.</a:t>
            </a:r>
          </a:p>
          <a:p>
            <a:pPr>
              <a:buNone/>
            </a:pP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2.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выступает в винительном падеже без предлога, напр.: </a:t>
            </a:r>
            <a:r>
              <a:rPr lang="ru-RU" i="1" dirty="0" smtClean="0">
                <a:solidFill>
                  <a:srgbClr val="FF0000"/>
                </a:solidFill>
              </a:rPr>
              <a:t>Дети, которых учитель поощряет и подбадривает, охотно выполняют домашние задания. </a:t>
            </a:r>
            <a:r>
              <a:rPr lang="ru-RU" dirty="0" smtClean="0"/>
              <a:t> – </a:t>
            </a:r>
            <a:r>
              <a:rPr lang="ru-RU" i="1" dirty="0" smtClean="0">
                <a:solidFill>
                  <a:srgbClr val="FF0000"/>
                </a:solidFill>
              </a:rPr>
              <a:t>Дети, поощряемые и подбадриваемые учителем, охотно выполняют домашние задания.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3. Союзное слово </a:t>
            </a:r>
            <a:r>
              <a:rPr lang="ru-RU" i="1" dirty="0" smtClean="0">
                <a:solidFill>
                  <a:srgbClr val="FF0000"/>
                </a:solidFill>
              </a:rPr>
              <a:t>который</a:t>
            </a:r>
            <a:r>
              <a:rPr lang="ru-RU" i="1" dirty="0" smtClean="0"/>
              <a:t> </a:t>
            </a:r>
            <a:r>
              <a:rPr lang="ru-RU" dirty="0" smtClean="0"/>
              <a:t>выступает в родительном падеже при глаголе с отрицанием, напр.: </a:t>
            </a:r>
            <a:r>
              <a:rPr lang="ru-RU" i="1" dirty="0" smtClean="0">
                <a:solidFill>
                  <a:srgbClr val="FF0000"/>
                </a:solidFill>
              </a:rPr>
              <a:t>Уличный шум, которого не заглушали двойные рамы, всё-таки очень мешал работать. – Уличный шум, не заглушаемый двойными рамами,  всё-таки очень мешал работать</a:t>
            </a:r>
            <a:r>
              <a:rPr lang="en-US" i="1" dirty="0" smtClean="0">
                <a:solidFill>
                  <a:srgbClr val="FF0000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ru-RU" dirty="0" smtClean="0"/>
              <a:t>Существуют формальные ограничения замены придаточного предложения причастным оборотом.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i="1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Возможны ошибки в употреблении союзов и предлогов при однородных членах предложения, напр.: 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а также ходили на выставку. </a:t>
            </a:r>
            <a:r>
              <a:rPr lang="ru-RU" dirty="0" smtClean="0"/>
              <a:t>Союз  </a:t>
            </a:r>
            <a:r>
              <a:rPr lang="ru-RU" i="1" dirty="0" smtClean="0">
                <a:solidFill>
                  <a:srgbClr val="FF0000"/>
                </a:solidFill>
              </a:rPr>
              <a:t>то…</a:t>
            </a:r>
            <a:r>
              <a:rPr lang="ru-RU" i="1" dirty="0" err="1" smtClean="0">
                <a:solidFill>
                  <a:srgbClr val="FF0000"/>
                </a:solidFill>
              </a:rPr>
              <a:t>то</a:t>
            </a:r>
            <a:r>
              <a:rPr lang="ru-RU" i="1" dirty="0" smtClean="0"/>
              <a:t> </a:t>
            </a:r>
            <a:r>
              <a:rPr lang="ru-RU" dirty="0" smtClean="0"/>
              <a:t>является повторяющимся и  выражает отношения чередования действий, что и наблюдается в данном примере. Надо говорить: </a:t>
            </a:r>
            <a:r>
              <a:rPr lang="ru-RU" i="1" dirty="0" smtClean="0">
                <a:solidFill>
                  <a:srgbClr val="FF0000"/>
                </a:solidFill>
              </a:rPr>
              <a:t>То мы посещали концерты, то ходили на выставку.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В состав однородных членов не должны входить родовое и видовое понятие, напр.: </a:t>
            </a:r>
            <a:r>
              <a:rPr lang="ru-RU" i="1" dirty="0" smtClean="0">
                <a:solidFill>
                  <a:srgbClr val="FF0000"/>
                </a:solidFill>
              </a:rPr>
              <a:t>Мне купили обувь и ботинки. Прилетели птицы и грачи.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Структура предложения нарушается при сочетании одного из членов и придаточной части. Нельзя ставить в один ряд  дополнение и придаточную часть, напр.:  </a:t>
            </a:r>
            <a:r>
              <a:rPr lang="ru-RU" i="1" dirty="0" smtClean="0">
                <a:solidFill>
                  <a:srgbClr val="FF0000"/>
                </a:solidFill>
              </a:rPr>
              <a:t>Учитель говорил о концерте и что мы  скоро будем выступать.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Неправильно также соединение придаточного оборота и придаточного определительного, напр.: </a:t>
            </a:r>
            <a:r>
              <a:rPr lang="ru-RU" i="1" dirty="0" smtClean="0">
                <a:solidFill>
                  <a:srgbClr val="FF0000"/>
                </a:solidFill>
              </a:rPr>
              <a:t>Это был человек, много переживший и который  знает цену жизни.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Замена прямой речи косвенной</a:t>
            </a:r>
          </a:p>
          <a:p>
            <a:pPr>
              <a:buNone/>
            </a:pPr>
            <a:r>
              <a:rPr lang="ru-RU" b="1" dirty="0" smtClean="0"/>
              <a:t> </a:t>
            </a:r>
          </a:p>
          <a:p>
            <a:pPr>
              <a:buNone/>
            </a:pPr>
            <a:r>
              <a:rPr lang="ru-RU" dirty="0" smtClean="0"/>
              <a:t>    Ошибки возникают при замене прямой речи косвенной особенно в употреблении формы лица: </a:t>
            </a:r>
            <a:r>
              <a:rPr lang="ru-RU" i="1" dirty="0" smtClean="0">
                <a:solidFill>
                  <a:srgbClr val="FF0000"/>
                </a:solidFill>
              </a:rPr>
              <a:t>Она сказала:   «Я приду завтра».   Она сказала, что я приду завтра </a:t>
            </a:r>
            <a:r>
              <a:rPr lang="ru-RU" dirty="0" smtClean="0"/>
              <a:t>(речь идёт об одном субъекте действия; построение неправильное).  </a:t>
            </a: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    Она сказала, что придёт завтра.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endParaRPr lang="ru-RU" b="1" dirty="0" smtClean="0"/>
          </a:p>
          <a:p>
            <a:pPr>
              <a:buNone/>
            </a:pPr>
            <a:r>
              <a:rPr lang="ru-RU" b="1" dirty="0" smtClean="0"/>
              <a:t>Вопросы к лекции</a:t>
            </a:r>
            <a:endParaRPr lang="ru-RU" dirty="0" smtClean="0"/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регулируют синтаксические нормы?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Какой порядок слов может быть  в предложении?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Что такое инверсия?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Где должно стоять согласованное определение в двусоставном повествовательном предложении по общелитературной норме?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Порядок слов в предложении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3600" dirty="0" smtClean="0"/>
              <a:t>    Правильность речи во многом определяется порядком слов в предложении. </a:t>
            </a:r>
          </a:p>
          <a:p>
            <a:pPr>
              <a:buNone/>
            </a:pPr>
            <a:r>
              <a:rPr lang="ru-RU" sz="3600" dirty="0" smtClean="0"/>
              <a:t>    В современном  русском языке свободный порядок слов. Однако существуют твёрдые правила (нормы), которые регулируют следование слов в предложении.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endParaRPr lang="ru-RU" dirty="0" smtClean="0"/>
          </a:p>
          <a:p>
            <a:pPr marL="514350" lvl="0" indent="-514350">
              <a:buNone/>
            </a:pPr>
            <a:r>
              <a:rPr lang="ru-RU" dirty="0" smtClean="0"/>
              <a:t>5.    Где ставится дополнение в простом повествовательном предложении в соответствии с нормой?</a:t>
            </a:r>
          </a:p>
          <a:p>
            <a:pPr marL="514350" lvl="0" indent="-514350">
              <a:buNone/>
            </a:pPr>
            <a:r>
              <a:rPr lang="ru-RU" dirty="0" smtClean="0"/>
              <a:t>6.    В каком роде ставится сказуемое при существительных мужского рода, называющих профессию, должность, звание, о обозначающих женщину в книжных стилях?</a:t>
            </a:r>
          </a:p>
          <a:p>
            <a:pPr marL="514350" lvl="0" indent="-514350">
              <a:buNone/>
            </a:pPr>
            <a:r>
              <a:rPr lang="ru-RU" dirty="0" smtClean="0"/>
              <a:t>7.    Какого падежа требует предлог </a:t>
            </a:r>
            <a:r>
              <a:rPr lang="ru-RU" i="1" dirty="0" smtClean="0"/>
              <a:t>согласно</a:t>
            </a:r>
            <a:r>
              <a:rPr lang="ru-RU" dirty="0" smtClean="0"/>
              <a:t> по общелитературной норме? </a:t>
            </a:r>
          </a:p>
          <a:p>
            <a:pPr marL="514350" lvl="0" indent="-514350">
              <a:buNone/>
            </a:pPr>
            <a:r>
              <a:rPr lang="ru-RU" dirty="0" smtClean="0"/>
              <a:t>8.    В каких случаях невозможна замена придаточного предложения  причастным оборотом?</a:t>
            </a:r>
          </a:p>
          <a:p>
            <a:pPr marL="514350" indent="-514350">
              <a:buNone/>
            </a:pPr>
            <a:r>
              <a:rPr lang="en-US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b="1" dirty="0" smtClean="0"/>
              <a:t>   Различается прямой и обратный порядок слов.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/>
              <a:t>При прямом порядке </a:t>
            </a:r>
            <a:r>
              <a:rPr lang="ru-RU" dirty="0" smtClean="0"/>
              <a:t>слов каждый член предложения имеет в предложении свойственное ему место.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двусоставном повествовательном предложении порядок следования главных членов предложения следующий: сказуемое следует за подлежащим.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i="1" dirty="0" smtClean="0">
                <a:solidFill>
                  <a:srgbClr val="FF0000"/>
                </a:solidFill>
              </a:rPr>
              <a:t>Волгоград  </a:t>
            </a:r>
            <a:r>
              <a:rPr lang="ru-RU" i="1" dirty="0" smtClean="0"/>
              <a:t>(подлежащее)</a:t>
            </a:r>
            <a:r>
              <a:rPr lang="ru-RU" i="1" dirty="0" smtClean="0">
                <a:solidFill>
                  <a:srgbClr val="FF0000"/>
                </a:solidFill>
              </a:rPr>
              <a:t> расположен </a:t>
            </a:r>
            <a:r>
              <a:rPr lang="ru-RU" i="1" dirty="0" smtClean="0"/>
              <a:t>(сказуемое)</a:t>
            </a:r>
            <a:r>
              <a:rPr lang="ru-RU" i="1" dirty="0" smtClean="0">
                <a:solidFill>
                  <a:srgbClr val="FF0000"/>
                </a:solidFill>
              </a:rPr>
              <a:t> на Волге.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   </a:t>
            </a:r>
          </a:p>
          <a:p>
            <a:pPr>
              <a:buNone/>
            </a:pPr>
            <a:r>
              <a:rPr lang="ru-RU" i="1" dirty="0" smtClean="0"/>
              <a:t>    </a:t>
            </a:r>
            <a:r>
              <a:rPr lang="ru-RU" dirty="0" smtClean="0"/>
              <a:t>Обратный порядок слов предполагает отступление от обычного (прямого) порядка слов. Это явление называется </a:t>
            </a:r>
            <a:r>
              <a:rPr lang="ru-RU" b="1" dirty="0" smtClean="0"/>
              <a:t>инверсией.</a:t>
            </a:r>
          </a:p>
          <a:p>
            <a:pPr>
              <a:buNone/>
            </a:pPr>
            <a:r>
              <a:rPr lang="ru-RU" dirty="0" smtClean="0"/>
              <a:t>    Обратный порядок слов характерен для разговорной речи, языка художественной литературы, публицистического стиля, распространен он и в ораторской речи.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В этих функциональных разновидностях литературного языка широко используется инверсия</a:t>
            </a:r>
            <a:r>
              <a:rPr lang="ru-RU" i="1" dirty="0" smtClean="0"/>
              <a:t>, </a:t>
            </a:r>
            <a:r>
              <a:rPr lang="ru-RU" dirty="0" smtClean="0"/>
              <a:t>имеющая целью усилить выразительность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Досадно было, боя ждали (М.Ю. Лермонтов).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3600" b="1" dirty="0" smtClean="0"/>
              <a:t>Место второстепенных членов предложения </a:t>
            </a:r>
            <a:r>
              <a:rPr lang="ru-RU" sz="2700" b="1" dirty="0" smtClean="0"/>
              <a:t>	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ru-RU" dirty="0" smtClean="0"/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Место определения в двусоставном повествовательном предложении</a:t>
            </a:r>
          </a:p>
          <a:p>
            <a:pPr>
              <a:buNone/>
            </a:pPr>
            <a:r>
              <a:rPr lang="ru-RU" dirty="0" smtClean="0"/>
              <a:t>        1.  По общелитературной норме согласованное определение ставится перед определяемым словом (в препозиции) – при нейтрально-стилистическом употреблении, например: </a:t>
            </a:r>
            <a:r>
              <a:rPr lang="ru-RU" i="1" dirty="0" smtClean="0">
                <a:solidFill>
                  <a:srgbClr val="FF0000"/>
                </a:solidFill>
              </a:rPr>
              <a:t>Сегодня  хорошая погода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1238</Words>
  <PresentationFormat>Экран (4:3)</PresentationFormat>
  <Paragraphs>194</Paragraphs>
  <Slides>40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1" baseType="lpstr">
      <vt:lpstr>Тема Office</vt:lpstr>
      <vt:lpstr>Слайд 1</vt:lpstr>
      <vt:lpstr>Слайд 2</vt:lpstr>
      <vt:lpstr>Понятие синтаксическая норма</vt:lpstr>
      <vt:lpstr>Порядок слов в предложении</vt:lpstr>
      <vt:lpstr>Слайд 5</vt:lpstr>
      <vt:lpstr>Слайд 6</vt:lpstr>
      <vt:lpstr>Слайд 7</vt:lpstr>
      <vt:lpstr>Слайд 8</vt:lpstr>
      <vt:lpstr>   Место второстепенных членов предложения   </vt:lpstr>
      <vt:lpstr>Слайд 10</vt:lpstr>
      <vt:lpstr>Слайд 11</vt:lpstr>
      <vt:lpstr>Слайд 12</vt:lpstr>
      <vt:lpstr>Слайд 13</vt:lpstr>
      <vt:lpstr>Слайд 14</vt:lpstr>
      <vt:lpstr> </vt:lpstr>
      <vt:lpstr>Слайд 16</vt:lpstr>
      <vt:lpstr>Слайд 17</vt:lpstr>
      <vt:lpstr>Слайд 18</vt:lpstr>
      <vt:lpstr>Слайд 19</vt:lpstr>
      <vt:lpstr>  Варианты управления   </vt:lpstr>
      <vt:lpstr>Слайд 21</vt:lpstr>
      <vt:lpstr>Слайд 22</vt:lpstr>
      <vt:lpstr>Слайд 23</vt:lpstr>
      <vt:lpstr>Слайд 24</vt:lpstr>
      <vt:lpstr>Слайд 25</vt:lpstr>
      <vt:lpstr>     Замена придаточного предложения деепричастным оборотом 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rusyaz3417</dc:creator>
  <cp:lastModifiedBy>rusyaz3417</cp:lastModifiedBy>
  <cp:revision>57</cp:revision>
  <dcterms:created xsi:type="dcterms:W3CDTF">2018-10-24T05:19:53Z</dcterms:created>
  <dcterms:modified xsi:type="dcterms:W3CDTF">2019-04-01T07:43:23Z</dcterms:modified>
</cp:coreProperties>
</file>